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2"/>
  </p:notesMasterIdLst>
  <p:sldIdLst>
    <p:sldId id="260" r:id="rId2"/>
    <p:sldId id="337" r:id="rId3"/>
    <p:sldId id="351" r:id="rId4"/>
    <p:sldId id="358" r:id="rId5"/>
    <p:sldId id="324" r:id="rId6"/>
    <p:sldId id="354" r:id="rId7"/>
    <p:sldId id="355" r:id="rId8"/>
    <p:sldId id="356" r:id="rId9"/>
    <p:sldId id="357" r:id="rId10"/>
    <p:sldId id="361" r:id="rId11"/>
    <p:sldId id="344" r:id="rId12"/>
    <p:sldId id="352" r:id="rId13"/>
    <p:sldId id="353" r:id="rId14"/>
    <p:sldId id="349" r:id="rId15"/>
    <p:sldId id="359" r:id="rId16"/>
    <p:sldId id="264" r:id="rId17"/>
    <p:sldId id="348" r:id="rId18"/>
    <p:sldId id="362" r:id="rId19"/>
    <p:sldId id="360" r:id="rId20"/>
    <p:sldId id="26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EEDC434-4D85-4E03-BA0F-EB3F6689DF1A}">
          <p14:sldIdLst>
            <p14:sldId id="260"/>
            <p14:sldId id="337"/>
            <p14:sldId id="351"/>
            <p14:sldId id="358"/>
            <p14:sldId id="324"/>
            <p14:sldId id="354"/>
            <p14:sldId id="355"/>
            <p14:sldId id="356"/>
            <p14:sldId id="357"/>
            <p14:sldId id="361"/>
            <p14:sldId id="344"/>
            <p14:sldId id="352"/>
            <p14:sldId id="353"/>
            <p14:sldId id="349"/>
            <p14:sldId id="359"/>
            <p14:sldId id="264"/>
          </p14:sldIdLst>
        </p14:section>
        <p14:section name="Раздел без заголовка" id="{9EF48CF9-F9D9-4463-8514-AC257B5107FA}">
          <p14:sldIdLst>
            <p14:sldId id="348"/>
            <p14:sldId id="362"/>
            <p14:sldId id="360"/>
            <p14:sldId id="266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9933"/>
    <a:srgbClr val="00FFFF"/>
    <a:srgbClr val="FFFFCC"/>
    <a:srgbClr val="8D42C6"/>
    <a:srgbClr val="CCFF33"/>
    <a:srgbClr val="15A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4" autoAdjust="0"/>
    <p:restoredTop sz="93883" autoAdjust="0"/>
  </p:normalViewPr>
  <p:slideViewPr>
    <p:cSldViewPr snapToGrid="0">
      <p:cViewPr>
        <p:scale>
          <a:sx n="125" d="100"/>
          <a:sy n="125" d="100"/>
        </p:scale>
        <p:origin x="-168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A76C6-37BF-4A7D-9426-6BB61A80C5C5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42735-8E00-45C2-9BCC-0F8840DB76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015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230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820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82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725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5303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110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791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93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50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780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175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56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83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03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3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20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FE77D-31E6-43F2-A361-8917A51642A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94F6063-FCFB-4075-8D62-75B43AEB2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98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252499965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252499965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storytelling.coe.uh.edu/page.cfm?id=27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yberleninka.ru/journal/n/russian-journal-of-education-and-psychology" TargetMode="External"/><Relationship Id="rId5" Type="http://schemas.openxmlformats.org/officeDocument/2006/relationships/hyperlink" Target="http://edtechteacher.org/8-steps-to-great-digitalstorytelling-from-samantha-on-edudemic/" TargetMode="External"/><Relationship Id="rId4" Type="http://schemas.openxmlformats.org/officeDocument/2006/relationships/hyperlink" Target="https://librarydigitalstorytelling.wordpress.com/what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08608" y="4852483"/>
            <a:ext cx="6240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Georgia" panose="02040502050405020303" pitchFamily="18" charset="0"/>
              </a:rPr>
              <a:t>преподаватель </a:t>
            </a:r>
          </a:p>
          <a:p>
            <a:pPr algn="r"/>
            <a:r>
              <a:rPr lang="ru-RU" dirty="0">
                <a:latin typeface="Georgia" panose="02040502050405020303" pitchFamily="18" charset="0"/>
              </a:rPr>
              <a:t>к</a:t>
            </a:r>
            <a:r>
              <a:rPr lang="ru-RU" dirty="0" smtClean="0">
                <a:latin typeface="Georgia" panose="02040502050405020303" pitchFamily="18" charset="0"/>
              </a:rPr>
              <a:t>афедры </a:t>
            </a:r>
            <a:r>
              <a:rPr lang="ru-RU" dirty="0">
                <a:latin typeface="Georgia" panose="02040502050405020303" pitchFamily="18" charset="0"/>
              </a:rPr>
              <a:t>п</a:t>
            </a:r>
            <a:r>
              <a:rPr lang="ru-RU" dirty="0" smtClean="0">
                <a:latin typeface="Georgia" panose="02040502050405020303" pitchFamily="18" charset="0"/>
              </a:rPr>
              <a:t>едагогики и психологии</a:t>
            </a:r>
            <a:endParaRPr lang="ru-RU" dirty="0">
              <a:latin typeface="Georgia" panose="02040502050405020303" pitchFamily="18" charset="0"/>
            </a:endParaRPr>
          </a:p>
          <a:p>
            <a:pPr algn="r"/>
            <a:r>
              <a:rPr lang="ru-RU" b="1" dirty="0">
                <a:latin typeface="Georgia" panose="02040502050405020303" pitchFamily="18" charset="0"/>
              </a:rPr>
              <a:t>		Дьякова Наталья Ивановна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0064" y="423718"/>
            <a:ext cx="11590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ФГБОУ ВО «Красноярский государственный медицинский университет </a:t>
            </a:r>
            <a:r>
              <a:rPr lang="en-US" sz="2000" b="1" dirty="0">
                <a:latin typeface="Georgia" panose="02040502050405020303" pitchFamily="18" charset="0"/>
              </a:rPr>
              <a:t/>
            </a:r>
            <a:br>
              <a:rPr lang="en-US" sz="2000" b="1" dirty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>имени проф. В.Ф. </a:t>
            </a:r>
            <a:r>
              <a:rPr lang="ru-RU" sz="2000" b="1" dirty="0" err="1">
                <a:latin typeface="Georgia" panose="02040502050405020303" pitchFamily="18" charset="0"/>
              </a:rPr>
              <a:t>Войно-Ясенецкого</a:t>
            </a:r>
            <a:r>
              <a:rPr lang="ru-RU" sz="2000" b="1" dirty="0">
                <a:latin typeface="Georgia" panose="02040502050405020303" pitchFamily="18" charset="0"/>
              </a:rPr>
              <a:t>» Минздрава РФ. </a:t>
            </a:r>
            <a:r>
              <a:rPr lang="en-US" sz="2000" b="1" dirty="0">
                <a:latin typeface="Georgia" panose="02040502050405020303" pitchFamily="18" charset="0"/>
              </a:rPr>
              <a:t/>
            </a:r>
            <a:br>
              <a:rPr lang="en-US" sz="2000" b="1" dirty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>Кафедра педагогики и психологии с курсом ПО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496" y="1878771"/>
            <a:ext cx="11837773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dirty="0" smtClean="0">
                <a:latin typeface="Georgia" panose="02040502050405020303" pitchFamily="18" charset="0"/>
              </a:rPr>
              <a:t>«</a:t>
            </a:r>
            <a:r>
              <a:rPr lang="ru-RU" sz="2800" dirty="0">
                <a:latin typeface="Georgia" panose="02040502050405020303" pitchFamily="18" charset="0"/>
              </a:rPr>
              <a:t>МЕТОДИКА ПРОВЕДЕНИЯ ЗАЧЕТА </a:t>
            </a:r>
            <a:endParaRPr lang="ru-RU" sz="2800" dirty="0" smtClean="0">
              <a:latin typeface="Georgia" panose="02040502050405020303" pitchFamily="18" charset="0"/>
            </a:endParaRPr>
          </a:p>
          <a:p>
            <a:pPr algn="ctr"/>
            <a:r>
              <a:rPr lang="ru-RU" sz="2800" dirty="0" smtClean="0">
                <a:latin typeface="Georgia" panose="02040502050405020303" pitchFamily="18" charset="0"/>
              </a:rPr>
              <a:t>ПО </a:t>
            </a:r>
            <a:r>
              <a:rPr lang="ru-RU" sz="2800" dirty="0">
                <a:latin typeface="Georgia" panose="02040502050405020303" pitchFamily="18" charset="0"/>
              </a:rPr>
              <a:t>ДИСЦИПЛИНЕ </a:t>
            </a:r>
            <a:endParaRPr lang="ru-RU" sz="2800" dirty="0" smtClean="0">
              <a:latin typeface="Georgia" panose="02040502050405020303" pitchFamily="18" charset="0"/>
            </a:endParaRPr>
          </a:p>
          <a:p>
            <a:pPr algn="ctr"/>
            <a:r>
              <a:rPr lang="ru-RU" sz="2800" dirty="0" smtClean="0">
                <a:latin typeface="Georgia" panose="02040502050405020303" pitchFamily="18" charset="0"/>
              </a:rPr>
              <a:t>«ПСИХОЛОГИЯ </a:t>
            </a:r>
            <a:r>
              <a:rPr lang="ru-RU" sz="2800" dirty="0">
                <a:latin typeface="Georgia" panose="02040502050405020303" pitchFamily="18" charset="0"/>
              </a:rPr>
              <a:t>И </a:t>
            </a:r>
            <a:r>
              <a:rPr lang="ru-RU" sz="2800" dirty="0" smtClean="0">
                <a:latin typeface="Georgia" panose="02040502050405020303" pitchFamily="18" charset="0"/>
              </a:rPr>
              <a:t>ПЕДАГОГИКА» </a:t>
            </a:r>
          </a:p>
          <a:p>
            <a:pPr algn="ctr"/>
            <a:r>
              <a:rPr lang="ru-RU" sz="2800" dirty="0" smtClean="0">
                <a:latin typeface="Georgia" panose="02040502050405020303" pitchFamily="18" charset="0"/>
              </a:rPr>
              <a:t>В </a:t>
            </a:r>
            <a:r>
              <a:rPr lang="ru-RU" sz="2800" dirty="0">
                <a:latin typeface="Georgia" panose="02040502050405020303" pitchFamily="18" charset="0"/>
              </a:rPr>
              <a:t>МЕДИЦИНСКОМ ВУЗЕ </a:t>
            </a:r>
            <a:r>
              <a:rPr lang="ru-RU" sz="2800" dirty="0" smtClean="0">
                <a:latin typeface="Georgia" panose="02040502050405020303" pitchFamily="18" charset="0"/>
              </a:rPr>
              <a:t/>
            </a:r>
            <a:br>
              <a:rPr lang="ru-RU" sz="2800" dirty="0" smtClean="0">
                <a:latin typeface="Georgia" panose="02040502050405020303" pitchFamily="18" charset="0"/>
              </a:rPr>
            </a:br>
            <a:r>
              <a:rPr lang="ru-RU" sz="2800" dirty="0" smtClean="0">
                <a:latin typeface="Georgia" panose="02040502050405020303" pitchFamily="18" charset="0"/>
              </a:rPr>
              <a:t>НА </a:t>
            </a:r>
            <a:r>
              <a:rPr lang="ru-RU" sz="2800" dirty="0">
                <a:latin typeface="Georgia" panose="02040502050405020303" pitchFamily="18" charset="0"/>
              </a:rPr>
              <a:t>ОСНОВЕ ТВОРЧЕСКИХ ЗАДАНИЙ</a:t>
            </a:r>
            <a:r>
              <a:rPr lang="ru-RU" sz="2800" dirty="0" smtClean="0">
                <a:latin typeface="Georgia" panose="02040502050405020303" pitchFamily="18" charset="0"/>
              </a:rPr>
              <a:t>»</a:t>
            </a:r>
            <a:endParaRPr lang="ru-RU" sz="2800" b="1" dirty="0">
              <a:ln/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2096" y="5141106"/>
            <a:ext cx="1589903" cy="196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6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6B0E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7782">
            <a:off x="343993" y="712745"/>
            <a:ext cx="7423782" cy="52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Блок-схема: задержка 7"/>
          <p:cNvSpPr/>
          <p:nvPr/>
        </p:nvSpPr>
        <p:spPr>
          <a:xfrm>
            <a:off x="0" y="200469"/>
            <a:ext cx="10298430" cy="582729"/>
          </a:xfrm>
          <a:prstGeom prst="flowChartDelay">
            <a:avLst/>
          </a:prstGeom>
          <a:gradFill flip="none" rotWithShape="1">
            <a:gsLst>
              <a:gs pos="1300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Примеры практики: с количественной оценкой внутри работы </a:t>
            </a:r>
            <a:endParaRPr lang="ru-RU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601268" y="97545"/>
            <a:ext cx="1448637" cy="195151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Georgia" panose="02040502050405020303" pitchFamily="18" charset="0"/>
              </a:rPr>
              <a:t>Это </a:t>
            </a:r>
            <a:r>
              <a:rPr lang="ru-RU" sz="12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принт-скирин</a:t>
            </a:r>
            <a:endParaRPr lang="ru-RU" sz="12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200" b="1" i="1" dirty="0">
                <a:solidFill>
                  <a:schemeClr val="bg1"/>
                </a:solidFill>
                <a:latin typeface="Georgia" panose="02040502050405020303" pitchFamily="18" charset="0"/>
              </a:rPr>
              <a:t>Работы</a:t>
            </a:r>
          </a:p>
          <a:p>
            <a:pPr algn="ctr"/>
            <a:r>
              <a:rPr lang="ru-RU" sz="1200" b="1" i="1" dirty="0">
                <a:solidFill>
                  <a:schemeClr val="bg1"/>
                </a:solidFill>
                <a:latin typeface="Georgia" panose="02040502050405020303" pitchFamily="18" charset="0"/>
              </a:rPr>
              <a:t>Студента </a:t>
            </a:r>
            <a:r>
              <a:rPr lang="ru-RU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выполнившего работу средствами специальных программ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7368">
            <a:off x="6964887" y="2790080"/>
            <a:ext cx="4881985" cy="333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Выноска-облако 10"/>
          <p:cNvSpPr/>
          <p:nvPr/>
        </p:nvSpPr>
        <p:spPr>
          <a:xfrm rot="21030732">
            <a:off x="7986853" y="1290671"/>
            <a:ext cx="2136619" cy="1388163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По моей просьбе студент создал статью для соц. Сети «ВК»  про свою работу</a:t>
            </a:r>
            <a:endParaRPr lang="ru-RU" sz="10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10100" y="5996940"/>
            <a:ext cx="2034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https://vk.com/@-174505802-intellekt-karta-otrazhauschaya-mou-lichnost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84441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04" y="837623"/>
            <a:ext cx="8552644" cy="6020377"/>
          </a:xfrm>
          <a:prstGeom prst="rect">
            <a:avLst/>
          </a:prstGeom>
        </p:spPr>
      </p:pic>
      <p:sp>
        <p:nvSpPr>
          <p:cNvPr id="8" name="Блок-схема: задержка 7"/>
          <p:cNvSpPr/>
          <p:nvPr/>
        </p:nvSpPr>
        <p:spPr>
          <a:xfrm>
            <a:off x="0" y="200469"/>
            <a:ext cx="10298430" cy="582729"/>
          </a:xfrm>
          <a:prstGeom prst="flowChartDelay">
            <a:avLst/>
          </a:prstGeom>
          <a:gradFill flip="none" rotWithShape="1">
            <a:gsLst>
              <a:gs pos="1300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Примеры практики: </a:t>
            </a:r>
            <a:endParaRPr lang="ru-RU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36177" y="3730163"/>
            <a:ext cx="2350181" cy="24331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Комментарий:</a:t>
            </a: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Мы видим образец- продукт  творческого зачета</a:t>
            </a: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(лучший на мой взгляд в этом учебном году)</a:t>
            </a:r>
          </a:p>
        </p:txBody>
      </p:sp>
      <p:sp>
        <p:nvSpPr>
          <p:cNvPr id="12" name="Выноска-облако 11"/>
          <p:cNvSpPr/>
          <p:nvPr/>
        </p:nvSpPr>
        <p:spPr>
          <a:xfrm rot="21030732">
            <a:off x="9336848" y="979224"/>
            <a:ext cx="2551068" cy="208015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Это </a:t>
            </a:r>
            <a:r>
              <a:rPr lang="ru-RU" sz="1600" b="1" i="1" dirty="0" err="1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принт-скирин</a:t>
            </a: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Работы </a:t>
            </a:r>
            <a:r>
              <a:rPr lang="ru-RU" sz="1600" b="1" i="1" dirty="0" err="1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Марьясовой</a:t>
            </a: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Александры 203 </a:t>
            </a:r>
            <a:r>
              <a:rPr lang="ru-RU" sz="1600" b="1" i="1" dirty="0" err="1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леч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.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5081" y="352309"/>
            <a:ext cx="6084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https://krasgmu.ru/index.php?page[common]=download&amp;md=863aed5f3b6e55e0c69e3bf602e7b500&amp;cid=17&amp;oid=1138428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10378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42" y="850344"/>
            <a:ext cx="5980139" cy="6074950"/>
          </a:xfrm>
          <a:prstGeom prst="rect">
            <a:avLst/>
          </a:prstGeom>
        </p:spPr>
      </p:pic>
      <p:sp>
        <p:nvSpPr>
          <p:cNvPr id="8" name="Блок-схема: задержка 7"/>
          <p:cNvSpPr/>
          <p:nvPr/>
        </p:nvSpPr>
        <p:spPr>
          <a:xfrm>
            <a:off x="0" y="200469"/>
            <a:ext cx="10298430" cy="582729"/>
          </a:xfrm>
          <a:prstGeom prst="flowChartDelay">
            <a:avLst/>
          </a:prstGeom>
          <a:gradFill flip="none" rotWithShape="1">
            <a:gsLst>
              <a:gs pos="1300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Примеры практики: </a:t>
            </a:r>
            <a:endParaRPr lang="ru-RU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78629" y="2712844"/>
            <a:ext cx="2350181" cy="24331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Комментарий:</a:t>
            </a: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Мы видим образец- продукт  творческого зачета</a:t>
            </a: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(лучший на мой взгляд в этом учебном году</a:t>
            </a:r>
          </a:p>
        </p:txBody>
      </p:sp>
      <p:sp>
        <p:nvSpPr>
          <p:cNvPr id="12" name="Выноска-облако 11"/>
          <p:cNvSpPr/>
          <p:nvPr/>
        </p:nvSpPr>
        <p:spPr>
          <a:xfrm rot="21030732">
            <a:off x="7427402" y="919154"/>
            <a:ext cx="2136619" cy="1388163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Это детали работы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5081" y="352309"/>
            <a:ext cx="6084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https://krasgmu.ru/index.php?page[common]=download&amp;md=863aed5f3b6e55e0c69e3bf602e7b500&amp;cid=17&amp;oid=1138428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9900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задержка 7"/>
          <p:cNvSpPr/>
          <p:nvPr/>
        </p:nvSpPr>
        <p:spPr>
          <a:xfrm>
            <a:off x="0" y="200469"/>
            <a:ext cx="10298430" cy="582729"/>
          </a:xfrm>
          <a:prstGeom prst="flowChartDelay">
            <a:avLst/>
          </a:prstGeom>
          <a:gradFill flip="none" rotWithShape="1">
            <a:gsLst>
              <a:gs pos="1300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Примеры практики: </a:t>
            </a:r>
            <a:endParaRPr lang="ru-RU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36177" y="3730163"/>
            <a:ext cx="2350181" cy="24331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Комментарий:</a:t>
            </a: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Мы видим образец- продукт  творческого зачета</a:t>
            </a: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(лучший на мой взгляд в этом учебном году</a:t>
            </a:r>
          </a:p>
        </p:txBody>
      </p:sp>
      <p:sp>
        <p:nvSpPr>
          <p:cNvPr id="12" name="Выноска-облако 11"/>
          <p:cNvSpPr/>
          <p:nvPr/>
        </p:nvSpPr>
        <p:spPr>
          <a:xfrm rot="21030732">
            <a:off x="9678493" y="463933"/>
            <a:ext cx="2136619" cy="1388163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Это детали работы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5081" y="352309"/>
            <a:ext cx="6084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https://krasgmu.ru/index.php?page[common]=download&amp;md=863aed5f3b6e55e0c69e3bf602e7b500&amp;cid=17&amp;oid=1138428</a:t>
            </a:r>
            <a:endParaRPr lang="ru-RU" sz="1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395" y="860886"/>
            <a:ext cx="8867717" cy="60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0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794" y="725090"/>
            <a:ext cx="9357632" cy="6035918"/>
          </a:xfrm>
          <a:prstGeom prst="rect">
            <a:avLst/>
          </a:prstGeom>
        </p:spPr>
      </p:pic>
      <p:sp>
        <p:nvSpPr>
          <p:cNvPr id="8" name="Блок-схема: задержка 7"/>
          <p:cNvSpPr/>
          <p:nvPr/>
        </p:nvSpPr>
        <p:spPr>
          <a:xfrm>
            <a:off x="0" y="200469"/>
            <a:ext cx="10298430" cy="582729"/>
          </a:xfrm>
          <a:prstGeom prst="flowChartDelay">
            <a:avLst/>
          </a:prstGeom>
          <a:gradFill flip="none" rotWithShape="1">
            <a:gsLst>
              <a:gs pos="1300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Примеры практики: </a:t>
            </a:r>
            <a:endParaRPr lang="ru-RU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0767" y="4288815"/>
            <a:ext cx="3047262" cy="22974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Franklin Gothic Medium" panose="020B0603020102020204" pitchFamily="34" charset="0"/>
              </a:rPr>
              <a:t>Из «плюсов»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Franklin Gothic Medium" panose="020B0603020102020204" pitchFamily="34" charset="0"/>
              </a:rPr>
              <a:t>Работа выставляется на «обозрение» участникам группы и бесед.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Franklin Gothic Medium" panose="020B0603020102020204" pitchFamily="34" charset="0"/>
              </a:rPr>
              <a:t>Требует точного понимания смысла при подборе иллюстрации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Franklin Gothic Medium" panose="020B0603020102020204" pitchFamily="34" charset="0"/>
              </a:rPr>
              <a:t>Нельзя «списать».</a:t>
            </a:r>
            <a:b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Franklin Gothic Medium" panose="020B0603020102020204" pitchFamily="34" charset="0"/>
              </a:rPr>
            </a:br>
            <a:endParaRPr lang="ru-RU" sz="1400" dirty="0">
              <a:solidFill>
                <a:schemeClr val="accent2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6">
            <a:extLst>
              <a:ext uri="{FF2B5EF4-FFF2-40B4-BE49-F238E27FC236}">
                <a16:creationId xmlns="" xmlns:a16="http://schemas.microsoft.com/office/drawing/2014/main" id="{BFE8C639-28A5-490C-8D30-8EAFF27EF8C7}"/>
              </a:ext>
            </a:extLst>
          </p:cNvPr>
          <p:cNvSpPr/>
          <p:nvPr/>
        </p:nvSpPr>
        <p:spPr>
          <a:xfrm>
            <a:off x="313368" y="757707"/>
            <a:ext cx="7587757" cy="56984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spcCol="144000" rtlCol="0" anchor="ctr"/>
          <a:lstStyle/>
          <a:p>
            <a:pPr indent="457200"/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7976899" y="164225"/>
            <a:ext cx="475185" cy="118696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задержка 9">
            <a:extLst>
              <a:ext uri="{FF2B5EF4-FFF2-40B4-BE49-F238E27FC236}">
                <a16:creationId xmlns="" xmlns:a16="http://schemas.microsoft.com/office/drawing/2014/main" id="{C0BCABB6-3462-4E58-81AC-9621556F47D3}"/>
              </a:ext>
            </a:extLst>
          </p:cNvPr>
          <p:cNvSpPr/>
          <p:nvPr/>
        </p:nvSpPr>
        <p:spPr>
          <a:xfrm>
            <a:off x="0" y="342560"/>
            <a:ext cx="7129850" cy="475185"/>
          </a:xfrm>
          <a:prstGeom prst="flowChartDelay">
            <a:avLst/>
          </a:prstGeom>
          <a:gradFill flip="none" rotWithShape="1">
            <a:gsLst>
              <a:gs pos="1300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Подготовительные работы начинаются </a:t>
            </a:r>
            <a:endParaRPr lang="ru-RU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745725" y="1088302"/>
            <a:ext cx="337351" cy="289180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658428" y="3082449"/>
            <a:ext cx="337351" cy="289180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4245863" y="997163"/>
            <a:ext cx="337351" cy="289180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4259491" y="2470349"/>
            <a:ext cx="337351" cy="289180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4239321" y="4683557"/>
            <a:ext cx="337351" cy="289180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484666" y="277840"/>
            <a:ext cx="1579246" cy="10708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Franklin Gothic Medium" panose="020B0603020102020204" pitchFamily="34" charset="0"/>
              </a:rPr>
              <a:t>В основе лежит опыт создания Ик-карт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5-конечная звезда 15"/>
          <p:cNvSpPr/>
          <p:nvPr/>
        </p:nvSpPr>
        <p:spPr>
          <a:xfrm>
            <a:off x="9333450" y="222583"/>
            <a:ext cx="381740" cy="390618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Выноска-облако 16"/>
          <p:cNvSpPr/>
          <p:nvPr/>
        </p:nvSpPr>
        <p:spPr>
          <a:xfrm rot="21030732">
            <a:off x="7936399" y="1337976"/>
            <a:ext cx="3247366" cy="2627439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Это Образец созданный в качестве научения опыту </a:t>
            </a:r>
            <a:r>
              <a:rPr lang="ru-RU" sz="1600" b="1" i="1" dirty="0" err="1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изготовлеия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Ик-Карт  на 1 занятии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485066">
            <a:off x="1603271" y="142816"/>
            <a:ext cx="5603416" cy="72495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46965">
            <a:off x="7851959" y="3159572"/>
            <a:ext cx="3265414" cy="426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16">
            <a:extLst>
              <a:ext uri="{FF2B5EF4-FFF2-40B4-BE49-F238E27FC236}">
                <a16:creationId xmlns="" xmlns:a16="http://schemas.microsoft.com/office/drawing/2014/main" id="{BFE8C639-28A5-490C-8D30-8EAFF27EF8C7}"/>
              </a:ext>
            </a:extLst>
          </p:cNvPr>
          <p:cNvSpPr/>
          <p:nvPr/>
        </p:nvSpPr>
        <p:spPr>
          <a:xfrm>
            <a:off x="313368" y="757707"/>
            <a:ext cx="7587757" cy="56984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spcCol="144000" rtlCol="0" anchor="ctr"/>
          <a:lstStyle/>
          <a:p>
            <a:pPr indent="457200"/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7976899" y="164225"/>
            <a:ext cx="475185" cy="118696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задержка 9">
            <a:extLst>
              <a:ext uri="{FF2B5EF4-FFF2-40B4-BE49-F238E27FC236}">
                <a16:creationId xmlns="" xmlns:a16="http://schemas.microsoft.com/office/drawing/2014/main" id="{C0BCABB6-3462-4E58-81AC-9621556F47D3}"/>
              </a:ext>
            </a:extLst>
          </p:cNvPr>
          <p:cNvSpPr/>
          <p:nvPr/>
        </p:nvSpPr>
        <p:spPr>
          <a:xfrm>
            <a:off x="0" y="342560"/>
            <a:ext cx="7129850" cy="475185"/>
          </a:xfrm>
          <a:prstGeom prst="flowChartDelay">
            <a:avLst/>
          </a:prstGeom>
          <a:gradFill flip="none" rotWithShape="1">
            <a:gsLst>
              <a:gs pos="1300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история </a:t>
            </a:r>
            <a:r>
              <a:rPr lang="ru-RU" i="1" dirty="0">
                <a:solidFill>
                  <a:schemeClr val="bg1"/>
                </a:solidFill>
                <a:latin typeface="Georgia" panose="02040502050405020303" pitchFamily="18" charset="0"/>
              </a:rPr>
              <a:t>появления </a:t>
            </a:r>
            <a:r>
              <a:rPr lang="ru-RU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явления</a:t>
            </a:r>
            <a:endParaRPr lang="ru-RU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745725" y="1088302"/>
            <a:ext cx="337351" cy="289180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658428" y="3082449"/>
            <a:ext cx="337351" cy="289180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4245863" y="997163"/>
            <a:ext cx="337351" cy="289180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4259491" y="2470349"/>
            <a:ext cx="337351" cy="289180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4239321" y="4683557"/>
            <a:ext cx="337351" cy="289180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2177">
            <a:off x="1723185" y="-124368"/>
            <a:ext cx="5926194" cy="8023399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9484666" y="277840"/>
            <a:ext cx="1579246" cy="10708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Franklin Gothic Medium" panose="020B0603020102020204" pitchFamily="34" charset="0"/>
              </a:rPr>
              <a:t>В основе лежит опыт создания творческих конспектов. 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5-конечная звезда 15"/>
          <p:cNvSpPr/>
          <p:nvPr/>
        </p:nvSpPr>
        <p:spPr>
          <a:xfrm>
            <a:off x="9333450" y="222583"/>
            <a:ext cx="381740" cy="390618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Выноска-облако 16"/>
          <p:cNvSpPr/>
          <p:nvPr/>
        </p:nvSpPr>
        <p:spPr>
          <a:xfrm rot="21030732">
            <a:off x="9344256" y="2452406"/>
            <a:ext cx="2512168" cy="245499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Это Образец созданный за 10 минут в качестве входного контроля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9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56">
            <a:off x="8796496" y="1848001"/>
            <a:ext cx="3003867" cy="264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7895">
            <a:off x="1187132" y="937661"/>
            <a:ext cx="7403624" cy="510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Блок-схема: задержка 7"/>
          <p:cNvSpPr/>
          <p:nvPr/>
        </p:nvSpPr>
        <p:spPr>
          <a:xfrm>
            <a:off x="0" y="200469"/>
            <a:ext cx="10298430" cy="582729"/>
          </a:xfrm>
          <a:prstGeom prst="flowChartDelay">
            <a:avLst/>
          </a:prstGeom>
          <a:gradFill flip="none" rotWithShape="1">
            <a:gsLst>
              <a:gs pos="1300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Примеры практики: </a:t>
            </a:r>
            <a:endParaRPr lang="ru-RU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 rot="21030732">
            <a:off x="9486937" y="196028"/>
            <a:ext cx="2551068" cy="208015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Это </a:t>
            </a:r>
            <a:r>
              <a:rPr lang="ru-RU" sz="1600" b="1" i="1" dirty="0" err="1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принт-скирин</a:t>
            </a: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ВИДЕО</a:t>
            </a:r>
            <a:b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Материала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0665" y="307944"/>
            <a:ext cx="344357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https://vk.com/club174505802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677376"/>
            <a:ext cx="1798452" cy="358967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Georgia" panose="02040502050405020303" pitchFamily="18" charset="0"/>
              </a:rPr>
              <a:t>Комментарий:</a:t>
            </a:r>
          </a:p>
          <a:p>
            <a:pPr algn="ctr"/>
            <a:r>
              <a:rPr lang="ru-RU" sz="1400" b="1" dirty="0" smtClean="0">
                <a:latin typeface="Georgia" panose="02040502050405020303" pitchFamily="18" charset="0"/>
              </a:rPr>
              <a:t>Мы видим образец</a:t>
            </a:r>
          </a:p>
          <a:p>
            <a:pPr algn="ctr"/>
            <a:r>
              <a:rPr lang="ru-RU" sz="1400" b="1" dirty="0" smtClean="0">
                <a:latin typeface="Georgia" panose="02040502050405020303" pitchFamily="18" charset="0"/>
              </a:rPr>
              <a:t>Творческой работы в виде «Маленькое </a:t>
            </a:r>
            <a:r>
              <a:rPr lang="ru-RU" sz="1400" b="1" dirty="0" err="1" smtClean="0">
                <a:latin typeface="Georgia" panose="02040502050405020303" pitchFamily="18" charset="0"/>
              </a:rPr>
              <a:t>видеролик</a:t>
            </a:r>
            <a:r>
              <a:rPr lang="ru-RU" sz="1400" b="1" dirty="0" smtClean="0">
                <a:latin typeface="Georgia" panose="02040502050405020303" pitchFamily="18" charset="0"/>
              </a:rPr>
              <a:t>  по теме «Саморазвитие-</a:t>
            </a:r>
            <a:r>
              <a:rPr lang="ru-RU" sz="1400" b="1" dirty="0" err="1" smtClean="0">
                <a:latin typeface="Georgia" panose="02040502050405020303" pitchFamily="18" charset="0"/>
              </a:rPr>
              <a:t>таймменджмент</a:t>
            </a:r>
            <a:r>
              <a:rPr lang="ru-RU" sz="1400" b="1" dirty="0" smtClean="0">
                <a:latin typeface="Georgia" panose="02040502050405020303" pitchFamily="18" charset="0"/>
              </a:rPr>
              <a:t> во время пандемии»</a:t>
            </a:r>
            <a:endParaRPr lang="ru-RU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529" y="4987632"/>
            <a:ext cx="4294823" cy="168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Выноска-облако 9"/>
          <p:cNvSpPr/>
          <p:nvPr/>
        </p:nvSpPr>
        <p:spPr>
          <a:xfrm rot="21030732">
            <a:off x="10199423" y="3874455"/>
            <a:ext cx="2136619" cy="1388163"/>
          </a:xfrm>
          <a:prstGeom prst="cloud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По моей просьбе студент создал статью для соц. Сети «ВК»  про свою работу</a:t>
            </a:r>
            <a:endParaRPr lang="ru-RU" sz="10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25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80" y="491833"/>
            <a:ext cx="11123720" cy="6257093"/>
          </a:xfrm>
          <a:prstGeom prst="rect">
            <a:avLst/>
          </a:prstGeom>
        </p:spPr>
      </p:pic>
      <p:sp>
        <p:nvSpPr>
          <p:cNvPr id="8" name="Блок-схема: задержка 7"/>
          <p:cNvSpPr/>
          <p:nvPr/>
        </p:nvSpPr>
        <p:spPr>
          <a:xfrm>
            <a:off x="0" y="200469"/>
            <a:ext cx="10298430" cy="582729"/>
          </a:xfrm>
          <a:prstGeom prst="flowChartDelay">
            <a:avLst/>
          </a:prstGeom>
          <a:gradFill flip="none" rotWithShape="1">
            <a:gsLst>
              <a:gs pos="1300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Примеры практики: </a:t>
            </a:r>
            <a:endParaRPr lang="ru-RU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 rot="21030732">
            <a:off x="9486937" y="196028"/>
            <a:ext cx="2551068" cy="208015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Это </a:t>
            </a:r>
            <a:r>
              <a:rPr lang="ru-RU" sz="1600" b="1" i="1" dirty="0" err="1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принт-скирин</a:t>
            </a: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ВИДЕО</a:t>
            </a:r>
            <a:b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Материала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0665" y="307944"/>
            <a:ext cx="320151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/>
              </a:rPr>
              <a:t>https://vk.com/id252499965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-106812" y="967087"/>
            <a:ext cx="2350181" cy="406066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Комментарий:</a:t>
            </a: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Мы видим образец</a:t>
            </a: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Творческой работы в виде «Маленькое </a:t>
            </a:r>
            <a:r>
              <a:rPr lang="ru-RU" sz="1600" b="1" dirty="0" err="1" smtClean="0">
                <a:latin typeface="Georgia" panose="02040502050405020303" pitchFamily="18" charset="0"/>
              </a:rPr>
              <a:t>видеролик</a:t>
            </a:r>
            <a:r>
              <a:rPr lang="ru-RU" sz="1600" b="1" dirty="0" smtClean="0">
                <a:latin typeface="Georgia" panose="02040502050405020303" pitchFamily="18" charset="0"/>
              </a:rPr>
              <a:t>  по теме «Тип отношения к болезни»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93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39" y="969845"/>
            <a:ext cx="9730423" cy="564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Блок-схема: задержка 7"/>
          <p:cNvSpPr/>
          <p:nvPr/>
        </p:nvSpPr>
        <p:spPr>
          <a:xfrm>
            <a:off x="0" y="200469"/>
            <a:ext cx="10298430" cy="582729"/>
          </a:xfrm>
          <a:prstGeom prst="flowChartDelay">
            <a:avLst/>
          </a:prstGeom>
          <a:gradFill flip="none" rotWithShape="1">
            <a:gsLst>
              <a:gs pos="1300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Примеры практики: </a:t>
            </a:r>
            <a:endParaRPr lang="ru-RU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 rot="21030732">
            <a:off x="9486937" y="196028"/>
            <a:ext cx="2551068" cy="208015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Это </a:t>
            </a:r>
            <a:r>
              <a:rPr lang="ru-RU" sz="1600" b="1" i="1" dirty="0" err="1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принт-скирин</a:t>
            </a: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ВИДЕО</a:t>
            </a:r>
            <a:b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Материала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0665" y="307944"/>
            <a:ext cx="320151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/>
              </a:rPr>
              <a:t>https://vk.com/id252499965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-106812" y="967087"/>
            <a:ext cx="2350181" cy="406066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Комментарий:</a:t>
            </a: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Мы видим образец</a:t>
            </a: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Творческой</a:t>
            </a: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работы в виде «Маленькое </a:t>
            </a:r>
            <a:r>
              <a:rPr lang="ru-RU" sz="1600" b="1" dirty="0" err="1" smtClean="0">
                <a:latin typeface="Georgia" panose="02040502050405020303" pitchFamily="18" charset="0"/>
              </a:rPr>
              <a:t>видеролик</a:t>
            </a:r>
            <a:r>
              <a:rPr lang="ru-RU" sz="1600" b="1" dirty="0" smtClean="0">
                <a:latin typeface="Georgia" panose="02040502050405020303" pitchFamily="18" charset="0"/>
              </a:rPr>
              <a:t>  по теме «Ошибки первого впечатления»</a:t>
            </a:r>
            <a:endParaRPr lang="ru-RU" dirty="0"/>
          </a:p>
        </p:txBody>
      </p:sp>
      <p:sp>
        <p:nvSpPr>
          <p:cNvPr id="10" name="Выноска-облако 9"/>
          <p:cNvSpPr/>
          <p:nvPr/>
        </p:nvSpPr>
        <p:spPr>
          <a:xfrm rot="20847891">
            <a:off x="9153986" y="2956909"/>
            <a:ext cx="2649327" cy="2055243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Работа делается по принципу проект  для троих прямо во время занятия</a:t>
            </a:r>
            <a:endParaRPr lang="ru-RU" sz="1500" b="1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49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866423" y="597433"/>
            <a:ext cx="5724397" cy="59598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4151" y="633735"/>
            <a:ext cx="5617866" cy="59598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9856" y="894351"/>
            <a:ext cx="4701755" cy="5078313"/>
          </a:xfrm>
          <a:prstGeom prst="rect">
            <a:avLst/>
          </a:prstGeom>
        </p:spPr>
        <p:txBody>
          <a:bodyPr wrap="square" numCol="1" spcCol="648000">
            <a:spAutoFit/>
          </a:bodyPr>
          <a:lstStyle/>
          <a:p>
            <a:pPr indent="457200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Задание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: построение программы саморазвития и самосовершенствования (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самопрофилактики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) обучающимися. Индивидуальное проектирование</a:t>
            </a:r>
          </a:p>
          <a:p>
            <a:pPr indent="457200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дальнейшего пути саморазвития в процессе обучения. (В виде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Интеллекткарты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)</a:t>
            </a:r>
          </a:p>
          <a:p>
            <a:pPr indent="457200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Инструкция к созданию «ИК ВСПС»</a:t>
            </a:r>
          </a:p>
          <a:p>
            <a:pPr indent="457200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«Карта к возможностям саморазвития и </a:t>
            </a: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самопрофилактики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стрессоустойчивости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будущего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врача в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учебно-профессиональном в контексте».</a:t>
            </a:r>
          </a:p>
          <a:p>
            <a:pPr indent="457200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Материалы: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1 лист А3 (или 3 листа А4) формата на каждого,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карандаши (фломастеры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) — не менее 8 цветов (оранжево-красный, синий, зеленый, желтый, малиновый (фуксия), серый, коричневый, черный, простой), ластик,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клей(скотч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) если работаем на А4 и отпечатанные инструкции по создании интеллект-карты (если студенты не имеют опыта их создания) (см интернет, например, https://www.psychologos.ru/articles/view/intellekt-karta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).</a:t>
            </a:r>
          </a:p>
          <a:p>
            <a:pPr indent="457200"/>
            <a:endParaRPr lang="ru-RU" sz="12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indent="457200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Вводная: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мы будем делать Интеллектуальную карту по теме «саморазвития и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самопрофилактика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личности будущего врача в учебно-профессиональном в контексте».</a:t>
            </a:r>
          </a:p>
          <a:p>
            <a:pPr indent="457200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Подумайте сразу какую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метафору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вы могли бы применит к такой ИК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с учетом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примеров: варианты: «Структурированный коллаж» (ближе всего к изначальной (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Бьюзеновской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) форме ИК), «Растущее дерево», «Здание,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которое строят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», «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Раскадровки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для видео», «Герой эпоса», «Тотемное животное» и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т.п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. (но это - не обязательно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).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Блок-схема: задержка 7"/>
          <p:cNvSpPr/>
          <p:nvPr/>
        </p:nvSpPr>
        <p:spPr>
          <a:xfrm>
            <a:off x="0" y="200469"/>
            <a:ext cx="10298430" cy="582729"/>
          </a:xfrm>
          <a:prstGeom prst="flowChartDelay">
            <a:avLst/>
          </a:prstGeom>
          <a:gradFill flip="none" rotWithShape="1">
            <a:gsLst>
              <a:gs pos="1300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Инструкция </a:t>
            </a:r>
            <a:r>
              <a:rPr lang="en-US" sz="1200" b="1" i="1" dirty="0">
                <a:solidFill>
                  <a:schemeClr val="bg1"/>
                </a:solidFill>
                <a:latin typeface="Georgia" panose="02040502050405020303" pitchFamily="18" charset="0"/>
              </a:rPr>
              <a:t>https://krasgmu.ru/index.php?page[common]=content&amp;id=177027</a:t>
            </a:r>
            <a:endParaRPr lang="ru-RU" sz="12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226815" y="894350"/>
            <a:ext cx="692458" cy="26952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триховая стрелка вправо 9"/>
          <p:cNvSpPr/>
          <p:nvPr/>
        </p:nvSpPr>
        <p:spPr>
          <a:xfrm>
            <a:off x="248557" y="2598525"/>
            <a:ext cx="692458" cy="26952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триховая стрелка вправо 10"/>
          <p:cNvSpPr/>
          <p:nvPr/>
        </p:nvSpPr>
        <p:spPr>
          <a:xfrm>
            <a:off x="6108829" y="977250"/>
            <a:ext cx="692458" cy="26952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5820621" y="3332028"/>
            <a:ext cx="692458" cy="26952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>
            <a:off x="179983" y="4798405"/>
            <a:ext cx="692458" cy="26952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>
            <a:off x="5820621" y="4141015"/>
            <a:ext cx="692458" cy="26952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Штриховая стрелка вправо 20"/>
          <p:cNvSpPr/>
          <p:nvPr/>
        </p:nvSpPr>
        <p:spPr>
          <a:xfrm>
            <a:off x="5840393" y="2539049"/>
            <a:ext cx="692458" cy="26952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Штриховая стрелка вправо 21"/>
          <p:cNvSpPr/>
          <p:nvPr/>
        </p:nvSpPr>
        <p:spPr>
          <a:xfrm>
            <a:off x="185775" y="4167936"/>
            <a:ext cx="692458" cy="26952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489449" y="938150"/>
            <a:ext cx="4527963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Порядок выполнения работы:</a:t>
            </a:r>
          </a:p>
          <a:p>
            <a:pPr indent="457200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(Помните: Пиктограммы ОЧЕНЬ ВАЖНЫ для ИК, именно они, будучи визуализированы в сознании, а потом перенесённые на бумагу (и это как раз самое сложное в такой работе), задают вам возможность реализации саморазвития.</a:t>
            </a:r>
          </a:p>
          <a:p>
            <a:pPr indent="457200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(Я буду настаивать, чтоб они были выполнены к разделу по компонентам к саморазвитию в обязательном порядке). (И вот это как раз и оценю на «отлично» - потому как - это и рефлексия и труд.)</a:t>
            </a:r>
          </a:p>
          <a:p>
            <a:pPr indent="457200"/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Этапы создания (как я это вижу).</a:t>
            </a:r>
          </a:p>
          <a:p>
            <a:pPr indent="457200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I. Возьмите черновик -лист а4 создайте на нем идею будущей карты.</a:t>
            </a:r>
          </a:p>
          <a:p>
            <a:pPr indent="457200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Для этого выберете ту концепцию, которая вам ближе всего.</a:t>
            </a:r>
          </a:p>
          <a:p>
            <a:pPr indent="457200"/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2. Рассмотрите рисунок №1.</a:t>
            </a:r>
          </a:p>
          <a:p>
            <a:pPr indent="457200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3. Откройте свое «Портфолио с самостоятельными работами»,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решите какие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из самостоятельных работ позволили вам понять ваши особенности личности будущего врача, сверяясь с рис. №1. создайте черновик ИК.</a:t>
            </a:r>
          </a:p>
          <a:p>
            <a:pPr indent="457200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В центре ставим в круг фразу типа (это примерное выражение) «Структура мой личности как будущего врача», далее ветками обозначаем «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Слабо осознаваемые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феномены и явления» и </a:t>
            </a:r>
            <a:r>
              <a:rPr lang="ru-RU" sz="11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подветки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, типа «Эмоциональный интеллект» из него, например, </a:t>
            </a:r>
            <a:r>
              <a:rPr lang="ru-RU" sz="11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подветка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3-го порядка УП (Понимание своих эмоций)</a:t>
            </a:r>
          </a:p>
          <a:p>
            <a:pPr indent="457200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и </a:t>
            </a:r>
            <a:r>
              <a:rPr lang="ru-RU" sz="11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подветки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, из опросника «ИЖС», например, «подавление» - будет </a:t>
            </a:r>
            <a:r>
              <a:rPr lang="ru-RU" sz="11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подветкой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indent="457200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3- порядка и т.п. и </a:t>
            </a:r>
            <a:r>
              <a:rPr lang="ru-RU" sz="11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т.д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… например, «ТАС-20» и ее </a:t>
            </a:r>
            <a:r>
              <a:rPr lang="ru-RU" sz="11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подветки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3-го порядка,</a:t>
            </a:r>
          </a:p>
          <a:p>
            <a:pPr indent="457200"/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например «Общий показатель алекситимии».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И т.д. 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340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8143" y="5261058"/>
            <a:ext cx="1463857" cy="1807008"/>
          </a:xfrm>
          <a:prstGeom prst="rect">
            <a:avLst/>
          </a:prstGeom>
        </p:spPr>
      </p:pic>
      <p:sp>
        <p:nvSpPr>
          <p:cNvPr id="5" name="Блок-схема: задержка 4"/>
          <p:cNvSpPr/>
          <p:nvPr/>
        </p:nvSpPr>
        <p:spPr>
          <a:xfrm>
            <a:off x="0" y="109452"/>
            <a:ext cx="7890235" cy="467549"/>
          </a:xfrm>
          <a:prstGeom prst="flowChartDelay">
            <a:avLst/>
          </a:prstGeom>
          <a:gradFill flip="none" rotWithShape="1">
            <a:gsLst>
              <a:gs pos="1300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>
                <a:latin typeface="Georgia" panose="02040502050405020303" pitchFamily="18" charset="0"/>
              </a:rPr>
              <a:t>Список используемой литературы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7037" y="673887"/>
            <a:ext cx="10998626" cy="6986528"/>
          </a:xfrm>
          <a:prstGeom prst="rect">
            <a:avLst/>
          </a:prstGeom>
          <a:noFill/>
        </p:spPr>
        <p:txBody>
          <a:bodyPr wrap="square" numCol="2" spcCol="216000" rtlCol="0">
            <a:spAutoFit/>
          </a:bodyPr>
          <a:lstStyle/>
          <a:p>
            <a:r>
              <a:rPr lang="ru-RU" sz="1600" dirty="0" smtClean="0"/>
              <a:t>1. </a:t>
            </a:r>
            <a:r>
              <a:rPr lang="en-US" sz="1600" dirty="0" smtClean="0"/>
              <a:t>Robin </a:t>
            </a:r>
            <a:r>
              <a:rPr lang="en-US" sz="1600" dirty="0"/>
              <a:t>B. What is Digital Storytelling? // Educational Use of Digital Storytelling. URL: </a:t>
            </a:r>
            <a:r>
              <a:rPr lang="en-US" sz="1600" dirty="0">
                <a:hlinkClick r:id="rId3"/>
              </a:rPr>
              <a:t>http://digitalstorytelling.coe.uh.edu/page.cfm?id=27</a:t>
            </a:r>
            <a:r>
              <a:rPr lang="en-US" sz="1600" dirty="0" smtClean="0"/>
              <a:t>.</a:t>
            </a:r>
            <a:endParaRPr lang="ru-RU" sz="1600" dirty="0" smtClean="0"/>
          </a:p>
          <a:p>
            <a:r>
              <a:rPr lang="en-US" sz="1600" dirty="0" smtClean="0"/>
              <a:t> </a:t>
            </a:r>
            <a:endParaRPr lang="ru-RU" sz="1600" dirty="0" smtClean="0"/>
          </a:p>
          <a:p>
            <a:r>
              <a:rPr lang="en-US" sz="1600" dirty="0" smtClean="0"/>
              <a:t>2</a:t>
            </a:r>
            <a:r>
              <a:rPr lang="en-US" sz="1600" dirty="0"/>
              <a:t>. Digital Storytelling for Communities. URL: </a:t>
            </a:r>
            <a:r>
              <a:rPr lang="en-US" sz="1600" dirty="0">
                <a:hlinkClick r:id="rId4"/>
              </a:rPr>
              <a:t>https://librarydigitalstorytelling.wordpress.com/what</a:t>
            </a:r>
            <a:r>
              <a:rPr lang="en-US" sz="1600" dirty="0" smtClean="0">
                <a:hlinkClick r:id="rId4"/>
              </a:rPr>
              <a:t>/</a:t>
            </a:r>
            <a:r>
              <a:rPr lang="en-US" sz="1600" dirty="0" smtClean="0"/>
              <a:t>.</a:t>
            </a:r>
            <a:endParaRPr lang="ru-RU" sz="1600" dirty="0" smtClean="0"/>
          </a:p>
          <a:p>
            <a:r>
              <a:rPr lang="en-US" sz="1600" dirty="0" smtClean="0"/>
              <a:t> </a:t>
            </a:r>
            <a:endParaRPr lang="ru-RU" sz="1600" dirty="0" smtClean="0"/>
          </a:p>
          <a:p>
            <a:r>
              <a:rPr lang="en-US" sz="1600" dirty="0" smtClean="0"/>
              <a:t>3</a:t>
            </a:r>
            <a:r>
              <a:rPr lang="en-US" sz="1600" dirty="0"/>
              <a:t>. </a:t>
            </a:r>
            <a:r>
              <a:rPr lang="en-US" sz="1600" dirty="0" err="1"/>
              <a:t>Morra</a:t>
            </a:r>
            <a:r>
              <a:rPr lang="en-US" sz="1600" dirty="0"/>
              <a:t> S. 8 Steps to Great Digital Storytelling // </a:t>
            </a:r>
            <a:r>
              <a:rPr lang="en-US" sz="1600" dirty="0" err="1"/>
              <a:t>Edtechteacher</a:t>
            </a:r>
            <a:r>
              <a:rPr lang="en-US" sz="1600" dirty="0"/>
              <a:t>. URL: </a:t>
            </a:r>
            <a:r>
              <a:rPr lang="en-US" sz="1600" dirty="0">
                <a:hlinkClick r:id="rId5"/>
              </a:rPr>
              <a:t>http://edtechteacher.org/8-steps-to-great-digitalstorytelling-from-samantha-on-edudemic</a:t>
            </a:r>
            <a:r>
              <a:rPr lang="en-US" sz="1600" dirty="0" smtClean="0">
                <a:hlinkClick r:id="rId5"/>
              </a:rPr>
              <a:t>/</a:t>
            </a:r>
            <a:r>
              <a:rPr lang="en-US" sz="1600" dirty="0" smtClean="0"/>
              <a:t>.</a:t>
            </a:r>
            <a:endParaRPr lang="ru-RU" sz="1600" dirty="0" smtClean="0"/>
          </a:p>
          <a:p>
            <a:endParaRPr lang="ru-RU" sz="16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4. </a:t>
            </a:r>
            <a:r>
              <a:rPr lang="ru-RU" sz="1600" dirty="0" err="1"/>
              <a:t>Маняйкина</a:t>
            </a:r>
            <a:r>
              <a:rPr lang="ru-RU" sz="1600" dirty="0"/>
              <a:t> Н. В., </a:t>
            </a:r>
            <a:r>
              <a:rPr lang="ru-RU" sz="1600" dirty="0" err="1"/>
              <a:t>Надточева</a:t>
            </a:r>
            <a:r>
              <a:rPr lang="ru-RU" sz="1600" dirty="0"/>
              <a:t> Е.С. Цифровое повествование: от теории к практике // Педагогическое образование в России. — 2015. – № 10. – С. 60-64. 5. </a:t>
            </a:r>
            <a:r>
              <a:rPr lang="en-US" sz="1600" dirty="0"/>
              <a:t>English Oxford Living Dictionaries. URL: https://en.oxforddictionaries.com/definition/digital. </a:t>
            </a:r>
            <a:endParaRPr lang="ru-RU" sz="1600" dirty="0" smtClean="0"/>
          </a:p>
          <a:p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5. </a:t>
            </a:r>
            <a:r>
              <a:rPr lang="ru-RU" sz="1600" dirty="0"/>
              <a:t>Вольфович Е. В. Цифровой рассказ как инструмент формирования коммуникативной компетенции на занятиях по иностранному языку // </a:t>
            </a:r>
            <a:r>
              <a:rPr lang="ru-RU" sz="1600" dirty="0" err="1"/>
              <a:t>Foreign</a:t>
            </a:r>
            <a:r>
              <a:rPr lang="ru-RU" sz="1600" dirty="0"/>
              <a:t> </a:t>
            </a:r>
            <a:r>
              <a:rPr lang="ru-RU" sz="1600" dirty="0" err="1"/>
              <a:t>Language</a:t>
            </a:r>
            <a:r>
              <a:rPr lang="ru-RU" sz="1600" dirty="0"/>
              <a:t> </a:t>
            </a:r>
            <a:r>
              <a:rPr lang="ru-RU" sz="1600" dirty="0" err="1"/>
              <a:t>in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System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Secondary</a:t>
            </a:r>
            <a:r>
              <a:rPr lang="ru-RU" sz="1600" dirty="0"/>
              <a:t>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Higher</a:t>
            </a:r>
            <a:r>
              <a:rPr lang="ru-RU" sz="1600" dirty="0"/>
              <a:t> </a:t>
            </a:r>
            <a:r>
              <a:rPr lang="ru-RU" sz="1600" dirty="0" err="1"/>
              <a:t>Education</a:t>
            </a:r>
            <a:r>
              <a:rPr lang="ru-RU" sz="1600" dirty="0"/>
              <a:t>. </a:t>
            </a:r>
            <a:r>
              <a:rPr lang="ru-RU" sz="1600" dirty="0" err="1"/>
              <a:t>Materials</a:t>
            </a:r>
            <a:r>
              <a:rPr lang="ru-RU" sz="1600" dirty="0"/>
              <a:t> </a:t>
            </a:r>
            <a:r>
              <a:rPr lang="ru-RU" sz="1600" dirty="0" err="1"/>
              <a:t>of</a:t>
            </a:r>
            <a:r>
              <a:rPr lang="ru-RU" sz="1600" dirty="0"/>
              <a:t> </a:t>
            </a:r>
            <a:r>
              <a:rPr lang="ru-RU" sz="1600" dirty="0" err="1"/>
              <a:t>the</a:t>
            </a:r>
            <a:r>
              <a:rPr lang="ru-RU" sz="1600" dirty="0"/>
              <a:t> IV </a:t>
            </a:r>
            <a:r>
              <a:rPr lang="ru-RU" sz="1600" dirty="0" err="1"/>
              <a:t>international</a:t>
            </a:r>
            <a:r>
              <a:rPr lang="ru-RU" sz="1600" dirty="0"/>
              <a:t> </a:t>
            </a:r>
            <a:r>
              <a:rPr lang="ru-RU" sz="1600" dirty="0" err="1"/>
              <a:t>scientific</a:t>
            </a:r>
            <a:r>
              <a:rPr lang="ru-RU" sz="1600" dirty="0"/>
              <a:t> </a:t>
            </a:r>
            <a:r>
              <a:rPr lang="ru-RU" sz="1600" dirty="0" err="1"/>
              <a:t>conference</a:t>
            </a:r>
            <a:r>
              <a:rPr lang="ru-RU" sz="1600" dirty="0"/>
              <a:t>. – 2014. – C. 134–135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6. </a:t>
            </a:r>
            <a:r>
              <a:rPr lang="ru-RU" sz="1600" dirty="0"/>
              <a:t>Горохова Л.А. Технология </a:t>
            </a:r>
            <a:r>
              <a:rPr lang="ru-RU" sz="1600" dirty="0" err="1"/>
              <a:t>Digital</a:t>
            </a:r>
            <a:r>
              <a:rPr lang="ru-RU" sz="1600" dirty="0"/>
              <a:t> </a:t>
            </a:r>
            <a:r>
              <a:rPr lang="ru-RU" sz="1600" dirty="0" err="1"/>
              <a:t>Storytelling</a:t>
            </a:r>
            <a:r>
              <a:rPr lang="ru-RU" sz="1600" dirty="0"/>
              <a:t> (цифровое повествование): социальный и образовательный потенциал // Современные информационные технологии и ИТ-образование, [</a:t>
            </a:r>
            <a:r>
              <a:rPr lang="ru-RU" sz="1600" dirty="0" err="1"/>
              <a:t>S.l</a:t>
            </a:r>
            <a:r>
              <a:rPr lang="ru-RU" sz="1600" dirty="0"/>
              <a:t>.], v. 12, n. 4, p. 40-49, </a:t>
            </a:r>
            <a:r>
              <a:rPr lang="ru-RU" sz="1600" dirty="0" err="1"/>
              <a:t>nov</a:t>
            </a:r>
            <a:r>
              <a:rPr lang="ru-RU" sz="1600" dirty="0"/>
              <a:t>. 2016. URL: http://sitito.cs.msu.ru/index.php/SITITO/article/view/149 Дата доступа: 22 </a:t>
            </a:r>
            <a:r>
              <a:rPr lang="ru-RU" sz="1600" dirty="0" err="1"/>
              <a:t>apr</a:t>
            </a:r>
            <a:r>
              <a:rPr lang="ru-RU" sz="1600" dirty="0"/>
              <a:t>. </a:t>
            </a:r>
            <a:r>
              <a:rPr lang="ru-RU" sz="1600" dirty="0" smtClean="0"/>
              <a:t>2019</a:t>
            </a:r>
          </a:p>
          <a:p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7.Челнокова</a:t>
            </a:r>
            <a:r>
              <a:rPr lang="ru-RU" sz="1600" dirty="0"/>
              <a:t>, А. Е. </a:t>
            </a:r>
            <a:r>
              <a:rPr lang="ru-RU" sz="1600" dirty="0" err="1"/>
              <a:t>Сторителлинг</a:t>
            </a:r>
            <a:r>
              <a:rPr lang="ru-RU" sz="1600" dirty="0"/>
              <a:t> как технология эффективных коммуникаций / Е. А. </a:t>
            </a:r>
            <a:r>
              <a:rPr lang="ru-RU" sz="1600" dirty="0" err="1" smtClean="0"/>
              <a:t>Челнокова</a:t>
            </a:r>
            <a:r>
              <a:rPr lang="ru-RU" sz="1600" dirty="0"/>
              <a:t>, С. Н. Казначеева, </a:t>
            </a:r>
            <a:r>
              <a:rPr lang="ru-RU" sz="1600" dirty="0" smtClean="0"/>
              <a:t>И </a:t>
            </a:r>
            <a:r>
              <a:rPr lang="ru-RU" sz="1600" dirty="0"/>
              <a:t>М. Григорян // Перспективы науки и </a:t>
            </a:r>
            <a:r>
              <a:rPr lang="ru-RU" sz="1600" dirty="0" smtClean="0"/>
              <a:t>образования </a:t>
            </a:r>
            <a:r>
              <a:rPr lang="ru-RU" sz="1600" dirty="0"/>
              <a:t>–2017. –</a:t>
            </a:r>
            <a:r>
              <a:rPr lang="ru-RU" sz="1600" dirty="0" err="1"/>
              <a:t>No</a:t>
            </a:r>
            <a:r>
              <a:rPr lang="ru-RU" sz="1600" dirty="0"/>
              <a:t> 5 (29) –С. </a:t>
            </a:r>
            <a:r>
              <a:rPr lang="ru-RU" sz="1600" dirty="0" smtClean="0"/>
              <a:t>7–12</a:t>
            </a:r>
          </a:p>
          <a:p>
            <a:endParaRPr lang="ru-RU" sz="1600" dirty="0"/>
          </a:p>
          <a:p>
            <a:r>
              <a:rPr lang="ru-RU" sz="1600" dirty="0" smtClean="0"/>
              <a:t>8. </a:t>
            </a:r>
            <a:r>
              <a:rPr lang="ru-RU" sz="1600" dirty="0" err="1" smtClean="0"/>
              <a:t>Махлова</a:t>
            </a:r>
            <a:r>
              <a:rPr lang="ru-RU" sz="1600" dirty="0" smtClean="0"/>
              <a:t> О. А., </a:t>
            </a:r>
            <a:r>
              <a:rPr lang="ru-RU" sz="1600" dirty="0" err="1"/>
              <a:t>Пшеничнова</a:t>
            </a:r>
            <a:r>
              <a:rPr lang="ru-RU" sz="1600" dirty="0"/>
              <a:t> </a:t>
            </a:r>
            <a:r>
              <a:rPr lang="ru-RU" sz="1600" dirty="0" smtClean="0"/>
              <a:t>И. В. Исследование </a:t>
            </a:r>
            <a:r>
              <a:rPr lang="ru-RU" sz="1600" dirty="0"/>
              <a:t>компонентов модели творческой готовности к профессиональной деятельности у будущих </a:t>
            </a:r>
            <a:r>
              <a:rPr lang="ru-RU" sz="1600" dirty="0" smtClean="0"/>
              <a:t>психологов</a:t>
            </a:r>
            <a:r>
              <a:rPr lang="ru-RU" sz="1600" dirty="0"/>
              <a:t> </a:t>
            </a:r>
            <a:r>
              <a:rPr lang="ru-RU" sz="1600" dirty="0" smtClean="0"/>
              <a:t>//</a:t>
            </a:r>
            <a:r>
              <a:rPr lang="en-US" sz="1600" dirty="0">
                <a:hlinkClick r:id="rId6"/>
              </a:rPr>
              <a:t> Russian Journal of Education and </a:t>
            </a:r>
            <a:r>
              <a:rPr lang="en-US" sz="1600" dirty="0" smtClean="0">
                <a:hlinkClick r:id="rId6"/>
              </a:rPr>
              <a:t>Psychology</a:t>
            </a:r>
            <a:r>
              <a:rPr lang="ru-RU" sz="1600" dirty="0" smtClean="0"/>
              <a:t> 2012 //</a:t>
            </a:r>
            <a:r>
              <a:rPr lang="en-US" sz="1600" dirty="0"/>
              <a:t> https://cyberleninka.ru/article/n/issledovanie-komponentov-modeli-tvorcheskoy-gotovnosti-k-professionalnoy-deyatelnosti-u-buduschih-psihologov</a:t>
            </a:r>
            <a:endParaRPr lang="ru-RU" sz="1600" dirty="0"/>
          </a:p>
          <a:p>
            <a:endParaRPr lang="ru-RU" sz="1600" dirty="0" smtClean="0"/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 smtClean="0"/>
          </a:p>
          <a:p>
            <a:r>
              <a:rPr lang="ru-RU" sz="1600" dirty="0"/>
              <a:t/>
            </a:r>
            <a:br>
              <a:rPr lang="ru-RU" sz="1600" dirty="0"/>
            </a:br>
            <a:endParaRPr lang="ru-RU" sz="1600" dirty="0" smtClean="0"/>
          </a:p>
          <a:p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7225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задержка 6">
            <a:extLst>
              <a:ext uri="{FF2B5EF4-FFF2-40B4-BE49-F238E27FC236}">
                <a16:creationId xmlns="" xmlns:a16="http://schemas.microsoft.com/office/drawing/2014/main" id="{C0BCABB6-3462-4E58-81AC-9621556F47D3}"/>
              </a:ext>
            </a:extLst>
          </p:cNvPr>
          <p:cNvSpPr/>
          <p:nvPr/>
        </p:nvSpPr>
        <p:spPr>
          <a:xfrm>
            <a:off x="-9431" y="247241"/>
            <a:ext cx="11495869" cy="536330"/>
          </a:xfrm>
          <a:prstGeom prst="flowChartDelay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i="1" dirty="0" smtClean="0">
                <a:latin typeface="Georgia" panose="02040502050405020303" pitchFamily="18" charset="0"/>
              </a:rPr>
              <a:t>Очень </a:t>
            </a:r>
            <a:r>
              <a:rPr lang="ru-RU" sz="1400" i="1" smtClean="0">
                <a:latin typeface="Georgia" panose="02040502050405020303" pitchFamily="18" charset="0"/>
              </a:rPr>
              <a:t>приблизительная Блок-схема (и мало полная), </a:t>
            </a:r>
            <a:r>
              <a:rPr lang="ru-RU" sz="1400" i="1" dirty="0" smtClean="0">
                <a:latin typeface="Georgia" panose="02040502050405020303" pitchFamily="18" charset="0"/>
              </a:rPr>
              <a:t>при работе «от руки» будет интереснее</a:t>
            </a:r>
            <a:endParaRPr lang="ru-RU" sz="1400" i="1" dirty="0">
              <a:latin typeface="Georgia" panose="02040502050405020303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0750" y="1523814"/>
            <a:ext cx="2305858" cy="68629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Слабо осознаваемые феномены и явления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2792" y="5915512"/>
            <a:ext cx="2861081" cy="8378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800" i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д</a:t>
            </a:r>
            <a:r>
              <a:rPr lang="ru-RU" sz="800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алее в том же духе, все что вы решите, что </a:t>
            </a:r>
            <a:r>
              <a:rPr lang="ru-RU" sz="800" b="1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относится к бессознательному </a:t>
            </a:r>
            <a:r>
              <a:rPr lang="ru-RU" sz="800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(какие – то конкретные шкалы  из Эмоционального интеллекта , например, ВЭУ (или шкалы Опросника на </a:t>
            </a:r>
            <a:r>
              <a:rPr lang="ru-RU" sz="800" i="1" dirty="0" err="1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эмпатию</a:t>
            </a:r>
            <a:r>
              <a:rPr lang="ru-RU" sz="800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, например, шкала Интуитивной </a:t>
            </a:r>
            <a:r>
              <a:rPr lang="ru-RU" sz="800" i="1" dirty="0" err="1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эмпатии</a:t>
            </a:r>
            <a:r>
              <a:rPr lang="ru-RU" sz="800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 и т.д.</a:t>
            </a:r>
            <a:br>
              <a:rPr lang="ru-RU" sz="800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800" b="1" i="1" dirty="0">
                <a:solidFill>
                  <a:schemeClr val="tx1"/>
                </a:solidFill>
                <a:latin typeface="Georgia" panose="02040502050405020303" pitchFamily="18" charset="0"/>
              </a:rPr>
              <a:t>ДУМАЙТЕ – я знаю это трудно!</a:t>
            </a:r>
            <a:endParaRPr lang="ru-RU" sz="800" i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542949" y="1245584"/>
            <a:ext cx="409117" cy="355107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 rot="21263004">
            <a:off x="2137662" y="948417"/>
            <a:ext cx="2762573" cy="2494252"/>
          </a:xfrm>
          <a:custGeom>
            <a:avLst/>
            <a:gdLst>
              <a:gd name="connsiteX0" fmla="*/ 0 w 2762573"/>
              <a:gd name="connsiteY0" fmla="*/ 339988 h 2494252"/>
              <a:gd name="connsiteX1" fmla="*/ 724546 w 2762573"/>
              <a:gd name="connsiteY1" fmla="*/ 14523 h 2494252"/>
              <a:gd name="connsiteX2" fmla="*/ 1069383 w 2762573"/>
              <a:gd name="connsiteY2" fmla="*/ 762316 h 2494252"/>
              <a:gd name="connsiteX3" fmla="*/ 1464590 w 2762573"/>
              <a:gd name="connsiteY3" fmla="*/ 1285384 h 2494252"/>
              <a:gd name="connsiteX4" fmla="*/ 2262753 w 2762573"/>
              <a:gd name="connsiteY4" fmla="*/ 1266011 h 2494252"/>
              <a:gd name="connsiteX5" fmla="*/ 2708329 w 2762573"/>
              <a:gd name="connsiteY5" fmla="*/ 1680591 h 2494252"/>
              <a:gd name="connsiteX6" fmla="*/ 2688956 w 2762573"/>
              <a:gd name="connsiteY6" fmla="*/ 2304398 h 2494252"/>
              <a:gd name="connsiteX7" fmla="*/ 2762573 w 2762573"/>
              <a:gd name="connsiteY7" fmla="*/ 2494252 h 249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2573" h="2494252">
                <a:moveTo>
                  <a:pt x="0" y="339988"/>
                </a:moveTo>
                <a:cubicBezTo>
                  <a:pt x="273158" y="142061"/>
                  <a:pt x="546316" y="-55865"/>
                  <a:pt x="724546" y="14523"/>
                </a:cubicBezTo>
                <a:cubicBezTo>
                  <a:pt x="902776" y="84911"/>
                  <a:pt x="946042" y="550506"/>
                  <a:pt x="1069383" y="762316"/>
                </a:cubicBezTo>
                <a:cubicBezTo>
                  <a:pt x="1192724" y="974126"/>
                  <a:pt x="1265695" y="1201435"/>
                  <a:pt x="1464590" y="1285384"/>
                </a:cubicBezTo>
                <a:cubicBezTo>
                  <a:pt x="1663485" y="1369333"/>
                  <a:pt x="2055463" y="1200143"/>
                  <a:pt x="2262753" y="1266011"/>
                </a:cubicBezTo>
                <a:cubicBezTo>
                  <a:pt x="2470043" y="1331879"/>
                  <a:pt x="2637295" y="1507527"/>
                  <a:pt x="2708329" y="1680591"/>
                </a:cubicBezTo>
                <a:cubicBezTo>
                  <a:pt x="2779363" y="1853655"/>
                  <a:pt x="2679915" y="2168788"/>
                  <a:pt x="2688956" y="2304398"/>
                </a:cubicBezTo>
                <a:cubicBezTo>
                  <a:pt x="2697997" y="2440008"/>
                  <a:pt x="2730285" y="2467130"/>
                  <a:pt x="2762573" y="2494252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ятно 1 48"/>
          <p:cNvSpPr/>
          <p:nvPr/>
        </p:nvSpPr>
        <p:spPr>
          <a:xfrm>
            <a:off x="3669889" y="726855"/>
            <a:ext cx="3304059" cy="3416761"/>
          </a:xfrm>
          <a:prstGeom prst="irregularSeal1">
            <a:avLst/>
          </a:prstGeom>
          <a:solidFill>
            <a:srgbClr val="FF99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i="1" dirty="0">
                <a:latin typeface="Georgia" panose="02040502050405020303" pitchFamily="18" charset="0"/>
              </a:rPr>
              <a:t>К возможностям </a:t>
            </a:r>
          </a:p>
          <a:p>
            <a:pPr algn="ctr"/>
            <a:r>
              <a:rPr lang="ru-RU" sz="1050" b="1" i="1" dirty="0">
                <a:latin typeface="Georgia" panose="02040502050405020303" pitchFamily="18" charset="0"/>
              </a:rPr>
              <a:t>саморазвития и </a:t>
            </a:r>
            <a:r>
              <a:rPr lang="ru-RU" sz="1050" b="1" i="1" dirty="0" err="1">
                <a:latin typeface="Georgia" panose="02040502050405020303" pitchFamily="18" charset="0"/>
              </a:rPr>
              <a:t>самопрофилактики</a:t>
            </a:r>
            <a:r>
              <a:rPr lang="ru-RU" sz="1050" b="1" i="1" dirty="0">
                <a:latin typeface="Georgia" panose="02040502050405020303" pitchFamily="18" charset="0"/>
              </a:rPr>
              <a:t> </a:t>
            </a:r>
            <a:br>
              <a:rPr lang="ru-RU" sz="1050" b="1" i="1" dirty="0">
                <a:latin typeface="Georgia" panose="02040502050405020303" pitchFamily="18" charset="0"/>
              </a:rPr>
            </a:br>
            <a:r>
              <a:rPr lang="ru-RU" sz="1050" b="1" i="1" dirty="0">
                <a:latin typeface="Georgia" panose="02040502050405020303" pitchFamily="18" charset="0"/>
              </a:rPr>
              <a:t>профессиональной стрессоустойчивости </a:t>
            </a:r>
            <a:r>
              <a:rPr lang="ru-RU" sz="1050" b="1" i="1" dirty="0" smtClean="0">
                <a:latin typeface="Georgia" panose="02040502050405020303" pitchFamily="18" charset="0"/>
              </a:rPr>
              <a:t>… типа того</a:t>
            </a:r>
          </a:p>
          <a:p>
            <a:pPr algn="ctr"/>
            <a:r>
              <a:rPr lang="ru-RU" sz="8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Ну и </a:t>
            </a:r>
            <a:r>
              <a:rPr lang="ru-RU" sz="800" b="1" i="1" dirty="0" err="1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метафоричекое</a:t>
            </a:r>
            <a:r>
              <a:rPr lang="ru-RU" sz="800" b="1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что-то вместо моей косой </a:t>
            </a:r>
            <a:r>
              <a:rPr lang="ru-RU" sz="800" b="1" i="1" dirty="0" err="1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зведы</a:t>
            </a:r>
            <a:endParaRPr lang="ru-RU" sz="800" i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4" name="Овал 53"/>
          <p:cNvSpPr/>
          <p:nvPr/>
        </p:nvSpPr>
        <p:spPr>
          <a:xfrm rot="16200000">
            <a:off x="6796090" y="1188530"/>
            <a:ext cx="2193010" cy="1590503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Хорошо осознаваемые феномены и явления </a:t>
            </a:r>
          </a:p>
        </p:txBody>
      </p:sp>
      <p:sp>
        <p:nvSpPr>
          <p:cNvPr id="16" name="5-конечная звезда 15"/>
          <p:cNvSpPr/>
          <p:nvPr/>
        </p:nvSpPr>
        <p:spPr>
          <a:xfrm>
            <a:off x="7367926" y="2484443"/>
            <a:ext cx="409117" cy="355107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8" name="Группа 57"/>
          <p:cNvGrpSpPr/>
          <p:nvPr/>
        </p:nvGrpSpPr>
        <p:grpSpPr>
          <a:xfrm>
            <a:off x="86351" y="2320871"/>
            <a:ext cx="3646689" cy="3432114"/>
            <a:chOff x="86351" y="2320871"/>
            <a:chExt cx="3646689" cy="3432114"/>
          </a:xfrm>
        </p:grpSpPr>
        <p:sp>
          <p:nvSpPr>
            <p:cNvPr id="11" name="Выноска-облако 10"/>
            <p:cNvSpPr/>
            <p:nvPr/>
          </p:nvSpPr>
          <p:spPr>
            <a:xfrm rot="21030732">
              <a:off x="459550" y="3776515"/>
              <a:ext cx="1061559" cy="824661"/>
            </a:xfrm>
            <a:prstGeom prst="cloud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atin typeface="Georgia" panose="02040502050405020303" pitchFamily="18" charset="0"/>
                </a:rPr>
                <a:t>•</a:t>
              </a:r>
              <a:r>
                <a:rPr lang="ru-RU" sz="700" b="1" i="1" dirty="0" smtClean="0">
                  <a:solidFill>
                    <a:srgbClr val="0070C0"/>
                  </a:solidFill>
                  <a:latin typeface="Georgia" panose="02040502050405020303" pitchFamily="18" charset="0"/>
                </a:rPr>
                <a:t>конкретные методы профилактики</a:t>
              </a:r>
              <a:endParaRPr lang="ru-RU" sz="700" b="1" i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4" name="5-конечная звезда 13"/>
            <p:cNvSpPr/>
            <p:nvPr/>
          </p:nvSpPr>
          <p:spPr>
            <a:xfrm>
              <a:off x="357395" y="2661997"/>
              <a:ext cx="279241" cy="246450"/>
            </a:xfrm>
            <a:prstGeom prst="star5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/>
            <p:cNvSpPr/>
            <p:nvPr/>
          </p:nvSpPr>
          <p:spPr>
            <a:xfrm>
              <a:off x="86351" y="2855425"/>
              <a:ext cx="1731430" cy="75166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Компоненты (шкалы) опросника, например, ИЖС или опросника 2020 г.)</a:t>
              </a:r>
              <a:endParaRPr lang="ru-RU" sz="800" b="1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19" name="Прямая со стрелкой 18"/>
            <p:cNvCxnSpPr/>
            <p:nvPr/>
          </p:nvCxnSpPr>
          <p:spPr>
            <a:xfrm flipH="1">
              <a:off x="530817" y="2320871"/>
              <a:ext cx="364210" cy="542441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Скругленный прямоугольник 19"/>
            <p:cNvSpPr/>
            <p:nvPr/>
          </p:nvSpPr>
          <p:spPr>
            <a:xfrm>
              <a:off x="1489465" y="2895814"/>
              <a:ext cx="1094876" cy="24139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Вытеснение (выше нормы)</a:t>
              </a:r>
              <a:endParaRPr lang="ru-RU" sz="800" b="1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489465" y="3198136"/>
              <a:ext cx="1124841" cy="44934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 err="1" smtClean="0">
                  <a:solidFill>
                    <a:schemeClr val="tx2"/>
                  </a:solidFill>
                  <a:latin typeface="Georgia" panose="02040502050405020303" pitchFamily="18" charset="0"/>
                </a:rPr>
                <a:t>Реоктивное</a:t>
              </a:r>
              <a:r>
                <a:rPr lang="ru-RU" sz="8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 образование</a:t>
              </a:r>
              <a:br>
                <a:rPr lang="ru-RU" sz="8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</a:br>
              <a:r>
                <a:rPr lang="ru-RU" sz="800" b="1" dirty="0">
                  <a:solidFill>
                    <a:schemeClr val="tx2"/>
                  </a:solidFill>
                  <a:latin typeface="Georgia" panose="02040502050405020303" pitchFamily="18" charset="0"/>
                </a:rPr>
                <a:t>(выше нормы)</a:t>
              </a:r>
            </a:p>
            <a:p>
              <a:pPr algn="ctr"/>
              <a:endParaRPr lang="ru-RU" sz="800" b="1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1398722" y="2714083"/>
              <a:ext cx="603585" cy="366205"/>
            </a:xfrm>
            <a:custGeom>
              <a:avLst/>
              <a:gdLst>
                <a:gd name="connsiteX0" fmla="*/ 0 w 603585"/>
                <a:gd name="connsiteY0" fmla="*/ 366205 h 366205"/>
                <a:gd name="connsiteX1" fmla="*/ 449451 w 603585"/>
                <a:gd name="connsiteY1" fmla="*/ 1995 h 366205"/>
                <a:gd name="connsiteX2" fmla="*/ 596685 w 603585"/>
                <a:gd name="connsiteY2" fmla="*/ 218971 h 366205"/>
                <a:gd name="connsiteX3" fmla="*/ 581186 w 603585"/>
                <a:gd name="connsiteY3" fmla="*/ 195724 h 36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585" h="366205">
                  <a:moveTo>
                    <a:pt x="0" y="366205"/>
                  </a:moveTo>
                  <a:cubicBezTo>
                    <a:pt x="175002" y="196369"/>
                    <a:pt x="350004" y="26534"/>
                    <a:pt x="449451" y="1995"/>
                  </a:cubicBezTo>
                  <a:cubicBezTo>
                    <a:pt x="548898" y="-22544"/>
                    <a:pt x="574729" y="186683"/>
                    <a:pt x="596685" y="218971"/>
                  </a:cubicBezTo>
                  <a:cubicBezTo>
                    <a:pt x="618641" y="251259"/>
                    <a:pt x="581186" y="195724"/>
                    <a:pt x="581186" y="19572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2443604" y="2497030"/>
              <a:ext cx="721215" cy="552597"/>
            </a:xfrm>
            <a:custGeom>
              <a:avLst/>
              <a:gdLst>
                <a:gd name="connsiteX0" fmla="*/ 0 w 721215"/>
                <a:gd name="connsiteY0" fmla="*/ 434387 h 552597"/>
                <a:gd name="connsiteX1" fmla="*/ 720671 w 721215"/>
                <a:gd name="connsiteY1" fmla="*/ 435 h 552597"/>
                <a:gd name="connsiteX2" fmla="*/ 120112 w 721215"/>
                <a:gd name="connsiteY2" fmla="*/ 504130 h 552597"/>
                <a:gd name="connsiteX3" fmla="*/ 224725 w 721215"/>
                <a:gd name="connsiteY3" fmla="*/ 504130 h 55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215" h="552597">
                  <a:moveTo>
                    <a:pt x="0" y="434387"/>
                  </a:moveTo>
                  <a:cubicBezTo>
                    <a:pt x="350326" y="211599"/>
                    <a:pt x="700652" y="-11189"/>
                    <a:pt x="720671" y="435"/>
                  </a:cubicBezTo>
                  <a:cubicBezTo>
                    <a:pt x="740690" y="12059"/>
                    <a:pt x="202770" y="420181"/>
                    <a:pt x="120112" y="504130"/>
                  </a:cubicBezTo>
                  <a:cubicBezTo>
                    <a:pt x="37454" y="588079"/>
                    <a:pt x="131089" y="546104"/>
                    <a:pt x="224725" y="50413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с двумя усеченными противолежащими углами 30"/>
            <p:cNvSpPr/>
            <p:nvPr/>
          </p:nvSpPr>
          <p:spPr>
            <a:xfrm>
              <a:off x="2608291" y="2414991"/>
              <a:ext cx="1124749" cy="521600"/>
            </a:xfrm>
            <a:prstGeom prst="snip2Diag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latin typeface="Georgia" panose="02040502050405020303" pitchFamily="18" charset="0"/>
                </a:rPr>
                <a:t>Конкретные рекомендации упражнение из сети</a:t>
              </a:r>
              <a:endParaRPr lang="ru-RU" sz="800" dirty="0">
                <a:latin typeface="Georgia" panose="02040502050405020303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30875" y="4148057"/>
              <a:ext cx="9092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>
                  <a:solidFill>
                    <a:srgbClr val="0070C0"/>
                  </a:solidFill>
                </a:rPr>
                <a:t>например</a:t>
              </a:r>
              <a:endParaRPr lang="ru-RU" sz="800" dirty="0">
                <a:solidFill>
                  <a:srgbClr val="0070C0"/>
                </a:solidFill>
              </a:endParaRP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1471663" y="3752661"/>
              <a:ext cx="1288510" cy="28462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Рационализация </a:t>
              </a:r>
              <a:r>
                <a:rPr lang="ru-RU" sz="8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(в рамках нормы)</a:t>
              </a:r>
              <a:endParaRPr lang="ru-RU" sz="800" b="1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1335469" y="4428734"/>
              <a:ext cx="1921348" cy="75166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Компоненты (шкалы) опросника, например, Тас-20)</a:t>
              </a:r>
              <a:endParaRPr lang="ru-RU" sz="900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7131" y="3554777"/>
              <a:ext cx="9092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>
                  <a:solidFill>
                    <a:srgbClr val="0070C0"/>
                  </a:solidFill>
                </a:rPr>
                <a:t>например</a:t>
              </a:r>
              <a:endParaRPr lang="ru-RU" sz="800" dirty="0">
                <a:solidFill>
                  <a:srgbClr val="0070C0"/>
                </a:solidFill>
              </a:endParaRPr>
            </a:p>
          </p:txBody>
        </p:sp>
        <p:cxnSp>
          <p:nvCxnSpPr>
            <p:cNvPr id="41" name="Прямая со стрелкой 40"/>
            <p:cNvCxnSpPr/>
            <p:nvPr/>
          </p:nvCxnSpPr>
          <p:spPr>
            <a:xfrm>
              <a:off x="1398722" y="2378990"/>
              <a:ext cx="374059" cy="2247254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Полилиния 41"/>
            <p:cNvSpPr/>
            <p:nvPr/>
          </p:nvSpPr>
          <p:spPr>
            <a:xfrm>
              <a:off x="1185374" y="3936569"/>
              <a:ext cx="457446" cy="133171"/>
            </a:xfrm>
            <a:custGeom>
              <a:avLst/>
              <a:gdLst>
                <a:gd name="connsiteX0" fmla="*/ 407077 w 457446"/>
                <a:gd name="connsiteY0" fmla="*/ 0 h 133171"/>
                <a:gd name="connsiteX1" fmla="*/ 246 w 457446"/>
                <a:gd name="connsiteY1" fmla="*/ 123987 h 133171"/>
                <a:gd name="connsiteX2" fmla="*/ 457446 w 457446"/>
                <a:gd name="connsiteY2" fmla="*/ 123987 h 133171"/>
                <a:gd name="connsiteX3" fmla="*/ 453572 w 457446"/>
                <a:gd name="connsiteY3" fmla="*/ 123987 h 13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446" h="133171">
                  <a:moveTo>
                    <a:pt x="407077" y="0"/>
                  </a:moveTo>
                  <a:cubicBezTo>
                    <a:pt x="199464" y="51661"/>
                    <a:pt x="-8149" y="103323"/>
                    <a:pt x="246" y="123987"/>
                  </a:cubicBezTo>
                  <a:cubicBezTo>
                    <a:pt x="8641" y="144651"/>
                    <a:pt x="457446" y="123987"/>
                    <a:pt x="457446" y="123987"/>
                  </a:cubicBezTo>
                  <a:lnTo>
                    <a:pt x="453572" y="12398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1576971" y="5179467"/>
              <a:ext cx="1094876" cy="24139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ТОЧ</a:t>
              </a:r>
              <a:br>
                <a:rPr lang="ru-RU" sz="8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</a:br>
              <a:r>
                <a:rPr lang="ru-RU" sz="8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(выше нормы)</a:t>
              </a:r>
              <a:endParaRPr lang="ru-RU" sz="800" b="1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44" name="Прямоугольник с двумя усеченными противолежащими углами 43"/>
            <p:cNvSpPr/>
            <p:nvPr/>
          </p:nvSpPr>
          <p:spPr>
            <a:xfrm>
              <a:off x="2614306" y="5097086"/>
              <a:ext cx="1005126" cy="654002"/>
            </a:xfrm>
            <a:prstGeom prst="snip2Diag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latin typeface="Georgia" panose="02040502050405020303" pitchFamily="18" charset="0"/>
                </a:rPr>
                <a:t>Конкретные рекомендации упражнения (из статей инета)</a:t>
              </a:r>
              <a:endParaRPr lang="ru-RU" sz="800" dirty="0">
                <a:latin typeface="Georgia" panose="02040502050405020303" pitchFamily="18" charset="0"/>
              </a:endParaRPr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>
              <a:off x="1097129" y="5468357"/>
              <a:ext cx="1288510" cy="28462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ТИЧ </a:t>
              </a:r>
              <a:r>
                <a:rPr lang="ru-RU" sz="8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(низкое значение)</a:t>
              </a:r>
              <a:endParaRPr lang="ru-RU" sz="800" b="1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46" name="Выноска-облако 45"/>
            <p:cNvSpPr/>
            <p:nvPr/>
          </p:nvSpPr>
          <p:spPr>
            <a:xfrm rot="21030732">
              <a:off x="476640" y="4905706"/>
              <a:ext cx="1097221" cy="642942"/>
            </a:xfrm>
            <a:prstGeom prst="cloudCallou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atin typeface="Georgia" panose="02040502050405020303" pitchFamily="18" charset="0"/>
                </a:rPr>
                <a:t>•</a:t>
              </a:r>
              <a:r>
                <a:rPr lang="ru-RU" sz="700" b="1" i="1" dirty="0" smtClean="0">
                  <a:solidFill>
                    <a:srgbClr val="0070C0"/>
                  </a:solidFill>
                  <a:latin typeface="Georgia" panose="02040502050405020303" pitchFamily="18" charset="0"/>
                </a:rPr>
                <a:t>методы профилактики</a:t>
              </a:r>
              <a:endParaRPr lang="ru-RU" sz="700" b="1" i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751668" y="5474776"/>
              <a:ext cx="476573" cy="178231"/>
            </a:xfrm>
            <a:custGeom>
              <a:avLst/>
              <a:gdLst>
                <a:gd name="connsiteX0" fmla="*/ 476573 w 476573"/>
                <a:gd name="connsiteY0" fmla="*/ 178231 h 178231"/>
                <a:gd name="connsiteX1" fmla="*/ 0 w 476573"/>
                <a:gd name="connsiteY1" fmla="*/ 0 h 178231"/>
                <a:gd name="connsiteX2" fmla="*/ 0 w 476573"/>
                <a:gd name="connsiteY2" fmla="*/ 0 h 178231"/>
                <a:gd name="connsiteX3" fmla="*/ 3874 w 476573"/>
                <a:gd name="connsiteY3" fmla="*/ 58119 h 17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573" h="178231">
                  <a:moveTo>
                    <a:pt x="476573" y="17823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874" y="5811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369914" y="2721710"/>
              <a:ext cx="9092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>
                  <a:solidFill>
                    <a:srgbClr val="0070C0"/>
                  </a:solidFill>
                </a:rPr>
                <a:t>например</a:t>
              </a:r>
              <a:endParaRPr lang="ru-RU" sz="800" dirty="0">
                <a:solidFill>
                  <a:srgbClr val="0070C0"/>
                </a:solidFill>
              </a:endParaRPr>
            </a:p>
          </p:txBody>
        </p:sp>
        <p:sp>
          <p:nvSpPr>
            <p:cNvPr id="51" name="Пятно 1 50"/>
            <p:cNvSpPr/>
            <p:nvPr/>
          </p:nvSpPr>
          <p:spPr>
            <a:xfrm>
              <a:off x="2441110" y="2829432"/>
              <a:ext cx="723709" cy="627735"/>
            </a:xfrm>
            <a:prstGeom prst="irregularSeal1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" b="1" dirty="0" smtClean="0">
                  <a:latin typeface="Georgia" panose="02040502050405020303" pitchFamily="18" charset="0"/>
                </a:rPr>
                <a:t>Пиктограмма </a:t>
              </a:r>
              <a:r>
                <a:rPr lang="ru-RU" sz="400" b="1" dirty="0" smtClean="0">
                  <a:latin typeface="Georgia" panose="02040502050405020303" pitchFamily="18" charset="0"/>
                  <a:sym typeface="Wingdings" panose="05000000000000000000" pitchFamily="2" charset="2"/>
                </a:rPr>
                <a:t></a:t>
              </a:r>
              <a:endParaRPr lang="ru-RU" sz="400" b="1" dirty="0">
                <a:latin typeface="Georgia" panose="02040502050405020303" pitchFamily="18" charset="0"/>
              </a:endParaRPr>
            </a:p>
          </p:txBody>
        </p:sp>
        <p:sp>
          <p:nvSpPr>
            <p:cNvPr id="52" name="Пятно 1 51"/>
            <p:cNvSpPr/>
            <p:nvPr/>
          </p:nvSpPr>
          <p:spPr>
            <a:xfrm>
              <a:off x="2550042" y="3222128"/>
              <a:ext cx="669807" cy="627735"/>
            </a:xfrm>
            <a:prstGeom prst="irregularSeal1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" b="1" dirty="0" smtClean="0">
                  <a:latin typeface="Georgia" panose="02040502050405020303" pitchFamily="18" charset="0"/>
                </a:rPr>
                <a:t>пиктограмма</a:t>
              </a:r>
              <a:endParaRPr lang="ru-RU" sz="400" b="1" dirty="0">
                <a:latin typeface="Georgia" panose="02040502050405020303" pitchFamily="18" charset="0"/>
              </a:endParaRPr>
            </a:p>
          </p:txBody>
        </p:sp>
        <p:sp>
          <p:nvSpPr>
            <p:cNvPr id="15" name="5-конечная звезда 14"/>
            <p:cNvSpPr/>
            <p:nvPr/>
          </p:nvSpPr>
          <p:spPr>
            <a:xfrm>
              <a:off x="1478427" y="4398201"/>
              <a:ext cx="409117" cy="355107"/>
            </a:xfrm>
            <a:prstGeom prst="star5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олилиния 17"/>
          <p:cNvSpPr/>
          <p:nvPr/>
        </p:nvSpPr>
        <p:spPr>
          <a:xfrm rot="14897858" flipH="1">
            <a:off x="6653256" y="1969193"/>
            <a:ext cx="363477" cy="1139227"/>
          </a:xfrm>
          <a:custGeom>
            <a:avLst/>
            <a:gdLst>
              <a:gd name="connsiteX0" fmla="*/ 0 w 1668949"/>
              <a:gd name="connsiteY0" fmla="*/ 0 h 3228155"/>
              <a:gd name="connsiteX1" fmla="*/ 648070 w 1668949"/>
              <a:gd name="connsiteY1" fmla="*/ 133165 h 3228155"/>
              <a:gd name="connsiteX2" fmla="*/ 568171 w 1668949"/>
              <a:gd name="connsiteY2" fmla="*/ 648070 h 3228155"/>
              <a:gd name="connsiteX3" fmla="*/ 870011 w 1668949"/>
              <a:gd name="connsiteY3" fmla="*/ 1233996 h 3228155"/>
              <a:gd name="connsiteX4" fmla="*/ 585926 w 1668949"/>
              <a:gd name="connsiteY4" fmla="*/ 1917576 h 3228155"/>
              <a:gd name="connsiteX5" fmla="*/ 932155 w 1668949"/>
              <a:gd name="connsiteY5" fmla="*/ 2929631 h 3228155"/>
              <a:gd name="connsiteX6" fmla="*/ 1606858 w 1668949"/>
              <a:gd name="connsiteY6" fmla="*/ 3195961 h 3228155"/>
              <a:gd name="connsiteX7" fmla="*/ 1597980 w 1668949"/>
              <a:gd name="connsiteY7" fmla="*/ 3213716 h 3228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8949" h="3228155">
                <a:moveTo>
                  <a:pt x="0" y="0"/>
                </a:moveTo>
                <a:cubicBezTo>
                  <a:pt x="276687" y="12576"/>
                  <a:pt x="553375" y="25153"/>
                  <a:pt x="648070" y="133165"/>
                </a:cubicBezTo>
                <a:cubicBezTo>
                  <a:pt x="742765" y="241177"/>
                  <a:pt x="531181" y="464598"/>
                  <a:pt x="568171" y="648070"/>
                </a:cubicBezTo>
                <a:cubicBezTo>
                  <a:pt x="605161" y="831542"/>
                  <a:pt x="867052" y="1022412"/>
                  <a:pt x="870011" y="1233996"/>
                </a:cubicBezTo>
                <a:cubicBezTo>
                  <a:pt x="872970" y="1445580"/>
                  <a:pt x="575569" y="1634970"/>
                  <a:pt x="585926" y="1917576"/>
                </a:cubicBezTo>
                <a:cubicBezTo>
                  <a:pt x="596283" y="2200182"/>
                  <a:pt x="762000" y="2716567"/>
                  <a:pt x="932155" y="2929631"/>
                </a:cubicBezTo>
                <a:cubicBezTo>
                  <a:pt x="1102310" y="3142695"/>
                  <a:pt x="1495887" y="3148614"/>
                  <a:pt x="1606858" y="3195961"/>
                </a:cubicBezTo>
                <a:cubicBezTo>
                  <a:pt x="1717829" y="3243309"/>
                  <a:pt x="1657904" y="3228512"/>
                  <a:pt x="1597980" y="3213716"/>
                </a:cubicBezTo>
              </a:path>
            </a:pathLst>
          </a:custGeom>
          <a:noFill/>
          <a:ln w="25400">
            <a:solidFill>
              <a:schemeClr val="accent2"/>
            </a:solidFill>
            <a:prstDash val="sysDash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>
            <a:off x="5709305" y="2908448"/>
            <a:ext cx="2249433" cy="1061898"/>
          </a:xfrm>
          <a:custGeom>
            <a:avLst/>
            <a:gdLst>
              <a:gd name="connsiteX0" fmla="*/ 2249433 w 2249433"/>
              <a:gd name="connsiteY0" fmla="*/ 0 h 2072899"/>
              <a:gd name="connsiteX1" fmla="*/ 1447395 w 2249433"/>
              <a:gd name="connsiteY1" fmla="*/ 464949 h 2072899"/>
              <a:gd name="connsiteX2" fmla="*/ 1242043 w 2249433"/>
              <a:gd name="connsiteY2" fmla="*/ 1003516 h 2072899"/>
              <a:gd name="connsiteX3" fmla="*/ 901080 w 2249433"/>
              <a:gd name="connsiteY3" fmla="*/ 1863671 h 2072899"/>
              <a:gd name="connsiteX4" fmla="*/ 48673 w 2249433"/>
              <a:gd name="connsiteY4" fmla="*/ 1844299 h 2072899"/>
              <a:gd name="connsiteX5" fmla="*/ 99043 w 2249433"/>
              <a:gd name="connsiteY5" fmla="*/ 2072899 h 207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9433" h="2072899">
                <a:moveTo>
                  <a:pt x="2249433" y="0"/>
                </a:moveTo>
                <a:cubicBezTo>
                  <a:pt x="1932363" y="148848"/>
                  <a:pt x="1615293" y="297696"/>
                  <a:pt x="1447395" y="464949"/>
                </a:cubicBezTo>
                <a:cubicBezTo>
                  <a:pt x="1279497" y="632202"/>
                  <a:pt x="1333095" y="770396"/>
                  <a:pt x="1242043" y="1003516"/>
                </a:cubicBezTo>
                <a:cubicBezTo>
                  <a:pt x="1150991" y="1236636"/>
                  <a:pt x="1099975" y="1723541"/>
                  <a:pt x="901080" y="1863671"/>
                </a:cubicBezTo>
                <a:cubicBezTo>
                  <a:pt x="702185" y="2003801"/>
                  <a:pt x="182346" y="1809428"/>
                  <a:pt x="48673" y="1844299"/>
                </a:cubicBezTo>
                <a:cubicBezTo>
                  <a:pt x="-85000" y="1879170"/>
                  <a:pt x="99043" y="2072899"/>
                  <a:pt x="99043" y="2072899"/>
                </a:cubicBezTo>
              </a:path>
            </a:pathLst>
          </a:custGeom>
          <a:noFill/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/>
          <p:cNvSpPr/>
          <p:nvPr/>
        </p:nvSpPr>
        <p:spPr>
          <a:xfrm rot="10800000">
            <a:off x="9197909" y="730101"/>
            <a:ext cx="2592426" cy="1294410"/>
          </a:xfrm>
          <a:prstGeom prst="triangle">
            <a:avLst>
              <a:gd name="adj" fmla="val 48505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FF9900"/>
                </a:solidFill>
                <a:latin typeface="Georgia" panose="02040502050405020303" pitchFamily="18" charset="0"/>
              </a:rPr>
              <a:t>Коммуникативные феномены и явления</a:t>
            </a:r>
            <a:endParaRPr lang="ru-RU" sz="1000" b="1" dirty="0">
              <a:solidFill>
                <a:srgbClr val="FF9900"/>
              </a:solidFill>
              <a:latin typeface="Georgia" panose="02040502050405020303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 flipV="1">
            <a:off x="8437598" y="1093289"/>
            <a:ext cx="1499364" cy="465557"/>
          </a:xfrm>
          <a:custGeom>
            <a:avLst/>
            <a:gdLst>
              <a:gd name="connsiteX0" fmla="*/ 0 w 1153924"/>
              <a:gd name="connsiteY0" fmla="*/ 217360 h 405768"/>
              <a:gd name="connsiteX1" fmla="*/ 484322 w 1153924"/>
              <a:gd name="connsiteY1" fmla="*/ 384 h 405768"/>
              <a:gd name="connsiteX2" fmla="*/ 1096505 w 1153924"/>
              <a:gd name="connsiteY2" fmla="*/ 170865 h 405768"/>
              <a:gd name="connsiteX3" fmla="*/ 1131377 w 1153924"/>
              <a:gd name="connsiteY3" fmla="*/ 403340 h 405768"/>
              <a:gd name="connsiteX4" fmla="*/ 1127502 w 1153924"/>
              <a:gd name="connsiteY4" fmla="*/ 298726 h 40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924" h="405768">
                <a:moveTo>
                  <a:pt x="0" y="217360"/>
                </a:moveTo>
                <a:cubicBezTo>
                  <a:pt x="150785" y="112746"/>
                  <a:pt x="301571" y="8133"/>
                  <a:pt x="484322" y="384"/>
                </a:cubicBezTo>
                <a:cubicBezTo>
                  <a:pt x="667073" y="-7365"/>
                  <a:pt x="988663" y="103706"/>
                  <a:pt x="1096505" y="170865"/>
                </a:cubicBezTo>
                <a:cubicBezTo>
                  <a:pt x="1204347" y="238024"/>
                  <a:pt x="1126211" y="382030"/>
                  <a:pt x="1131377" y="403340"/>
                </a:cubicBezTo>
                <a:cubicBezTo>
                  <a:pt x="1136543" y="424650"/>
                  <a:pt x="1127502" y="298726"/>
                  <a:pt x="1127502" y="298726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Группа 58"/>
          <p:cNvGrpSpPr/>
          <p:nvPr/>
        </p:nvGrpSpPr>
        <p:grpSpPr>
          <a:xfrm>
            <a:off x="8836507" y="1199922"/>
            <a:ext cx="3498026" cy="3897164"/>
            <a:chOff x="235014" y="1855821"/>
            <a:chExt cx="3498026" cy="3897164"/>
          </a:xfrm>
        </p:grpSpPr>
        <p:sp>
          <p:nvSpPr>
            <p:cNvPr id="60" name="Выноска-облако 59"/>
            <p:cNvSpPr/>
            <p:nvPr/>
          </p:nvSpPr>
          <p:spPr>
            <a:xfrm rot="21030732">
              <a:off x="459550" y="3776515"/>
              <a:ext cx="1061559" cy="824661"/>
            </a:xfrm>
            <a:prstGeom prst="cloudCallou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atin typeface="Georgia" panose="02040502050405020303" pitchFamily="18" charset="0"/>
                </a:rPr>
                <a:t>•</a:t>
              </a:r>
              <a:r>
                <a:rPr lang="ru-RU" sz="700" b="1" i="1" dirty="0" smtClean="0">
                  <a:solidFill>
                    <a:srgbClr val="0070C0"/>
                  </a:solidFill>
                  <a:latin typeface="Georgia" panose="02040502050405020303" pitchFamily="18" charset="0"/>
                </a:rPr>
                <a:t>конкретные методы профилактики</a:t>
              </a:r>
              <a:endParaRPr lang="ru-RU" sz="700" b="1" i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2" name="Овал 61"/>
            <p:cNvSpPr/>
            <p:nvPr/>
          </p:nvSpPr>
          <p:spPr>
            <a:xfrm>
              <a:off x="235014" y="2893995"/>
              <a:ext cx="1569503" cy="75166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Компоненты (шкалы) опросника, например, ОМО</a:t>
              </a:r>
              <a:endParaRPr lang="ru-RU" sz="800" b="1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63" name="Прямая со стрелкой 62"/>
            <p:cNvCxnSpPr/>
            <p:nvPr/>
          </p:nvCxnSpPr>
          <p:spPr>
            <a:xfrm flipH="1">
              <a:off x="510573" y="1855821"/>
              <a:ext cx="655745" cy="1213729"/>
            </a:xfrm>
            <a:prstGeom prst="straightConnector1">
              <a:avLst/>
            </a:prstGeom>
            <a:ln w="28575">
              <a:solidFill>
                <a:srgbClr val="FFC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Скругленный прямоугольник 63"/>
            <p:cNvSpPr/>
            <p:nvPr/>
          </p:nvSpPr>
          <p:spPr>
            <a:xfrm>
              <a:off x="1489465" y="2895813"/>
              <a:ext cx="1094876" cy="26685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ИКП(выше нормы)</a:t>
              </a:r>
              <a:endParaRPr lang="ru-RU" sz="800" b="1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5" name="Скругленный прямоугольник 64"/>
            <p:cNvSpPr/>
            <p:nvPr/>
          </p:nvSpPr>
          <p:spPr>
            <a:xfrm>
              <a:off x="1489465" y="3198136"/>
              <a:ext cx="1124841" cy="41356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Индекс противоречия в области включения</a:t>
              </a:r>
              <a:endParaRPr lang="ru-RU" sz="600" b="1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  <a:p>
              <a:pPr algn="ctr"/>
              <a:endParaRPr lang="ru-RU" sz="800" b="1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6" name="Полилиния 65"/>
            <p:cNvSpPr/>
            <p:nvPr/>
          </p:nvSpPr>
          <p:spPr>
            <a:xfrm>
              <a:off x="1398722" y="2714083"/>
              <a:ext cx="603585" cy="366205"/>
            </a:xfrm>
            <a:custGeom>
              <a:avLst/>
              <a:gdLst>
                <a:gd name="connsiteX0" fmla="*/ 0 w 603585"/>
                <a:gd name="connsiteY0" fmla="*/ 366205 h 366205"/>
                <a:gd name="connsiteX1" fmla="*/ 449451 w 603585"/>
                <a:gd name="connsiteY1" fmla="*/ 1995 h 366205"/>
                <a:gd name="connsiteX2" fmla="*/ 596685 w 603585"/>
                <a:gd name="connsiteY2" fmla="*/ 218971 h 366205"/>
                <a:gd name="connsiteX3" fmla="*/ 581186 w 603585"/>
                <a:gd name="connsiteY3" fmla="*/ 195724 h 36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585" h="366205">
                  <a:moveTo>
                    <a:pt x="0" y="366205"/>
                  </a:moveTo>
                  <a:cubicBezTo>
                    <a:pt x="175002" y="196369"/>
                    <a:pt x="350004" y="26534"/>
                    <a:pt x="449451" y="1995"/>
                  </a:cubicBezTo>
                  <a:cubicBezTo>
                    <a:pt x="548898" y="-22544"/>
                    <a:pt x="574729" y="186683"/>
                    <a:pt x="596685" y="218971"/>
                  </a:cubicBezTo>
                  <a:cubicBezTo>
                    <a:pt x="618641" y="251259"/>
                    <a:pt x="581186" y="195724"/>
                    <a:pt x="581186" y="195724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олилиния 66"/>
            <p:cNvSpPr/>
            <p:nvPr/>
          </p:nvSpPr>
          <p:spPr>
            <a:xfrm>
              <a:off x="2443604" y="2497030"/>
              <a:ext cx="721215" cy="552597"/>
            </a:xfrm>
            <a:custGeom>
              <a:avLst/>
              <a:gdLst>
                <a:gd name="connsiteX0" fmla="*/ 0 w 721215"/>
                <a:gd name="connsiteY0" fmla="*/ 434387 h 552597"/>
                <a:gd name="connsiteX1" fmla="*/ 720671 w 721215"/>
                <a:gd name="connsiteY1" fmla="*/ 435 h 552597"/>
                <a:gd name="connsiteX2" fmla="*/ 120112 w 721215"/>
                <a:gd name="connsiteY2" fmla="*/ 504130 h 552597"/>
                <a:gd name="connsiteX3" fmla="*/ 224725 w 721215"/>
                <a:gd name="connsiteY3" fmla="*/ 504130 h 55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1215" h="552597">
                  <a:moveTo>
                    <a:pt x="0" y="434387"/>
                  </a:moveTo>
                  <a:cubicBezTo>
                    <a:pt x="350326" y="211599"/>
                    <a:pt x="700652" y="-11189"/>
                    <a:pt x="720671" y="435"/>
                  </a:cubicBezTo>
                  <a:cubicBezTo>
                    <a:pt x="740690" y="12059"/>
                    <a:pt x="202770" y="420181"/>
                    <a:pt x="120112" y="504130"/>
                  </a:cubicBezTo>
                  <a:cubicBezTo>
                    <a:pt x="37454" y="588079"/>
                    <a:pt x="131089" y="546104"/>
                    <a:pt x="224725" y="504130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с двумя усеченными противолежащими углами 67"/>
            <p:cNvSpPr/>
            <p:nvPr/>
          </p:nvSpPr>
          <p:spPr>
            <a:xfrm>
              <a:off x="2608291" y="2414991"/>
              <a:ext cx="1124749" cy="521600"/>
            </a:xfrm>
            <a:prstGeom prst="snip2Diag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latin typeface="Georgia" panose="02040502050405020303" pitchFamily="18" charset="0"/>
                </a:rPr>
                <a:t>Конкретные рекомендации упражнение из сети</a:t>
              </a:r>
              <a:endParaRPr lang="ru-RU" sz="800" dirty="0">
                <a:latin typeface="Georgia" panose="02040502050405020303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630875" y="4148057"/>
              <a:ext cx="909272" cy="21544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dirty="0" smtClean="0">
                  <a:solidFill>
                    <a:schemeClr val="bg1"/>
                  </a:solidFill>
                </a:rPr>
                <a:t>например</a:t>
              </a:r>
              <a:endParaRPr lang="ru-RU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Скругленный прямоугольник 69"/>
            <p:cNvSpPr/>
            <p:nvPr/>
          </p:nvSpPr>
          <p:spPr>
            <a:xfrm>
              <a:off x="1471663" y="3752661"/>
              <a:ext cx="1288510" cy="37285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Требование аффекта в рамках нормы</a:t>
              </a:r>
              <a:endParaRPr lang="ru-RU" sz="800" b="1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1335469" y="4428734"/>
              <a:ext cx="1921348" cy="75166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Компоненты (шкалы) опросника, например, на Агрессивность)</a:t>
              </a:r>
              <a:endParaRPr lang="ru-RU" sz="800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17131" y="3554777"/>
              <a:ext cx="909272" cy="21544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>
                  <a:solidFill>
                    <a:srgbClr val="0070C0"/>
                  </a:solidFill>
                </a:rPr>
                <a:t>например</a:t>
              </a:r>
              <a:endParaRPr lang="ru-RU" sz="800" dirty="0">
                <a:solidFill>
                  <a:srgbClr val="0070C0"/>
                </a:solidFill>
              </a:endParaRPr>
            </a:p>
          </p:txBody>
        </p:sp>
        <p:cxnSp>
          <p:nvCxnSpPr>
            <p:cNvPr id="73" name="Прямая со стрелкой 72"/>
            <p:cNvCxnSpPr/>
            <p:nvPr/>
          </p:nvCxnSpPr>
          <p:spPr>
            <a:xfrm>
              <a:off x="1390054" y="1960677"/>
              <a:ext cx="382727" cy="2665567"/>
            </a:xfrm>
            <a:prstGeom prst="straightConnector1">
              <a:avLst/>
            </a:prstGeom>
            <a:ln w="28575">
              <a:solidFill>
                <a:srgbClr val="FFC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Полилиния 73"/>
            <p:cNvSpPr/>
            <p:nvPr/>
          </p:nvSpPr>
          <p:spPr>
            <a:xfrm>
              <a:off x="1185374" y="3936569"/>
              <a:ext cx="457446" cy="133171"/>
            </a:xfrm>
            <a:custGeom>
              <a:avLst/>
              <a:gdLst>
                <a:gd name="connsiteX0" fmla="*/ 407077 w 457446"/>
                <a:gd name="connsiteY0" fmla="*/ 0 h 133171"/>
                <a:gd name="connsiteX1" fmla="*/ 246 w 457446"/>
                <a:gd name="connsiteY1" fmla="*/ 123987 h 133171"/>
                <a:gd name="connsiteX2" fmla="*/ 457446 w 457446"/>
                <a:gd name="connsiteY2" fmla="*/ 123987 h 133171"/>
                <a:gd name="connsiteX3" fmla="*/ 453572 w 457446"/>
                <a:gd name="connsiteY3" fmla="*/ 123987 h 13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446" h="133171">
                  <a:moveTo>
                    <a:pt x="407077" y="0"/>
                  </a:moveTo>
                  <a:cubicBezTo>
                    <a:pt x="199464" y="51661"/>
                    <a:pt x="-8149" y="103323"/>
                    <a:pt x="246" y="123987"/>
                  </a:cubicBezTo>
                  <a:cubicBezTo>
                    <a:pt x="8641" y="144651"/>
                    <a:pt x="457446" y="123987"/>
                    <a:pt x="457446" y="123987"/>
                  </a:cubicBezTo>
                  <a:lnTo>
                    <a:pt x="453572" y="123987"/>
                  </a:ln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Скругленный прямоугольник 74"/>
            <p:cNvSpPr/>
            <p:nvPr/>
          </p:nvSpPr>
          <p:spPr>
            <a:xfrm>
              <a:off x="1726403" y="5084633"/>
              <a:ext cx="945444" cy="38372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00" b="1" dirty="0" err="1" smtClean="0">
                  <a:solidFill>
                    <a:schemeClr val="tx2"/>
                  </a:solidFill>
                  <a:latin typeface="Georgia" panose="02040502050405020303" pitchFamily="18" charset="0"/>
                </a:rPr>
                <a:t>Позитвная</a:t>
              </a:r>
              <a:r>
                <a:rPr lang="ru-RU" sz="7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 агрессивность</a:t>
              </a:r>
              <a:br>
                <a:rPr lang="ru-RU" sz="7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</a:br>
              <a:r>
                <a:rPr lang="ru-RU" sz="7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(ниже нормы)</a:t>
              </a:r>
              <a:endParaRPr lang="ru-RU" sz="700" b="1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76" name="Прямоугольник с двумя усеченными противолежащими углами 75"/>
            <p:cNvSpPr/>
            <p:nvPr/>
          </p:nvSpPr>
          <p:spPr>
            <a:xfrm>
              <a:off x="2614306" y="5097086"/>
              <a:ext cx="1005126" cy="654002"/>
            </a:xfrm>
            <a:prstGeom prst="snip2Diag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latin typeface="Georgia" panose="02040502050405020303" pitchFamily="18" charset="0"/>
                </a:rPr>
                <a:t>Конкретные рекомендации упражнения (из статей инета)</a:t>
              </a:r>
              <a:endParaRPr lang="ru-RU" sz="800" dirty="0">
                <a:latin typeface="Georgia" panose="02040502050405020303" pitchFamily="18" charset="0"/>
              </a:endParaRPr>
            </a:p>
          </p:txBody>
        </p:sp>
        <p:sp>
          <p:nvSpPr>
            <p:cNvPr id="77" name="Скругленный прямоугольник 76"/>
            <p:cNvSpPr/>
            <p:nvPr/>
          </p:nvSpPr>
          <p:spPr>
            <a:xfrm>
              <a:off x="1097129" y="5468357"/>
              <a:ext cx="1288510" cy="28462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конфликтность </a:t>
              </a:r>
              <a:r>
                <a:rPr lang="ru-RU" sz="800" b="1" dirty="0" smtClean="0">
                  <a:solidFill>
                    <a:schemeClr val="tx2"/>
                  </a:solidFill>
                  <a:latin typeface="Georgia" panose="02040502050405020303" pitchFamily="18" charset="0"/>
                </a:rPr>
                <a:t>(низкое значение)</a:t>
              </a:r>
              <a:endParaRPr lang="ru-RU" sz="800" b="1" dirty="0">
                <a:solidFill>
                  <a:schemeClr val="tx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78" name="Выноска-облако 77"/>
            <p:cNvSpPr/>
            <p:nvPr/>
          </p:nvSpPr>
          <p:spPr>
            <a:xfrm rot="21030732">
              <a:off x="476640" y="4905706"/>
              <a:ext cx="1097221" cy="642942"/>
            </a:xfrm>
            <a:prstGeom prst="cloudCallo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atin typeface="Georgia" panose="02040502050405020303" pitchFamily="18" charset="0"/>
                </a:rPr>
                <a:t>•</a:t>
              </a:r>
              <a:r>
                <a:rPr lang="ru-RU" sz="700" b="1" i="1" dirty="0" smtClean="0">
                  <a:solidFill>
                    <a:srgbClr val="0070C0"/>
                  </a:solidFill>
                  <a:latin typeface="Georgia" panose="02040502050405020303" pitchFamily="18" charset="0"/>
                </a:rPr>
                <a:t>методы профилактики</a:t>
              </a:r>
              <a:endParaRPr lang="ru-RU" sz="700" b="1" i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79" name="Полилиния 78"/>
            <p:cNvSpPr/>
            <p:nvPr/>
          </p:nvSpPr>
          <p:spPr>
            <a:xfrm>
              <a:off x="751668" y="5474776"/>
              <a:ext cx="476573" cy="178231"/>
            </a:xfrm>
            <a:custGeom>
              <a:avLst/>
              <a:gdLst>
                <a:gd name="connsiteX0" fmla="*/ 476573 w 476573"/>
                <a:gd name="connsiteY0" fmla="*/ 178231 h 178231"/>
                <a:gd name="connsiteX1" fmla="*/ 0 w 476573"/>
                <a:gd name="connsiteY1" fmla="*/ 0 h 178231"/>
                <a:gd name="connsiteX2" fmla="*/ 0 w 476573"/>
                <a:gd name="connsiteY2" fmla="*/ 0 h 178231"/>
                <a:gd name="connsiteX3" fmla="*/ 3874 w 476573"/>
                <a:gd name="connsiteY3" fmla="*/ 58119 h 17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573" h="178231">
                  <a:moveTo>
                    <a:pt x="476573" y="17823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874" y="58119"/>
                  </a:ln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369914" y="2721710"/>
              <a:ext cx="909272" cy="21544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bg1"/>
                  </a:solidFill>
                </a:rPr>
                <a:t>например</a:t>
              </a:r>
              <a:endParaRPr lang="ru-RU" sz="800" dirty="0">
                <a:solidFill>
                  <a:schemeClr val="bg1"/>
                </a:solidFill>
              </a:endParaRPr>
            </a:p>
          </p:txBody>
        </p:sp>
        <p:sp>
          <p:nvSpPr>
            <p:cNvPr id="81" name="Пятно 1 80"/>
            <p:cNvSpPr/>
            <p:nvPr/>
          </p:nvSpPr>
          <p:spPr>
            <a:xfrm>
              <a:off x="2441110" y="2829432"/>
              <a:ext cx="723709" cy="627735"/>
            </a:xfrm>
            <a:prstGeom prst="irregularSeal1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" b="1" dirty="0" smtClean="0">
                  <a:latin typeface="Georgia" panose="02040502050405020303" pitchFamily="18" charset="0"/>
                </a:rPr>
                <a:t>Пиктограмма </a:t>
              </a:r>
              <a:r>
                <a:rPr lang="ru-RU" sz="400" b="1" dirty="0" smtClean="0">
                  <a:latin typeface="Georgia" panose="02040502050405020303" pitchFamily="18" charset="0"/>
                  <a:sym typeface="Wingdings" panose="05000000000000000000" pitchFamily="2" charset="2"/>
                </a:rPr>
                <a:t></a:t>
              </a:r>
              <a:endParaRPr lang="ru-RU" sz="400" b="1" dirty="0">
                <a:latin typeface="Georgia" panose="02040502050405020303" pitchFamily="18" charset="0"/>
              </a:endParaRPr>
            </a:p>
          </p:txBody>
        </p:sp>
        <p:sp>
          <p:nvSpPr>
            <p:cNvPr id="82" name="Пятно 1 81"/>
            <p:cNvSpPr/>
            <p:nvPr/>
          </p:nvSpPr>
          <p:spPr>
            <a:xfrm>
              <a:off x="2550042" y="3222128"/>
              <a:ext cx="669807" cy="627735"/>
            </a:xfrm>
            <a:prstGeom prst="irregularSeal1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" b="1" dirty="0" smtClean="0">
                  <a:latin typeface="Georgia" panose="02040502050405020303" pitchFamily="18" charset="0"/>
                </a:rPr>
                <a:t>пиктограмма</a:t>
              </a:r>
              <a:endParaRPr lang="ru-RU" sz="400" b="1" dirty="0">
                <a:latin typeface="Georgia" panose="02040502050405020303" pitchFamily="18" charset="0"/>
              </a:endParaRPr>
            </a:p>
          </p:txBody>
        </p:sp>
        <p:sp>
          <p:nvSpPr>
            <p:cNvPr id="83" name="5-конечная звезда 82"/>
            <p:cNvSpPr/>
            <p:nvPr/>
          </p:nvSpPr>
          <p:spPr>
            <a:xfrm>
              <a:off x="1478427" y="4398201"/>
              <a:ext cx="409117" cy="355107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7" name="Скругленный прямоугольник 86"/>
          <p:cNvSpPr/>
          <p:nvPr/>
        </p:nvSpPr>
        <p:spPr>
          <a:xfrm>
            <a:off x="9416286" y="5349752"/>
            <a:ext cx="2521283" cy="124090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далее в том же духе, все что вы решите, что </a:t>
            </a:r>
            <a:r>
              <a:rPr lang="ru-RU" sz="8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относится к осознанному в коммуникации </a:t>
            </a:r>
            <a:r>
              <a:rPr lang="ru-RU" sz="800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(какие – то конкретные шкалы  из Эмоционального интеллекта , например, МЭУ (или шкалы Опросника на </a:t>
            </a:r>
            <a:r>
              <a:rPr lang="ru-RU" sz="800" i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эмпатию</a:t>
            </a:r>
            <a:r>
              <a:rPr lang="ru-RU" sz="800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, например, шкала рациональной  </a:t>
            </a:r>
            <a:r>
              <a:rPr lang="ru-RU" sz="800" i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эмпати</a:t>
            </a:r>
            <a:r>
              <a:rPr lang="ru-RU" sz="800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и т.п. </a:t>
            </a:r>
            <a:r>
              <a:rPr lang="ru-RU" sz="8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ДУМАЙТЕ сами – я знаю это трудно!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4681609" y="3974129"/>
            <a:ext cx="1957273" cy="567474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Поведенческие </a:t>
            </a:r>
            <a:r>
              <a:rPr lang="ru-RU" sz="1200" b="1" dirty="0">
                <a:solidFill>
                  <a:schemeClr val="tx2"/>
                </a:solidFill>
                <a:latin typeface="Georgia" panose="02040502050405020303" pitchFamily="18" charset="0"/>
              </a:rPr>
              <a:t>феномены и явления</a:t>
            </a:r>
          </a:p>
        </p:txBody>
      </p:sp>
      <p:sp>
        <p:nvSpPr>
          <p:cNvPr id="13" name="5-конечная звезда 12"/>
          <p:cNvSpPr/>
          <p:nvPr/>
        </p:nvSpPr>
        <p:spPr>
          <a:xfrm>
            <a:off x="4697076" y="3868265"/>
            <a:ext cx="409117" cy="355107"/>
          </a:xfrm>
          <a:prstGeom prst="star5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4544086" y="5082941"/>
            <a:ext cx="1525822" cy="76110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(</a:t>
            </a:r>
            <a:r>
              <a:rPr lang="ru-RU" sz="700" b="1" dirty="0">
                <a:solidFill>
                  <a:schemeClr val="bg1"/>
                </a:solidFill>
                <a:latin typeface="Georgia" panose="02040502050405020303" pitchFamily="18" charset="0"/>
              </a:rPr>
              <a:t>шкалы) опросника, например</a:t>
            </a:r>
            <a:r>
              <a:rPr lang="ru-RU" sz="7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, на рефлективность деятельности </a:t>
            </a:r>
            <a:r>
              <a:rPr lang="ru-RU" sz="700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Шадрикова</a:t>
            </a:r>
            <a:endParaRPr lang="ru-RU" sz="700" dirty="0">
              <a:solidFill>
                <a:schemeClr val="bg1"/>
              </a:solidFill>
            </a:endParaRPr>
          </a:p>
        </p:txBody>
      </p:sp>
      <p:cxnSp>
        <p:nvCxnSpPr>
          <p:cNvPr id="91" name="Прямая со стрелкой 90"/>
          <p:cNvCxnSpPr>
            <a:endCxn id="105" idx="3"/>
          </p:cNvCxnSpPr>
          <p:nvPr/>
        </p:nvCxnSpPr>
        <p:spPr>
          <a:xfrm flipH="1">
            <a:off x="4982783" y="4461781"/>
            <a:ext cx="314274" cy="791795"/>
          </a:xfrm>
          <a:prstGeom prst="straightConnector1">
            <a:avLst/>
          </a:prstGeom>
          <a:ln w="1905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Скругленный прямоугольник 95"/>
          <p:cNvSpPr/>
          <p:nvPr/>
        </p:nvSpPr>
        <p:spPr>
          <a:xfrm>
            <a:off x="6003577" y="5301950"/>
            <a:ext cx="903362" cy="2496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Что-то Не в норме</a:t>
            </a:r>
            <a:endParaRPr lang="ru-RU" sz="900" dirty="0"/>
          </a:p>
        </p:txBody>
      </p:sp>
      <p:sp>
        <p:nvSpPr>
          <p:cNvPr id="97" name="Пятно 1 96"/>
          <p:cNvSpPr/>
          <p:nvPr/>
        </p:nvSpPr>
        <p:spPr>
          <a:xfrm>
            <a:off x="6666373" y="4963772"/>
            <a:ext cx="723709" cy="627735"/>
          </a:xfrm>
          <a:prstGeom prst="irregularSeal1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" b="1" dirty="0" smtClean="0">
                <a:latin typeface="Georgia" panose="02040502050405020303" pitchFamily="18" charset="0"/>
              </a:rPr>
              <a:t>Пиктограмма </a:t>
            </a:r>
            <a:r>
              <a:rPr lang="ru-RU" sz="400" b="1" dirty="0" smtClean="0">
                <a:latin typeface="Georgia" panose="02040502050405020303" pitchFamily="18" charset="0"/>
                <a:sym typeface="Wingdings" panose="05000000000000000000" pitchFamily="2" charset="2"/>
              </a:rPr>
              <a:t></a:t>
            </a:r>
            <a:endParaRPr lang="ru-RU" sz="400" b="1" dirty="0">
              <a:latin typeface="Georgia" panose="02040502050405020303" pitchFamily="18" charset="0"/>
            </a:endParaRP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6011045" y="5612348"/>
            <a:ext cx="813598" cy="2496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Не в норме</a:t>
            </a:r>
            <a:endParaRPr lang="ru-RU" sz="900" dirty="0"/>
          </a:p>
        </p:txBody>
      </p:sp>
      <p:sp>
        <p:nvSpPr>
          <p:cNvPr id="99" name="Пятно 1 98"/>
          <p:cNvSpPr/>
          <p:nvPr/>
        </p:nvSpPr>
        <p:spPr>
          <a:xfrm>
            <a:off x="6744455" y="5450893"/>
            <a:ext cx="723709" cy="627735"/>
          </a:xfrm>
          <a:prstGeom prst="irregularSeal1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" b="1" dirty="0" smtClean="0">
                <a:latin typeface="Georgia" panose="02040502050405020303" pitchFamily="18" charset="0"/>
              </a:rPr>
              <a:t>Пиктограмма </a:t>
            </a:r>
            <a:r>
              <a:rPr lang="ru-RU" sz="400" b="1" dirty="0" smtClean="0">
                <a:latin typeface="Georgia" panose="02040502050405020303" pitchFamily="18" charset="0"/>
                <a:sym typeface="Wingdings" panose="05000000000000000000" pitchFamily="2" charset="2"/>
              </a:rPr>
              <a:t></a:t>
            </a:r>
            <a:endParaRPr lang="ru-RU" sz="400" b="1" dirty="0">
              <a:latin typeface="Georgia" panose="02040502050405020303" pitchFamily="18" charset="0"/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4196137" y="5794915"/>
            <a:ext cx="651279" cy="245273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2"/>
                </a:solidFill>
              </a:rPr>
              <a:t>Что-то В норме</a:t>
            </a:r>
            <a:endParaRPr lang="ru-RU" sz="800" dirty="0">
              <a:solidFill>
                <a:schemeClr val="tx2"/>
              </a:solidFill>
            </a:endParaRPr>
          </a:p>
        </p:txBody>
      </p:sp>
      <p:sp>
        <p:nvSpPr>
          <p:cNvPr id="101" name="Выноска-облако 100"/>
          <p:cNvSpPr/>
          <p:nvPr/>
        </p:nvSpPr>
        <p:spPr>
          <a:xfrm rot="21030732">
            <a:off x="3885243" y="5395969"/>
            <a:ext cx="779552" cy="391075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" b="1" i="1" dirty="0" smtClean="0">
                <a:latin typeface="Georgia" panose="02040502050405020303" pitchFamily="18" charset="0"/>
              </a:rPr>
              <a:t>•</a:t>
            </a:r>
            <a:r>
              <a:rPr lang="ru-RU" sz="5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методы профилактики</a:t>
            </a:r>
            <a:endParaRPr lang="ru-RU" sz="5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104" name="Овал 103"/>
          <p:cNvSpPr/>
          <p:nvPr/>
        </p:nvSpPr>
        <p:spPr>
          <a:xfrm>
            <a:off x="4358844" y="6086571"/>
            <a:ext cx="1228213" cy="76110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Шкалы опросника, например, на </a:t>
            </a:r>
            <a:r>
              <a:rPr lang="ru-RU" sz="700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психзащиты</a:t>
            </a:r>
            <a:r>
              <a:rPr lang="ru-RU" sz="7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2020</a:t>
            </a:r>
            <a:endParaRPr lang="ru-RU" sz="700" dirty="0">
              <a:solidFill>
                <a:schemeClr val="bg1"/>
              </a:solidFill>
            </a:endParaRPr>
          </a:p>
        </p:txBody>
      </p:sp>
      <p:sp>
        <p:nvSpPr>
          <p:cNvPr id="105" name="5-конечная звезда 104"/>
          <p:cNvSpPr/>
          <p:nvPr/>
        </p:nvSpPr>
        <p:spPr>
          <a:xfrm>
            <a:off x="4757396" y="5012178"/>
            <a:ext cx="278594" cy="241399"/>
          </a:xfrm>
          <a:prstGeom prst="star5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5-конечная звезда 105"/>
          <p:cNvSpPr/>
          <p:nvPr/>
        </p:nvSpPr>
        <p:spPr>
          <a:xfrm>
            <a:off x="4291000" y="6290534"/>
            <a:ext cx="278594" cy="237602"/>
          </a:xfrm>
          <a:prstGeom prst="star5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Скругленный прямоугольник 107"/>
          <p:cNvSpPr/>
          <p:nvPr/>
        </p:nvSpPr>
        <p:spPr>
          <a:xfrm>
            <a:off x="5638467" y="6000589"/>
            <a:ext cx="810029" cy="2776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Сублимация выше нормы</a:t>
            </a:r>
            <a:endParaRPr lang="ru-RU" sz="800" dirty="0"/>
          </a:p>
        </p:txBody>
      </p:sp>
      <p:sp>
        <p:nvSpPr>
          <p:cNvPr id="109" name="Выноска-облако 108"/>
          <p:cNvSpPr/>
          <p:nvPr/>
        </p:nvSpPr>
        <p:spPr>
          <a:xfrm rot="21030732">
            <a:off x="6319501" y="6030254"/>
            <a:ext cx="779552" cy="391075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" b="1" i="1" dirty="0" smtClean="0">
                <a:latin typeface="Georgia" panose="02040502050405020303" pitchFamily="18" charset="0"/>
              </a:rPr>
              <a:t>•</a:t>
            </a:r>
            <a:r>
              <a:rPr lang="ru-RU" sz="5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методы профилактики</a:t>
            </a:r>
            <a:endParaRPr lang="ru-RU" sz="5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111" name="Полилиния 110"/>
          <p:cNvSpPr/>
          <p:nvPr/>
        </p:nvSpPr>
        <p:spPr>
          <a:xfrm>
            <a:off x="5243083" y="6062264"/>
            <a:ext cx="430142" cy="201180"/>
          </a:xfrm>
          <a:custGeom>
            <a:avLst/>
            <a:gdLst>
              <a:gd name="connsiteX0" fmla="*/ 0 w 430142"/>
              <a:gd name="connsiteY0" fmla="*/ 201180 h 201180"/>
              <a:gd name="connsiteX1" fmla="*/ 133432 w 430142"/>
              <a:gd name="connsiteY1" fmla="*/ 4957 h 201180"/>
              <a:gd name="connsiteX2" fmla="*/ 400296 w 430142"/>
              <a:gd name="connsiteY2" fmla="*/ 59899 h 201180"/>
              <a:gd name="connsiteX3" fmla="*/ 412069 w 430142"/>
              <a:gd name="connsiteY3" fmla="*/ 71672 h 2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142" h="201180">
                <a:moveTo>
                  <a:pt x="0" y="201180"/>
                </a:moveTo>
                <a:cubicBezTo>
                  <a:pt x="33358" y="114842"/>
                  <a:pt x="66716" y="28504"/>
                  <a:pt x="133432" y="4957"/>
                </a:cubicBezTo>
                <a:cubicBezTo>
                  <a:pt x="200148" y="-18590"/>
                  <a:pt x="353857" y="48780"/>
                  <a:pt x="400296" y="59899"/>
                </a:cubicBezTo>
                <a:cubicBezTo>
                  <a:pt x="446736" y="71018"/>
                  <a:pt x="429402" y="71345"/>
                  <a:pt x="412069" y="716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5424779" y="6484645"/>
            <a:ext cx="536481" cy="27769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</a:rPr>
              <a:t>юмор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113" name="Выноска-облако 112"/>
          <p:cNvSpPr/>
          <p:nvPr/>
        </p:nvSpPr>
        <p:spPr>
          <a:xfrm rot="21030732">
            <a:off x="5846540" y="6443610"/>
            <a:ext cx="779552" cy="391075"/>
          </a:xfrm>
          <a:prstGeom prst="cloudCallout">
            <a:avLst/>
          </a:prstGeom>
          <a:solidFill>
            <a:srgbClr val="FFFF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" b="1" i="1" dirty="0" smtClean="0">
                <a:latin typeface="Georgia" panose="02040502050405020303" pitchFamily="18" charset="0"/>
              </a:rPr>
              <a:t>•</a:t>
            </a:r>
            <a:r>
              <a:rPr lang="ru-RU" sz="5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методы профилактики</a:t>
            </a:r>
            <a:endParaRPr lang="ru-RU" sz="5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 rot="18198484">
            <a:off x="3420372" y="4403681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solidFill>
                  <a:srgbClr val="0070C0"/>
                </a:solidFill>
              </a:rPr>
              <a:t>например</a:t>
            </a:r>
            <a:endParaRPr lang="ru-RU" sz="800" dirty="0">
              <a:solidFill>
                <a:srgbClr val="0070C0"/>
              </a:solidFill>
            </a:endParaRPr>
          </a:p>
        </p:txBody>
      </p:sp>
      <p:cxnSp>
        <p:nvCxnSpPr>
          <p:cNvPr id="118" name="Прямая со стрелкой 117"/>
          <p:cNvCxnSpPr>
            <a:endCxn id="104" idx="7"/>
          </p:cNvCxnSpPr>
          <p:nvPr/>
        </p:nvCxnSpPr>
        <p:spPr>
          <a:xfrm flipH="1">
            <a:off x="5407189" y="4424087"/>
            <a:ext cx="136770" cy="1773945"/>
          </a:xfrm>
          <a:prstGeom prst="straightConnector1">
            <a:avLst/>
          </a:prstGeom>
          <a:ln w="1905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Овал 123"/>
          <p:cNvSpPr/>
          <p:nvPr/>
        </p:nvSpPr>
        <p:spPr>
          <a:xfrm>
            <a:off x="6811818" y="4082214"/>
            <a:ext cx="1228213" cy="76110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Шкалы опросника, например, </a:t>
            </a:r>
            <a:r>
              <a:rPr lang="ru-RU" sz="700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проактивный</a:t>
            </a:r>
            <a:r>
              <a:rPr lang="ru-RU" sz="7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700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копинг</a:t>
            </a:r>
            <a:endParaRPr lang="ru-RU" sz="700" dirty="0">
              <a:solidFill>
                <a:schemeClr val="bg1"/>
              </a:solidFill>
            </a:endParaRPr>
          </a:p>
        </p:txBody>
      </p:sp>
      <p:cxnSp>
        <p:nvCxnSpPr>
          <p:cNvPr id="122" name="Прямая со стрелкой 121"/>
          <p:cNvCxnSpPr/>
          <p:nvPr/>
        </p:nvCxnSpPr>
        <p:spPr>
          <a:xfrm>
            <a:off x="6233919" y="4516565"/>
            <a:ext cx="1041930" cy="251623"/>
          </a:xfrm>
          <a:prstGeom prst="straightConnector1">
            <a:avLst/>
          </a:prstGeom>
          <a:ln w="1905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5-конечная звезда 125"/>
          <p:cNvSpPr/>
          <p:nvPr/>
        </p:nvSpPr>
        <p:spPr>
          <a:xfrm>
            <a:off x="6935762" y="4067884"/>
            <a:ext cx="278594" cy="241399"/>
          </a:xfrm>
          <a:prstGeom prst="star5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5-конечная звезда 126"/>
          <p:cNvSpPr/>
          <p:nvPr/>
        </p:nvSpPr>
        <p:spPr>
          <a:xfrm rot="20258593">
            <a:off x="8895532" y="2100715"/>
            <a:ext cx="409117" cy="35510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Скругленный прямоугольник 127"/>
          <p:cNvSpPr/>
          <p:nvPr/>
        </p:nvSpPr>
        <p:spPr>
          <a:xfrm>
            <a:off x="7807285" y="4082214"/>
            <a:ext cx="903362" cy="2496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Что-то Не в норме</a:t>
            </a:r>
            <a:endParaRPr lang="ru-RU" sz="900" dirty="0"/>
          </a:p>
        </p:txBody>
      </p:sp>
      <p:sp>
        <p:nvSpPr>
          <p:cNvPr id="129" name="Пятно 1 128"/>
          <p:cNvSpPr/>
          <p:nvPr/>
        </p:nvSpPr>
        <p:spPr>
          <a:xfrm>
            <a:off x="8271227" y="3527140"/>
            <a:ext cx="723709" cy="627735"/>
          </a:xfrm>
          <a:prstGeom prst="irregularSeal1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" b="1" dirty="0" smtClean="0">
                <a:latin typeface="Georgia" panose="02040502050405020303" pitchFamily="18" charset="0"/>
              </a:rPr>
              <a:t>Пиктограмма </a:t>
            </a:r>
            <a:r>
              <a:rPr lang="ru-RU" sz="400" b="1" dirty="0" smtClean="0">
                <a:latin typeface="Georgia" panose="02040502050405020303" pitchFamily="18" charset="0"/>
                <a:sym typeface="Wingdings" panose="05000000000000000000" pitchFamily="2" charset="2"/>
              </a:rPr>
              <a:t></a:t>
            </a:r>
            <a:endParaRPr lang="ru-RU" sz="400" b="1" dirty="0">
              <a:latin typeface="Georgia" panose="02040502050405020303" pitchFamily="18" charset="0"/>
            </a:endParaRPr>
          </a:p>
        </p:txBody>
      </p:sp>
      <p:sp>
        <p:nvSpPr>
          <p:cNvPr id="131" name="Скругленный прямоугольник 130"/>
          <p:cNvSpPr/>
          <p:nvPr/>
        </p:nvSpPr>
        <p:spPr>
          <a:xfrm>
            <a:off x="7738034" y="4456955"/>
            <a:ext cx="651279" cy="245273"/>
          </a:xfrm>
          <a:prstGeom prst="roundRect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2"/>
                </a:solidFill>
              </a:rPr>
              <a:t>Что-то В норме</a:t>
            </a:r>
            <a:endParaRPr lang="ru-RU" sz="800" dirty="0">
              <a:solidFill>
                <a:schemeClr val="tx2"/>
              </a:solidFill>
            </a:endParaRPr>
          </a:p>
        </p:txBody>
      </p:sp>
      <p:sp>
        <p:nvSpPr>
          <p:cNvPr id="132" name="Выноска-облако 131"/>
          <p:cNvSpPr/>
          <p:nvPr/>
        </p:nvSpPr>
        <p:spPr>
          <a:xfrm rot="21030732">
            <a:off x="7686082" y="4701024"/>
            <a:ext cx="779552" cy="391075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" b="1" i="1" dirty="0" smtClean="0">
                <a:latin typeface="Georgia" panose="02040502050405020303" pitchFamily="18" charset="0"/>
              </a:rPr>
              <a:t>•</a:t>
            </a:r>
            <a:r>
              <a:rPr lang="ru-RU" sz="5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методы профилактики</a:t>
            </a:r>
            <a:endParaRPr lang="ru-RU" sz="5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133" name="Прямоугольник с двумя усеченными противолежащими углами 132"/>
          <p:cNvSpPr/>
          <p:nvPr/>
        </p:nvSpPr>
        <p:spPr>
          <a:xfrm>
            <a:off x="7485285" y="3573848"/>
            <a:ext cx="887408" cy="521600"/>
          </a:xfrm>
          <a:prstGeom prst="snip2Diag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>
                <a:latin typeface="Georgia" panose="02040502050405020303" pitchFamily="18" charset="0"/>
              </a:rPr>
              <a:t>Конкретные рекомендации упражнение из сети</a:t>
            </a:r>
            <a:endParaRPr lang="ru-RU" sz="700" dirty="0">
              <a:latin typeface="Georgia" panose="02040502050405020303" pitchFamily="18" charset="0"/>
            </a:endParaRPr>
          </a:p>
        </p:txBody>
      </p:sp>
      <p:sp>
        <p:nvSpPr>
          <p:cNvPr id="134" name="Прямоугольник с двумя усеченными противолежащими углами 133"/>
          <p:cNvSpPr/>
          <p:nvPr/>
        </p:nvSpPr>
        <p:spPr>
          <a:xfrm>
            <a:off x="7319574" y="5223201"/>
            <a:ext cx="887408" cy="521600"/>
          </a:xfrm>
          <a:prstGeom prst="snip2Diag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>
                <a:latin typeface="Georgia" panose="02040502050405020303" pitchFamily="18" charset="0"/>
              </a:rPr>
              <a:t>Конкретные рекомендации упражнение из сети</a:t>
            </a:r>
            <a:endParaRPr lang="ru-RU" sz="700" dirty="0">
              <a:latin typeface="Georgia" panose="02040502050405020303" pitchFamily="18" charset="0"/>
            </a:endParaRPr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7184168" y="5873943"/>
            <a:ext cx="2100566" cy="9535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700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далее в том же духе, все что вы решите, что </a:t>
            </a:r>
            <a:r>
              <a:rPr lang="ru-RU" sz="7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относится к осознанному в поведению в </a:t>
            </a:r>
            <a:r>
              <a:rPr lang="ru-RU" sz="700" b="1" i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антистресс</a:t>
            </a:r>
            <a:r>
              <a:rPr lang="ru-RU" sz="7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700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(какие – то конкретные шкалы  из опросника Агрессивности, какие?? Или опросник Лей и т.п. </a:t>
            </a:r>
            <a:r>
              <a:rPr lang="ru-RU" sz="7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ДУМАЙТЕ сами </a:t>
            </a:r>
            <a:r>
              <a:rPr lang="ru-RU" sz="700" b="1" i="1" dirty="0">
                <a:solidFill>
                  <a:schemeClr val="tx1"/>
                </a:solidFill>
                <a:latin typeface="Georgia" panose="02040502050405020303" pitchFamily="18" charset="0"/>
              </a:rPr>
              <a:t>– я знаю это </a:t>
            </a:r>
            <a:r>
              <a:rPr lang="ru-RU" sz="7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очень трудно</a:t>
            </a:r>
            <a:r>
              <a:rPr lang="ru-RU" sz="700" b="1" i="1" dirty="0">
                <a:solidFill>
                  <a:schemeClr val="tx1"/>
                </a:solidFill>
                <a:latin typeface="Georgia" panose="02040502050405020303" pitchFamily="18" charset="0"/>
              </a:rPr>
              <a:t>!</a:t>
            </a:r>
            <a:endParaRPr lang="ru-RU" sz="700" b="1" i="1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6" name="Прямоугольник с двумя усеченными противолежащими углами 135"/>
          <p:cNvSpPr/>
          <p:nvPr/>
        </p:nvSpPr>
        <p:spPr>
          <a:xfrm>
            <a:off x="5828099" y="4695478"/>
            <a:ext cx="887408" cy="521600"/>
          </a:xfrm>
          <a:prstGeom prst="snip2Diag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>
                <a:latin typeface="Georgia" panose="02040502050405020303" pitchFamily="18" charset="0"/>
              </a:rPr>
              <a:t>Конкретные рекомендации упражнение из сети</a:t>
            </a:r>
            <a:endParaRPr lang="ru-RU" sz="700" dirty="0">
              <a:latin typeface="Georgia" panose="02040502050405020303" pitchFamily="18" charset="0"/>
            </a:endParaRPr>
          </a:p>
        </p:txBody>
      </p:sp>
      <p:sp>
        <p:nvSpPr>
          <p:cNvPr id="137" name="Полилиния 136"/>
          <p:cNvSpPr/>
          <p:nvPr/>
        </p:nvSpPr>
        <p:spPr>
          <a:xfrm>
            <a:off x="5957336" y="5164594"/>
            <a:ext cx="133431" cy="215845"/>
          </a:xfrm>
          <a:custGeom>
            <a:avLst/>
            <a:gdLst>
              <a:gd name="connsiteX0" fmla="*/ 133431 w 133431"/>
              <a:gd name="connsiteY0" fmla="*/ 215845 h 215845"/>
              <a:gd name="connsiteX1" fmla="*/ 0 w 133431"/>
              <a:gd name="connsiteY1" fmla="*/ 0 h 21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431" h="215845">
                <a:moveTo>
                  <a:pt x="133431" y="215845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олилиния 137"/>
          <p:cNvSpPr/>
          <p:nvPr/>
        </p:nvSpPr>
        <p:spPr>
          <a:xfrm>
            <a:off x="6730455" y="5454009"/>
            <a:ext cx="698554" cy="232539"/>
          </a:xfrm>
          <a:custGeom>
            <a:avLst/>
            <a:gdLst>
              <a:gd name="connsiteX0" fmla="*/ 0 w 698554"/>
              <a:gd name="connsiteY0" fmla="*/ 232539 h 232539"/>
              <a:gd name="connsiteX1" fmla="*/ 227619 w 698554"/>
              <a:gd name="connsiteY1" fmla="*/ 87333 h 232539"/>
              <a:gd name="connsiteX2" fmla="*/ 565123 w 698554"/>
              <a:gd name="connsiteY2" fmla="*/ 995 h 232539"/>
              <a:gd name="connsiteX3" fmla="*/ 698554 w 698554"/>
              <a:gd name="connsiteY3" fmla="*/ 48089 h 23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554" h="232539">
                <a:moveTo>
                  <a:pt x="0" y="232539"/>
                </a:moveTo>
                <a:cubicBezTo>
                  <a:pt x="66716" y="179231"/>
                  <a:pt x="133432" y="125924"/>
                  <a:pt x="227619" y="87333"/>
                </a:cubicBezTo>
                <a:cubicBezTo>
                  <a:pt x="321806" y="48742"/>
                  <a:pt x="486634" y="7536"/>
                  <a:pt x="565123" y="995"/>
                </a:cubicBezTo>
                <a:cubicBezTo>
                  <a:pt x="643612" y="-5546"/>
                  <a:pt x="671083" y="21271"/>
                  <a:pt x="698554" y="4808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олилиния 138"/>
          <p:cNvSpPr/>
          <p:nvPr/>
        </p:nvSpPr>
        <p:spPr>
          <a:xfrm>
            <a:off x="10768728" y="1187352"/>
            <a:ext cx="1715483" cy="4220559"/>
          </a:xfrm>
          <a:custGeom>
            <a:avLst/>
            <a:gdLst>
              <a:gd name="connsiteX0" fmla="*/ 0 w 1715483"/>
              <a:gd name="connsiteY0" fmla="*/ 276473 h 4220559"/>
              <a:gd name="connsiteX1" fmla="*/ 639687 w 1715483"/>
              <a:gd name="connsiteY1" fmla="*/ 17458 h 4220559"/>
              <a:gd name="connsiteX2" fmla="*/ 1342166 w 1715483"/>
              <a:gd name="connsiteY2" fmla="*/ 84174 h 4220559"/>
              <a:gd name="connsiteX3" fmla="*/ 1581559 w 1715483"/>
              <a:gd name="connsiteY3" fmla="*/ 570808 h 4220559"/>
              <a:gd name="connsiteX4" fmla="*/ 1695368 w 1715483"/>
              <a:gd name="connsiteY4" fmla="*/ 1179100 h 4220559"/>
              <a:gd name="connsiteX5" fmla="*/ 1471674 w 1715483"/>
              <a:gd name="connsiteY5" fmla="*/ 1924748 h 4220559"/>
              <a:gd name="connsiteX6" fmla="*/ 1334317 w 1715483"/>
              <a:gd name="connsiteY6" fmla="*/ 2568360 h 4220559"/>
              <a:gd name="connsiteX7" fmla="*/ 1671821 w 1715483"/>
              <a:gd name="connsiteY7" fmla="*/ 3113860 h 4220559"/>
              <a:gd name="connsiteX8" fmla="*/ 1703217 w 1715483"/>
              <a:gd name="connsiteY8" fmla="*/ 3498457 h 4220559"/>
              <a:gd name="connsiteX9" fmla="*/ 1597257 w 1715483"/>
              <a:gd name="connsiteY9" fmla="*/ 3922300 h 4220559"/>
              <a:gd name="connsiteX10" fmla="*/ 1334317 w 1715483"/>
              <a:gd name="connsiteY10" fmla="*/ 4102825 h 4220559"/>
              <a:gd name="connsiteX11" fmla="*/ 996814 w 1715483"/>
              <a:gd name="connsiteY11" fmla="*/ 4220559 h 422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15483" h="4220559">
                <a:moveTo>
                  <a:pt x="0" y="276473"/>
                </a:moveTo>
                <a:cubicBezTo>
                  <a:pt x="207996" y="162990"/>
                  <a:pt x="415993" y="49508"/>
                  <a:pt x="639687" y="17458"/>
                </a:cubicBezTo>
                <a:cubicBezTo>
                  <a:pt x="863381" y="-14592"/>
                  <a:pt x="1185187" y="-8051"/>
                  <a:pt x="1342166" y="84174"/>
                </a:cubicBezTo>
                <a:cubicBezTo>
                  <a:pt x="1499145" y="176399"/>
                  <a:pt x="1522692" y="388320"/>
                  <a:pt x="1581559" y="570808"/>
                </a:cubicBezTo>
                <a:cubicBezTo>
                  <a:pt x="1640426" y="753296"/>
                  <a:pt x="1713682" y="953443"/>
                  <a:pt x="1695368" y="1179100"/>
                </a:cubicBezTo>
                <a:cubicBezTo>
                  <a:pt x="1677054" y="1404757"/>
                  <a:pt x="1531849" y="1693205"/>
                  <a:pt x="1471674" y="1924748"/>
                </a:cubicBezTo>
                <a:cubicBezTo>
                  <a:pt x="1411499" y="2156291"/>
                  <a:pt x="1300959" y="2370175"/>
                  <a:pt x="1334317" y="2568360"/>
                </a:cubicBezTo>
                <a:cubicBezTo>
                  <a:pt x="1367675" y="2766545"/>
                  <a:pt x="1610338" y="2958844"/>
                  <a:pt x="1671821" y="3113860"/>
                </a:cubicBezTo>
                <a:cubicBezTo>
                  <a:pt x="1733304" y="3268876"/>
                  <a:pt x="1715644" y="3363717"/>
                  <a:pt x="1703217" y="3498457"/>
                </a:cubicBezTo>
                <a:cubicBezTo>
                  <a:pt x="1690790" y="3633197"/>
                  <a:pt x="1658740" y="3821572"/>
                  <a:pt x="1597257" y="3922300"/>
                </a:cubicBezTo>
                <a:cubicBezTo>
                  <a:pt x="1535774" y="4023028"/>
                  <a:pt x="1434391" y="4053115"/>
                  <a:pt x="1334317" y="4102825"/>
                </a:cubicBezTo>
                <a:cubicBezTo>
                  <a:pt x="1234243" y="4152535"/>
                  <a:pt x="1115528" y="4186547"/>
                  <a:pt x="996814" y="4220559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олилиния 140"/>
          <p:cNvSpPr/>
          <p:nvPr/>
        </p:nvSpPr>
        <p:spPr>
          <a:xfrm>
            <a:off x="-226248" y="1879818"/>
            <a:ext cx="638317" cy="4265112"/>
          </a:xfrm>
          <a:custGeom>
            <a:avLst/>
            <a:gdLst>
              <a:gd name="connsiteX0" fmla="*/ 638317 w 638317"/>
              <a:gd name="connsiteY0" fmla="*/ 0 h 4265112"/>
              <a:gd name="connsiteX1" fmla="*/ 155608 w 638317"/>
              <a:gd name="connsiteY1" fmla="*/ 215846 h 4265112"/>
              <a:gd name="connsiteX2" fmla="*/ 2554 w 638317"/>
              <a:gd name="connsiteY2" fmla="*/ 1118472 h 4265112"/>
              <a:gd name="connsiteX3" fmla="*/ 253719 w 638317"/>
              <a:gd name="connsiteY3" fmla="*/ 2068192 h 4265112"/>
              <a:gd name="connsiteX4" fmla="*/ 383227 w 638317"/>
              <a:gd name="connsiteY4" fmla="*/ 2441016 h 4265112"/>
              <a:gd name="connsiteX5" fmla="*/ 218399 w 638317"/>
              <a:gd name="connsiteY5" fmla="*/ 3473150 h 4265112"/>
              <a:gd name="connsiteX6" fmla="*/ 124212 w 638317"/>
              <a:gd name="connsiteY6" fmla="*/ 4171705 h 4265112"/>
              <a:gd name="connsiteX7" fmla="*/ 571601 w 638317"/>
              <a:gd name="connsiteY7" fmla="*/ 4238421 h 426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8317" h="4265112">
                <a:moveTo>
                  <a:pt x="638317" y="0"/>
                </a:moveTo>
                <a:cubicBezTo>
                  <a:pt x="449942" y="14717"/>
                  <a:pt x="261568" y="29434"/>
                  <a:pt x="155608" y="215846"/>
                </a:cubicBezTo>
                <a:cubicBezTo>
                  <a:pt x="49648" y="402258"/>
                  <a:pt x="-13798" y="809748"/>
                  <a:pt x="2554" y="1118472"/>
                </a:cubicBezTo>
                <a:cubicBezTo>
                  <a:pt x="18906" y="1427196"/>
                  <a:pt x="190274" y="1847768"/>
                  <a:pt x="253719" y="2068192"/>
                </a:cubicBezTo>
                <a:cubicBezTo>
                  <a:pt x="317164" y="2288616"/>
                  <a:pt x="389114" y="2206856"/>
                  <a:pt x="383227" y="2441016"/>
                </a:cubicBezTo>
                <a:cubicBezTo>
                  <a:pt x="377340" y="2675176"/>
                  <a:pt x="261568" y="3184702"/>
                  <a:pt x="218399" y="3473150"/>
                </a:cubicBezTo>
                <a:cubicBezTo>
                  <a:pt x="175230" y="3761598"/>
                  <a:pt x="65345" y="4044160"/>
                  <a:pt x="124212" y="4171705"/>
                </a:cubicBezTo>
                <a:cubicBezTo>
                  <a:pt x="183079" y="4299250"/>
                  <a:pt x="377340" y="4268835"/>
                  <a:pt x="571601" y="423842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ятно 2 141"/>
          <p:cNvSpPr/>
          <p:nvPr/>
        </p:nvSpPr>
        <p:spPr>
          <a:xfrm rot="1575297">
            <a:off x="2294787" y="565618"/>
            <a:ext cx="1777805" cy="1066809"/>
          </a:xfrm>
          <a:prstGeom prst="irregularSeal2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sz="900" dirty="0" smtClean="0">
                <a:latin typeface="Georgia" panose="02040502050405020303" pitchFamily="18" charset="0"/>
              </a:rPr>
              <a:t>Часто феномены связаны покажите это</a:t>
            </a:r>
            <a:endParaRPr lang="ru-RU" sz="900" dirty="0">
              <a:latin typeface="Georgia" panose="02040502050405020303" pitchFamily="18" charset="0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2531279" y="1640426"/>
            <a:ext cx="7629394" cy="3657600"/>
          </a:xfrm>
          <a:custGeom>
            <a:avLst/>
            <a:gdLst>
              <a:gd name="connsiteX0" fmla="*/ 0 w 7629394"/>
              <a:gd name="connsiteY0" fmla="*/ 3657600 h 3657600"/>
              <a:gd name="connsiteX1" fmla="*/ 11773 w 7629394"/>
              <a:gd name="connsiteY1" fmla="*/ 3551639 h 3657600"/>
              <a:gd name="connsiteX2" fmla="*/ 15698 w 7629394"/>
              <a:gd name="connsiteY2" fmla="*/ 3539866 h 3657600"/>
              <a:gd name="connsiteX3" fmla="*/ 23547 w 7629394"/>
              <a:gd name="connsiteY3" fmla="*/ 3512395 h 3657600"/>
              <a:gd name="connsiteX4" fmla="*/ 31396 w 7629394"/>
              <a:gd name="connsiteY4" fmla="*/ 3500621 h 3657600"/>
              <a:gd name="connsiteX5" fmla="*/ 35320 w 7629394"/>
              <a:gd name="connsiteY5" fmla="*/ 3488848 h 3657600"/>
              <a:gd name="connsiteX6" fmla="*/ 43169 w 7629394"/>
              <a:gd name="connsiteY6" fmla="*/ 3477074 h 3657600"/>
              <a:gd name="connsiteX7" fmla="*/ 58867 w 7629394"/>
              <a:gd name="connsiteY7" fmla="*/ 3445679 h 3657600"/>
              <a:gd name="connsiteX8" fmla="*/ 62791 w 7629394"/>
              <a:gd name="connsiteY8" fmla="*/ 3433905 h 3657600"/>
              <a:gd name="connsiteX9" fmla="*/ 82414 w 7629394"/>
              <a:gd name="connsiteY9" fmla="*/ 3410359 h 3657600"/>
              <a:gd name="connsiteX10" fmla="*/ 86338 w 7629394"/>
              <a:gd name="connsiteY10" fmla="*/ 3398585 h 3657600"/>
              <a:gd name="connsiteX11" fmla="*/ 113809 w 7629394"/>
              <a:gd name="connsiteY11" fmla="*/ 3378963 h 3657600"/>
              <a:gd name="connsiteX12" fmla="*/ 125583 w 7629394"/>
              <a:gd name="connsiteY12" fmla="*/ 3367189 h 3657600"/>
              <a:gd name="connsiteX13" fmla="*/ 137356 w 7629394"/>
              <a:gd name="connsiteY13" fmla="*/ 3363265 h 3657600"/>
              <a:gd name="connsiteX14" fmla="*/ 156979 w 7629394"/>
              <a:gd name="connsiteY14" fmla="*/ 3355416 h 3657600"/>
              <a:gd name="connsiteX15" fmla="*/ 176601 w 7629394"/>
              <a:gd name="connsiteY15" fmla="*/ 3343643 h 3657600"/>
              <a:gd name="connsiteX16" fmla="*/ 200148 w 7629394"/>
              <a:gd name="connsiteY16" fmla="*/ 3327945 h 3657600"/>
              <a:gd name="connsiteX17" fmla="*/ 247241 w 7629394"/>
              <a:gd name="connsiteY17" fmla="*/ 3316171 h 3657600"/>
              <a:gd name="connsiteX18" fmla="*/ 255090 w 7629394"/>
              <a:gd name="connsiteY18" fmla="*/ 3304398 h 3657600"/>
              <a:gd name="connsiteX19" fmla="*/ 302184 w 7629394"/>
              <a:gd name="connsiteY19" fmla="*/ 3300474 h 3657600"/>
              <a:gd name="connsiteX20" fmla="*/ 313957 w 7629394"/>
              <a:gd name="connsiteY20" fmla="*/ 3296549 h 3657600"/>
              <a:gd name="connsiteX21" fmla="*/ 361051 w 7629394"/>
              <a:gd name="connsiteY21" fmla="*/ 3292625 h 3657600"/>
              <a:gd name="connsiteX22" fmla="*/ 384597 w 7629394"/>
              <a:gd name="connsiteY22" fmla="*/ 3288700 h 3657600"/>
              <a:gd name="connsiteX23" fmla="*/ 408144 w 7629394"/>
              <a:gd name="connsiteY23" fmla="*/ 3280851 h 3657600"/>
              <a:gd name="connsiteX24" fmla="*/ 463087 w 7629394"/>
              <a:gd name="connsiteY24" fmla="*/ 3284776 h 3657600"/>
              <a:gd name="connsiteX25" fmla="*/ 482709 w 7629394"/>
              <a:gd name="connsiteY25" fmla="*/ 3288700 h 3657600"/>
              <a:gd name="connsiteX26" fmla="*/ 510180 w 7629394"/>
              <a:gd name="connsiteY26" fmla="*/ 3292625 h 3657600"/>
              <a:gd name="connsiteX27" fmla="*/ 529803 w 7629394"/>
              <a:gd name="connsiteY27" fmla="*/ 3300474 h 3657600"/>
              <a:gd name="connsiteX28" fmla="*/ 545500 w 7629394"/>
              <a:gd name="connsiteY28" fmla="*/ 3304398 h 3657600"/>
              <a:gd name="connsiteX29" fmla="*/ 557274 w 7629394"/>
              <a:gd name="connsiteY29" fmla="*/ 3308322 h 3657600"/>
              <a:gd name="connsiteX30" fmla="*/ 588669 w 7629394"/>
              <a:gd name="connsiteY30" fmla="*/ 3312247 h 3657600"/>
              <a:gd name="connsiteX31" fmla="*/ 647536 w 7629394"/>
              <a:gd name="connsiteY31" fmla="*/ 3324020 h 3657600"/>
              <a:gd name="connsiteX32" fmla="*/ 667159 w 7629394"/>
              <a:gd name="connsiteY32" fmla="*/ 3335794 h 3657600"/>
              <a:gd name="connsiteX33" fmla="*/ 694630 w 7629394"/>
              <a:gd name="connsiteY33" fmla="*/ 3343643 h 3657600"/>
              <a:gd name="connsiteX34" fmla="*/ 718177 w 7629394"/>
              <a:gd name="connsiteY34" fmla="*/ 3351492 h 3657600"/>
              <a:gd name="connsiteX35" fmla="*/ 733875 w 7629394"/>
              <a:gd name="connsiteY35" fmla="*/ 3355416 h 3657600"/>
              <a:gd name="connsiteX36" fmla="*/ 753497 w 7629394"/>
              <a:gd name="connsiteY36" fmla="*/ 3363265 h 3657600"/>
              <a:gd name="connsiteX37" fmla="*/ 765270 w 7629394"/>
              <a:gd name="connsiteY37" fmla="*/ 3375038 h 3657600"/>
              <a:gd name="connsiteX38" fmla="*/ 796666 w 7629394"/>
              <a:gd name="connsiteY38" fmla="*/ 3386812 h 3657600"/>
              <a:gd name="connsiteX39" fmla="*/ 804515 w 7629394"/>
              <a:gd name="connsiteY39" fmla="*/ 3398585 h 3657600"/>
              <a:gd name="connsiteX40" fmla="*/ 851609 w 7629394"/>
              <a:gd name="connsiteY40" fmla="*/ 3426056 h 3657600"/>
              <a:gd name="connsiteX41" fmla="*/ 875155 w 7629394"/>
              <a:gd name="connsiteY41" fmla="*/ 3441754 h 3657600"/>
              <a:gd name="connsiteX42" fmla="*/ 906551 w 7629394"/>
              <a:gd name="connsiteY42" fmla="*/ 3445679 h 3657600"/>
              <a:gd name="connsiteX43" fmla="*/ 926173 w 7629394"/>
              <a:gd name="connsiteY43" fmla="*/ 3449603 h 3657600"/>
              <a:gd name="connsiteX44" fmla="*/ 953645 w 7629394"/>
              <a:gd name="connsiteY44" fmla="*/ 3461377 h 3657600"/>
              <a:gd name="connsiteX45" fmla="*/ 1004663 w 7629394"/>
              <a:gd name="connsiteY45" fmla="*/ 3465301 h 3657600"/>
              <a:gd name="connsiteX46" fmla="*/ 1028209 w 7629394"/>
              <a:gd name="connsiteY46" fmla="*/ 3469226 h 3657600"/>
              <a:gd name="connsiteX47" fmla="*/ 1326469 w 7629394"/>
              <a:gd name="connsiteY47" fmla="*/ 3465301 h 3657600"/>
              <a:gd name="connsiteX48" fmla="*/ 1342166 w 7629394"/>
              <a:gd name="connsiteY48" fmla="*/ 3461377 h 3657600"/>
              <a:gd name="connsiteX49" fmla="*/ 1377487 w 7629394"/>
              <a:gd name="connsiteY49" fmla="*/ 3445679 h 3657600"/>
              <a:gd name="connsiteX50" fmla="*/ 1401033 w 7629394"/>
              <a:gd name="connsiteY50" fmla="*/ 3429981 h 3657600"/>
              <a:gd name="connsiteX51" fmla="*/ 1424580 w 7629394"/>
              <a:gd name="connsiteY51" fmla="*/ 3422132 h 3657600"/>
              <a:gd name="connsiteX52" fmla="*/ 1436354 w 7629394"/>
              <a:gd name="connsiteY52" fmla="*/ 3410359 h 3657600"/>
              <a:gd name="connsiteX53" fmla="*/ 1448127 w 7629394"/>
              <a:gd name="connsiteY53" fmla="*/ 3402510 h 3657600"/>
              <a:gd name="connsiteX54" fmla="*/ 1471674 w 7629394"/>
              <a:gd name="connsiteY54" fmla="*/ 3378963 h 3657600"/>
              <a:gd name="connsiteX55" fmla="*/ 1487372 w 7629394"/>
              <a:gd name="connsiteY55" fmla="*/ 3359341 h 3657600"/>
              <a:gd name="connsiteX56" fmla="*/ 1499145 w 7629394"/>
              <a:gd name="connsiteY56" fmla="*/ 3335794 h 3657600"/>
              <a:gd name="connsiteX57" fmla="*/ 1506994 w 7629394"/>
              <a:gd name="connsiteY57" fmla="*/ 3324020 h 3657600"/>
              <a:gd name="connsiteX58" fmla="*/ 1518767 w 7629394"/>
              <a:gd name="connsiteY58" fmla="*/ 3304398 h 3657600"/>
              <a:gd name="connsiteX59" fmla="*/ 1526616 w 7629394"/>
              <a:gd name="connsiteY59" fmla="*/ 3292625 h 3657600"/>
              <a:gd name="connsiteX60" fmla="*/ 1530541 w 7629394"/>
              <a:gd name="connsiteY60" fmla="*/ 3280851 h 3657600"/>
              <a:gd name="connsiteX61" fmla="*/ 1542314 w 7629394"/>
              <a:gd name="connsiteY61" fmla="*/ 3265153 h 3657600"/>
              <a:gd name="connsiteX62" fmla="*/ 1550163 w 7629394"/>
              <a:gd name="connsiteY62" fmla="*/ 3253380 h 3657600"/>
              <a:gd name="connsiteX63" fmla="*/ 1561936 w 7629394"/>
              <a:gd name="connsiteY63" fmla="*/ 3218060 h 3657600"/>
              <a:gd name="connsiteX64" fmla="*/ 1573710 w 7629394"/>
              <a:gd name="connsiteY64" fmla="*/ 3198438 h 3657600"/>
              <a:gd name="connsiteX65" fmla="*/ 1581559 w 7629394"/>
              <a:gd name="connsiteY65" fmla="*/ 3174891 h 3657600"/>
              <a:gd name="connsiteX66" fmla="*/ 1589408 w 7629394"/>
              <a:gd name="connsiteY66" fmla="*/ 3159193 h 3657600"/>
              <a:gd name="connsiteX67" fmla="*/ 1593332 w 7629394"/>
              <a:gd name="connsiteY67" fmla="*/ 3119948 h 3657600"/>
              <a:gd name="connsiteX68" fmla="*/ 1597257 w 7629394"/>
              <a:gd name="connsiteY68" fmla="*/ 3100326 h 3657600"/>
              <a:gd name="connsiteX69" fmla="*/ 1601181 w 7629394"/>
              <a:gd name="connsiteY69" fmla="*/ 3045383 h 3657600"/>
              <a:gd name="connsiteX70" fmla="*/ 1620803 w 7629394"/>
              <a:gd name="connsiteY70" fmla="*/ 2715729 h 3657600"/>
              <a:gd name="connsiteX71" fmla="*/ 1624728 w 7629394"/>
              <a:gd name="connsiteY71" fmla="*/ 2652937 h 3657600"/>
              <a:gd name="connsiteX72" fmla="*/ 1636501 w 7629394"/>
              <a:gd name="connsiteY72" fmla="*/ 2597995 h 3657600"/>
              <a:gd name="connsiteX73" fmla="*/ 1640426 w 7629394"/>
              <a:gd name="connsiteY73" fmla="*/ 2558750 h 3657600"/>
              <a:gd name="connsiteX74" fmla="*/ 1648275 w 7629394"/>
              <a:gd name="connsiteY74" fmla="*/ 2546977 h 3657600"/>
              <a:gd name="connsiteX75" fmla="*/ 1663973 w 7629394"/>
              <a:gd name="connsiteY75" fmla="*/ 2503807 h 3657600"/>
              <a:gd name="connsiteX76" fmla="*/ 1671821 w 7629394"/>
              <a:gd name="connsiteY76" fmla="*/ 2492034 h 3657600"/>
              <a:gd name="connsiteX77" fmla="*/ 1699293 w 7629394"/>
              <a:gd name="connsiteY77" fmla="*/ 2421394 h 3657600"/>
              <a:gd name="connsiteX78" fmla="*/ 1714991 w 7629394"/>
              <a:gd name="connsiteY78" fmla="*/ 2389998 h 3657600"/>
              <a:gd name="connsiteX79" fmla="*/ 1726764 w 7629394"/>
              <a:gd name="connsiteY79" fmla="*/ 2378225 h 3657600"/>
              <a:gd name="connsiteX80" fmla="*/ 1750311 w 7629394"/>
              <a:gd name="connsiteY80" fmla="*/ 2342904 h 3657600"/>
              <a:gd name="connsiteX81" fmla="*/ 1785631 w 7629394"/>
              <a:gd name="connsiteY81" fmla="*/ 2295811 h 3657600"/>
              <a:gd name="connsiteX82" fmla="*/ 1801329 w 7629394"/>
              <a:gd name="connsiteY82" fmla="*/ 2272264 h 3657600"/>
              <a:gd name="connsiteX83" fmla="*/ 1832724 w 7629394"/>
              <a:gd name="connsiteY83" fmla="*/ 2236944 h 3657600"/>
              <a:gd name="connsiteX84" fmla="*/ 1844498 w 7629394"/>
              <a:gd name="connsiteY84" fmla="*/ 2233019 h 3657600"/>
              <a:gd name="connsiteX85" fmla="*/ 1911214 w 7629394"/>
              <a:gd name="connsiteY85" fmla="*/ 2170228 h 3657600"/>
              <a:gd name="connsiteX86" fmla="*/ 1958307 w 7629394"/>
              <a:gd name="connsiteY86" fmla="*/ 2127059 h 3657600"/>
              <a:gd name="connsiteX87" fmla="*/ 1970081 w 7629394"/>
              <a:gd name="connsiteY87" fmla="*/ 2123135 h 3657600"/>
              <a:gd name="connsiteX88" fmla="*/ 2005401 w 7629394"/>
              <a:gd name="connsiteY88" fmla="*/ 2099588 h 3657600"/>
              <a:gd name="connsiteX89" fmla="*/ 2017174 w 7629394"/>
              <a:gd name="connsiteY89" fmla="*/ 2087814 h 3657600"/>
              <a:gd name="connsiteX90" fmla="*/ 2028948 w 7629394"/>
              <a:gd name="connsiteY90" fmla="*/ 2079965 h 3657600"/>
              <a:gd name="connsiteX91" fmla="*/ 2044645 w 7629394"/>
              <a:gd name="connsiteY91" fmla="*/ 2064268 h 3657600"/>
              <a:gd name="connsiteX92" fmla="*/ 2056419 w 7629394"/>
              <a:gd name="connsiteY92" fmla="*/ 2060343 h 3657600"/>
              <a:gd name="connsiteX93" fmla="*/ 2091739 w 7629394"/>
              <a:gd name="connsiteY93" fmla="*/ 2040721 h 3657600"/>
              <a:gd name="connsiteX94" fmla="*/ 2115286 w 7629394"/>
              <a:gd name="connsiteY94" fmla="*/ 2021098 h 3657600"/>
              <a:gd name="connsiteX95" fmla="*/ 2162379 w 7629394"/>
              <a:gd name="connsiteY95" fmla="*/ 1997552 h 3657600"/>
              <a:gd name="connsiteX96" fmla="*/ 2182002 w 7629394"/>
              <a:gd name="connsiteY96" fmla="*/ 1993627 h 3657600"/>
              <a:gd name="connsiteX97" fmla="*/ 2205548 w 7629394"/>
              <a:gd name="connsiteY97" fmla="*/ 1981854 h 3657600"/>
              <a:gd name="connsiteX98" fmla="*/ 2217322 w 7629394"/>
              <a:gd name="connsiteY98" fmla="*/ 1974005 h 3657600"/>
              <a:gd name="connsiteX99" fmla="*/ 2229095 w 7629394"/>
              <a:gd name="connsiteY99" fmla="*/ 1970080 h 3657600"/>
              <a:gd name="connsiteX100" fmla="*/ 2248718 w 7629394"/>
              <a:gd name="connsiteY100" fmla="*/ 1958307 h 3657600"/>
              <a:gd name="connsiteX101" fmla="*/ 2260491 w 7629394"/>
              <a:gd name="connsiteY101" fmla="*/ 1954383 h 3657600"/>
              <a:gd name="connsiteX102" fmla="*/ 2291887 w 7629394"/>
              <a:gd name="connsiteY102" fmla="*/ 1946534 h 3657600"/>
              <a:gd name="connsiteX103" fmla="*/ 2303660 w 7629394"/>
              <a:gd name="connsiteY103" fmla="*/ 1942609 h 3657600"/>
              <a:gd name="connsiteX104" fmla="*/ 2315433 w 7629394"/>
              <a:gd name="connsiteY104" fmla="*/ 1934760 h 3657600"/>
              <a:gd name="connsiteX105" fmla="*/ 2456714 w 7629394"/>
              <a:gd name="connsiteY105" fmla="*/ 1907289 h 3657600"/>
              <a:gd name="connsiteX106" fmla="*/ 2499883 w 7629394"/>
              <a:gd name="connsiteY106" fmla="*/ 1895516 h 3657600"/>
              <a:gd name="connsiteX107" fmla="*/ 2802067 w 7629394"/>
              <a:gd name="connsiteY107" fmla="*/ 1903365 h 3657600"/>
              <a:gd name="connsiteX108" fmla="*/ 2829538 w 7629394"/>
              <a:gd name="connsiteY108" fmla="*/ 1911213 h 3657600"/>
              <a:gd name="connsiteX109" fmla="*/ 2904103 w 7629394"/>
              <a:gd name="connsiteY109" fmla="*/ 1922987 h 3657600"/>
              <a:gd name="connsiteX110" fmla="*/ 2919801 w 7629394"/>
              <a:gd name="connsiteY110" fmla="*/ 1930836 h 3657600"/>
              <a:gd name="connsiteX111" fmla="*/ 2970819 w 7629394"/>
              <a:gd name="connsiteY111" fmla="*/ 1942609 h 3657600"/>
              <a:gd name="connsiteX112" fmla="*/ 2994366 w 7629394"/>
              <a:gd name="connsiteY112" fmla="*/ 1954383 h 3657600"/>
              <a:gd name="connsiteX113" fmla="*/ 3049308 w 7629394"/>
              <a:gd name="connsiteY113" fmla="*/ 1974005 h 3657600"/>
              <a:gd name="connsiteX114" fmla="*/ 3061082 w 7629394"/>
              <a:gd name="connsiteY114" fmla="*/ 1977929 h 3657600"/>
              <a:gd name="connsiteX115" fmla="*/ 3139571 w 7629394"/>
              <a:gd name="connsiteY115" fmla="*/ 2001476 h 3657600"/>
              <a:gd name="connsiteX116" fmla="*/ 3167042 w 7629394"/>
              <a:gd name="connsiteY116" fmla="*/ 2017174 h 3657600"/>
              <a:gd name="connsiteX117" fmla="*/ 3245531 w 7629394"/>
              <a:gd name="connsiteY117" fmla="*/ 2044645 h 3657600"/>
              <a:gd name="connsiteX118" fmla="*/ 3257305 w 7629394"/>
              <a:gd name="connsiteY118" fmla="*/ 2048570 h 3657600"/>
              <a:gd name="connsiteX119" fmla="*/ 3284776 w 7629394"/>
              <a:gd name="connsiteY119" fmla="*/ 2060343 h 3657600"/>
              <a:gd name="connsiteX120" fmla="*/ 3355416 w 7629394"/>
              <a:gd name="connsiteY120" fmla="*/ 2079965 h 3657600"/>
              <a:gd name="connsiteX121" fmla="*/ 3390736 w 7629394"/>
              <a:gd name="connsiteY121" fmla="*/ 2083890 h 3657600"/>
              <a:gd name="connsiteX122" fmla="*/ 3418208 w 7629394"/>
              <a:gd name="connsiteY122" fmla="*/ 2091739 h 3657600"/>
              <a:gd name="connsiteX123" fmla="*/ 3594809 w 7629394"/>
              <a:gd name="connsiteY123" fmla="*/ 2087814 h 3657600"/>
              <a:gd name="connsiteX124" fmla="*/ 3673298 w 7629394"/>
              <a:gd name="connsiteY124" fmla="*/ 2048570 h 3657600"/>
              <a:gd name="connsiteX125" fmla="*/ 3696845 w 7629394"/>
              <a:gd name="connsiteY125" fmla="*/ 2028947 h 3657600"/>
              <a:gd name="connsiteX126" fmla="*/ 3740014 w 7629394"/>
              <a:gd name="connsiteY126" fmla="*/ 1997552 h 3657600"/>
              <a:gd name="connsiteX127" fmla="*/ 3822427 w 7629394"/>
              <a:gd name="connsiteY127" fmla="*/ 1887667 h 3657600"/>
              <a:gd name="connsiteX128" fmla="*/ 3853823 w 7629394"/>
              <a:gd name="connsiteY128" fmla="*/ 1856271 h 3657600"/>
              <a:gd name="connsiteX129" fmla="*/ 3881294 w 7629394"/>
              <a:gd name="connsiteY129" fmla="*/ 1820951 h 3657600"/>
              <a:gd name="connsiteX130" fmla="*/ 3963708 w 7629394"/>
              <a:gd name="connsiteY130" fmla="*/ 1734613 h 3657600"/>
              <a:gd name="connsiteX131" fmla="*/ 3995104 w 7629394"/>
              <a:gd name="connsiteY131" fmla="*/ 1691444 h 3657600"/>
              <a:gd name="connsiteX132" fmla="*/ 4077518 w 7629394"/>
              <a:gd name="connsiteY132" fmla="*/ 1612954 h 3657600"/>
              <a:gd name="connsiteX133" fmla="*/ 4104989 w 7629394"/>
              <a:gd name="connsiteY133" fmla="*/ 1585483 h 3657600"/>
              <a:gd name="connsiteX134" fmla="*/ 4128536 w 7629394"/>
              <a:gd name="connsiteY134" fmla="*/ 1569785 h 3657600"/>
              <a:gd name="connsiteX135" fmla="*/ 4136385 w 7629394"/>
              <a:gd name="connsiteY135" fmla="*/ 1554087 h 3657600"/>
              <a:gd name="connsiteX136" fmla="*/ 4230572 w 7629394"/>
              <a:gd name="connsiteY136" fmla="*/ 1487371 h 3657600"/>
              <a:gd name="connsiteX137" fmla="*/ 4242345 w 7629394"/>
              <a:gd name="connsiteY137" fmla="*/ 1483447 h 3657600"/>
              <a:gd name="connsiteX138" fmla="*/ 4269816 w 7629394"/>
              <a:gd name="connsiteY138" fmla="*/ 1467749 h 3657600"/>
              <a:gd name="connsiteX139" fmla="*/ 4297288 w 7629394"/>
              <a:gd name="connsiteY139" fmla="*/ 1455976 h 3657600"/>
              <a:gd name="connsiteX140" fmla="*/ 4320834 w 7629394"/>
              <a:gd name="connsiteY140" fmla="*/ 1444202 h 3657600"/>
              <a:gd name="connsiteX141" fmla="*/ 4371852 w 7629394"/>
              <a:gd name="connsiteY141" fmla="*/ 1428504 h 3657600"/>
              <a:gd name="connsiteX142" fmla="*/ 4391475 w 7629394"/>
              <a:gd name="connsiteY142" fmla="*/ 1420656 h 3657600"/>
              <a:gd name="connsiteX143" fmla="*/ 4422870 w 7629394"/>
              <a:gd name="connsiteY143" fmla="*/ 1416731 h 3657600"/>
              <a:gd name="connsiteX144" fmla="*/ 4469964 w 7629394"/>
              <a:gd name="connsiteY144" fmla="*/ 1404958 h 3657600"/>
              <a:gd name="connsiteX145" fmla="*/ 4654414 w 7629394"/>
              <a:gd name="connsiteY145" fmla="*/ 1408882 h 3657600"/>
              <a:gd name="connsiteX146" fmla="*/ 4701507 w 7629394"/>
              <a:gd name="connsiteY146" fmla="*/ 1424580 h 3657600"/>
              <a:gd name="connsiteX147" fmla="*/ 4713281 w 7629394"/>
              <a:gd name="connsiteY147" fmla="*/ 1432429 h 3657600"/>
              <a:gd name="connsiteX148" fmla="*/ 4748601 w 7629394"/>
              <a:gd name="connsiteY148" fmla="*/ 1440278 h 3657600"/>
              <a:gd name="connsiteX149" fmla="*/ 4795694 w 7629394"/>
              <a:gd name="connsiteY149" fmla="*/ 1455976 h 3657600"/>
              <a:gd name="connsiteX150" fmla="*/ 4807468 w 7629394"/>
              <a:gd name="connsiteY150" fmla="*/ 1463825 h 3657600"/>
              <a:gd name="connsiteX151" fmla="*/ 4838863 w 7629394"/>
              <a:gd name="connsiteY151" fmla="*/ 1471674 h 3657600"/>
              <a:gd name="connsiteX152" fmla="*/ 4897730 w 7629394"/>
              <a:gd name="connsiteY152" fmla="*/ 1495220 h 3657600"/>
              <a:gd name="connsiteX153" fmla="*/ 4913428 w 7629394"/>
              <a:gd name="connsiteY153" fmla="*/ 1506994 h 3657600"/>
              <a:gd name="connsiteX154" fmla="*/ 4952673 w 7629394"/>
              <a:gd name="connsiteY154" fmla="*/ 1514843 h 3657600"/>
              <a:gd name="connsiteX155" fmla="*/ 4972295 w 7629394"/>
              <a:gd name="connsiteY155" fmla="*/ 1526616 h 3657600"/>
              <a:gd name="connsiteX156" fmla="*/ 4987993 w 7629394"/>
              <a:gd name="connsiteY156" fmla="*/ 1530541 h 3657600"/>
              <a:gd name="connsiteX157" fmla="*/ 5003691 w 7629394"/>
              <a:gd name="connsiteY157" fmla="*/ 1542314 h 3657600"/>
              <a:gd name="connsiteX158" fmla="*/ 5027238 w 7629394"/>
              <a:gd name="connsiteY158" fmla="*/ 1550163 h 3657600"/>
              <a:gd name="connsiteX159" fmla="*/ 5082180 w 7629394"/>
              <a:gd name="connsiteY159" fmla="*/ 1565861 h 3657600"/>
              <a:gd name="connsiteX160" fmla="*/ 5168518 w 7629394"/>
              <a:gd name="connsiteY160" fmla="*/ 1589407 h 3657600"/>
              <a:gd name="connsiteX161" fmla="*/ 5239159 w 7629394"/>
              <a:gd name="connsiteY161" fmla="*/ 1593332 h 3657600"/>
              <a:gd name="connsiteX162" fmla="*/ 5443231 w 7629394"/>
              <a:gd name="connsiteY162" fmla="*/ 1585483 h 3657600"/>
              <a:gd name="connsiteX163" fmla="*/ 5466778 w 7629394"/>
              <a:gd name="connsiteY163" fmla="*/ 1581559 h 3657600"/>
              <a:gd name="connsiteX164" fmla="*/ 5490324 w 7629394"/>
              <a:gd name="connsiteY164" fmla="*/ 1569785 h 3657600"/>
              <a:gd name="connsiteX165" fmla="*/ 5513871 w 7629394"/>
              <a:gd name="connsiteY165" fmla="*/ 1561936 h 3657600"/>
              <a:gd name="connsiteX166" fmla="*/ 5533494 w 7629394"/>
              <a:gd name="connsiteY166" fmla="*/ 1554087 h 3657600"/>
              <a:gd name="connsiteX167" fmla="*/ 5572738 w 7629394"/>
              <a:gd name="connsiteY167" fmla="*/ 1518767 h 3657600"/>
              <a:gd name="connsiteX168" fmla="*/ 5596285 w 7629394"/>
              <a:gd name="connsiteY168" fmla="*/ 1491296 h 3657600"/>
              <a:gd name="connsiteX169" fmla="*/ 5619832 w 7629394"/>
              <a:gd name="connsiteY169" fmla="*/ 1455976 h 3657600"/>
              <a:gd name="connsiteX170" fmla="*/ 5647303 w 7629394"/>
              <a:gd name="connsiteY170" fmla="*/ 1404958 h 3657600"/>
              <a:gd name="connsiteX171" fmla="*/ 5682623 w 7629394"/>
              <a:gd name="connsiteY171" fmla="*/ 1338242 h 3657600"/>
              <a:gd name="connsiteX172" fmla="*/ 5686548 w 7629394"/>
              <a:gd name="connsiteY172" fmla="*/ 1318619 h 3657600"/>
              <a:gd name="connsiteX173" fmla="*/ 5698321 w 7629394"/>
              <a:gd name="connsiteY173" fmla="*/ 1295073 h 3657600"/>
              <a:gd name="connsiteX174" fmla="*/ 5710094 w 7629394"/>
              <a:gd name="connsiteY174" fmla="*/ 1267601 h 3657600"/>
              <a:gd name="connsiteX175" fmla="*/ 5721868 w 7629394"/>
              <a:gd name="connsiteY175" fmla="*/ 1224432 h 3657600"/>
              <a:gd name="connsiteX176" fmla="*/ 5737566 w 7629394"/>
              <a:gd name="connsiteY176" fmla="*/ 1189112 h 3657600"/>
              <a:gd name="connsiteX177" fmla="*/ 5741490 w 7629394"/>
              <a:gd name="connsiteY177" fmla="*/ 1173414 h 3657600"/>
              <a:gd name="connsiteX178" fmla="*/ 5761112 w 7629394"/>
              <a:gd name="connsiteY178" fmla="*/ 1134170 h 3657600"/>
              <a:gd name="connsiteX179" fmla="*/ 5768961 w 7629394"/>
              <a:gd name="connsiteY179" fmla="*/ 1094925 h 3657600"/>
              <a:gd name="connsiteX180" fmla="*/ 5780735 w 7629394"/>
              <a:gd name="connsiteY180" fmla="*/ 1079227 h 3657600"/>
              <a:gd name="connsiteX181" fmla="*/ 5784659 w 7629394"/>
              <a:gd name="connsiteY181" fmla="*/ 1059605 h 3657600"/>
              <a:gd name="connsiteX182" fmla="*/ 5796433 w 7629394"/>
              <a:gd name="connsiteY182" fmla="*/ 1036058 h 3657600"/>
              <a:gd name="connsiteX183" fmla="*/ 5816055 w 7629394"/>
              <a:gd name="connsiteY183" fmla="*/ 969342 h 3657600"/>
              <a:gd name="connsiteX184" fmla="*/ 5819979 w 7629394"/>
              <a:gd name="connsiteY184" fmla="*/ 922249 h 3657600"/>
              <a:gd name="connsiteX185" fmla="*/ 5827828 w 7629394"/>
              <a:gd name="connsiteY185" fmla="*/ 910475 h 3657600"/>
              <a:gd name="connsiteX186" fmla="*/ 5839602 w 7629394"/>
              <a:gd name="connsiteY186" fmla="*/ 879080 h 3657600"/>
              <a:gd name="connsiteX187" fmla="*/ 5863148 w 7629394"/>
              <a:gd name="connsiteY187" fmla="*/ 800590 h 3657600"/>
              <a:gd name="connsiteX188" fmla="*/ 5886695 w 7629394"/>
              <a:gd name="connsiteY188" fmla="*/ 678932 h 3657600"/>
              <a:gd name="connsiteX189" fmla="*/ 5898469 w 7629394"/>
              <a:gd name="connsiteY189" fmla="*/ 620065 h 3657600"/>
              <a:gd name="connsiteX190" fmla="*/ 5906318 w 7629394"/>
              <a:gd name="connsiteY190" fmla="*/ 561198 h 3657600"/>
              <a:gd name="connsiteX191" fmla="*/ 5914166 w 7629394"/>
              <a:gd name="connsiteY191" fmla="*/ 549425 h 3657600"/>
              <a:gd name="connsiteX192" fmla="*/ 5929864 w 7629394"/>
              <a:gd name="connsiteY192" fmla="*/ 514104 h 3657600"/>
              <a:gd name="connsiteX193" fmla="*/ 5937713 w 7629394"/>
              <a:gd name="connsiteY193" fmla="*/ 486633 h 3657600"/>
              <a:gd name="connsiteX194" fmla="*/ 5949487 w 7629394"/>
              <a:gd name="connsiteY194" fmla="*/ 467011 h 3657600"/>
              <a:gd name="connsiteX195" fmla="*/ 5969109 w 7629394"/>
              <a:gd name="connsiteY195" fmla="*/ 427766 h 3657600"/>
              <a:gd name="connsiteX196" fmla="*/ 5976958 w 7629394"/>
              <a:gd name="connsiteY196" fmla="*/ 415993 h 3657600"/>
              <a:gd name="connsiteX197" fmla="*/ 5992656 w 7629394"/>
              <a:gd name="connsiteY197" fmla="*/ 404219 h 3657600"/>
              <a:gd name="connsiteX198" fmla="*/ 6024051 w 7629394"/>
              <a:gd name="connsiteY198" fmla="*/ 372824 h 3657600"/>
              <a:gd name="connsiteX199" fmla="*/ 6047598 w 7629394"/>
              <a:gd name="connsiteY199" fmla="*/ 345353 h 3657600"/>
              <a:gd name="connsiteX200" fmla="*/ 6075069 w 7629394"/>
              <a:gd name="connsiteY200" fmla="*/ 321806 h 3657600"/>
              <a:gd name="connsiteX201" fmla="*/ 6098616 w 7629394"/>
              <a:gd name="connsiteY201" fmla="*/ 298259 h 3657600"/>
              <a:gd name="connsiteX202" fmla="*/ 6110390 w 7629394"/>
              <a:gd name="connsiteY202" fmla="*/ 294335 h 3657600"/>
              <a:gd name="connsiteX203" fmla="*/ 6153559 w 7629394"/>
              <a:gd name="connsiteY203" fmla="*/ 270788 h 3657600"/>
              <a:gd name="connsiteX204" fmla="*/ 6188879 w 7629394"/>
              <a:gd name="connsiteY204" fmla="*/ 247241 h 3657600"/>
              <a:gd name="connsiteX205" fmla="*/ 6239897 w 7629394"/>
              <a:gd name="connsiteY205" fmla="*/ 219770 h 3657600"/>
              <a:gd name="connsiteX206" fmla="*/ 6286991 w 7629394"/>
              <a:gd name="connsiteY206" fmla="*/ 196223 h 3657600"/>
              <a:gd name="connsiteX207" fmla="*/ 6330160 w 7629394"/>
              <a:gd name="connsiteY207" fmla="*/ 172676 h 3657600"/>
              <a:gd name="connsiteX208" fmla="*/ 6341933 w 7629394"/>
              <a:gd name="connsiteY208" fmla="*/ 168752 h 3657600"/>
              <a:gd name="connsiteX209" fmla="*/ 6396876 w 7629394"/>
              <a:gd name="connsiteY209" fmla="*/ 153054 h 3657600"/>
              <a:gd name="connsiteX210" fmla="*/ 6428271 w 7629394"/>
              <a:gd name="connsiteY210" fmla="*/ 145205 h 3657600"/>
              <a:gd name="connsiteX211" fmla="*/ 6514609 w 7629394"/>
              <a:gd name="connsiteY211" fmla="*/ 117734 h 3657600"/>
              <a:gd name="connsiteX212" fmla="*/ 6754002 w 7629394"/>
              <a:gd name="connsiteY212" fmla="*/ 70640 h 3657600"/>
              <a:gd name="connsiteX213" fmla="*/ 6961998 w 7629394"/>
              <a:gd name="connsiteY213" fmla="*/ 19622 h 3657600"/>
              <a:gd name="connsiteX214" fmla="*/ 7036563 w 7629394"/>
              <a:gd name="connsiteY214" fmla="*/ 15698 h 3657600"/>
              <a:gd name="connsiteX215" fmla="*/ 7162146 w 7629394"/>
              <a:gd name="connsiteY215" fmla="*/ 0 h 3657600"/>
              <a:gd name="connsiteX216" fmla="*/ 7323049 w 7629394"/>
              <a:gd name="connsiteY216" fmla="*/ 7849 h 3657600"/>
              <a:gd name="connsiteX217" fmla="*/ 7456481 w 7629394"/>
              <a:gd name="connsiteY217" fmla="*/ 47093 h 3657600"/>
              <a:gd name="connsiteX218" fmla="*/ 7483952 w 7629394"/>
              <a:gd name="connsiteY218" fmla="*/ 58867 h 3657600"/>
              <a:gd name="connsiteX219" fmla="*/ 7503574 w 7629394"/>
              <a:gd name="connsiteY219" fmla="*/ 74565 h 3657600"/>
              <a:gd name="connsiteX220" fmla="*/ 7534970 w 7629394"/>
              <a:gd name="connsiteY220" fmla="*/ 113809 h 3657600"/>
              <a:gd name="connsiteX221" fmla="*/ 7546743 w 7629394"/>
              <a:gd name="connsiteY221" fmla="*/ 141280 h 3657600"/>
              <a:gd name="connsiteX222" fmla="*/ 7582063 w 7629394"/>
              <a:gd name="connsiteY222" fmla="*/ 215845 h 3657600"/>
              <a:gd name="connsiteX223" fmla="*/ 7589912 w 7629394"/>
              <a:gd name="connsiteY223" fmla="*/ 239392 h 3657600"/>
              <a:gd name="connsiteX224" fmla="*/ 7605610 w 7629394"/>
              <a:gd name="connsiteY224" fmla="*/ 270788 h 3657600"/>
              <a:gd name="connsiteX225" fmla="*/ 7609535 w 7629394"/>
              <a:gd name="connsiteY225" fmla="*/ 286486 h 3657600"/>
              <a:gd name="connsiteX226" fmla="*/ 7625233 w 7629394"/>
              <a:gd name="connsiteY226" fmla="*/ 321806 h 3657600"/>
              <a:gd name="connsiteX227" fmla="*/ 7617384 w 7629394"/>
              <a:gd name="connsiteY227" fmla="*/ 576896 h 3657600"/>
              <a:gd name="connsiteX228" fmla="*/ 7617384 w 7629394"/>
              <a:gd name="connsiteY228" fmla="*/ 76527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</a:cxnLst>
            <a:rect l="l" t="t" r="r" b="b"/>
            <a:pathLst>
              <a:path w="7629394" h="3657600">
                <a:moveTo>
                  <a:pt x="0" y="3657600"/>
                </a:moveTo>
                <a:cubicBezTo>
                  <a:pt x="1264" y="3644323"/>
                  <a:pt x="5429" y="3580186"/>
                  <a:pt x="11773" y="3551639"/>
                </a:cubicBezTo>
                <a:cubicBezTo>
                  <a:pt x="12670" y="3547601"/>
                  <a:pt x="14562" y="3543844"/>
                  <a:pt x="15698" y="3539866"/>
                </a:cubicBezTo>
                <a:cubicBezTo>
                  <a:pt x="17377" y="3533990"/>
                  <a:pt x="20407" y="3518674"/>
                  <a:pt x="23547" y="3512395"/>
                </a:cubicBezTo>
                <a:cubicBezTo>
                  <a:pt x="25656" y="3508176"/>
                  <a:pt x="28780" y="3504546"/>
                  <a:pt x="31396" y="3500621"/>
                </a:cubicBezTo>
                <a:cubicBezTo>
                  <a:pt x="32704" y="3496697"/>
                  <a:pt x="33470" y="3492548"/>
                  <a:pt x="35320" y="3488848"/>
                </a:cubicBezTo>
                <a:cubicBezTo>
                  <a:pt x="37429" y="3484629"/>
                  <a:pt x="41311" y="3481409"/>
                  <a:pt x="43169" y="3477074"/>
                </a:cubicBezTo>
                <a:cubicBezTo>
                  <a:pt x="57865" y="3442785"/>
                  <a:pt x="32720" y="3480543"/>
                  <a:pt x="58867" y="3445679"/>
                </a:cubicBezTo>
                <a:cubicBezTo>
                  <a:pt x="60175" y="3441754"/>
                  <a:pt x="60941" y="3437605"/>
                  <a:pt x="62791" y="3433905"/>
                </a:cubicBezTo>
                <a:cubicBezTo>
                  <a:pt x="68254" y="3422978"/>
                  <a:pt x="73735" y="3419037"/>
                  <a:pt x="82414" y="3410359"/>
                </a:cubicBezTo>
                <a:cubicBezTo>
                  <a:pt x="83722" y="3406434"/>
                  <a:pt x="83690" y="3401763"/>
                  <a:pt x="86338" y="3398585"/>
                </a:cubicBezTo>
                <a:cubicBezTo>
                  <a:pt x="92761" y="3390877"/>
                  <a:pt x="106003" y="3385468"/>
                  <a:pt x="113809" y="3378963"/>
                </a:cubicBezTo>
                <a:cubicBezTo>
                  <a:pt x="118073" y="3375410"/>
                  <a:pt x="120965" y="3370268"/>
                  <a:pt x="125583" y="3367189"/>
                </a:cubicBezTo>
                <a:cubicBezTo>
                  <a:pt x="129025" y="3364894"/>
                  <a:pt x="133483" y="3364717"/>
                  <a:pt x="137356" y="3363265"/>
                </a:cubicBezTo>
                <a:cubicBezTo>
                  <a:pt x="143952" y="3360791"/>
                  <a:pt x="150678" y="3358566"/>
                  <a:pt x="156979" y="3355416"/>
                </a:cubicBezTo>
                <a:cubicBezTo>
                  <a:pt x="163801" y="3352005"/>
                  <a:pt x="170166" y="3347738"/>
                  <a:pt x="176601" y="3343643"/>
                </a:cubicBezTo>
                <a:cubicBezTo>
                  <a:pt x="184560" y="3338579"/>
                  <a:pt x="191711" y="3332164"/>
                  <a:pt x="200148" y="3327945"/>
                </a:cubicBezTo>
                <a:cubicBezTo>
                  <a:pt x="215695" y="3320171"/>
                  <a:pt x="230487" y="3318964"/>
                  <a:pt x="247241" y="3316171"/>
                </a:cubicBezTo>
                <a:cubicBezTo>
                  <a:pt x="249857" y="3312247"/>
                  <a:pt x="250555" y="3305694"/>
                  <a:pt x="255090" y="3304398"/>
                </a:cubicBezTo>
                <a:cubicBezTo>
                  <a:pt x="270236" y="3300071"/>
                  <a:pt x="286570" y="3302556"/>
                  <a:pt x="302184" y="3300474"/>
                </a:cubicBezTo>
                <a:cubicBezTo>
                  <a:pt x="306284" y="3299927"/>
                  <a:pt x="309857" y="3297096"/>
                  <a:pt x="313957" y="3296549"/>
                </a:cubicBezTo>
                <a:cubicBezTo>
                  <a:pt x="329571" y="3294467"/>
                  <a:pt x="345353" y="3293933"/>
                  <a:pt x="361051" y="3292625"/>
                </a:cubicBezTo>
                <a:cubicBezTo>
                  <a:pt x="368900" y="3291317"/>
                  <a:pt x="376878" y="3290630"/>
                  <a:pt x="384597" y="3288700"/>
                </a:cubicBezTo>
                <a:cubicBezTo>
                  <a:pt x="392624" y="3286693"/>
                  <a:pt x="399881" y="3281264"/>
                  <a:pt x="408144" y="3280851"/>
                </a:cubicBezTo>
                <a:cubicBezTo>
                  <a:pt x="426482" y="3279934"/>
                  <a:pt x="444773" y="3283468"/>
                  <a:pt x="463087" y="3284776"/>
                </a:cubicBezTo>
                <a:cubicBezTo>
                  <a:pt x="469628" y="3286084"/>
                  <a:pt x="476130" y="3287603"/>
                  <a:pt x="482709" y="3288700"/>
                </a:cubicBezTo>
                <a:cubicBezTo>
                  <a:pt x="491833" y="3290221"/>
                  <a:pt x="501206" y="3290381"/>
                  <a:pt x="510180" y="3292625"/>
                </a:cubicBezTo>
                <a:cubicBezTo>
                  <a:pt x="517014" y="3294334"/>
                  <a:pt x="523120" y="3298246"/>
                  <a:pt x="529803" y="3300474"/>
                </a:cubicBezTo>
                <a:cubicBezTo>
                  <a:pt x="534920" y="3302179"/>
                  <a:pt x="540314" y="3302916"/>
                  <a:pt x="545500" y="3304398"/>
                </a:cubicBezTo>
                <a:cubicBezTo>
                  <a:pt x="549478" y="3305534"/>
                  <a:pt x="553204" y="3307582"/>
                  <a:pt x="557274" y="3308322"/>
                </a:cubicBezTo>
                <a:cubicBezTo>
                  <a:pt x="567650" y="3310209"/>
                  <a:pt x="578204" y="3310939"/>
                  <a:pt x="588669" y="3312247"/>
                </a:cubicBezTo>
                <a:cubicBezTo>
                  <a:pt x="619014" y="3332476"/>
                  <a:pt x="577495" y="3307540"/>
                  <a:pt x="647536" y="3324020"/>
                </a:cubicBezTo>
                <a:cubicBezTo>
                  <a:pt x="654961" y="3325767"/>
                  <a:pt x="660118" y="3332860"/>
                  <a:pt x="667159" y="3335794"/>
                </a:cubicBezTo>
                <a:cubicBezTo>
                  <a:pt x="675950" y="3339457"/>
                  <a:pt x="685528" y="3340842"/>
                  <a:pt x="694630" y="3343643"/>
                </a:cubicBezTo>
                <a:cubicBezTo>
                  <a:pt x="702538" y="3346076"/>
                  <a:pt x="710252" y="3349115"/>
                  <a:pt x="718177" y="3351492"/>
                </a:cubicBezTo>
                <a:cubicBezTo>
                  <a:pt x="723343" y="3353042"/>
                  <a:pt x="728758" y="3353710"/>
                  <a:pt x="733875" y="3355416"/>
                </a:cubicBezTo>
                <a:cubicBezTo>
                  <a:pt x="740558" y="3357644"/>
                  <a:pt x="746956" y="3360649"/>
                  <a:pt x="753497" y="3363265"/>
                </a:cubicBezTo>
                <a:cubicBezTo>
                  <a:pt x="757421" y="3367189"/>
                  <a:pt x="760754" y="3371812"/>
                  <a:pt x="765270" y="3375038"/>
                </a:cubicBezTo>
                <a:cubicBezTo>
                  <a:pt x="776320" y="3382931"/>
                  <a:pt x="784026" y="3383651"/>
                  <a:pt x="796666" y="3386812"/>
                </a:cubicBezTo>
                <a:cubicBezTo>
                  <a:pt x="799282" y="3390736"/>
                  <a:pt x="800965" y="3395479"/>
                  <a:pt x="804515" y="3398585"/>
                </a:cubicBezTo>
                <a:cubicBezTo>
                  <a:pt x="823156" y="3414896"/>
                  <a:pt x="830980" y="3414023"/>
                  <a:pt x="851609" y="3426056"/>
                </a:cubicBezTo>
                <a:cubicBezTo>
                  <a:pt x="859757" y="3430809"/>
                  <a:pt x="866272" y="3438581"/>
                  <a:pt x="875155" y="3441754"/>
                </a:cubicBezTo>
                <a:cubicBezTo>
                  <a:pt x="885087" y="3445301"/>
                  <a:pt x="896127" y="3444075"/>
                  <a:pt x="906551" y="3445679"/>
                </a:cubicBezTo>
                <a:cubicBezTo>
                  <a:pt x="913144" y="3446693"/>
                  <a:pt x="919632" y="3448295"/>
                  <a:pt x="926173" y="3449603"/>
                </a:cubicBezTo>
                <a:cubicBezTo>
                  <a:pt x="935330" y="3453528"/>
                  <a:pt x="943876" y="3459423"/>
                  <a:pt x="953645" y="3461377"/>
                </a:cubicBezTo>
                <a:cubicBezTo>
                  <a:pt x="970370" y="3464722"/>
                  <a:pt x="987700" y="3463515"/>
                  <a:pt x="1004663" y="3465301"/>
                </a:cubicBezTo>
                <a:cubicBezTo>
                  <a:pt x="1012576" y="3466134"/>
                  <a:pt x="1020360" y="3467918"/>
                  <a:pt x="1028209" y="3469226"/>
                </a:cubicBezTo>
                <a:lnTo>
                  <a:pt x="1326469" y="3465301"/>
                </a:lnTo>
                <a:cubicBezTo>
                  <a:pt x="1331861" y="3465166"/>
                  <a:pt x="1337209" y="3463501"/>
                  <a:pt x="1342166" y="3461377"/>
                </a:cubicBezTo>
                <a:cubicBezTo>
                  <a:pt x="1407471" y="3433390"/>
                  <a:pt x="1267644" y="3482293"/>
                  <a:pt x="1377487" y="3445679"/>
                </a:cubicBezTo>
                <a:cubicBezTo>
                  <a:pt x="1385336" y="3440446"/>
                  <a:pt x="1392596" y="3434200"/>
                  <a:pt x="1401033" y="3429981"/>
                </a:cubicBezTo>
                <a:cubicBezTo>
                  <a:pt x="1408433" y="3426281"/>
                  <a:pt x="1417348" y="3426150"/>
                  <a:pt x="1424580" y="3422132"/>
                </a:cubicBezTo>
                <a:cubicBezTo>
                  <a:pt x="1429432" y="3419437"/>
                  <a:pt x="1432090" y="3413912"/>
                  <a:pt x="1436354" y="3410359"/>
                </a:cubicBezTo>
                <a:cubicBezTo>
                  <a:pt x="1439977" y="3407340"/>
                  <a:pt x="1444602" y="3405644"/>
                  <a:pt x="1448127" y="3402510"/>
                </a:cubicBezTo>
                <a:cubicBezTo>
                  <a:pt x="1456423" y="3395135"/>
                  <a:pt x="1471674" y="3378963"/>
                  <a:pt x="1471674" y="3378963"/>
                </a:cubicBezTo>
                <a:cubicBezTo>
                  <a:pt x="1482427" y="3346700"/>
                  <a:pt x="1466071" y="3387742"/>
                  <a:pt x="1487372" y="3359341"/>
                </a:cubicBezTo>
                <a:cubicBezTo>
                  <a:pt x="1492637" y="3352321"/>
                  <a:pt x="1494883" y="3343465"/>
                  <a:pt x="1499145" y="3335794"/>
                </a:cubicBezTo>
                <a:cubicBezTo>
                  <a:pt x="1501436" y="3331671"/>
                  <a:pt x="1504494" y="3328020"/>
                  <a:pt x="1506994" y="3324020"/>
                </a:cubicBezTo>
                <a:cubicBezTo>
                  <a:pt x="1511037" y="3317552"/>
                  <a:pt x="1514724" y="3310866"/>
                  <a:pt x="1518767" y="3304398"/>
                </a:cubicBezTo>
                <a:cubicBezTo>
                  <a:pt x="1521267" y="3300398"/>
                  <a:pt x="1524507" y="3296844"/>
                  <a:pt x="1526616" y="3292625"/>
                </a:cubicBezTo>
                <a:cubicBezTo>
                  <a:pt x="1528466" y="3288925"/>
                  <a:pt x="1528489" y="3284443"/>
                  <a:pt x="1530541" y="3280851"/>
                </a:cubicBezTo>
                <a:cubicBezTo>
                  <a:pt x="1533786" y="3275172"/>
                  <a:pt x="1538512" y="3270475"/>
                  <a:pt x="1542314" y="3265153"/>
                </a:cubicBezTo>
                <a:cubicBezTo>
                  <a:pt x="1545055" y="3261315"/>
                  <a:pt x="1547547" y="3257304"/>
                  <a:pt x="1550163" y="3253380"/>
                </a:cubicBezTo>
                <a:cubicBezTo>
                  <a:pt x="1554087" y="3241607"/>
                  <a:pt x="1555551" y="3228701"/>
                  <a:pt x="1561936" y="3218060"/>
                </a:cubicBezTo>
                <a:cubicBezTo>
                  <a:pt x="1565861" y="3211519"/>
                  <a:pt x="1570553" y="3205382"/>
                  <a:pt x="1573710" y="3198438"/>
                </a:cubicBezTo>
                <a:cubicBezTo>
                  <a:pt x="1577134" y="3190906"/>
                  <a:pt x="1578486" y="3182573"/>
                  <a:pt x="1581559" y="3174891"/>
                </a:cubicBezTo>
                <a:cubicBezTo>
                  <a:pt x="1583732" y="3169459"/>
                  <a:pt x="1586792" y="3164426"/>
                  <a:pt x="1589408" y="3159193"/>
                </a:cubicBezTo>
                <a:cubicBezTo>
                  <a:pt x="1590716" y="3146111"/>
                  <a:pt x="1591594" y="3132980"/>
                  <a:pt x="1593332" y="3119948"/>
                </a:cubicBezTo>
                <a:cubicBezTo>
                  <a:pt x="1594214" y="3113336"/>
                  <a:pt x="1596559" y="3106960"/>
                  <a:pt x="1597257" y="3100326"/>
                </a:cubicBezTo>
                <a:cubicBezTo>
                  <a:pt x="1599179" y="3082066"/>
                  <a:pt x="1599873" y="3063697"/>
                  <a:pt x="1601181" y="3045383"/>
                </a:cubicBezTo>
                <a:cubicBezTo>
                  <a:pt x="1615862" y="2597620"/>
                  <a:pt x="1596485" y="2952824"/>
                  <a:pt x="1620803" y="2715729"/>
                </a:cubicBezTo>
                <a:cubicBezTo>
                  <a:pt x="1622943" y="2694867"/>
                  <a:pt x="1623179" y="2673851"/>
                  <a:pt x="1624728" y="2652937"/>
                </a:cubicBezTo>
                <a:cubicBezTo>
                  <a:pt x="1628173" y="2606430"/>
                  <a:pt x="1620933" y="2621347"/>
                  <a:pt x="1636501" y="2597995"/>
                </a:cubicBezTo>
                <a:cubicBezTo>
                  <a:pt x="1637809" y="2584913"/>
                  <a:pt x="1637470" y="2571560"/>
                  <a:pt x="1640426" y="2558750"/>
                </a:cubicBezTo>
                <a:cubicBezTo>
                  <a:pt x="1641487" y="2554154"/>
                  <a:pt x="1646417" y="2551312"/>
                  <a:pt x="1648275" y="2546977"/>
                </a:cubicBezTo>
                <a:cubicBezTo>
                  <a:pt x="1654307" y="2532903"/>
                  <a:pt x="1657942" y="2517881"/>
                  <a:pt x="1663973" y="2503807"/>
                </a:cubicBezTo>
                <a:cubicBezTo>
                  <a:pt x="1665831" y="2499472"/>
                  <a:pt x="1670112" y="2496430"/>
                  <a:pt x="1671821" y="2492034"/>
                </a:cubicBezTo>
                <a:cubicBezTo>
                  <a:pt x="1701379" y="2416029"/>
                  <a:pt x="1678045" y="2453265"/>
                  <a:pt x="1699293" y="2421394"/>
                </a:cubicBezTo>
                <a:cubicBezTo>
                  <a:pt x="1704122" y="2406906"/>
                  <a:pt x="1703867" y="2404829"/>
                  <a:pt x="1714991" y="2389998"/>
                </a:cubicBezTo>
                <a:cubicBezTo>
                  <a:pt x="1718321" y="2385558"/>
                  <a:pt x="1723434" y="2382665"/>
                  <a:pt x="1726764" y="2378225"/>
                </a:cubicBezTo>
                <a:cubicBezTo>
                  <a:pt x="1735254" y="2366905"/>
                  <a:pt x="1741821" y="2354224"/>
                  <a:pt x="1750311" y="2342904"/>
                </a:cubicBezTo>
                <a:lnTo>
                  <a:pt x="1785631" y="2295811"/>
                </a:lnTo>
                <a:cubicBezTo>
                  <a:pt x="1792040" y="2276581"/>
                  <a:pt x="1785650" y="2289903"/>
                  <a:pt x="1801329" y="2272264"/>
                </a:cubicBezTo>
                <a:cubicBezTo>
                  <a:pt x="1802862" y="2270539"/>
                  <a:pt x="1825482" y="2241772"/>
                  <a:pt x="1832724" y="2236944"/>
                </a:cubicBezTo>
                <a:cubicBezTo>
                  <a:pt x="1836166" y="2234649"/>
                  <a:pt x="1840573" y="2234327"/>
                  <a:pt x="1844498" y="2233019"/>
                </a:cubicBezTo>
                <a:cubicBezTo>
                  <a:pt x="1929119" y="2148398"/>
                  <a:pt x="1834324" y="2241626"/>
                  <a:pt x="1911214" y="2170228"/>
                </a:cubicBezTo>
                <a:cubicBezTo>
                  <a:pt x="1928206" y="2154450"/>
                  <a:pt x="1938915" y="2139986"/>
                  <a:pt x="1958307" y="2127059"/>
                </a:cubicBezTo>
                <a:cubicBezTo>
                  <a:pt x="1961749" y="2124764"/>
                  <a:pt x="1966156" y="2124443"/>
                  <a:pt x="1970081" y="2123135"/>
                </a:cubicBezTo>
                <a:cubicBezTo>
                  <a:pt x="1997075" y="2096139"/>
                  <a:pt x="1962635" y="2128099"/>
                  <a:pt x="2005401" y="2099588"/>
                </a:cubicBezTo>
                <a:cubicBezTo>
                  <a:pt x="2010019" y="2096509"/>
                  <a:pt x="2012910" y="2091367"/>
                  <a:pt x="2017174" y="2087814"/>
                </a:cubicBezTo>
                <a:cubicBezTo>
                  <a:pt x="2020798" y="2084794"/>
                  <a:pt x="2025367" y="2083035"/>
                  <a:pt x="2028948" y="2079965"/>
                </a:cubicBezTo>
                <a:cubicBezTo>
                  <a:pt x="2034566" y="2075149"/>
                  <a:pt x="2038624" y="2068569"/>
                  <a:pt x="2044645" y="2064268"/>
                </a:cubicBezTo>
                <a:cubicBezTo>
                  <a:pt x="2048011" y="2061863"/>
                  <a:pt x="2052719" y="2062193"/>
                  <a:pt x="2056419" y="2060343"/>
                </a:cubicBezTo>
                <a:cubicBezTo>
                  <a:pt x="2068465" y="2054320"/>
                  <a:pt x="2079966" y="2047262"/>
                  <a:pt x="2091739" y="2040721"/>
                </a:cubicBezTo>
                <a:cubicBezTo>
                  <a:pt x="2104068" y="2022227"/>
                  <a:pt x="2093838" y="2033354"/>
                  <a:pt x="2115286" y="2021098"/>
                </a:cubicBezTo>
                <a:cubicBezTo>
                  <a:pt x="2141864" y="2005912"/>
                  <a:pt x="2111592" y="2015691"/>
                  <a:pt x="2162379" y="1997552"/>
                </a:cubicBezTo>
                <a:cubicBezTo>
                  <a:pt x="2168661" y="1995308"/>
                  <a:pt x="2175461" y="1994935"/>
                  <a:pt x="2182002" y="1993627"/>
                </a:cubicBezTo>
                <a:cubicBezTo>
                  <a:pt x="2189851" y="1989703"/>
                  <a:pt x="2197877" y="1986116"/>
                  <a:pt x="2205548" y="1981854"/>
                </a:cubicBezTo>
                <a:cubicBezTo>
                  <a:pt x="2209671" y="1979563"/>
                  <a:pt x="2213103" y="1976114"/>
                  <a:pt x="2217322" y="1974005"/>
                </a:cubicBezTo>
                <a:cubicBezTo>
                  <a:pt x="2221022" y="1972155"/>
                  <a:pt x="2225395" y="1971930"/>
                  <a:pt x="2229095" y="1970080"/>
                </a:cubicBezTo>
                <a:cubicBezTo>
                  <a:pt x="2235918" y="1966669"/>
                  <a:pt x="2241895" y="1961718"/>
                  <a:pt x="2248718" y="1958307"/>
                </a:cubicBezTo>
                <a:cubicBezTo>
                  <a:pt x="2252418" y="1956457"/>
                  <a:pt x="2256500" y="1955471"/>
                  <a:pt x="2260491" y="1954383"/>
                </a:cubicBezTo>
                <a:cubicBezTo>
                  <a:pt x="2270898" y="1951545"/>
                  <a:pt x="2281480" y="1949373"/>
                  <a:pt x="2291887" y="1946534"/>
                </a:cubicBezTo>
                <a:cubicBezTo>
                  <a:pt x="2295878" y="1945446"/>
                  <a:pt x="2299960" y="1944459"/>
                  <a:pt x="2303660" y="1942609"/>
                </a:cubicBezTo>
                <a:cubicBezTo>
                  <a:pt x="2307879" y="1940500"/>
                  <a:pt x="2310959" y="1936252"/>
                  <a:pt x="2315433" y="1934760"/>
                </a:cubicBezTo>
                <a:cubicBezTo>
                  <a:pt x="2398663" y="1907016"/>
                  <a:pt x="2381794" y="1912283"/>
                  <a:pt x="2456714" y="1907289"/>
                </a:cubicBezTo>
                <a:cubicBezTo>
                  <a:pt x="2474011" y="1895758"/>
                  <a:pt x="2471080" y="1895177"/>
                  <a:pt x="2499883" y="1895516"/>
                </a:cubicBezTo>
                <a:cubicBezTo>
                  <a:pt x="2600638" y="1896702"/>
                  <a:pt x="2701339" y="1900749"/>
                  <a:pt x="2802067" y="1903365"/>
                </a:cubicBezTo>
                <a:cubicBezTo>
                  <a:pt x="2811224" y="1905981"/>
                  <a:pt x="2820241" y="1909147"/>
                  <a:pt x="2829538" y="1911213"/>
                </a:cubicBezTo>
                <a:cubicBezTo>
                  <a:pt x="2860832" y="1918167"/>
                  <a:pt x="2874241" y="1919254"/>
                  <a:pt x="2904103" y="1922987"/>
                </a:cubicBezTo>
                <a:cubicBezTo>
                  <a:pt x="2909336" y="1925603"/>
                  <a:pt x="2914251" y="1928986"/>
                  <a:pt x="2919801" y="1930836"/>
                </a:cubicBezTo>
                <a:cubicBezTo>
                  <a:pt x="2934005" y="1935571"/>
                  <a:pt x="2955251" y="1939496"/>
                  <a:pt x="2970819" y="1942609"/>
                </a:cubicBezTo>
                <a:cubicBezTo>
                  <a:pt x="2978668" y="1946534"/>
                  <a:pt x="2986218" y="1951124"/>
                  <a:pt x="2994366" y="1954383"/>
                </a:cubicBezTo>
                <a:cubicBezTo>
                  <a:pt x="3012422" y="1961605"/>
                  <a:pt x="3030970" y="1967533"/>
                  <a:pt x="3049308" y="1974005"/>
                </a:cubicBezTo>
                <a:cubicBezTo>
                  <a:pt x="3053209" y="1975382"/>
                  <a:pt x="3057263" y="1976338"/>
                  <a:pt x="3061082" y="1977929"/>
                </a:cubicBezTo>
                <a:cubicBezTo>
                  <a:pt x="3117910" y="2001609"/>
                  <a:pt x="3091300" y="1995443"/>
                  <a:pt x="3139571" y="2001476"/>
                </a:cubicBezTo>
                <a:cubicBezTo>
                  <a:pt x="3148728" y="2006709"/>
                  <a:pt x="3157485" y="2012714"/>
                  <a:pt x="3167042" y="2017174"/>
                </a:cubicBezTo>
                <a:cubicBezTo>
                  <a:pt x="3181688" y="2024009"/>
                  <a:pt x="3235569" y="2041324"/>
                  <a:pt x="3245531" y="2044645"/>
                </a:cubicBezTo>
                <a:cubicBezTo>
                  <a:pt x="3249456" y="2045953"/>
                  <a:pt x="3253502" y="2046940"/>
                  <a:pt x="3257305" y="2048570"/>
                </a:cubicBezTo>
                <a:cubicBezTo>
                  <a:pt x="3266462" y="2052494"/>
                  <a:pt x="3275478" y="2056767"/>
                  <a:pt x="3284776" y="2060343"/>
                </a:cubicBezTo>
                <a:cubicBezTo>
                  <a:pt x="3304759" y="2068029"/>
                  <a:pt x="3337288" y="2076512"/>
                  <a:pt x="3355416" y="2079965"/>
                </a:cubicBezTo>
                <a:cubicBezTo>
                  <a:pt x="3367053" y="2082182"/>
                  <a:pt x="3378963" y="2082582"/>
                  <a:pt x="3390736" y="2083890"/>
                </a:cubicBezTo>
                <a:cubicBezTo>
                  <a:pt x="3399893" y="2086506"/>
                  <a:pt x="3408780" y="2090392"/>
                  <a:pt x="3418208" y="2091739"/>
                </a:cubicBezTo>
                <a:cubicBezTo>
                  <a:pt x="3480796" y="2100680"/>
                  <a:pt x="3527618" y="2092149"/>
                  <a:pt x="3594809" y="2087814"/>
                </a:cubicBezTo>
                <a:cubicBezTo>
                  <a:pt x="3623629" y="2075005"/>
                  <a:pt x="3646143" y="2066141"/>
                  <a:pt x="3673298" y="2048570"/>
                </a:cubicBezTo>
                <a:cubicBezTo>
                  <a:pt x="3681876" y="2043020"/>
                  <a:pt x="3688729" y="2035153"/>
                  <a:pt x="3696845" y="2028947"/>
                </a:cubicBezTo>
                <a:cubicBezTo>
                  <a:pt x="3710979" y="2018139"/>
                  <a:pt x="3727433" y="2010133"/>
                  <a:pt x="3740014" y="1997552"/>
                </a:cubicBezTo>
                <a:cubicBezTo>
                  <a:pt x="3865932" y="1871634"/>
                  <a:pt x="3754600" y="1974873"/>
                  <a:pt x="3822427" y="1887667"/>
                </a:cubicBezTo>
                <a:cubicBezTo>
                  <a:pt x="3831513" y="1875984"/>
                  <a:pt x="3844031" y="1867369"/>
                  <a:pt x="3853823" y="1856271"/>
                </a:cubicBezTo>
                <a:cubicBezTo>
                  <a:pt x="3863691" y="1845087"/>
                  <a:pt x="3871297" y="1832020"/>
                  <a:pt x="3881294" y="1820951"/>
                </a:cubicBezTo>
                <a:cubicBezTo>
                  <a:pt x="3907962" y="1791426"/>
                  <a:pt x="3940307" y="1766789"/>
                  <a:pt x="3963708" y="1734613"/>
                </a:cubicBezTo>
                <a:cubicBezTo>
                  <a:pt x="3974173" y="1720223"/>
                  <a:pt x="3983387" y="1704834"/>
                  <a:pt x="3995104" y="1691444"/>
                </a:cubicBezTo>
                <a:cubicBezTo>
                  <a:pt x="4023500" y="1658992"/>
                  <a:pt x="4046789" y="1639843"/>
                  <a:pt x="4077518" y="1612954"/>
                </a:cubicBezTo>
                <a:cubicBezTo>
                  <a:pt x="4091044" y="1585898"/>
                  <a:pt x="4077393" y="1606179"/>
                  <a:pt x="4104989" y="1585483"/>
                </a:cubicBezTo>
                <a:cubicBezTo>
                  <a:pt x="4128509" y="1567844"/>
                  <a:pt x="4104921" y="1577657"/>
                  <a:pt x="4128536" y="1569785"/>
                </a:cubicBezTo>
                <a:cubicBezTo>
                  <a:pt x="4131152" y="1564552"/>
                  <a:pt x="4132450" y="1558416"/>
                  <a:pt x="4136385" y="1554087"/>
                </a:cubicBezTo>
                <a:cubicBezTo>
                  <a:pt x="4155705" y="1532835"/>
                  <a:pt x="4210393" y="1494097"/>
                  <a:pt x="4230572" y="1487371"/>
                </a:cubicBezTo>
                <a:cubicBezTo>
                  <a:pt x="4234496" y="1486063"/>
                  <a:pt x="4238645" y="1485297"/>
                  <a:pt x="4242345" y="1483447"/>
                </a:cubicBezTo>
                <a:cubicBezTo>
                  <a:pt x="4251778" y="1478730"/>
                  <a:pt x="4260383" y="1472466"/>
                  <a:pt x="4269816" y="1467749"/>
                </a:cubicBezTo>
                <a:cubicBezTo>
                  <a:pt x="4278727" y="1463294"/>
                  <a:pt x="4288242" y="1460151"/>
                  <a:pt x="4297288" y="1455976"/>
                </a:cubicBezTo>
                <a:cubicBezTo>
                  <a:pt x="4305256" y="1452299"/>
                  <a:pt x="4312600" y="1447236"/>
                  <a:pt x="4320834" y="1444202"/>
                </a:cubicBezTo>
                <a:cubicBezTo>
                  <a:pt x="4337530" y="1438051"/>
                  <a:pt x="4354972" y="1434130"/>
                  <a:pt x="4371852" y="1428504"/>
                </a:cubicBezTo>
                <a:cubicBezTo>
                  <a:pt x="4378535" y="1426276"/>
                  <a:pt x="4384611" y="1422240"/>
                  <a:pt x="4391475" y="1420656"/>
                </a:cubicBezTo>
                <a:cubicBezTo>
                  <a:pt x="4401751" y="1418285"/>
                  <a:pt x="4412405" y="1418039"/>
                  <a:pt x="4422870" y="1416731"/>
                </a:cubicBezTo>
                <a:cubicBezTo>
                  <a:pt x="4441846" y="1404081"/>
                  <a:pt x="4436624" y="1404958"/>
                  <a:pt x="4469964" y="1404958"/>
                </a:cubicBezTo>
                <a:cubicBezTo>
                  <a:pt x="4531461" y="1404958"/>
                  <a:pt x="4592931" y="1407574"/>
                  <a:pt x="4654414" y="1408882"/>
                </a:cubicBezTo>
                <a:cubicBezTo>
                  <a:pt x="4696514" y="1429932"/>
                  <a:pt x="4633544" y="1399866"/>
                  <a:pt x="4701507" y="1424580"/>
                </a:cubicBezTo>
                <a:cubicBezTo>
                  <a:pt x="4705940" y="1426192"/>
                  <a:pt x="4708946" y="1430571"/>
                  <a:pt x="4713281" y="1432429"/>
                </a:cubicBezTo>
                <a:cubicBezTo>
                  <a:pt x="4718126" y="1434505"/>
                  <a:pt x="4745115" y="1439581"/>
                  <a:pt x="4748601" y="1440278"/>
                </a:cubicBezTo>
                <a:cubicBezTo>
                  <a:pt x="4814786" y="1473369"/>
                  <a:pt x="4731284" y="1434505"/>
                  <a:pt x="4795694" y="1455976"/>
                </a:cubicBezTo>
                <a:cubicBezTo>
                  <a:pt x="4800169" y="1457468"/>
                  <a:pt x="4803035" y="1462213"/>
                  <a:pt x="4807468" y="1463825"/>
                </a:cubicBezTo>
                <a:cubicBezTo>
                  <a:pt x="4817606" y="1467511"/>
                  <a:pt x="4828398" y="1469058"/>
                  <a:pt x="4838863" y="1471674"/>
                </a:cubicBezTo>
                <a:cubicBezTo>
                  <a:pt x="4892503" y="1507432"/>
                  <a:pt x="4827557" y="1468229"/>
                  <a:pt x="4897730" y="1495220"/>
                </a:cubicBezTo>
                <a:cubicBezTo>
                  <a:pt x="4903835" y="1497568"/>
                  <a:pt x="4907268" y="1504794"/>
                  <a:pt x="4913428" y="1506994"/>
                </a:cubicBezTo>
                <a:cubicBezTo>
                  <a:pt x="4925991" y="1511481"/>
                  <a:pt x="4952673" y="1514843"/>
                  <a:pt x="4952673" y="1514843"/>
                </a:cubicBezTo>
                <a:cubicBezTo>
                  <a:pt x="4959214" y="1518767"/>
                  <a:pt x="4965325" y="1523518"/>
                  <a:pt x="4972295" y="1526616"/>
                </a:cubicBezTo>
                <a:cubicBezTo>
                  <a:pt x="4977224" y="1528807"/>
                  <a:pt x="4983169" y="1528129"/>
                  <a:pt x="4987993" y="1530541"/>
                </a:cubicBezTo>
                <a:cubicBezTo>
                  <a:pt x="4993843" y="1533466"/>
                  <a:pt x="4997841" y="1539389"/>
                  <a:pt x="5003691" y="1542314"/>
                </a:cubicBezTo>
                <a:cubicBezTo>
                  <a:pt x="5011091" y="1546014"/>
                  <a:pt x="5019389" y="1547547"/>
                  <a:pt x="5027238" y="1550163"/>
                </a:cubicBezTo>
                <a:cubicBezTo>
                  <a:pt x="5072347" y="1565199"/>
                  <a:pt x="5027988" y="1551082"/>
                  <a:pt x="5082180" y="1565861"/>
                </a:cubicBezTo>
                <a:cubicBezTo>
                  <a:pt x="5116330" y="1575174"/>
                  <a:pt x="5102418" y="1585734"/>
                  <a:pt x="5168518" y="1589407"/>
                </a:cubicBezTo>
                <a:lnTo>
                  <a:pt x="5239159" y="1593332"/>
                </a:lnTo>
                <a:lnTo>
                  <a:pt x="5443231" y="1585483"/>
                </a:lnTo>
                <a:cubicBezTo>
                  <a:pt x="5451178" y="1585072"/>
                  <a:pt x="5459229" y="1584075"/>
                  <a:pt x="5466778" y="1581559"/>
                </a:cubicBezTo>
                <a:cubicBezTo>
                  <a:pt x="5475103" y="1578784"/>
                  <a:pt x="5482224" y="1573160"/>
                  <a:pt x="5490324" y="1569785"/>
                </a:cubicBezTo>
                <a:cubicBezTo>
                  <a:pt x="5497961" y="1566603"/>
                  <a:pt x="5506096" y="1564763"/>
                  <a:pt x="5513871" y="1561936"/>
                </a:cubicBezTo>
                <a:cubicBezTo>
                  <a:pt x="5520492" y="1559528"/>
                  <a:pt x="5526953" y="1556703"/>
                  <a:pt x="5533494" y="1554087"/>
                </a:cubicBezTo>
                <a:cubicBezTo>
                  <a:pt x="5568351" y="1507609"/>
                  <a:pt x="5511845" y="1579659"/>
                  <a:pt x="5572738" y="1518767"/>
                </a:cubicBezTo>
                <a:cubicBezTo>
                  <a:pt x="5615341" y="1476165"/>
                  <a:pt x="5560603" y="1515085"/>
                  <a:pt x="5596285" y="1491296"/>
                </a:cubicBezTo>
                <a:cubicBezTo>
                  <a:pt x="5604134" y="1479523"/>
                  <a:pt x="5612454" y="1468050"/>
                  <a:pt x="5619832" y="1455976"/>
                </a:cubicBezTo>
                <a:cubicBezTo>
                  <a:pt x="5658839" y="1392146"/>
                  <a:pt x="5626244" y="1442865"/>
                  <a:pt x="5647303" y="1404958"/>
                </a:cubicBezTo>
                <a:cubicBezTo>
                  <a:pt x="5681977" y="1342542"/>
                  <a:pt x="5623748" y="1455989"/>
                  <a:pt x="5682623" y="1338242"/>
                </a:cubicBezTo>
                <a:cubicBezTo>
                  <a:pt x="5683931" y="1331701"/>
                  <a:pt x="5684268" y="1324888"/>
                  <a:pt x="5686548" y="1318619"/>
                </a:cubicBezTo>
                <a:cubicBezTo>
                  <a:pt x="5689547" y="1310372"/>
                  <a:pt x="5694644" y="1303040"/>
                  <a:pt x="5698321" y="1295073"/>
                </a:cubicBezTo>
                <a:cubicBezTo>
                  <a:pt x="5702496" y="1286027"/>
                  <a:pt x="5706170" y="1276758"/>
                  <a:pt x="5710094" y="1267601"/>
                </a:cubicBezTo>
                <a:cubicBezTo>
                  <a:pt x="5714035" y="1247897"/>
                  <a:pt x="5713902" y="1244346"/>
                  <a:pt x="5721868" y="1224432"/>
                </a:cubicBezTo>
                <a:cubicBezTo>
                  <a:pt x="5735544" y="1190243"/>
                  <a:pt x="5724322" y="1228848"/>
                  <a:pt x="5737566" y="1189112"/>
                </a:cubicBezTo>
                <a:cubicBezTo>
                  <a:pt x="5739272" y="1183995"/>
                  <a:pt x="5739647" y="1178483"/>
                  <a:pt x="5741490" y="1173414"/>
                </a:cubicBezTo>
                <a:cubicBezTo>
                  <a:pt x="5750577" y="1148423"/>
                  <a:pt x="5749888" y="1151006"/>
                  <a:pt x="5761112" y="1134170"/>
                </a:cubicBezTo>
                <a:cubicBezTo>
                  <a:pt x="5763728" y="1121088"/>
                  <a:pt x="5764474" y="1107488"/>
                  <a:pt x="5768961" y="1094925"/>
                </a:cubicBezTo>
                <a:cubicBezTo>
                  <a:pt x="5771161" y="1088765"/>
                  <a:pt x="5778078" y="1085204"/>
                  <a:pt x="5780735" y="1079227"/>
                </a:cubicBezTo>
                <a:cubicBezTo>
                  <a:pt x="5783444" y="1073132"/>
                  <a:pt x="5782379" y="1065874"/>
                  <a:pt x="5784659" y="1059605"/>
                </a:cubicBezTo>
                <a:cubicBezTo>
                  <a:pt x="5787658" y="1051358"/>
                  <a:pt x="5792508" y="1043907"/>
                  <a:pt x="5796433" y="1036058"/>
                </a:cubicBezTo>
                <a:cubicBezTo>
                  <a:pt x="5807292" y="992622"/>
                  <a:pt x="5800871" y="1014896"/>
                  <a:pt x="5816055" y="969342"/>
                </a:cubicBezTo>
                <a:cubicBezTo>
                  <a:pt x="5817363" y="953644"/>
                  <a:pt x="5816890" y="937695"/>
                  <a:pt x="5819979" y="922249"/>
                </a:cubicBezTo>
                <a:cubicBezTo>
                  <a:pt x="5820904" y="917624"/>
                  <a:pt x="5825876" y="914769"/>
                  <a:pt x="5827828" y="910475"/>
                </a:cubicBezTo>
                <a:cubicBezTo>
                  <a:pt x="5832453" y="900300"/>
                  <a:pt x="5836348" y="889772"/>
                  <a:pt x="5839602" y="879080"/>
                </a:cubicBezTo>
                <a:cubicBezTo>
                  <a:pt x="5867472" y="787509"/>
                  <a:pt x="5844166" y="848052"/>
                  <a:pt x="5863148" y="800590"/>
                </a:cubicBezTo>
                <a:cubicBezTo>
                  <a:pt x="5870997" y="760037"/>
                  <a:pt x="5880853" y="719822"/>
                  <a:pt x="5886695" y="678932"/>
                </a:cubicBezTo>
                <a:cubicBezTo>
                  <a:pt x="5892146" y="640782"/>
                  <a:pt x="5888377" y="660435"/>
                  <a:pt x="5898469" y="620065"/>
                </a:cubicBezTo>
                <a:cubicBezTo>
                  <a:pt x="5898902" y="616165"/>
                  <a:pt x="5903380" y="570011"/>
                  <a:pt x="5906318" y="561198"/>
                </a:cubicBezTo>
                <a:cubicBezTo>
                  <a:pt x="5907809" y="556724"/>
                  <a:pt x="5911550" y="553349"/>
                  <a:pt x="5914166" y="549425"/>
                </a:cubicBezTo>
                <a:cubicBezTo>
                  <a:pt x="5924657" y="507465"/>
                  <a:pt x="5908646" y="565028"/>
                  <a:pt x="5929864" y="514104"/>
                </a:cubicBezTo>
                <a:cubicBezTo>
                  <a:pt x="5933527" y="505313"/>
                  <a:pt x="5934050" y="495424"/>
                  <a:pt x="5937713" y="486633"/>
                </a:cubicBezTo>
                <a:cubicBezTo>
                  <a:pt x="5940647" y="479592"/>
                  <a:pt x="5946076" y="473833"/>
                  <a:pt x="5949487" y="467011"/>
                </a:cubicBezTo>
                <a:cubicBezTo>
                  <a:pt x="5971154" y="423679"/>
                  <a:pt x="5941817" y="471434"/>
                  <a:pt x="5969109" y="427766"/>
                </a:cubicBezTo>
                <a:cubicBezTo>
                  <a:pt x="5971609" y="423766"/>
                  <a:pt x="5973623" y="419328"/>
                  <a:pt x="5976958" y="415993"/>
                </a:cubicBezTo>
                <a:cubicBezTo>
                  <a:pt x="5981583" y="411368"/>
                  <a:pt x="5987423" y="408144"/>
                  <a:pt x="5992656" y="404219"/>
                </a:cubicBezTo>
                <a:cubicBezTo>
                  <a:pt x="6001278" y="378352"/>
                  <a:pt x="5990114" y="404150"/>
                  <a:pt x="6024051" y="372824"/>
                </a:cubicBezTo>
                <a:cubicBezTo>
                  <a:pt x="6032913" y="364644"/>
                  <a:pt x="6039070" y="353881"/>
                  <a:pt x="6047598" y="345353"/>
                </a:cubicBezTo>
                <a:cubicBezTo>
                  <a:pt x="6056126" y="336825"/>
                  <a:pt x="6066207" y="329986"/>
                  <a:pt x="6075069" y="321806"/>
                </a:cubicBezTo>
                <a:cubicBezTo>
                  <a:pt x="6083225" y="314277"/>
                  <a:pt x="6089854" y="305074"/>
                  <a:pt x="6098616" y="298259"/>
                </a:cubicBezTo>
                <a:cubicBezTo>
                  <a:pt x="6101882" y="295719"/>
                  <a:pt x="6106690" y="296185"/>
                  <a:pt x="6110390" y="294335"/>
                </a:cubicBezTo>
                <a:cubicBezTo>
                  <a:pt x="6125051" y="287005"/>
                  <a:pt x="6139504" y="279221"/>
                  <a:pt x="6153559" y="270788"/>
                </a:cubicBezTo>
                <a:cubicBezTo>
                  <a:pt x="6165692" y="263508"/>
                  <a:pt x="6175873" y="252815"/>
                  <a:pt x="6188879" y="247241"/>
                </a:cubicBezTo>
                <a:cubicBezTo>
                  <a:pt x="6254438" y="219145"/>
                  <a:pt x="6180206" y="252932"/>
                  <a:pt x="6239897" y="219770"/>
                </a:cubicBezTo>
                <a:cubicBezTo>
                  <a:pt x="6255239" y="211247"/>
                  <a:pt x="6271480" y="204435"/>
                  <a:pt x="6286991" y="196223"/>
                </a:cubicBezTo>
                <a:cubicBezTo>
                  <a:pt x="6319425" y="179052"/>
                  <a:pt x="6293708" y="188877"/>
                  <a:pt x="6330160" y="172676"/>
                </a:cubicBezTo>
                <a:cubicBezTo>
                  <a:pt x="6333940" y="170996"/>
                  <a:pt x="6337965" y="169919"/>
                  <a:pt x="6341933" y="168752"/>
                </a:cubicBezTo>
                <a:lnTo>
                  <a:pt x="6396876" y="153054"/>
                </a:lnTo>
                <a:cubicBezTo>
                  <a:pt x="6407283" y="150216"/>
                  <a:pt x="6417922" y="148249"/>
                  <a:pt x="6428271" y="145205"/>
                </a:cubicBezTo>
                <a:cubicBezTo>
                  <a:pt x="6449535" y="138951"/>
                  <a:pt x="6496083" y="121102"/>
                  <a:pt x="6514609" y="117734"/>
                </a:cubicBezTo>
                <a:cubicBezTo>
                  <a:pt x="6585986" y="104757"/>
                  <a:pt x="6714096" y="81725"/>
                  <a:pt x="6754002" y="70640"/>
                </a:cubicBezTo>
                <a:cubicBezTo>
                  <a:pt x="6804354" y="56653"/>
                  <a:pt x="6926776" y="21476"/>
                  <a:pt x="6961998" y="19622"/>
                </a:cubicBezTo>
                <a:lnTo>
                  <a:pt x="7036563" y="15698"/>
                </a:lnTo>
                <a:cubicBezTo>
                  <a:pt x="7079961" y="7807"/>
                  <a:pt x="7115968" y="0"/>
                  <a:pt x="7162146" y="0"/>
                </a:cubicBezTo>
                <a:cubicBezTo>
                  <a:pt x="7215844" y="0"/>
                  <a:pt x="7269415" y="5233"/>
                  <a:pt x="7323049" y="7849"/>
                </a:cubicBezTo>
                <a:cubicBezTo>
                  <a:pt x="7406681" y="23530"/>
                  <a:pt x="7370728" y="12792"/>
                  <a:pt x="7456481" y="47093"/>
                </a:cubicBezTo>
                <a:cubicBezTo>
                  <a:pt x="7465731" y="50793"/>
                  <a:pt x="7475347" y="53847"/>
                  <a:pt x="7483952" y="58867"/>
                </a:cubicBezTo>
                <a:cubicBezTo>
                  <a:pt x="7491187" y="63088"/>
                  <a:pt x="7497348" y="68962"/>
                  <a:pt x="7503574" y="74565"/>
                </a:cubicBezTo>
                <a:cubicBezTo>
                  <a:pt x="7520242" y="89566"/>
                  <a:pt x="7525322" y="94513"/>
                  <a:pt x="7534970" y="113809"/>
                </a:cubicBezTo>
                <a:cubicBezTo>
                  <a:pt x="7539425" y="122720"/>
                  <a:pt x="7542501" y="132266"/>
                  <a:pt x="7546743" y="141280"/>
                </a:cubicBezTo>
                <a:cubicBezTo>
                  <a:pt x="7564221" y="178420"/>
                  <a:pt x="7567392" y="179165"/>
                  <a:pt x="7582063" y="215845"/>
                </a:cubicBezTo>
                <a:cubicBezTo>
                  <a:pt x="7585136" y="223527"/>
                  <a:pt x="7586653" y="231787"/>
                  <a:pt x="7589912" y="239392"/>
                </a:cubicBezTo>
                <a:cubicBezTo>
                  <a:pt x="7594521" y="250147"/>
                  <a:pt x="7601110" y="259987"/>
                  <a:pt x="7605610" y="270788"/>
                </a:cubicBezTo>
                <a:cubicBezTo>
                  <a:pt x="7607685" y="275767"/>
                  <a:pt x="7607599" y="281452"/>
                  <a:pt x="7609535" y="286486"/>
                </a:cubicBezTo>
                <a:cubicBezTo>
                  <a:pt x="7614160" y="298511"/>
                  <a:pt x="7620000" y="310033"/>
                  <a:pt x="7625233" y="321806"/>
                </a:cubicBezTo>
                <a:cubicBezTo>
                  <a:pt x="7634820" y="465625"/>
                  <a:pt x="7625988" y="295830"/>
                  <a:pt x="7617384" y="576896"/>
                </a:cubicBezTo>
                <a:cubicBezTo>
                  <a:pt x="7615463" y="639658"/>
                  <a:pt x="7617384" y="702479"/>
                  <a:pt x="7617384" y="765270"/>
                </a:cubicBezTo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TextBox 146"/>
          <p:cNvSpPr txBox="1"/>
          <p:nvPr/>
        </p:nvSpPr>
        <p:spPr>
          <a:xfrm rot="18050454">
            <a:off x="3013879" y="4096002"/>
            <a:ext cx="21066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i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Линия Связи одного феномена с другим</a:t>
            </a:r>
            <a:endParaRPr lang="ru-RU" sz="800" i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775563" y="6395401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solidFill>
                  <a:srgbClr val="0070C0"/>
                </a:solidFill>
              </a:rPr>
              <a:t>например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711" y="-25881"/>
            <a:ext cx="8015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https://krasgmu.ru/index.php?page[common]=download&amp;md=1dcbbc5194033d26200397668d8d2315&amp;cid=11&amp;oid=177027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55712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62" y="0"/>
            <a:ext cx="11615649" cy="685800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4834390" y="163607"/>
            <a:ext cx="2769776" cy="153852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Georgia" panose="02040502050405020303" pitchFamily="18" charset="0"/>
              </a:rPr>
              <a:t>Комментарий:</a:t>
            </a:r>
          </a:p>
          <a:p>
            <a:pPr algn="ctr"/>
            <a:r>
              <a:rPr lang="ru-RU" sz="1400" b="1" dirty="0" smtClean="0">
                <a:latin typeface="Georgia" panose="02040502050405020303" pitchFamily="18" charset="0"/>
              </a:rPr>
              <a:t>Мы видим образец- продукт  творческого зачета студент получающий 2 высшее образование – мама</a:t>
            </a:r>
          </a:p>
        </p:txBody>
      </p:sp>
      <p:sp>
        <p:nvSpPr>
          <p:cNvPr id="7" name="Выноска-облако 6"/>
          <p:cNvSpPr/>
          <p:nvPr/>
        </p:nvSpPr>
        <p:spPr>
          <a:xfrm rot="20847891">
            <a:off x="-170847" y="91768"/>
            <a:ext cx="2173740" cy="1546741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Показывала как </a:t>
            </a:r>
            <a:r>
              <a:rPr lang="ru-RU" sz="1200" b="1" i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обрзец</a:t>
            </a:r>
            <a:endParaRPr lang="ru-RU" sz="1200" b="1" i="1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200" b="1" i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Инфографики</a:t>
            </a:r>
            <a:endParaRPr lang="ru-RU" sz="1200" b="1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40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77" y="443824"/>
            <a:ext cx="10597741" cy="6414175"/>
          </a:xfrm>
          <a:prstGeom prst="rect">
            <a:avLst/>
          </a:prstGeom>
        </p:spPr>
      </p:pic>
      <p:sp>
        <p:nvSpPr>
          <p:cNvPr id="11" name="Блок-схема: задержка 10"/>
          <p:cNvSpPr/>
          <p:nvPr/>
        </p:nvSpPr>
        <p:spPr>
          <a:xfrm flipH="1">
            <a:off x="2561108" y="221019"/>
            <a:ext cx="9211298" cy="622129"/>
          </a:xfrm>
          <a:prstGeom prst="flowChartDelay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Иллюстрация к проведению самой «зачетной процедуры»</a:t>
            </a:r>
            <a:r>
              <a:rPr lang="ru-RU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1860305" y="3711976"/>
            <a:ext cx="301841" cy="44279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0599938" y="5250658"/>
            <a:ext cx="1331650" cy="124779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9346" y="4949958"/>
            <a:ext cx="1463857" cy="1807008"/>
          </a:xfrm>
          <a:prstGeom prst="rect">
            <a:avLst/>
          </a:prstGeom>
        </p:spPr>
      </p:pic>
      <p:sp>
        <p:nvSpPr>
          <p:cNvPr id="28" name="Полилиния 27"/>
          <p:cNvSpPr/>
          <p:nvPr/>
        </p:nvSpPr>
        <p:spPr>
          <a:xfrm>
            <a:off x="2745518" y="5981422"/>
            <a:ext cx="5717219" cy="630439"/>
          </a:xfrm>
          <a:custGeom>
            <a:avLst/>
            <a:gdLst>
              <a:gd name="connsiteX0" fmla="*/ 5717219 w 5717219"/>
              <a:gd name="connsiteY0" fmla="*/ 0 h 630439"/>
              <a:gd name="connsiteX1" fmla="*/ 4705165 w 5717219"/>
              <a:gd name="connsiteY1" fmla="*/ 532660 h 630439"/>
              <a:gd name="connsiteX2" fmla="*/ 4119239 w 5717219"/>
              <a:gd name="connsiteY2" fmla="*/ 390617 h 630439"/>
              <a:gd name="connsiteX3" fmla="*/ 3382392 w 5717219"/>
              <a:gd name="connsiteY3" fmla="*/ 630314 h 630439"/>
              <a:gd name="connsiteX4" fmla="*/ 2796466 w 5717219"/>
              <a:gd name="connsiteY4" fmla="*/ 426128 h 630439"/>
              <a:gd name="connsiteX5" fmla="*/ 2299316 w 5717219"/>
              <a:gd name="connsiteY5" fmla="*/ 603681 h 630439"/>
              <a:gd name="connsiteX6" fmla="*/ 2015231 w 5717219"/>
              <a:gd name="connsiteY6" fmla="*/ 470516 h 630439"/>
              <a:gd name="connsiteX7" fmla="*/ 1411549 w 5717219"/>
              <a:gd name="connsiteY7" fmla="*/ 612559 h 630439"/>
              <a:gd name="connsiteX8" fmla="*/ 337351 w 5717219"/>
              <a:gd name="connsiteY8" fmla="*/ 124287 h 630439"/>
              <a:gd name="connsiteX9" fmla="*/ 0 w 5717219"/>
              <a:gd name="connsiteY9" fmla="*/ 53266 h 63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7219" h="630439">
                <a:moveTo>
                  <a:pt x="5717219" y="0"/>
                </a:moveTo>
                <a:cubicBezTo>
                  <a:pt x="5344357" y="233778"/>
                  <a:pt x="4971495" y="467557"/>
                  <a:pt x="4705165" y="532660"/>
                </a:cubicBezTo>
                <a:cubicBezTo>
                  <a:pt x="4438835" y="597763"/>
                  <a:pt x="4339701" y="374341"/>
                  <a:pt x="4119239" y="390617"/>
                </a:cubicBezTo>
                <a:cubicBezTo>
                  <a:pt x="3898777" y="406893"/>
                  <a:pt x="3602854" y="624396"/>
                  <a:pt x="3382392" y="630314"/>
                </a:cubicBezTo>
                <a:cubicBezTo>
                  <a:pt x="3161930" y="636232"/>
                  <a:pt x="2976979" y="430567"/>
                  <a:pt x="2796466" y="426128"/>
                </a:cubicBezTo>
                <a:cubicBezTo>
                  <a:pt x="2615953" y="421689"/>
                  <a:pt x="2429522" y="596283"/>
                  <a:pt x="2299316" y="603681"/>
                </a:cubicBezTo>
                <a:cubicBezTo>
                  <a:pt x="2169110" y="611079"/>
                  <a:pt x="2163192" y="469036"/>
                  <a:pt x="2015231" y="470516"/>
                </a:cubicBezTo>
                <a:cubicBezTo>
                  <a:pt x="1867270" y="471996"/>
                  <a:pt x="1691196" y="670264"/>
                  <a:pt x="1411549" y="612559"/>
                </a:cubicBezTo>
                <a:cubicBezTo>
                  <a:pt x="1131902" y="554854"/>
                  <a:pt x="572609" y="217502"/>
                  <a:pt x="337351" y="124287"/>
                </a:cubicBezTo>
                <a:cubicBezTo>
                  <a:pt x="102093" y="31072"/>
                  <a:pt x="51046" y="42169"/>
                  <a:pt x="0" y="53266"/>
                </a:cubicBezTo>
              </a:path>
            </a:pathLst>
          </a:custGeom>
          <a:noFill/>
          <a:ln w="25400">
            <a:solidFill>
              <a:schemeClr val="accent1">
                <a:lumMod val="40000"/>
                <a:lumOff val="60000"/>
              </a:schemeClr>
            </a:solidFill>
            <a:prstDash val="sysDash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9" name="Выноска-облако 28"/>
          <p:cNvSpPr/>
          <p:nvPr/>
        </p:nvSpPr>
        <p:spPr>
          <a:xfrm rot="20847891">
            <a:off x="840566" y="556610"/>
            <a:ext cx="2649327" cy="2055243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Основано на научных принципах</a:t>
            </a:r>
          </a:p>
          <a:p>
            <a:pPr algn="ctr"/>
            <a:r>
              <a:rPr lang="ru-RU" sz="1500" b="1" i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Инфографики</a:t>
            </a:r>
            <a:endParaRPr lang="ru-RU" sz="1500" b="1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0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77825"/>
            <a:ext cx="9926637" cy="634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Блок-схема: задержка 10"/>
          <p:cNvSpPr/>
          <p:nvPr/>
        </p:nvSpPr>
        <p:spPr>
          <a:xfrm flipH="1">
            <a:off x="2561108" y="221019"/>
            <a:ext cx="9211298" cy="622129"/>
          </a:xfrm>
          <a:prstGeom prst="flowChartDelay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Иллюстрация к проведению самой «зачетной процедуры»</a:t>
            </a:r>
            <a:r>
              <a:rPr lang="ru-RU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8769016" y="3329047"/>
            <a:ext cx="301841" cy="44279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0599938" y="5250658"/>
            <a:ext cx="1331650" cy="124779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9346" y="4949958"/>
            <a:ext cx="1463857" cy="1807008"/>
          </a:xfrm>
          <a:prstGeom prst="rect">
            <a:avLst/>
          </a:prstGeom>
        </p:spPr>
      </p:pic>
      <p:sp>
        <p:nvSpPr>
          <p:cNvPr id="28" name="Полилиния 27"/>
          <p:cNvSpPr/>
          <p:nvPr/>
        </p:nvSpPr>
        <p:spPr>
          <a:xfrm>
            <a:off x="2745518" y="5981422"/>
            <a:ext cx="5717219" cy="630439"/>
          </a:xfrm>
          <a:custGeom>
            <a:avLst/>
            <a:gdLst>
              <a:gd name="connsiteX0" fmla="*/ 5717219 w 5717219"/>
              <a:gd name="connsiteY0" fmla="*/ 0 h 630439"/>
              <a:gd name="connsiteX1" fmla="*/ 4705165 w 5717219"/>
              <a:gd name="connsiteY1" fmla="*/ 532660 h 630439"/>
              <a:gd name="connsiteX2" fmla="*/ 4119239 w 5717219"/>
              <a:gd name="connsiteY2" fmla="*/ 390617 h 630439"/>
              <a:gd name="connsiteX3" fmla="*/ 3382392 w 5717219"/>
              <a:gd name="connsiteY3" fmla="*/ 630314 h 630439"/>
              <a:gd name="connsiteX4" fmla="*/ 2796466 w 5717219"/>
              <a:gd name="connsiteY4" fmla="*/ 426128 h 630439"/>
              <a:gd name="connsiteX5" fmla="*/ 2299316 w 5717219"/>
              <a:gd name="connsiteY5" fmla="*/ 603681 h 630439"/>
              <a:gd name="connsiteX6" fmla="*/ 2015231 w 5717219"/>
              <a:gd name="connsiteY6" fmla="*/ 470516 h 630439"/>
              <a:gd name="connsiteX7" fmla="*/ 1411549 w 5717219"/>
              <a:gd name="connsiteY7" fmla="*/ 612559 h 630439"/>
              <a:gd name="connsiteX8" fmla="*/ 337351 w 5717219"/>
              <a:gd name="connsiteY8" fmla="*/ 124287 h 630439"/>
              <a:gd name="connsiteX9" fmla="*/ 0 w 5717219"/>
              <a:gd name="connsiteY9" fmla="*/ 53266 h 63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7219" h="630439">
                <a:moveTo>
                  <a:pt x="5717219" y="0"/>
                </a:moveTo>
                <a:cubicBezTo>
                  <a:pt x="5344357" y="233778"/>
                  <a:pt x="4971495" y="467557"/>
                  <a:pt x="4705165" y="532660"/>
                </a:cubicBezTo>
                <a:cubicBezTo>
                  <a:pt x="4438835" y="597763"/>
                  <a:pt x="4339701" y="374341"/>
                  <a:pt x="4119239" y="390617"/>
                </a:cubicBezTo>
                <a:cubicBezTo>
                  <a:pt x="3898777" y="406893"/>
                  <a:pt x="3602854" y="624396"/>
                  <a:pt x="3382392" y="630314"/>
                </a:cubicBezTo>
                <a:cubicBezTo>
                  <a:pt x="3161930" y="636232"/>
                  <a:pt x="2976979" y="430567"/>
                  <a:pt x="2796466" y="426128"/>
                </a:cubicBezTo>
                <a:cubicBezTo>
                  <a:pt x="2615953" y="421689"/>
                  <a:pt x="2429522" y="596283"/>
                  <a:pt x="2299316" y="603681"/>
                </a:cubicBezTo>
                <a:cubicBezTo>
                  <a:pt x="2169110" y="611079"/>
                  <a:pt x="2163192" y="469036"/>
                  <a:pt x="2015231" y="470516"/>
                </a:cubicBezTo>
                <a:cubicBezTo>
                  <a:pt x="1867270" y="471996"/>
                  <a:pt x="1691196" y="670264"/>
                  <a:pt x="1411549" y="612559"/>
                </a:cubicBezTo>
                <a:cubicBezTo>
                  <a:pt x="1131902" y="554854"/>
                  <a:pt x="572609" y="217502"/>
                  <a:pt x="337351" y="124287"/>
                </a:cubicBezTo>
                <a:cubicBezTo>
                  <a:pt x="102093" y="31072"/>
                  <a:pt x="51046" y="42169"/>
                  <a:pt x="0" y="53266"/>
                </a:cubicBezTo>
              </a:path>
            </a:pathLst>
          </a:custGeom>
          <a:noFill/>
          <a:ln w="25400">
            <a:solidFill>
              <a:schemeClr val="accent1">
                <a:lumMod val="40000"/>
                <a:lumOff val="60000"/>
              </a:schemeClr>
            </a:solidFill>
            <a:prstDash val="sysDash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9" name="Выноска-облако 28"/>
          <p:cNvSpPr/>
          <p:nvPr/>
        </p:nvSpPr>
        <p:spPr>
          <a:xfrm rot="20847891">
            <a:off x="840566" y="556610"/>
            <a:ext cx="2649327" cy="2055243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Основано на научных принципах</a:t>
            </a:r>
          </a:p>
          <a:p>
            <a:pPr algn="ctr"/>
            <a:r>
              <a:rPr lang="ru-RU" sz="1500" b="1" i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Инфографики</a:t>
            </a:r>
            <a:endParaRPr lang="ru-RU" sz="1500" b="1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43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18" y="783195"/>
            <a:ext cx="8399668" cy="6018810"/>
          </a:xfrm>
          <a:prstGeom prst="rect">
            <a:avLst/>
          </a:prstGeom>
        </p:spPr>
      </p:pic>
      <p:sp>
        <p:nvSpPr>
          <p:cNvPr id="8" name="Блок-схема: задержка 7"/>
          <p:cNvSpPr/>
          <p:nvPr/>
        </p:nvSpPr>
        <p:spPr>
          <a:xfrm>
            <a:off x="0" y="200469"/>
            <a:ext cx="10298430" cy="582729"/>
          </a:xfrm>
          <a:prstGeom prst="flowChartDelay">
            <a:avLst/>
          </a:prstGeom>
          <a:gradFill flip="none" rotWithShape="1">
            <a:gsLst>
              <a:gs pos="1300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Примеры практики: </a:t>
            </a:r>
            <a:endParaRPr lang="ru-RU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36177" y="3730163"/>
            <a:ext cx="2350181" cy="24331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Комментарий:</a:t>
            </a: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Мы видим образец- продукт  творческого зачета</a:t>
            </a:r>
          </a:p>
        </p:txBody>
      </p:sp>
      <p:sp>
        <p:nvSpPr>
          <p:cNvPr id="12" name="Выноска-облако 11"/>
          <p:cNvSpPr/>
          <p:nvPr/>
        </p:nvSpPr>
        <p:spPr>
          <a:xfrm rot="21030732">
            <a:off x="9336848" y="979224"/>
            <a:ext cx="2551068" cy="208015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Это </a:t>
            </a:r>
            <a:r>
              <a:rPr lang="ru-RU" sz="1600" b="1" i="1" dirty="0" err="1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принт-скирин</a:t>
            </a: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Работы</a:t>
            </a:r>
          </a:p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Студентки из 207 </a:t>
            </a:r>
            <a:r>
              <a:rPr lang="ru-RU" sz="1600" b="1" i="1" dirty="0" err="1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леч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.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65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2" y="352309"/>
            <a:ext cx="9254809" cy="6352633"/>
          </a:xfrm>
          <a:prstGeom prst="rect">
            <a:avLst/>
          </a:prstGeom>
        </p:spPr>
      </p:pic>
      <p:sp>
        <p:nvSpPr>
          <p:cNvPr id="8" name="Блок-схема: задержка 7"/>
          <p:cNvSpPr/>
          <p:nvPr/>
        </p:nvSpPr>
        <p:spPr>
          <a:xfrm>
            <a:off x="0" y="200469"/>
            <a:ext cx="10298430" cy="582729"/>
          </a:xfrm>
          <a:prstGeom prst="flowChartDelay">
            <a:avLst/>
          </a:prstGeom>
          <a:gradFill flip="none" rotWithShape="1">
            <a:gsLst>
              <a:gs pos="1300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Примеры практики: </a:t>
            </a:r>
            <a:endParaRPr lang="ru-RU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489518" y="3635113"/>
            <a:ext cx="2350181" cy="147253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Комментарий:</a:t>
            </a: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Мы видим образец- продукт  творческого зачета</a:t>
            </a:r>
          </a:p>
        </p:txBody>
      </p:sp>
      <p:sp>
        <p:nvSpPr>
          <p:cNvPr id="12" name="Выноска-облако 11"/>
          <p:cNvSpPr/>
          <p:nvPr/>
        </p:nvSpPr>
        <p:spPr>
          <a:xfrm rot="21030732">
            <a:off x="9319883" y="774794"/>
            <a:ext cx="2551068" cy="228599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Это </a:t>
            </a:r>
            <a:r>
              <a:rPr lang="ru-RU" sz="1600" b="1" i="1" dirty="0" err="1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принт-скирин</a:t>
            </a: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Работы</a:t>
            </a:r>
          </a:p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Студентки из 211 </a:t>
            </a:r>
            <a:r>
              <a:rPr lang="ru-RU" sz="1600" b="1" i="1" dirty="0" err="1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леч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Храмовой Юлии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5080" y="276389"/>
            <a:ext cx="6084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https://krasgmu.ru/index.php?page[common]=download&amp;md=44be347792c941ebb4670b7371f66a03&amp;cid=17&amp;oid=1113034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77202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46" y="660484"/>
            <a:ext cx="4513540" cy="60748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233" y="298021"/>
            <a:ext cx="4751035" cy="6612577"/>
          </a:xfrm>
          <a:prstGeom prst="rect">
            <a:avLst/>
          </a:prstGeom>
        </p:spPr>
      </p:pic>
      <p:sp>
        <p:nvSpPr>
          <p:cNvPr id="8" name="Блок-схема: задержка 7"/>
          <p:cNvSpPr/>
          <p:nvPr/>
        </p:nvSpPr>
        <p:spPr>
          <a:xfrm>
            <a:off x="0" y="200469"/>
            <a:ext cx="10298430" cy="582729"/>
          </a:xfrm>
          <a:prstGeom prst="flowChartDelay">
            <a:avLst/>
          </a:prstGeom>
          <a:gradFill flip="none" rotWithShape="1">
            <a:gsLst>
              <a:gs pos="1300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Примеры практики: </a:t>
            </a:r>
            <a:endParaRPr lang="ru-RU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84814" y="3983667"/>
            <a:ext cx="144110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https://krasgmu.ru/index.php?page[common]=download&amp;md=08e7e95bb20226ccd9064acdd1275ebb&amp;cid=17&amp;oid=1128470</a:t>
            </a:r>
            <a:endParaRPr lang="ru-RU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105196" y="987228"/>
            <a:ext cx="111812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https://krasgmu.ru/index.php?page[common]=download&amp;md=af7c7ebcf2f63cdb4c7a04bb8f93ef47&amp;cid=17&amp;oid=1105995</a:t>
            </a:r>
            <a:endParaRPr lang="ru-RU" sz="9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601268" y="97545"/>
            <a:ext cx="1448637" cy="195151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Georgia" panose="02040502050405020303" pitchFamily="18" charset="0"/>
              </a:rPr>
              <a:t>Это </a:t>
            </a:r>
            <a:r>
              <a:rPr lang="ru-RU" sz="12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принт-скирин</a:t>
            </a:r>
            <a:endParaRPr lang="ru-RU" sz="12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200" b="1" i="1" dirty="0">
                <a:solidFill>
                  <a:schemeClr val="bg1"/>
                </a:solidFill>
                <a:latin typeface="Georgia" panose="02040502050405020303" pitchFamily="18" charset="0"/>
              </a:rPr>
              <a:t>Работы</a:t>
            </a:r>
          </a:p>
          <a:p>
            <a:pPr algn="ctr"/>
            <a:r>
              <a:rPr lang="ru-RU" sz="1200" b="1" i="1" dirty="0">
                <a:solidFill>
                  <a:schemeClr val="bg1"/>
                </a:solidFill>
                <a:latin typeface="Georgia" panose="02040502050405020303" pitchFamily="18" charset="0"/>
              </a:rPr>
              <a:t>Студента из 202 </a:t>
            </a:r>
            <a:r>
              <a:rPr lang="ru-RU" sz="12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леч</a:t>
            </a:r>
            <a:r>
              <a:rPr lang="ru-RU" sz="1200" b="1" i="1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ru-RU" sz="12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Селюжицкий</a:t>
            </a:r>
            <a:r>
              <a:rPr lang="ru-RU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Илья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-27709" y="4853613"/>
            <a:ext cx="1444831" cy="195151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Georgia" panose="02040502050405020303" pitchFamily="18" charset="0"/>
              </a:rPr>
              <a:t>Это </a:t>
            </a:r>
            <a:r>
              <a:rPr lang="ru-RU" sz="12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принт-скирин</a:t>
            </a:r>
            <a:endParaRPr lang="ru-RU" sz="12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200" b="1" i="1" dirty="0">
                <a:solidFill>
                  <a:schemeClr val="bg1"/>
                </a:solidFill>
                <a:latin typeface="Georgia" panose="02040502050405020303" pitchFamily="18" charset="0"/>
              </a:rPr>
              <a:t>Работы</a:t>
            </a:r>
          </a:p>
          <a:p>
            <a:pPr algn="ctr"/>
            <a:r>
              <a:rPr lang="ru-RU" sz="1200" b="1" i="1" dirty="0">
                <a:solidFill>
                  <a:schemeClr val="bg1"/>
                </a:solidFill>
                <a:latin typeface="Georgia" panose="02040502050405020303" pitchFamily="18" charset="0"/>
              </a:rPr>
              <a:t>Студента из 202 </a:t>
            </a:r>
            <a:r>
              <a:rPr lang="ru-RU" sz="1200" b="1" i="1" dirty="0" err="1">
                <a:solidFill>
                  <a:schemeClr val="bg1"/>
                </a:solidFill>
                <a:latin typeface="Georgia" panose="02040502050405020303" pitchFamily="18" charset="0"/>
              </a:rPr>
              <a:t>леч</a:t>
            </a:r>
            <a:r>
              <a:rPr lang="ru-RU" sz="1200" b="1" i="1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Петроченко Полины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3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8083</TotalTime>
  <Words>1471</Words>
  <Application>Microsoft Office PowerPoint</Application>
  <PresentationFormat>Произвольный</PresentationFormat>
  <Paragraphs>214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Педагогика каф.</cp:lastModifiedBy>
  <cp:revision>726</cp:revision>
  <dcterms:created xsi:type="dcterms:W3CDTF">2018-11-08T18:12:07Z</dcterms:created>
  <dcterms:modified xsi:type="dcterms:W3CDTF">2021-02-03T11:58:10Z</dcterms:modified>
</cp:coreProperties>
</file>