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90" r:id="rId5"/>
    <p:sldId id="257" r:id="rId6"/>
    <p:sldId id="291" r:id="rId7"/>
    <p:sldId id="270" r:id="rId8"/>
    <p:sldId id="260" r:id="rId9"/>
    <p:sldId id="259" r:id="rId10"/>
    <p:sldId id="294" r:id="rId11"/>
    <p:sldId id="261" r:id="rId12"/>
    <p:sldId id="262" r:id="rId13"/>
    <p:sldId id="295" r:id="rId14"/>
    <p:sldId id="288" r:id="rId15"/>
    <p:sldId id="263" r:id="rId16"/>
    <p:sldId id="267" r:id="rId17"/>
    <p:sldId id="264" r:id="rId18"/>
    <p:sldId id="265" r:id="rId19"/>
    <p:sldId id="266" r:id="rId20"/>
    <p:sldId id="271" r:id="rId21"/>
    <p:sldId id="269" r:id="rId22"/>
    <p:sldId id="272" r:id="rId23"/>
    <p:sldId id="273" r:id="rId24"/>
    <p:sldId id="274" r:id="rId25"/>
    <p:sldId id="289" r:id="rId26"/>
    <p:sldId id="276" r:id="rId27"/>
    <p:sldId id="277" r:id="rId28"/>
    <p:sldId id="278" r:id="rId29"/>
    <p:sldId id="279" r:id="rId30"/>
    <p:sldId id="280" r:id="rId31"/>
    <p:sldId id="292" r:id="rId32"/>
    <p:sldId id="281" r:id="rId33"/>
    <p:sldId id="293" r:id="rId34"/>
    <p:sldId id="296" r:id="rId35"/>
    <p:sldId id="297" r:id="rId36"/>
    <p:sldId id="298" r:id="rId37"/>
    <p:sldId id="284" r:id="rId38"/>
    <p:sldId id="285" r:id="rId39"/>
    <p:sldId id="286" r:id="rId40"/>
    <p:sldId id="28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6F0E-8F5D-4360-BE79-04D476444C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14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E3B6-DD0D-4735-BF3D-CD97FB4B76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99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3124-F3CC-4271-A282-E925D3E35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7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5468-1E2C-41FE-92A5-0FCA96632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62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21F-DB21-40F6-876C-73D683AFC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35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DAC4-BF11-4B87-910F-4FFD884A5F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25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FA69-F611-405A-9CC8-F7744522D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28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2ADC-B306-4A0F-8D74-DA7B847CBB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8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A05D-5BD3-4C32-8941-57500F092D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3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0866-3D22-48DA-8880-3612E8CB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24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ECC6-FB5E-4893-968E-869512D55A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5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4FCAA0-FA2C-42E9-B370-73CFE6D4849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5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888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8092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№14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50100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Репродуктивная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система          мужчины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7061" y="44243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обучающихся по специальности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34.02.01– Сестринское дело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Дударь В. 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Красноярск 2020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Процесс образования сперматозоидов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перматогенез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продолжается непрерывно с большой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интенсивностью в течение 70 – 72 суток. Сперматогенез состоит из 4 периодов:</a:t>
            </a:r>
          </a:p>
          <a:p>
            <a:pPr marL="0" indent="0" algn="just">
              <a:buNone/>
            </a:pP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Первый период – размножение.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Примитивные клетки в стенках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семяобразующих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канальцев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сперматогонии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митотически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делятся. Происходит значительное увеличение их количества. </a:t>
            </a:r>
          </a:p>
          <a:p>
            <a:pPr marL="0" indent="0" algn="just">
              <a:buNone/>
            </a:pP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Второй период – роста.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Увеличивается активное всасывание  цитоплазмой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сперматогоний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питательных веществ, происходят сложные изменения в ядре – образуется сперматоцит первого порядка, а затем второго порядка. </a:t>
            </a:r>
          </a:p>
        </p:txBody>
      </p:sp>
    </p:spTree>
    <p:extLst>
      <p:ext uri="{BB962C8B-B14F-4D97-AF65-F5344CB8AC3E}">
        <p14:creationId xmlns:p14="http://schemas.microsoft.com/office/powerpoint/2010/main" val="18954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Третья стадия – созревание.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Характеризуется двукратным делением клетки – мейозом, в результате чего образуются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сперматиды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Это  типичная округлая клетка с гаплоидным набором хромосом, цитоплазмой и всеми органоидами.</a:t>
            </a:r>
          </a:p>
          <a:p>
            <a:pPr marL="0" indent="0" algn="just">
              <a:buNone/>
            </a:pP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Четвертая стадия – формирование.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Начинается с перемещения ядра в передний конец клетки – это головка сперматозоида. Центриоли выходят в противоположную часть клетки, вместе с цитоплазмой образуют шейку, а одна из них превращается в осевую нить – хвостик.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Зрелые сперматозоиды отделяются и двигаются вдоль канальцев по направлению к придатку яичка. 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881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754216" cy="614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600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" y="0"/>
            <a:ext cx="8980264" cy="672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74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ридаток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одному краю яичка прилегает его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придаток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длиной 5 – 8 см и толщиной около 1 см. он состоит из 12 – 13 долек, каждая из которых образована продолжением соответствующего выносящего канальца. Все они образуют общий проток придатка. В каждой из долек образуется секрет, поступающий в общий проток.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4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458670"/>
            <a:ext cx="7800867" cy="585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3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28945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Функцией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придатка яичка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является содействие созреванию сперматозоидов, а так же функция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отбора: им занимаются клетки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спермиефаги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находящиеся в стенках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придатка, они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поглощают и переваривают наиболее слабые и неактивные сперматозоиды.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емявыносящий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проток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Общий проток придатка переходит 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семявыносящий проток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длиной 45—50 см просвет до 1,5 мм. Вместе с сосудами и нервами семявыносящий проток  идет в брюшную полость,  где  расширяется примерно вдвое и образует так называемую ампулу, а затем впадает в мочеиспускательный канал. </a:t>
            </a:r>
          </a:p>
        </p:txBody>
      </p:sp>
    </p:spTree>
    <p:extLst>
      <p:ext uri="{BB962C8B-B14F-4D97-AF65-F5344CB8AC3E}">
        <p14:creationId xmlns:p14="http://schemas.microsoft.com/office/powerpoint/2010/main" val="35263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4657126" cy="602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1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еменные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пузырьки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месте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впадения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семявыносящего  протока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мочевой пузырь находятся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семенные пузырьки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парные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мешковидные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образования, состоящие из тела 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шейки,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выделяющие секрет. Поступление содержимого семенных пузырьков с присутствующей в нем в большом количестве фруктозой существенно пополняет запас питательных веществ в семенной жидкости, что обеспечивает сперматозоиды всем необходимым до момента оплодотворения яйцеклетки. Зрелые сперматозоиды накапливаются в части придатка, переходящей в семявыносящий проток, и в ампуле этого протока.  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772400" cy="41764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лекции                                          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1.Строение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 функция репродуктивной системы мужчины.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2.Половые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гормоны, их биологическое действие на мужской организм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Влияние факторов окружающей среды на сперматогенез, потенцию (способность к совершению полового акта),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фертильность.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Гигиена половых органов мужчины</a:t>
            </a: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4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Бульбоуретральные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железы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Куперовы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парные округлые железы, небольшой величины, расположенные между пучками мышц мочеполовой диафрагмы. Выводной проток железы тонкий, длиной 3-4 см, открывается в просвет мочеиспускательного канала (уретры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куперовых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желез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Бульбоуретральные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железы вырабатывают вязкий секрет, представляющий собой бесцветную, прозрачную слизь, щелочной реакции, выделяемый в период полового возбуждения. Также как и секрет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парауретральных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желез - секрет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Куперовых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желез нейтрализует кислую реакцию мочевых путей перед эякуляцией.</a:t>
            </a:r>
          </a:p>
        </p:txBody>
      </p:sp>
    </p:spTree>
    <p:extLst>
      <p:ext uri="{BB962C8B-B14F-4D97-AF65-F5344CB8AC3E}">
        <p14:creationId xmlns:p14="http://schemas.microsoft.com/office/powerpoint/2010/main" val="14643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Простата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половая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придаточная железа мужской репродуктивной системы, охватывает со всех сторон мочеиспускательный канал в той его части, которая находится  у мочевого пузыря. По структуре она подобна губке состоящей из тысяч маленьких полостей, где секрет предстательной железы формируется, а затем выводится в мочевой канал через дюжины маленьких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протоков.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Ее размеры примерно 4*5*2,5 см, масса до 20 – 25 г.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8901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238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Функция простаты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Простата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вырабатывает секрет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из основных компонентов спермы. Состав сока простаты чрезвычайно сложен и выполняет очень много наиважнейших функций: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активность сперматозоидов, (условие оплодотворения),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собственный иммунитет простаты против инфекций,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нормальную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эрекцию,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выработку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тестостерона, а, кроме того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«отвечает» за деятельность гипофиза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6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1020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половом возбуждении сперматозоиды вместе с сек­ретом придатков движутся по семявыводящему каналу к семенным пузырькам. Секрет придатков разжижает сре­ду. В момент наибольшего полового возбуждения в зад­ний отдел мочеиспускательного канала выбрасываются сначала выделения предстательной железы, затем сперматозоиды и секрет семенных пузырьков.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9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Сперма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 смесь выделений предстательной железы и семен­ных пузырьков со сперматозоидами.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каждом половом акте выделяется от 1 до 6 мл спермы. В ней содержится около 300 000 000 сперматозоидов.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Сперма извергается через наружное отверстие мочеис­пускательного канала, которое открывается на головке полового члена.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Половой член (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penis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состоит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3 пещеристых тел, головки и корня. Во время полового возбуждения проис­ходит обильное заполнение пещеристых тел кровью, они становятся упругими, наступает эрекция (напряжение) полового члена. Только при таком состоянии мужского полового члена возможен половой акт.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Кожа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полового члена у основания головки образует складку — крайнюю плоть. Она может быть легко сдви­нута назад. Фимоз — сужение крайней плоти. На внутренней, обращенной к головке поверхности крайней плоти находятся особые железы, выделяющие секрет, смазывающий ее. При избыточном его накоплении и попадании в него инфекции  возможно воспаление, как головки, так и крайней плоти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баланопостит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9" y="548680"/>
            <a:ext cx="813675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7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Репродуктивная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системы мужчины исключительно важна, как и остальные системы организма, обеспечивающие нормальную жизнедеятельность.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мужскую систему репродукции возложены три главные 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1.Образование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семенниках (семенных канальцах) сперматозоидов. В процессе одного семяизвержения выходит 30-500 млн. спермиев.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2.Эвакуация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семенной жидкости из мужских половых органов и ее доставка в женские.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3.Синтез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основного андрогена (группа стероидных половых гормонов мужчин) – тестостерона.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479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Регуляция репродуктивной системы мужчины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Функция репродуктивной системы у мужчин регулируется тремя основными гормонами: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Лютеинизирующий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(ЛГ).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Фолликулостимулирующий (ФСГ).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Тестостерон.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30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Половые  гормоны, их  биологическое действие на организм.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Образованию спермы содействуют: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Фолликулостимулирующий гормон (ФСГ)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Тестостерон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ФСГ выделяется передней долей гипофиза. Его выделение стимулируется гормоном,  высвобождающим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лютеинизирующий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гормон из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гипоталямуса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(ГВЛГ) и угнетается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ингибином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выделяемым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сертолиевыми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клетками яичек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7748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ЛГ и ФСГ – гипофизарные гормоны. </a:t>
            </a:r>
          </a:p>
          <a:p>
            <a:pPr marL="0" indent="0" algn="just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Тестостерон синтезируется под влиянием ЛГ, </a:t>
            </a:r>
          </a:p>
          <a:p>
            <a:pPr marL="0" indent="0" algn="just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Сперматозоиды образуются под влиянием ЛГ.        	Тестостерон отвечает за: </a:t>
            </a:r>
          </a:p>
          <a:p>
            <a:pPr algn="just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своевременное появление вторичных половых признаков, </a:t>
            </a:r>
          </a:p>
          <a:p>
            <a:pPr algn="just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производство семенной жидкости, </a:t>
            </a:r>
          </a:p>
          <a:p>
            <a:pPr algn="just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наращивание мышечной массы, </a:t>
            </a:r>
          </a:p>
          <a:p>
            <a:pPr algn="just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физическую силу и выносливость, </a:t>
            </a:r>
          </a:p>
          <a:p>
            <a:pPr algn="just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либидо,</a:t>
            </a:r>
          </a:p>
          <a:p>
            <a:pPr algn="just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высоту голоса.</a:t>
            </a:r>
          </a:p>
          <a:p>
            <a:pPr marL="0" indent="0">
              <a:buNone/>
            </a:pPr>
            <a:r>
              <a:rPr lang="ru-RU" sz="9800" dirty="0" smtClean="0"/>
              <a:t/>
            </a:r>
            <a:br>
              <a:rPr lang="ru-RU" sz="9800" dirty="0" smtClean="0"/>
            </a:br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527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Влияние факторов окружающей среды на сперматогенез, потенцию (способность к совершению полового акта), фертильность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Снижение продукции половых мужских гормонов происходит под влиянием различных факторов:  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1.эндокринные болезни,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2.ожирение,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3.хронические болезни,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4.ЗППП,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5.стрессы, </a:t>
            </a:r>
          </a:p>
        </p:txBody>
      </p:sp>
    </p:spTree>
    <p:extLst>
      <p:ext uri="{BB962C8B-B14F-4D97-AF65-F5344CB8AC3E}">
        <p14:creationId xmlns:p14="http://schemas.microsoft.com/office/powerpoint/2010/main" val="109228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6.постоянное перегревание яичек в саунах, банях, </a:t>
            </a:r>
          </a:p>
          <a:p>
            <a:pPr marL="0" indent="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7.частые переохлаждения, </a:t>
            </a:r>
          </a:p>
          <a:p>
            <a:pPr marL="0" indent="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8.депрессия,</a:t>
            </a:r>
          </a:p>
          <a:p>
            <a:pPr marL="0" indent="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9.травмы,</a:t>
            </a:r>
          </a:p>
          <a:p>
            <a:pPr marL="0" indent="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10.несчастные случаи (поражение электротоком, ДТП) и так далее. </a:t>
            </a:r>
          </a:p>
          <a:p>
            <a:pPr marL="0" indent="0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Воздействие неблагоприятных факторов приводит не только к снижению выработки тестостерона, но также к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эректильной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эякуляторной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дисфункции.</a:t>
            </a:r>
          </a:p>
          <a:p>
            <a:pPr marL="0" indent="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44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Гормональный статус мужчины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Для оценки мужского гормонального статуса проводят комплексное исследование гормонов мужской половой системы. Наиболее важными гормонами мужской половой системы являются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ндрогены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организме здорового мужчины основной источник андрогенов - яички.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Тестостерон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это основной андроген, вырабатываемый яичками, и основной мужской половой гормон. Концентрация тестостерона значительно возрастает в период полового созревания и сохраняется высокой вплоть до 40-50 лет, после чего начинает постепенно снижаться, даже у здоровых мужчин.</a:t>
            </a:r>
          </a:p>
        </p:txBody>
      </p:sp>
    </p:spTree>
    <p:extLst>
      <p:ext uri="{BB962C8B-B14F-4D97-AF65-F5344CB8AC3E}">
        <p14:creationId xmlns:p14="http://schemas.microsoft.com/office/powerpoint/2010/main" val="3889014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О</a:t>
            </a:r>
            <a:r>
              <a:rPr lang="ru-RU" sz="3600" dirty="0" smtClean="0"/>
              <a:t>ценка </a:t>
            </a:r>
            <a:r>
              <a:rPr lang="ru-RU" sz="3600" dirty="0"/>
              <a:t>андрогенного </a:t>
            </a:r>
            <a:r>
              <a:rPr lang="ru-RU" sz="3600" dirty="0" smtClean="0"/>
              <a:t>статуса</a:t>
            </a:r>
            <a:br>
              <a:rPr lang="ru-RU" sz="3600" dirty="0" smtClean="0"/>
            </a:br>
            <a:r>
              <a:rPr lang="ru-RU" sz="3600" dirty="0" smtClean="0"/>
              <a:t>(</a:t>
            </a:r>
            <a:r>
              <a:rPr lang="ru-RU" sz="2700" dirty="0" smtClean="0"/>
              <a:t>используется </a:t>
            </a:r>
            <a:r>
              <a:rPr lang="ru-RU" sz="2700" dirty="0"/>
              <a:t>определение общего тестосте</a:t>
            </a:r>
            <a:r>
              <a:rPr lang="ru-RU" sz="2700" i="1" dirty="0"/>
              <a:t>рона</a:t>
            </a:r>
            <a:r>
              <a:rPr lang="ru-RU" sz="3200" i="1" dirty="0" smtClean="0"/>
              <a:t>.) </a:t>
            </a:r>
            <a:r>
              <a:rPr lang="ru-RU" sz="3600" b="1" i="1" dirty="0" smtClean="0"/>
              <a:t>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Общий тестостерон представлен двумя фракциями:</a:t>
            </a:r>
          </a:p>
          <a:p>
            <a:pPr marL="0" lv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1.Небольшая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часть тестостерона циркулирует в крови в свободном состоянии (не связана с какими-либо белками). Этот тестостерон называют свободным. Он может оказывать биологическое воздействие на клетки организма.</a:t>
            </a:r>
          </a:p>
          <a:p>
            <a:pPr marL="0" lv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2.Другая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часть тестостерона связана с белками: 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сильная связь с белком, связывающим половые гормоны (SHBG). Эта часть тестостерона неактивна.</a:t>
            </a: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Другая часть, слабо и обратимо связанная с другим белком - альбумином - так же как и свободный тестостерон является активным участником регуляции.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Таким образом, в клетки-мишени может проникать свободный тестостерон и тестостерон, связанный с альбумином, они составляют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биодоступный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тестостерон.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78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Биодоступный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тестостерон = свободный тестостерон + тестостерон, связанный с альбумином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6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Гигиена половых органов мужчины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1.Каждый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мужчина должен обмывать половые органы чистой проточной водой, смывая с головки накапливаю­щиеся на ней сальные отложения. Предварительно сле­дует вымыть руки.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2.Сравнительно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недавно в пиве были обнаружены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фитоэстрогены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которые представляют собой растительные аналоги женских половых гормонов и также попадают в напиток из хмеля. . Когда мужчина начинает употреблять пиво, у него в организме начинает накапливаться большое количество гормонов, похожих на женский гормон прогестерон. У него смещается гормональное равновесие, и он начинает становиться обрюзгшим (отекать, оплывать лицом, телом, толстеть), его фигура становится женоподобной. У него пропадает интерес к женщинам.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1.Назовите органы репродуктивной системы мужчины;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функции каждого органа репродуктивной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мужчины;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3.Перечислите половые гормоны и их влияние на организм мужчины;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4.Опишите процесс сперматогенеза.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мужским половым органам относятся яички, придатки яичек, семявыносящие протоки, семенные пузырьки, предстательная железа, половой член. Деятельность половых органов находится под контролем коры больших полушарий, подкорковых нервных центров, поясничного и крестцового отделов спинного мозга,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гипоталамуса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передней доли гипофиза.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4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Мужские половые органы можно разделить на наружные и внутренние.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Группа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наружных репродуктивных органов мужчины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пенис(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половойчлен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ички(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тестикулы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придаток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яичка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внутренним половым органам мужчины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относятся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емявыносящие протоки, семенные пузырьки,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бульбоуретральные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Куперовы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железы </a:t>
            </a:r>
          </a:p>
        </p:txBody>
      </p:sp>
    </p:spTree>
    <p:extLst>
      <p:ext uri="{BB962C8B-B14F-4D97-AF65-F5344CB8AC3E}">
        <p14:creationId xmlns:p14="http://schemas.microsoft.com/office/powerpoint/2010/main" val="17609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38188"/>
            <a:ext cx="75438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3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Яички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парные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образования, расположенные  вне таза, в кожно-мышечном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мешковидном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образовании -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 мошонке. Размеры яичка в среднем у взрослого мужчины составляет 4*3 см и имеют массу 20 – 30 г. яичко разделено на 200 – 300 долек, образованных тонкими множественными извитыми канальцами. В стенках этих канальцев находятся особые клетки -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сертолиевы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 содействующие развитию  мужских половых клеток — сперматозоидов. Между канальцами располагаются  интерстициальные клетки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Лейдига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вырабатывающие  по­ловой гормон — тестостерон (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андростерон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Извитые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канальцы переходят в 12 – 18 более толстых, коротких выносящих канальцев.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4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192688" cy="569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8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Сперматогенез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Сперматогенез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(производство семенной жидкости) осуществляется под влиянием и контролем гормональных веществ. Он начинается с момента полового созревания (11-15 лет), поэтому до этого возраста в организме мальчика сперматозоиды не производятся. Когда у подростка тестостерон достигает положенного для возраста уровня, это приводит к активации стволовых клеток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тестикулах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(спермогоний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возрастом (с 35-45 лет) продуцирование тестостерона начинает снижаться, соответственно снижается и фертильность. </a:t>
            </a:r>
          </a:p>
        </p:txBody>
      </p:sp>
    </p:spTree>
    <p:extLst>
      <p:ext uri="{BB962C8B-B14F-4D97-AF65-F5344CB8AC3E}">
        <p14:creationId xmlns:p14="http://schemas.microsoft.com/office/powerpoint/2010/main" val="3916244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1583</Words>
  <Application>Microsoft Office PowerPoint</Application>
  <PresentationFormat>Экран (4:3)</PresentationFormat>
  <Paragraphs>119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1_Тема Office</vt:lpstr>
      <vt:lpstr>Презентация PowerPoint</vt:lpstr>
      <vt:lpstr>План лекции                                                1.Строение и функция репродуктивной системы мужчины.  2.Половые гормоны, их биологическое действие на мужской организм. 3. Влияние факторов окружающей среды на сперматогенез, потенцию (способность к совершению полового акта), фертильность. 4. Гигиена половых органов мужчины   </vt:lpstr>
      <vt:lpstr>Презентация PowerPoint</vt:lpstr>
      <vt:lpstr>Презентация PowerPoint</vt:lpstr>
      <vt:lpstr>Презентация PowerPoint</vt:lpstr>
      <vt:lpstr>Презентация PowerPoint</vt:lpstr>
      <vt:lpstr>Яички</vt:lpstr>
      <vt:lpstr>Презентация PowerPoint</vt:lpstr>
      <vt:lpstr>Сперматогенез</vt:lpstr>
      <vt:lpstr>Процесс образования сперматозоидов </vt:lpstr>
      <vt:lpstr>Презентация PowerPoint</vt:lpstr>
      <vt:lpstr>Презентация PowerPoint</vt:lpstr>
      <vt:lpstr>Презентация PowerPoint</vt:lpstr>
      <vt:lpstr>Придаток</vt:lpstr>
      <vt:lpstr>Презентация PowerPoint</vt:lpstr>
      <vt:lpstr>Презентация PowerPoint</vt:lpstr>
      <vt:lpstr>Семявыносящий проток</vt:lpstr>
      <vt:lpstr>Презентация PowerPoint</vt:lpstr>
      <vt:lpstr>Семенные пузырьки </vt:lpstr>
      <vt:lpstr>Презентация PowerPoint</vt:lpstr>
      <vt:lpstr>Бульбоуретральные железы (Куперовы)</vt:lpstr>
      <vt:lpstr>Функция куперовых желез</vt:lpstr>
      <vt:lpstr>Простата</vt:lpstr>
      <vt:lpstr>Презентация PowerPoint</vt:lpstr>
      <vt:lpstr>Функция простаты</vt:lpstr>
      <vt:lpstr>Презентация PowerPoint</vt:lpstr>
      <vt:lpstr>Сперма</vt:lpstr>
      <vt:lpstr>Половой член (penis)</vt:lpstr>
      <vt:lpstr>Презентация PowerPoint</vt:lpstr>
      <vt:lpstr>Регуляция репродуктивной системы мужчины</vt:lpstr>
      <vt:lpstr>Половые  гормоны, их  биологическое действие на организм. </vt:lpstr>
      <vt:lpstr>Презентация PowerPoint</vt:lpstr>
      <vt:lpstr>Влияние факторов окружающей среды на сперматогенез, потенцию (способность к совершению полового акта), фертильность </vt:lpstr>
      <vt:lpstr>Презентация PowerPoint</vt:lpstr>
      <vt:lpstr>Гормональный статус мужчины</vt:lpstr>
      <vt:lpstr>Оценка андрогенного статуса (используется определение общего тестостерона.)  </vt:lpstr>
      <vt:lpstr>Презентация PowerPoint</vt:lpstr>
      <vt:lpstr>Гигиена половых органов мужчины </vt:lpstr>
      <vt:lpstr>Контрольные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36</cp:revision>
  <dcterms:created xsi:type="dcterms:W3CDTF">2020-08-31T03:51:32Z</dcterms:created>
  <dcterms:modified xsi:type="dcterms:W3CDTF">2020-09-16T10:20:07Z</dcterms:modified>
</cp:coreProperties>
</file>