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sldIdLst>
    <p:sldId id="257" r:id="rId3"/>
    <p:sldId id="258" r:id="rId4"/>
    <p:sldId id="259" r:id="rId5"/>
    <p:sldId id="260" r:id="rId6"/>
    <p:sldId id="297" r:id="rId7"/>
    <p:sldId id="282" r:id="rId8"/>
    <p:sldId id="261" r:id="rId9"/>
    <p:sldId id="262" r:id="rId10"/>
    <p:sldId id="263" r:id="rId11"/>
    <p:sldId id="283" r:id="rId12"/>
    <p:sldId id="265" r:id="rId13"/>
    <p:sldId id="285" r:id="rId14"/>
    <p:sldId id="267" r:id="rId15"/>
    <p:sldId id="286" r:id="rId16"/>
    <p:sldId id="268" r:id="rId17"/>
    <p:sldId id="269" r:id="rId18"/>
    <p:sldId id="270" r:id="rId19"/>
    <p:sldId id="289" r:id="rId20"/>
    <p:sldId id="288" r:id="rId21"/>
    <p:sldId id="271" r:id="rId22"/>
    <p:sldId id="290" r:id="rId23"/>
    <p:sldId id="272" r:id="rId24"/>
    <p:sldId id="291" r:id="rId25"/>
    <p:sldId id="298" r:id="rId26"/>
    <p:sldId id="299" r:id="rId27"/>
    <p:sldId id="273" r:id="rId28"/>
    <p:sldId id="292" r:id="rId29"/>
    <p:sldId id="274" r:id="rId30"/>
    <p:sldId id="293" r:id="rId31"/>
    <p:sldId id="275" r:id="rId32"/>
    <p:sldId id="294" r:id="rId33"/>
    <p:sldId id="276" r:id="rId34"/>
    <p:sldId id="295" r:id="rId35"/>
    <p:sldId id="277" r:id="rId36"/>
    <p:sldId id="296" r:id="rId37"/>
    <p:sldId id="278" r:id="rId38"/>
    <p:sldId id="281" r:id="rId39"/>
    <p:sldId id="279" r:id="rId40"/>
    <p:sldId id="301" r:id="rId41"/>
    <p:sldId id="302" r:id="rId42"/>
    <p:sldId id="303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93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3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504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32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140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25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250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59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86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5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9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3200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58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18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061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34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17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679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09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5818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919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484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849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308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865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85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0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5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8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70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7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39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90C226"/>
                </a:solidFill>
              </a:rPr>
              <a:pPr defTabSz="457200"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56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9/10/2017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90C226"/>
                </a:solidFill>
              </a:rPr>
              <a:pPr defTabSz="457200"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42;&#1080;&#1076;&#1077;&#1086;/&#1053;&#1077;&#1074;&#1080;&#1076;&#1080;&#1084;&#1072;&#1103;%20&#1078;&#1080;&#1079;&#1085;&#1100;.%20&#1042;&#1074;&#1077;&#1076;&#1077;&#1085;&#1080;&#1077;%20&#1074;%20&#1084;&#1080;&#1082;&#1088;&#1086;&#1073;&#1080;&#1086;&#1083;&#1086;&#1075;&#1080;&#1102;.%20&#1063;&#1072;&#1089;&#1090;&#1100;%205.%20&#1101;&#1074;&#1086;&#1083;&#1102;&#1094;&#1080;&#1103;.mp4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&#1042;&#1080;&#1076;&#1077;&#1086;/&#1052;&#1080;&#1082;&#1088;&#1086;&#1092;&#1083;&#1086;&#1088;&#1072;%20&#1082;&#1080;&#1096;&#1077;&#1095;&#1085;&#1080;&#1082;&#1072;%20(&#1074;&#1080;&#1090;&#1072;&#1092;&#1083;&#1086;&#1088;&#1072;%20&#1080;%20&#1085;&#1077;&#1082;&#1088;&#1086;&#1092;&#1083;&#1086;&#1088;&#1072;).%20%20&#1057;&#1074;&#1086;&#1073;&#1086;&#1076;&#1072;%20&#1086;&#1090;%20&#1075;&#1085;&#1080;&#1077;&#1085;&#1080;&#1103;!.mp4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medlib.ru/ru/book/ISBN9785970436424.html" TargetMode="External"/><Relationship Id="rId2" Type="http://schemas.openxmlformats.org/officeDocument/2006/relationships/hyperlink" Target="http://www.studmedlib.ru/ru/book/ISBN9785970436417.html" TargetMode="Externa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www.medcollegelib.ru/book/ISBN9785970429334.html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241300"/>
            <a:ext cx="9085723" cy="1625600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и социального развития Российской Федерации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2956920"/>
            <a:ext cx="8144933" cy="1236820"/>
          </a:xfrm>
        </p:spPr>
        <p:txBody>
          <a:bodyPr>
            <a:norm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Экология микроорганизмов. Влияние факторов внешней среды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9387" y="2263001"/>
            <a:ext cx="29470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b="1" kern="0" cap="sm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Компьютерная лекция</a:t>
            </a:r>
            <a:r>
              <a:rPr lang="ru-RU" sz="3000" b="1" kern="0" cap="sm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kern="0" cap="small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1600" b="1" kern="0" cap="small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500" y="4193740"/>
            <a:ext cx="6096000" cy="5878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kern="0" cap="sm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Дисциплина «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микробиологии и иммунологии</a:t>
            </a:r>
            <a:r>
              <a:rPr lang="ru-RU" sz="1400" b="1" kern="0" cap="sm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1400" b="1" kern="0" cap="sm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kern="0" cap="sm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1400" b="1" kern="0" cap="sm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«Сестринское дело»</a:t>
            </a:r>
            <a:endParaRPr lang="ru-RU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8013700" y="5708650"/>
            <a:ext cx="39973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457200" eaLnBrk="1" hangingPunct="1"/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 преподаватель дисциплины</a:t>
            </a:r>
          </a:p>
          <a:p>
            <a:pPr algn="ctr" defTabSz="45720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Основы микробиологии и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иммунологии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 eaLnBrk="1" hangingPunct="1"/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Донгузова Елена </a:t>
            </a:r>
            <a:r>
              <a:rPr lang="ru-RU" alt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alt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вгеньевна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77286" y="6077982"/>
            <a:ext cx="1757020" cy="4816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Красноярск 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186" y="170387"/>
            <a:ext cx="11567710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Высушивание. </a:t>
            </a:r>
            <a:endParaRPr lang="ru-RU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нормальной жизнедеятельности микроорганизмов необходима вода.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Высушивание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приво­дит к обезвоживанию цитоплазмы, нарушению целостно­сти цитоплазматической мембраны, вследствие чего нару­шается питание микробных клеток и наступает их гибель.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отмирания разных видов микроорганизмов под влиянием высушивания значительно отличаются.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15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Особой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устойчивостью к высушиванию, как и к другим воздействиям окружающей среды, обладают споры. 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9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664" y="103696"/>
            <a:ext cx="7858557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Лучистая энергия.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природе микроорганизмы постоян­но подвергаются воздействию солнечной радиации. </a:t>
            </a:r>
            <a:endParaRPr lang="ru-RU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www.greensource.ru/images/articles/low-quality/lowq-svetovaja-jenerg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475" y="103696"/>
            <a:ext cx="3890719" cy="291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6663" y="3192053"/>
            <a:ext cx="11659519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Пря­мые солнечные лучи вызывают гибель многих микроорга­низмов в течение нескольких часов, за исключением фотосинтезирующих бактерий (зеленых и пурпурных се­робактерий). 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136" y="0"/>
            <a:ext cx="1182109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Ультразвук </a:t>
            </a:r>
            <a:endParaRPr lang="ru-RU" sz="40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 algn="just">
              <a:lnSpc>
                <a:spcPct val="115000"/>
              </a:lnSpc>
              <a:buFont typeface="+mj-lt"/>
              <a:buAutoNum type="arabicPeriod"/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ызывает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значительное поражение микро­бной клетки.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 algn="just">
              <a:lnSpc>
                <a:spcPct val="115000"/>
              </a:lnSpc>
              <a:buFont typeface="+mj-lt"/>
              <a:buAutoNum type="arabicPeriod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действием ультразвука газы, находящи­еся в жидкой среде цитоплазмы, активируются, и внутри клетки возникает высокое давление.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742950" algn="just">
              <a:lnSpc>
                <a:spcPct val="115000"/>
              </a:lnSpc>
              <a:buFont typeface="+mj-lt"/>
              <a:buAutoNum type="arabicPeriod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приводит к разрыву клеточной оболочки и гибели клетки.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0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488" y="151413"/>
            <a:ext cx="1178146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Химические факторы.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механизму действия химические вещества, облада­ющие противомикробной активностью, можно подразде­лить на несколько групп:                                                   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Поверхностно-активные вещества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Фенол, крезол и их производные вызывают коагуля­цию микробных белков. 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AutoNum type="arabicPeriod" startAt="3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Окислители, взаимодействуя с микробными белками, нарушают деятельность ферментов, вызывают денатура­цию белков. </a:t>
            </a:r>
          </a:p>
        </p:txBody>
      </p:sp>
    </p:spTree>
    <p:extLst>
      <p:ext uri="{BB962C8B-B14F-4D97-AF65-F5344CB8AC3E}">
        <p14:creationId xmlns:p14="http://schemas.microsoft.com/office/powerpoint/2010/main" val="167205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471" y="228516"/>
            <a:ext cx="11358391" cy="5153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Tx/>
              <a:buAutoNum type="arabicPeriod" startAt="3"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Формальдегид применяют в виде 40% раствора (формалин) для дезинфекции. </a:t>
            </a:r>
          </a:p>
          <a:p>
            <a:pPr marL="342900" lvl="0" indent="-342900" algn="just">
              <a:lnSpc>
                <a:spcPct val="115000"/>
              </a:lnSpc>
              <a:buFontTx/>
              <a:buAutoNum type="arabicPeriod" startAt="3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тяжелых металлов (ртуть, свинец, цинк, золото и др.) коагулируют белки микробной клетки, вы­зывая этим их гибель. Ряд металлов (серебро, золото, ртуть и др.) оказывают бактерицидное действие на микро­организмы в ничтожно малых концентрациях.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Tx/>
              <a:buAutoNum type="arabicPeriod" startAt="3"/>
            </a:pPr>
            <a:r>
              <a:rPr lang="ru-RU" sz="3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Красители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(бриллиантовый зеленый, риванол и др.) обладают свойством задерживать рост бактерий.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5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371" y="167102"/>
            <a:ext cx="11600761" cy="571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Биологические факторы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Симбиоз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сожительство организмов различных видов, приносящих им взаимную пользу. При этом совме­стно они развиваются лучше, чем каждый из них в отдельности.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Метабиоз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такой вид взаимоотношений, при кото­ром продукты обмена одного вида микроорганизмов созда­ют необходимые условия для развития других.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Антагонизм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форма взаимоотношений, при кото­рой один микроорганизм угнетает развитие другого или может вызвать его полную гибель. 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6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967" y="323556"/>
            <a:ext cx="11362063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Распространение микроорганизмов в природе</a:t>
            </a:r>
            <a:endParaRPr lang="ru-RU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Микроорганизмы распространены в окружающей среде повсеместно.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находятся в почве, воде, воздухе, организме человека и животных.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Микроорганизмы уча­ствуют в процессах превращения веществ, усвоении их растениями и животными.</a:t>
            </a:r>
            <a:endParaRPr lang="ru-RU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1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370" y="299782"/>
            <a:ext cx="8355365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почвы</a:t>
            </a:r>
            <a:endParaRPr lang="ru-RU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почве микроорганизмы находят наиболее благоприят­ные условия для своего развития. </a:t>
            </a: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Органические вещества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минеральные соединения, достаточная влажность почвы создают условия для накопления в ней огромного количе­ства микроорганизмов.</a:t>
            </a:r>
            <a:endParaRPr lang="ru-RU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paranormal-news.ru/_nw/100/610075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566" y="299781"/>
            <a:ext cx="3941625" cy="303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410170" y="3462793"/>
            <a:ext cx="3739021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ctr">
              <a:lnSpc>
                <a:spcPct val="115000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помощью микроорганизмов изменяется структу­ра и химический состав почвы.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900" y="194287"/>
            <a:ext cx="1131799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ctr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почвы очень разнообразна: она состоит из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нитрифицирующих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азотфиксирующих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денитрифици­рующих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целлюлозоразлагающих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бактерий;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серо-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желе­зобактерий,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грибов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водорослей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простейших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0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07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90007"/>
            <a:ext cx="12192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Большин­ство микроорганизмов, обитающих в почве, принимает участие в круговороте веществ в природе: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разложении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органических веществ до неорганических,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усвоении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мине­ральных элементов </a:t>
            </a:r>
          </a:p>
          <a:p>
            <a:pPr marL="342900" lvl="0" indent="-3429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фиксации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атмосферного азота расте­ниями. </a:t>
            </a:r>
            <a:endParaRPr lang="ru-RU" sz="40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9035" y="205063"/>
            <a:ext cx="8321407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Влияние факторов окружающей среды на микроорганизмы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физические факторы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химические факторы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биологические факторы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2. Распространение микроорганизмов в природе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микрофлора почвы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микрофлора воды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микрофлора воздуха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lnSpc>
                <a:spcPct val="115000"/>
              </a:lnSpc>
              <a:spcAft>
                <a:spcPts val="0"/>
              </a:spcAft>
              <a:tabLst>
                <a:tab pos="90170" algn="l"/>
                <a:tab pos="270510" algn="l"/>
              </a:tabLs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микрофлора организма человека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1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305" y="340917"/>
            <a:ext cx="725043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воды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Вода открытых водоемов является естественной сре­дой обитания многих микроорганизмов.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воду они попа­дают из почвы, с выделениями человека и животных, отбросами, сточными водами.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://wsbs-msu.ru/res/DOC223/9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741" y="137443"/>
            <a:ext cx="4639937" cy="347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8304" y="4397412"/>
            <a:ext cx="11611777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ctr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Обычная микрофлора почвы - сапрофиты. </a:t>
            </a:r>
          </a:p>
          <a:p>
            <a:pPr lvl="0" indent="449580" algn="ctr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воде оби­тают псевдомонады, микрококки, вибрионы. </a:t>
            </a:r>
          </a:p>
        </p:txBody>
      </p:sp>
    </p:spTree>
    <p:extLst>
      <p:ext uri="{BB962C8B-B14F-4D97-AF65-F5344CB8AC3E}">
        <p14:creationId xmlns:p14="http://schemas.microsoft.com/office/powerpoint/2010/main" val="368283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817" y="333758"/>
            <a:ext cx="11538332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Вода играет большую роль в передаче инфекционных болезней.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Возбудители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кишечных инфекций, полиомиели­та, туляремии, лептоспироза нередко вызывают «водные» эпидемии, а для холеры вода служит основным путем передачи инфекции.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чистоты воды и предупреждение ее за­грязнения - одно из обязательных мероприятий в борьбе с инфекционными болезнями.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698" y="393545"/>
            <a:ext cx="11731629" cy="5785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воздуха</a:t>
            </a:r>
            <a:endParaRPr lang="ru-RU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Воздух не содержит питательных субстратов, нужных для развития микроорганизмов.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Кроме того, солнечная радиация, смена температуры и другие факторы оказыва­ют неблагоприятное воздействие на микроорганизмы.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Нес­мотря на это, в воздухе постоянно находится значитель­ное количество микроорганизмов, которые попадают в воздух с пылью с поверхности почвы. 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51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303" y="-15019"/>
            <a:ext cx="11622795" cy="35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часто в воздухе встречаются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споры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грибов и бактерий,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пигмен­тные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сапрофитные бактерии,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плесневые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дрожжевые грибы, </a:t>
            </a:r>
            <a:endParaRPr lang="ru-RU" sz="4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различные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кокки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7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5345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Патогенные микроорганизмы попадают в воздух вме­сте с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капельками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слюны и мокроты,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кашле,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чиханье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разговоре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больных людей,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с пылью с загрязнен­ных предметов и инфицированной почвы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0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050" y="120070"/>
            <a:ext cx="1174865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Малоустойчивые патогенные микроорганизмы пере­даются обычно лишь </a:t>
            </a:r>
          </a:p>
          <a:p>
            <a:pPr lvl="0" indent="449580" algn="just">
              <a:lnSpc>
                <a:spcPct val="115000"/>
              </a:lnSpc>
            </a:pP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расстоянии, близком от больного (возбудители кори, гриппа, коклюша);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частицами пыли переносятся кокки, споры и более устойчивые микроорга­низмы. 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749" y="133814"/>
            <a:ext cx="11549350" cy="5153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организма человека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Нормальная микрофлора человека сложилась в резуль­тате взаимодействия микро- и макроорганизма в процессе эволюции.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Совокупность микробных видов, характерных для отдельных органов и полостей организма -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биоценоз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необходимое условие нормальной жизнеде­ятельности организма.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Нарушение биоценоза, появление необычных для него микроорганизмов, особенно болезнет­ворных, вызывает развитие заболевания.</a:t>
            </a:r>
            <a:endParaRPr lang="ru-RU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270" y="409712"/>
            <a:ext cx="1176601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Плод человека во время беременности стерилен. Уже при родах в организм ребенка из родового канала матери попадают микроорганизмы. Они также поступают с кожи матери, рук персонала, окружающих предметов и воздуха.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жизни человека характер микрофлоры меня­ется, но в целом он постоянен и характерен для отдель­ных органов. Внутренние органы человека обычно сте­рильны (кровь, мозг, печень и др.).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ткани, сообщающиеся с окружающей средой, содержат микроор­ганизмы.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31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783" y="141658"/>
            <a:ext cx="7444498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кожи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довольно постоянна. Она представ­лена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стафилококками,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стрептококками,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дифтероидами,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спорообразующими бактериями,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дрожжеподобными гри­бами. 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://lekmed.ru/images/archive/mikrobiologiya/infekcia-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109" y="141658"/>
            <a:ext cx="4109843" cy="413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2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732" y="205754"/>
            <a:ext cx="114722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Питательным субстратом для них являются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выделе­ния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сальных и потовых желез,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отмершие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клетки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продукты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распада.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Микроорганизмы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попавшие на чистую здоровую кожу, обычно погибают от воздействия выделе­ний разных желез и бактерий, постоянно обитающих на коже.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Загрязнение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кожи способствует развитию патогенных микроорганизмов, поэтому очень важно постоянно поддер­живать чистоту кожи.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131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508" y="88123"/>
            <a:ext cx="9207819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факторов окружающей среды на микроорганизмы</a:t>
            </a:r>
            <a:endParaRPr lang="ru-RU" sz="28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Жизнь микроорганизмов находится в тесной зависимо­сти от условий окружающей среды. Все факторы окружа­ющей среды, оказывающие влияние на микроорганизмы, можно разделить на три группы: </a:t>
            </a:r>
          </a:p>
        </p:txBody>
      </p:sp>
      <p:pic>
        <p:nvPicPr>
          <p:cNvPr id="1026" name="Picture 2" descr="http://www.sarclinic.ru/images/sarclinic-vozdejstvie-ekologicheski-neblagopriyatnykh-faktorov-okruzhayushchej-sredy-na-zdorove-n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327" y="0"/>
            <a:ext cx="2961483" cy="291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5508" y="3870821"/>
            <a:ext cx="1207649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физические, </a:t>
            </a: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химические </a:t>
            </a: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биологические, </a:t>
            </a:r>
          </a:p>
          <a:p>
            <a:pPr lvl="0" algn="just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благоприятное или губительное дей­ствие которых зависит как от природы самого фактора, так и от свойств микроорганизма.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0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750" y="174709"/>
            <a:ext cx="6096000" cy="455201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полости рта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обильна и разнообразна.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Постоянная температура,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влажность,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питатель­ных веществ, </a:t>
            </a:r>
          </a:p>
          <a:p>
            <a:pPr marL="571500" indent="-5715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щелочная реакция слюны </a:t>
            </a:r>
          </a:p>
        </p:txBody>
      </p:sp>
      <p:pic>
        <p:nvPicPr>
          <p:cNvPr id="10242" name="Picture 2" descr="http://vetsait.com/wp-content/uploads/2014/02/isledovanie-300x2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409" y="174709"/>
            <a:ext cx="5539476" cy="421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1749" y="4630561"/>
            <a:ext cx="11141725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создают благопри­ятные условия для развития микроорганизмов. 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682" y="0"/>
            <a:ext cx="11560366" cy="6852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Преоблада­ют различные виды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кокков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молочнокислые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бактерии,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дифтероиды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спирохеты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встречаются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веретенообразные палочки,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актиномицеты 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дрожжеподобные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грибы.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Микроорганизмы полости рта играют большую роль в развитии кариеса зубов, стоматита, воспаления мягких тканей. В предупреждении этих заболеваний большое значение имеет гигиена рта.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6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564" y="256142"/>
            <a:ext cx="6173118" cy="6285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желудочно-кишечного тракта.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Обычно микрофлора  желудка  крайне  скудна из-за губительного действия кислого желудочного сока.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тонком кишечнике, несмотря на щелочную реакцию, микроорганизмов также немного в связи с неблагоприятным действием ферментов.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pro-analizy.ru/wp-content/uploads/2014/12/normalnaya-mikroflora-kishechnika-i-disbakterio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004" y="256142"/>
            <a:ext cx="5536500" cy="390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5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83879"/>
            <a:ext cx="11910951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толстом кишечнике условия для размножения микроорганизмов более благоприятны.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протяжении жизни человека микрофлора толстого кишечника меняется: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грудных детей преобладают молочнокислые бактерии,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взрослых обычно обнаруживают бактероиды,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бифидобактерии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кишечную палочку, фекальный стрептококк и др. 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5-конечная звезда 2">
            <a:hlinkClick r:id="rId2" action="ppaction://hlinkfile"/>
          </p:cNvPr>
          <p:cNvSpPr/>
          <p:nvPr/>
        </p:nvSpPr>
        <p:spPr>
          <a:xfrm>
            <a:off x="9397388" y="5100810"/>
            <a:ext cx="1299990" cy="10576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547" y="0"/>
            <a:ext cx="6249378" cy="571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дыхательных путей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Человек вместе с воздухом вдыхает огромное количество микроорганизмов.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большинство из них задерживается в полости носа или выводится наружу с помощью мерцательного эпите­лия верхних дыхательных путей. 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http://www.raw-life.ru/images/stories/112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257" y="125910"/>
            <a:ext cx="5542344" cy="4346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9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002" y="204601"/>
            <a:ext cx="11604434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носоглотке и зеве обычно встречаются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стафилококки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стрептококки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дифтероиды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ослаблении организма (охлаждении, истощении, травмах) микроорганизмы - постоянные оби­татели верхних дыхательных путей - могут вызывать различные заболевания, поражая при этом и нижние отделы дыхательного тракта (бронхиты, воспаление легких).</a:t>
            </a:r>
            <a:endParaRPr lang="ru-RU" sz="28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564" y="0"/>
            <a:ext cx="1156036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слизистой оболочки глаз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очень скудна из-за действия на нее лизоцима, содержащегося в слезах.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же на конъюнктиве встречаются 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стафилококки </a:t>
            </a:r>
            <a:endParaRPr lang="ru-RU" sz="4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дифтероиды</a:t>
            </a:r>
            <a:r>
              <a:rPr lang="ru-RU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4" descr="http://zdorovyeglaza.ru/wp-content/uploads/2015/03/glaz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3" r="3902"/>
          <a:stretch/>
        </p:blipFill>
        <p:spPr bwMode="auto">
          <a:xfrm>
            <a:off x="5684321" y="2787534"/>
            <a:ext cx="6507679" cy="407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22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clinica-hippocrat.ua/assets/photos/bacterial-vaginos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78" y="0"/>
            <a:ext cx="6556322" cy="491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1749" y="127420"/>
            <a:ext cx="5283555" cy="4020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Микрофлора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влагалища</a:t>
            </a:r>
          </a:p>
          <a:p>
            <a:pPr lvl="0" algn="just">
              <a:lnSpc>
                <a:spcPct val="115000"/>
              </a:lnSpc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изменяется в течение жизни женщины.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девочек преобладает кокковая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флора</a:t>
            </a:r>
          </a:p>
          <a:p>
            <a:pPr lvl="0" algn="ctr">
              <a:lnSpc>
                <a:spcPct val="115000"/>
              </a:lnSpc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взрослых женщин - палочка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Дедерлейна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04231" y="4919593"/>
            <a:ext cx="3738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палочка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Дедерлейна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9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883" y="257708"/>
            <a:ext cx="1077816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  <a:endParaRPr lang="ru-RU" sz="4000" dirty="0" smtClean="0">
              <a:effectLst/>
              <a:latin typeface="Antiqu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Роль нормальной микрофлоры человека.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влияет температура на деятельность микроорганизмов.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Оптимальная кислотность среды для микроорганизмов.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Что такое антагонизм при взаимодействии разных видов микроорганизмов?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500" y="148422"/>
            <a:ext cx="11684000" cy="5331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 defTabSz="45720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</a:t>
            </a:r>
            <a:endParaRPr lang="ru-RU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Учебно-методическое и информационное обеспечение учебной дисциплины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45720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литература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45720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микробиологии и иммунологии : учебник / ред. В. В. Зверев, Е. В. Буданова. - 8-е изд., стер. - М. : Академия, 2014. - 281 с.</a:t>
            </a:r>
          </a:p>
          <a:p>
            <a:pPr marL="457200" algn="just" defTabSz="45720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7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497" y="142504"/>
            <a:ext cx="11681552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Физические факторы</a:t>
            </a:r>
            <a:endParaRPr lang="ru-RU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физических факторов наибольшее влияние на раз­витие микроорганизмов оказывают:</a:t>
            </a:r>
          </a:p>
          <a:p>
            <a:pPr marL="571500" indent="-571500" algn="ctr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температура, </a:t>
            </a:r>
          </a:p>
          <a:p>
            <a:pPr marL="571500" indent="-571500" algn="ctr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высуши­вание, </a:t>
            </a:r>
          </a:p>
          <a:p>
            <a:pPr marL="571500" indent="-571500" algn="ctr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лучистая энергия, </a:t>
            </a:r>
          </a:p>
          <a:p>
            <a:pPr marL="571500" indent="-571500" algn="ctr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ультразвук.</a:t>
            </a:r>
            <a:endParaRPr lang="ru-RU" sz="3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645900" cy="6188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 defTabSz="457200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45720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литература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defTabSz="45720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Медицинская микробиология, вирусология и иммунология [Электронный ресурс] : учебник : в 2 т. / ред. В. В. Зверев, М. Н. Бойченко. - М. : ГЭОТАР-Медиа, 2016. - Т. 1. - 448 с. Режим доступа: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http://www.studmedlib.ru/ru/book/ISBN9785970436417.html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Медицинская микробиология, вирусология и иммунология [Электронный ресурс] : учебник : в 2 т. / ред. В. В. Зверев, М. Н. Бойченко. - М. : ГЭОТАР-Медиа, 2016. - Т. 2. - 480 с. Режим доступа: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http://www.studmedlib.ru/ru/book/ISBN9785970436424.html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Черкес, Ф. К. Микробиология : учебник / Ф. К. Черкес, Л. Б. Богоявленская, Н. А. Бельская ; ред. Ф. К. Черкес. - Стер. изд. - М. : Альянс, 2014. - 512 с.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 defTabSz="457200">
              <a:lnSpc>
                <a:spcPct val="107000"/>
              </a:lnSpc>
              <a:spcAft>
                <a:spcPts val="800"/>
              </a:spcAft>
              <a:buSzPts val="1200"/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микробиологии и иммунологии [Электронный ресурс] : учеб. для мед. училищ и колледжей / ред. В. В. Зверев, М. Н. Бойченко. - М. : ГЭОТАР-Медиа, 2014. - 368 с. Режим доступа: </a:t>
            </a: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http://www.medcollegelib.ru/book/ISBN9785970429334.html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300" y="221152"/>
            <a:ext cx="8585200" cy="4586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Электронные ресурсы: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КрасГМУ «Colibris»;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Консультант студента ВУЗ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Консультант студента Колледж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ЭМБ Консультант врача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Айбукс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Букап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Лань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ЭБС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Юрайт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СПС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КонсультантПлюс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defTabSz="45720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НЭБ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eLibrary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6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18753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Температура.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Жизнедеятельность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каждого микроорга­низма ограничена определенными температурными грани­цами.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</a:p>
          <a:p>
            <a:pPr lvl="0" algn="ctr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температурную зависимость обычно выражают тремя основными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точками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6255" y="2862322"/>
            <a:ext cx="11990119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минимум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температура, ниже которой размножение микробных клеток прекращается;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оптимум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наилучшая температура для роста и развития микроорганизмов; </a:t>
            </a:r>
          </a:p>
          <a:p>
            <a:pPr lvl="0" algn="just">
              <a:lnSpc>
                <a:spcPct val="115000"/>
              </a:lnSpc>
            </a:pP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максимум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температура, выше которой жизнедеятельность клеток ослабляется или прекращается. 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9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7455" y="161952"/>
            <a:ext cx="11490593" cy="4271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микроорганизмы по отношению к температуре подразделяются на </a:t>
            </a:r>
            <a:endParaRPr lang="ru-RU" sz="48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психрофилы</a:t>
            </a:r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8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мезофилы </a:t>
            </a:r>
            <a:endParaRPr lang="ru-RU" sz="4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4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термофилы </a:t>
            </a:r>
          </a:p>
        </p:txBody>
      </p:sp>
    </p:spTree>
    <p:extLst>
      <p:ext uri="{BB962C8B-B14F-4D97-AF65-F5344CB8AC3E}">
        <p14:creationId xmlns:p14="http://schemas.microsoft.com/office/powerpoint/2010/main" val="9486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3783" y="202130"/>
            <a:ext cx="7733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Психрофилы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(от греч.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psychros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холодный, 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1ео - люблю), или холодолюбивые микроорганизмы, растут при относительно низких температурах: 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ми­нимальная температура - 0°С, 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оптимальная – 10-20 °С, </a:t>
            </a: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максимальная - 30 °С. </a:t>
            </a:r>
          </a:p>
        </p:txBody>
      </p:sp>
      <p:pic>
        <p:nvPicPr>
          <p:cNvPr id="2050" name="Picture 2" descr="http://mti.edu.ru/sites/default/files/images/275px-Deinococcus_radiodurans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434" y="0"/>
            <a:ext cx="4016566" cy="349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8780" y="3741560"/>
            <a:ext cx="11747796" cy="2321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 группа включает микроорганиз­мы, обитающие в северных морях и океанах, почве, сточных водах. </a:t>
            </a:r>
            <a:endParaRPr lang="ru-RU" sz="32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Сюда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 относятся светящиеся и железо­бактерии, а также микробы, вызывающие порчу продуктов.</a:t>
            </a:r>
            <a:endParaRPr lang="ru-RU" sz="32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547" y="166147"/>
            <a:ext cx="5930747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Мезофилы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(от греч.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mesos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средний) - наиболее обширная группа, включающая большинство сапрофитов и все патогенные микроорганизмы. </a:t>
            </a:r>
            <a:endParaRPr lang="ru-RU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test.org.ua/uploads/staphylococc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133" y="0"/>
            <a:ext cx="5945867" cy="404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05443" y="4029238"/>
            <a:ext cx="10964883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Оптимальная темпера­тура для них 28-37 °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С,</a:t>
            </a: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Минимальная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- 10 °С,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Максимальная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- 45 °С.</a:t>
            </a:r>
            <a:endParaRPr lang="ru-RU" sz="3600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580" y="0"/>
            <a:ext cx="768964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Термофилы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(от греч.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termos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тепло, жар), или теплолюбивые микроорганизмы, развиваются при темпе­ратуре выше 55 </a:t>
            </a:r>
            <a:r>
              <a:rPr lang="ru-RU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С,</a:t>
            </a: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температурный минимум для них 30 °С,</a:t>
            </a: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оптимум – 50-60 °С, 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максимум – 70-75 °С. </a:t>
            </a:r>
          </a:p>
        </p:txBody>
      </p:sp>
      <p:pic>
        <p:nvPicPr>
          <p:cNvPr id="4098" name="Picture 2" descr="http://galspace.spb.ru/index26.file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22" y="0"/>
            <a:ext cx="4257127" cy="330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3107" y="3625111"/>
            <a:ext cx="11317732" cy="3226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встречаются в горячих минеральных источниках, повер­хностном слое почвы, самонагревающихся субстратах (навозе, сене, зерне), кишечнике человека и животных. </a:t>
            </a:r>
            <a:endParaRPr lang="ru-RU" sz="36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термофилов много споровых форм.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5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1654</Words>
  <Application>Microsoft Office PowerPoint</Application>
  <PresentationFormat>Широкоэкранный</PresentationFormat>
  <Paragraphs>216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49" baseType="lpstr">
      <vt:lpstr>Antiqua</vt:lpstr>
      <vt:lpstr>Arial</vt:lpstr>
      <vt:lpstr>Calibri</vt:lpstr>
      <vt:lpstr>Times New Roman</vt:lpstr>
      <vt:lpstr>Trebuchet MS</vt:lpstr>
      <vt:lpstr>Wingdings 3</vt:lpstr>
      <vt:lpstr>Грань</vt:lpstr>
      <vt:lpstr>2_Грань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и социального развития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 высшего профессионального образования «Красноярский государственный медицинский университет имени профессора В.Ф. Войно-Ясенецкого» Министерства здравоохранения и социального развития Российской Федерации</dc:title>
  <dc:creator>Донгузова Елена Евгеньевна</dc:creator>
  <cp:lastModifiedBy>Home</cp:lastModifiedBy>
  <cp:revision>23</cp:revision>
  <dcterms:created xsi:type="dcterms:W3CDTF">2015-09-09T00:48:02Z</dcterms:created>
  <dcterms:modified xsi:type="dcterms:W3CDTF">2017-09-10T13:40:27Z</dcterms:modified>
</cp:coreProperties>
</file>