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76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7" r:id="rId18"/>
    <p:sldId id="302" r:id="rId19"/>
    <p:sldId id="295" r:id="rId20"/>
    <p:sldId id="271" r:id="rId21"/>
    <p:sldId id="272" r:id="rId22"/>
    <p:sldId id="274" r:id="rId23"/>
    <p:sldId id="275" r:id="rId24"/>
    <p:sldId id="273" r:id="rId25"/>
    <p:sldId id="279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306" r:id="rId35"/>
    <p:sldId id="307" r:id="rId36"/>
    <p:sldId id="287" r:id="rId37"/>
    <p:sldId id="303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730B-620A-4C8B-B6DA-4D962C339AB5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89276-F615-4517-8092-1B88A90E30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40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9276-F615-4517-8092-1B88A90E309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32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B185-FD91-408D-A250-A1D83ABE7EDE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D52-26E5-4A26-8821-A14F0BF03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11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B185-FD91-408D-A250-A1D83ABE7EDE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D52-26E5-4A26-8821-A14F0BF03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48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B185-FD91-408D-A250-A1D83ABE7EDE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D52-26E5-4A26-8821-A14F0BF03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86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B185-FD91-408D-A250-A1D83ABE7EDE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D52-26E5-4A26-8821-A14F0BF03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97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B185-FD91-408D-A250-A1D83ABE7EDE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D52-26E5-4A26-8821-A14F0BF03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08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B185-FD91-408D-A250-A1D83ABE7EDE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D52-26E5-4A26-8821-A14F0BF03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65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B185-FD91-408D-A250-A1D83ABE7EDE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D52-26E5-4A26-8821-A14F0BF03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07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B185-FD91-408D-A250-A1D83ABE7EDE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D52-26E5-4A26-8821-A14F0BF03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97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B185-FD91-408D-A250-A1D83ABE7EDE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D52-26E5-4A26-8821-A14F0BF03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76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B185-FD91-408D-A250-A1D83ABE7EDE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D52-26E5-4A26-8821-A14F0BF03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94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B185-FD91-408D-A250-A1D83ABE7EDE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D52-26E5-4A26-8821-A14F0BF03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64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B185-FD91-408D-A250-A1D83ABE7EDE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7BD52-26E5-4A26-8821-A14F0BF03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78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02" t="28828" r="25269" b="9365"/>
          <a:stretch/>
        </p:blipFill>
        <p:spPr bwMode="auto">
          <a:xfrm>
            <a:off x="54429" y="116632"/>
            <a:ext cx="908957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80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Пищевая ценность зерновых и бобовых культур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0" t="31712" r="22253" b="14413"/>
          <a:stretch/>
        </p:blipFill>
        <p:spPr bwMode="auto">
          <a:xfrm>
            <a:off x="137474" y="1124744"/>
            <a:ext cx="8610989" cy="500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162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растительной пище содержатся </a:t>
            </a:r>
            <a:r>
              <a:rPr lang="ru-RU" b="1" i="1" dirty="0" smtClean="0">
                <a:solidFill>
                  <a:srgbClr val="C00000"/>
                </a:solidFill>
              </a:rPr>
              <a:t>минеральные вещества </a:t>
            </a:r>
          </a:p>
          <a:p>
            <a:r>
              <a:rPr lang="ru-RU" i="1" dirty="0" smtClean="0"/>
              <a:t> </a:t>
            </a:r>
            <a:r>
              <a:rPr lang="ru-RU" dirty="0" smtClean="0"/>
              <a:t>макроэлементы (кальций, фосфор, натрий, калий, хлорид, магний) </a:t>
            </a:r>
          </a:p>
          <a:p>
            <a:r>
              <a:rPr lang="ru-RU" dirty="0" smtClean="0"/>
              <a:t> микроэлементы (хром, кобальт, медь, йод, железо, марганец, молибден, селен, цинк). </a:t>
            </a:r>
          </a:p>
          <a:p>
            <a:pPr marL="0" indent="0">
              <a:buNone/>
            </a:pPr>
            <a:r>
              <a:rPr lang="ru-RU" dirty="0" smtClean="0"/>
              <a:t>В зерновых и бобовых культурах имеется избыток фосфора.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659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Минеральный состав зерновых и бобовых культур, мг / 100 гр. продукта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83" t="33586" r="23693" b="26131"/>
          <a:stretch/>
        </p:blipFill>
        <p:spPr bwMode="auto">
          <a:xfrm>
            <a:off x="179512" y="1340768"/>
            <a:ext cx="8784976" cy="48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972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соблюдения оптимального соотношения кальций </a:t>
            </a:r>
            <a:r>
              <a:rPr lang="ru-RU" b="1" dirty="0" smtClean="0"/>
              <a:t>: </a:t>
            </a:r>
            <a:r>
              <a:rPr lang="ru-RU" dirty="0" smtClean="0"/>
              <a:t>фосфор </a:t>
            </a:r>
            <a:r>
              <a:rPr lang="ru-RU" b="1" dirty="0" smtClean="0"/>
              <a:t>: </a:t>
            </a:r>
            <a:r>
              <a:rPr lang="ru-RU" dirty="0" smtClean="0"/>
              <a:t>магний (1:1,5:0,5) в рационе питания должны присутствовать и молочные продукты – источники кальция.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706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4900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Пищевая и биологическая ценность круп.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Крупы представляют собой целые или дробленые зерна злаков и зернобобовых культур.</a:t>
            </a:r>
          </a:p>
          <a:p>
            <a:r>
              <a:rPr lang="ru-RU" dirty="0" smtClean="0"/>
              <a:t> При приготовлении круп зерна освобождают от оболочек (обрушивают), некоторые крупы (например, рис) шлифуют и полируют, удаляя зародыш и вместе с ним аминокислоты (особенно лизин и триптофан), витамины, минеральные элементы и жир.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159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Крупы больше всего </a:t>
            </a:r>
            <a:r>
              <a:rPr lang="ru-RU" b="1" dirty="0" smtClean="0"/>
              <a:t>содержат углеводов</a:t>
            </a:r>
          </a:p>
          <a:p>
            <a:pPr marL="0" indent="0">
              <a:buNone/>
            </a:pPr>
            <a:r>
              <a:rPr lang="ru-RU" dirty="0" smtClean="0"/>
              <a:t> (70-90 %); усвояемость углеводов хлеба – 93-98 %.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 Содержание белков </a:t>
            </a:r>
            <a:r>
              <a:rPr lang="ru-RU" dirty="0" smtClean="0"/>
              <a:t>– от 6,3 % (полированный рис) до 10-11 % (овсяная и гречневая крупы). </a:t>
            </a:r>
          </a:p>
          <a:p>
            <a:pPr marL="0" indent="0">
              <a:buNone/>
            </a:pPr>
            <a:r>
              <a:rPr lang="ru-RU" dirty="0" smtClean="0"/>
              <a:t>Крупы из пшеницы бедны лизином, относительно больше лизина в рисе, овсяной и гречневой крупах. </a:t>
            </a:r>
          </a:p>
          <a:p>
            <a:r>
              <a:rPr lang="ru-RU" b="1" dirty="0" smtClean="0"/>
              <a:t>Жира в крупах мало</a:t>
            </a:r>
            <a:r>
              <a:rPr lang="ru-RU" dirty="0" smtClean="0"/>
              <a:t>: 0,7-1,0 %, относительно богаты жиром овсянка (6 %) и пшено (2,2 %).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670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Все зерновые и бобовые </a:t>
            </a:r>
            <a:r>
              <a:rPr lang="ru-RU" b="1" dirty="0" smtClean="0"/>
              <a:t>крупы</a:t>
            </a:r>
            <a:r>
              <a:rPr lang="ru-RU" b="1" dirty="0" smtClean="0"/>
              <a:t> </a:t>
            </a:r>
            <a:r>
              <a:rPr lang="ru-RU" b="1" dirty="0" smtClean="0"/>
              <a:t>богаты витаминами группы В: </a:t>
            </a:r>
          </a:p>
          <a:p>
            <a:r>
              <a:rPr lang="ru-RU" dirty="0" smtClean="0"/>
              <a:t>тиамина в гречневой, овсяной крупах и пшене 0,5-0,6 мг%, в перловой крупе – 0,3 мг%, в других крупах – 0,1-0,15 мг%; </a:t>
            </a:r>
          </a:p>
          <a:p>
            <a:r>
              <a:rPr lang="ru-RU" dirty="0" smtClean="0"/>
              <a:t>рибофлавина – от 0,1 мг% (в пшене)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до </a:t>
            </a:r>
            <a:r>
              <a:rPr lang="ru-RU" dirty="0" smtClean="0"/>
              <a:t>0,24 мг% (в гречке); </a:t>
            </a:r>
          </a:p>
          <a:p>
            <a:r>
              <a:rPr lang="ru-RU" dirty="0" smtClean="0"/>
              <a:t>никотиновой кислоты – от 2,5 до 4,2 мг%</a:t>
            </a:r>
          </a:p>
          <a:p>
            <a:r>
              <a:rPr lang="ru-RU" dirty="0" smtClean="0"/>
              <a:t>пантотеновой кислоты – около 1,3 мг%;</a:t>
            </a:r>
          </a:p>
          <a:p>
            <a:r>
              <a:rPr lang="ru-RU" dirty="0" smtClean="0"/>
              <a:t>пиридоксина – 0,5 мг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7844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ru-RU" altLang="ru-RU" sz="3600" b="1" dirty="0" smtClean="0"/>
              <a:t>Насекомые – амбарные вредители </a:t>
            </a:r>
          </a:p>
          <a:p>
            <a:pPr>
              <a:spcBef>
                <a:spcPct val="0"/>
              </a:spcBef>
              <a:buNone/>
            </a:pPr>
            <a:endParaRPr lang="ru-RU" altLang="ru-RU" dirty="0" smtClean="0"/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Поражение зерна амбарными вредителями происходит в процессе хранения зерна. Насекомые загрязняют зерно продуктами жизнедеятельности – экскрементами, шкурками после линьки . </a:t>
            </a:r>
            <a:r>
              <a:rPr lang="ru-RU" altLang="ru-RU" b="1" dirty="0" smtClean="0"/>
              <a:t>Продукт недоброкачественный</a:t>
            </a:r>
            <a:r>
              <a:rPr lang="ru-RU" altLang="ru-RU" dirty="0" smtClean="0"/>
              <a:t>.</a:t>
            </a:r>
          </a:p>
          <a:p>
            <a:pPr>
              <a:spcBef>
                <a:spcPct val="0"/>
              </a:spcBef>
              <a:buNone/>
            </a:pPr>
            <a:endParaRPr lang="ru-RU" altLang="ru-RU" dirty="0" smtClean="0"/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1. Жуки (хрущак, долгоносик);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2. Бабочки (моль-огневка);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3. Клещи (мучной клещ).</a:t>
            </a:r>
          </a:p>
          <a:p>
            <a:pPr>
              <a:spcBef>
                <a:spcPct val="0"/>
              </a:spcBef>
              <a:buNone/>
            </a:pPr>
            <a:endParaRPr lang="ru-RU" altLang="ru-RU" dirty="0" smtClean="0"/>
          </a:p>
          <a:p>
            <a:pPr>
              <a:spcBef>
                <a:spcPct val="0"/>
              </a:spcBef>
              <a:buNone/>
            </a:pPr>
            <a:r>
              <a:rPr lang="ru-RU" altLang="ru-RU" b="1" dirty="0" smtClean="0"/>
              <a:t>Экспертиза: </a:t>
            </a:r>
            <a:r>
              <a:rPr lang="ru-RU" altLang="ru-RU" dirty="0" smtClean="0"/>
              <a:t>устанавливают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количество живых вредителей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в 1 кг муки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3672408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4369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Анализ круп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Качество круп  должно соответствовать требованиям стандартов   по  органолептическим и </a:t>
            </a:r>
            <a:r>
              <a:rPr lang="ru-RU" dirty="0" err="1" smtClean="0"/>
              <a:t>физикохимическим</a:t>
            </a:r>
            <a:r>
              <a:rPr lang="ru-RU" dirty="0" smtClean="0"/>
              <a:t> показателям.</a:t>
            </a:r>
          </a:p>
          <a:p>
            <a:r>
              <a:rPr lang="ru-RU" dirty="0" smtClean="0"/>
              <a:t>Основными показателями являются внешний вид, цвет, вкус, запах, влажность, наличие посторонних примесей, количество доброкачественных ядер, величина крупки, зараженность амбарными вредителями и др. </a:t>
            </a:r>
          </a:p>
          <a:p>
            <a:r>
              <a:rPr lang="ru-RU" dirty="0" smtClean="0"/>
              <a:t>Зерно доброкачественной крупы должно быть определенной формы, величины поверхности и консистенции.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None/>
            </a:pPr>
            <a:endParaRPr lang="ru-RU" altLang="ru-RU" dirty="0" smtClean="0"/>
          </a:p>
          <a:p>
            <a:pPr>
              <a:spcBef>
                <a:spcPct val="0"/>
              </a:spcBef>
              <a:buNone/>
            </a:pPr>
            <a:r>
              <a:rPr lang="ru-RU" altLang="ru-RU" b="1" u="sng" dirty="0" smtClean="0"/>
              <a:t>Гигиеническое нормирование: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1) Не должны иметь посторонних привкусов и запахов,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2) Влажность 12-15 %.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3) </a:t>
            </a:r>
            <a:r>
              <a:rPr lang="ru-RU" altLang="ru-RU" dirty="0" err="1" smtClean="0"/>
              <a:t>Металлопримесь</a:t>
            </a:r>
            <a:r>
              <a:rPr lang="ru-RU" altLang="ru-RU" dirty="0" smtClean="0"/>
              <a:t> не более 3 мг на 1 кг,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4) Минеральная примесь не более 0,05 %,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5) Сорная примесь (горчак, вязель) не более 0,05 %,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6) Примесь куколя, гелиотропа, </a:t>
            </a:r>
            <a:r>
              <a:rPr lang="ru-RU" altLang="ru-RU" dirty="0" err="1" smtClean="0"/>
              <a:t>триходесмы</a:t>
            </a:r>
            <a:r>
              <a:rPr lang="ru-RU" altLang="ru-RU" dirty="0" smtClean="0"/>
              <a:t> – запрещается,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7) Зараженность амбарными вредителями - запрещается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681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309946"/>
            <a:ext cx="4262434" cy="326232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Зерновые продукты </a:t>
            </a:r>
            <a:r>
              <a:rPr lang="ru-RU" dirty="0" smtClean="0"/>
              <a:t>- в основном углеводистая пища и главный источник энергии для жителей Земли. Наиболее распространены кукуруза, рис и пшеница, обеспечивающие до 80% калорийности пищевого рациона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41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Овощи и фрукты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Овощи </a:t>
            </a:r>
            <a:r>
              <a:rPr lang="ru-RU" dirty="0"/>
              <a:t>и фрукты занимают важное место в </a:t>
            </a:r>
            <a:r>
              <a:rPr lang="ru-RU" dirty="0" smtClean="0"/>
              <a:t>питании человека.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Они содержат большое количество минеральных веществ, </a:t>
            </a:r>
            <a:r>
              <a:rPr lang="ru-RU" dirty="0" smtClean="0"/>
              <a:t>витаминов, различных </a:t>
            </a:r>
            <a:r>
              <a:rPr lang="ru-RU" dirty="0"/>
              <a:t>углеводов, солей, органических кислот и </a:t>
            </a:r>
            <a:r>
              <a:rPr lang="ru-RU" dirty="0" smtClean="0"/>
              <a:t>ароматических веществ.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Последние усиливают деятельность </a:t>
            </a:r>
            <a:r>
              <a:rPr lang="ru-RU" dirty="0" smtClean="0"/>
              <a:t>пищеварительных желез</a:t>
            </a:r>
            <a:r>
              <a:rPr lang="ru-RU" dirty="0"/>
              <a:t>, способствуя лучшему усвоению пищи.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Плоды </a:t>
            </a:r>
            <a:r>
              <a:rPr lang="ru-RU" dirty="0"/>
              <a:t>и овощи — </a:t>
            </a:r>
            <a:r>
              <a:rPr lang="ru-RU" dirty="0" smtClean="0"/>
              <a:t>главный источник </a:t>
            </a:r>
            <a:r>
              <a:rPr lang="ru-RU" dirty="0"/>
              <a:t>аскорбиновой кислоты в питании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842516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Грибы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dirty="0"/>
              <a:t>Грибы не относятся к пищевым продуктам </a:t>
            </a:r>
            <a:r>
              <a:rPr lang="ru-RU" dirty="0" smtClean="0"/>
              <a:t>повседневного питания </a:t>
            </a:r>
            <a:r>
              <a:rPr lang="ru-RU" dirty="0"/>
              <a:t>и используются как продукты вкусового назначения.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Грибы делят </a:t>
            </a:r>
            <a:r>
              <a:rPr lang="ru-RU" dirty="0"/>
              <a:t>на съедобные, условно съедобные, несъедобные и ядовитые.</a:t>
            </a:r>
          </a:p>
          <a:p>
            <a:pPr marL="0" indent="0">
              <a:buNone/>
            </a:pPr>
            <a:r>
              <a:rPr lang="ru-RU" dirty="0"/>
              <a:t>Съедобными считают грибы, которые не содержат горечи, </a:t>
            </a:r>
            <a:r>
              <a:rPr lang="ru-RU" dirty="0" smtClean="0"/>
              <a:t>вредных веществ</a:t>
            </a:r>
            <a:r>
              <a:rPr lang="ru-RU" dirty="0"/>
              <a:t>, не имеют неприятного запаха и не нуждаются в </a:t>
            </a:r>
            <a:r>
              <a:rPr lang="ru-RU" dirty="0" smtClean="0"/>
              <a:t>специальной обработке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съедобным грибам относятся, например, </a:t>
            </a:r>
            <a:r>
              <a:rPr lang="ru-RU" dirty="0" smtClean="0"/>
              <a:t>белый гриб</a:t>
            </a:r>
            <a:r>
              <a:rPr lang="ru-RU" dirty="0"/>
              <a:t>, подберезовик, подосиновик и т.п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131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 smtClean="0"/>
              <a:t>Химический состав грибов представлен белками (1,6—9%), липидами (0,4—6%) и углеводами (1,6—9%). </a:t>
            </a:r>
          </a:p>
          <a:p>
            <a:r>
              <a:rPr lang="ru-RU" dirty="0" smtClean="0"/>
              <a:t>Липиды включают необходимые для организма соединения — лецитин и жирные кислоты.</a:t>
            </a:r>
          </a:p>
          <a:p>
            <a:r>
              <a:rPr lang="ru-RU" dirty="0" smtClean="0"/>
              <a:t>Основная часть углеводов содержится в форме гликогена.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3018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Питательная ценность грибов обусловлена, кроме того, наличием других биологически активных веществ, в </a:t>
            </a:r>
            <a:r>
              <a:rPr lang="ru-RU" dirty="0" err="1" smtClean="0"/>
              <a:t>т.ч</a:t>
            </a:r>
            <a:r>
              <a:rPr lang="ru-RU" dirty="0" smtClean="0"/>
              <a:t>. экстрактивных (например, свободных аминокислот, </a:t>
            </a:r>
            <a:r>
              <a:rPr lang="ru-RU" dirty="0" err="1" smtClean="0"/>
              <a:t>фунгина</a:t>
            </a:r>
            <a:r>
              <a:rPr lang="ru-RU" dirty="0" smtClean="0"/>
              <a:t>), являющихся стимуляторами желудочной секреции, а также витаминов, минеральных солей и микроэлементов.</a:t>
            </a:r>
          </a:p>
          <a:p>
            <a:r>
              <a:rPr lang="ru-RU" dirty="0" smtClean="0"/>
              <a:t>Усвояемость питательных веществ грибов снижается </a:t>
            </a:r>
            <a:r>
              <a:rPr lang="ru-RU" b="1" dirty="0" smtClean="0"/>
              <a:t>клетчаткой </a:t>
            </a:r>
            <a:r>
              <a:rPr lang="ru-RU" dirty="0" smtClean="0"/>
              <a:t>и хитином, содержащимися в клеточных стенках и не </a:t>
            </a:r>
            <a:r>
              <a:rPr lang="ru-RU" dirty="0" err="1" smtClean="0"/>
              <a:t>расщепляюшимися</a:t>
            </a:r>
            <a:r>
              <a:rPr lang="ru-RU" dirty="0" smtClean="0"/>
              <a:t> пищеварительными соками. </a:t>
            </a:r>
          </a:p>
          <a:p>
            <a:r>
              <a:rPr lang="ru-RU" dirty="0" smtClean="0"/>
              <a:t>Однако они стимулируют перистальтику кишечника и тем самым благотворно влияют на процесс пищеварения.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9569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заболеваниях желудочно-кишечного тракта, печени, </a:t>
            </a:r>
            <a:r>
              <a:rPr lang="ru-RU" dirty="0" smtClean="0"/>
              <a:t>почек, а </a:t>
            </a:r>
            <a:r>
              <a:rPr lang="ru-RU" dirty="0"/>
              <a:t>также при болезнях, связанных с нарушением обмена </a:t>
            </a:r>
            <a:r>
              <a:rPr lang="ru-RU" dirty="0" smtClean="0"/>
              <a:t>веществ (например</a:t>
            </a:r>
            <a:r>
              <a:rPr lang="ru-RU" dirty="0"/>
              <a:t>, при подагре), употребление в пищу грибов и </a:t>
            </a:r>
            <a:r>
              <a:rPr lang="ru-RU" dirty="0" smtClean="0"/>
              <a:t>грибных отваров </a:t>
            </a:r>
            <a:r>
              <a:rPr lang="ru-RU" dirty="0"/>
              <a:t>противопоказано в связи с высоким содержанием в </a:t>
            </a:r>
            <a:r>
              <a:rPr lang="ru-RU" dirty="0" smtClean="0"/>
              <a:t>них экстрактивных </a:t>
            </a:r>
            <a:r>
              <a:rPr lang="ru-RU" dirty="0"/>
              <a:t>веществ (36—56%), наличием пуриновых </a:t>
            </a:r>
            <a:r>
              <a:rPr lang="ru-RU" dirty="0" smtClean="0"/>
              <a:t>оснований и </a:t>
            </a:r>
            <a:r>
              <a:rPr lang="ru-RU" dirty="0"/>
              <a:t>специфических ароматических веществ (смол, эфирных масел).</a:t>
            </a:r>
          </a:p>
        </p:txBody>
      </p:sp>
    </p:spTree>
    <p:extLst>
      <p:ext uri="{BB962C8B-B14F-4D97-AF65-F5344CB8AC3E}">
        <p14:creationId xmlns:p14="http://schemas.microsoft.com/office/powerpoint/2010/main" xmlns="" val="3264706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tx1"/>
                </a:solidFill>
              </a:rPr>
              <a:t>Хлеб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9486" y="980728"/>
            <a:ext cx="8447314" cy="514543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ru-RU" altLang="ru-RU" b="1" dirty="0" smtClean="0"/>
              <a:t>В основе производства хлеба лежат процессы спиртового и молочно-кислого брожения </a:t>
            </a:r>
            <a:r>
              <a:rPr lang="ru-RU" altLang="ru-RU" dirty="0" smtClean="0"/>
              <a:t>достигается пористость и разрыхление теста.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Под влиянием протеолитических ферментов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белки расщепляются до пептонов, пептидов и аминокислот. </a:t>
            </a:r>
          </a:p>
          <a:p>
            <a:pPr>
              <a:spcBef>
                <a:spcPct val="0"/>
              </a:spcBef>
              <a:buNone/>
            </a:pPr>
            <a:endParaRPr lang="ru-RU" altLang="ru-RU" dirty="0" smtClean="0"/>
          </a:p>
          <a:p>
            <a:pPr>
              <a:spcBef>
                <a:spcPct val="0"/>
              </a:spcBef>
              <a:buNone/>
            </a:pPr>
            <a:r>
              <a:rPr lang="ru-RU" altLang="ru-RU" b="1" dirty="0" smtClean="0"/>
              <a:t>Выпечка хлеба: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стабилизируется и закрепляется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пористая структура мякиша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за счет </a:t>
            </a:r>
            <a:r>
              <a:rPr lang="ru-RU" altLang="ru-RU" dirty="0" err="1" smtClean="0"/>
              <a:t>клейстеризации</a:t>
            </a:r>
            <a:r>
              <a:rPr lang="ru-RU" altLang="ru-RU" dirty="0" smtClean="0"/>
              <a:t> крахмала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и коагуляции белков.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1"/>
            <a:ext cx="3096344" cy="27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8608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Суточная потребность в хлебе от 400 до 800 г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/>
              <a:t>О</a:t>
            </a:r>
            <a:r>
              <a:rPr lang="ru-RU" sz="2800" b="1" dirty="0" smtClean="0"/>
              <a:t>беспечивает организм: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1) белком на 25-30 %,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2) углеводами на 25-40 % 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3) фосфором, витаминами гр. В и РР на 70-80 %,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4) железом на 60-80 %, кальцием на 15-20 %.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</a:rPr>
              <a:t>Хлеб</a:t>
            </a:r>
            <a:endParaRPr lang="ru-RU" altLang="ru-RU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9138"/>
            <a:ext cx="3384624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3457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14" t="22559" r="23891" b="13843"/>
          <a:stretch/>
        </p:blipFill>
        <p:spPr bwMode="auto">
          <a:xfrm>
            <a:off x="0" y="113521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7656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</a:rPr>
              <a:t>Пищевая ценность хлеба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85740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ru-RU" altLang="ru-RU" b="1" dirty="0" smtClean="0"/>
              <a:t>В биологическом </a:t>
            </a:r>
            <a:r>
              <a:rPr lang="ru-RU" altLang="ru-RU" dirty="0" smtClean="0"/>
              <a:t>отношении наиболее ценным является хлеб из цельного зерна и обойной муки, муки грубого помола.</a:t>
            </a:r>
          </a:p>
          <a:p>
            <a:pPr>
              <a:spcBef>
                <a:spcPct val="0"/>
              </a:spcBef>
              <a:buNone/>
            </a:pPr>
            <a:endParaRPr lang="ru-RU" altLang="ru-RU" dirty="0" smtClean="0"/>
          </a:p>
          <a:p>
            <a:pPr>
              <a:spcBef>
                <a:spcPct val="0"/>
              </a:spcBef>
              <a:buNone/>
            </a:pPr>
            <a:r>
              <a:rPr lang="ru-RU" altLang="ru-RU" b="1" dirty="0" smtClean="0"/>
              <a:t>Наибольшей усвояемостью </a:t>
            </a:r>
            <a:r>
              <a:rPr lang="ru-RU" altLang="ru-RU" dirty="0" smtClean="0"/>
              <a:t>– пшеничный хлеб из муки высших сортов</a:t>
            </a:r>
            <a:r>
              <a:rPr lang="ru-RU" altLang="ru-RU" dirty="0" smtClean="0"/>
              <a:t>. Он обладает хорошим органолептическими свойствами, хорошо усваивается, не раздражает желудочно-кишечного тракта. </a:t>
            </a:r>
            <a:endParaRPr lang="ru-RU" altLang="ru-RU" dirty="0" smtClean="0"/>
          </a:p>
          <a:p>
            <a:pPr>
              <a:spcBef>
                <a:spcPct val="0"/>
              </a:spcBef>
              <a:buNone/>
            </a:pPr>
            <a:endParaRPr lang="ru-RU" altLang="ru-RU" dirty="0" smtClean="0"/>
          </a:p>
          <a:p>
            <a:pPr>
              <a:spcBef>
                <a:spcPct val="0"/>
              </a:spcBef>
              <a:buNone/>
            </a:pPr>
            <a:r>
              <a:rPr lang="ru-RU" altLang="ru-RU" b="1" dirty="0" smtClean="0"/>
              <a:t>Низкая </a:t>
            </a:r>
            <a:r>
              <a:rPr lang="ru-RU" altLang="ru-RU" b="1" dirty="0" err="1" smtClean="0"/>
              <a:t>приедаемость</a:t>
            </a:r>
            <a:r>
              <a:rPr lang="ru-RU" altLang="ru-RU" b="1" dirty="0" smtClean="0"/>
              <a:t> </a:t>
            </a:r>
            <a:r>
              <a:rPr lang="ru-RU" altLang="ru-RU" b="1" dirty="0" smtClean="0"/>
              <a:t>хлеба т.е хорошая усвояемость и насыщаемость</a:t>
            </a:r>
            <a:endParaRPr lang="ru-RU" alt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9611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altLang="ru-RU" sz="3600" b="1" dirty="0" err="1" smtClean="0">
                <a:solidFill>
                  <a:srgbClr val="FF0000"/>
                </a:solidFill>
              </a:rPr>
              <a:t>Черствение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 хлеба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При свободном доступе кислорода (не высыхание).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smtClean="0"/>
              <a:t>Физико-химический процесс: крахмальный коллоид перестает удерживать воду и отдает воду в клейковину.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 err="1" smtClean="0"/>
              <a:t>Черствение</a:t>
            </a:r>
            <a:r>
              <a:rPr lang="ru-RU" altLang="ru-RU" dirty="0" smtClean="0"/>
              <a:t> прекращается при t выше + 60 и ниже -10 град С.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b="1" dirty="0" smtClean="0"/>
              <a:t>Черствый хлеб хуже усваивается, ухудшаются его вкусовые свойства.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08644"/>
            <a:ext cx="362666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595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778098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C00000"/>
                </a:solidFill>
              </a:rPr>
              <a:t>Вклад калорийности зерновых в суточном рационе – 50 %.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5698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59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Гигиеническая оценка хлеба производится по показателям: </a:t>
            </a:r>
            <a:endParaRPr lang="ru-RU" b="1" dirty="0"/>
          </a:p>
          <a:p>
            <a:pPr marL="0" indent="0" algn="ctr">
              <a:buNone/>
              <a:defRPr/>
            </a:pPr>
            <a:r>
              <a:rPr lang="ru-RU" b="1" dirty="0"/>
              <a:t>1. Органолептическим </a:t>
            </a:r>
          </a:p>
          <a:p>
            <a:pPr marL="0" indent="0" algn="ctr">
              <a:buNone/>
              <a:defRPr/>
            </a:pPr>
            <a:r>
              <a:rPr lang="ru-RU" b="1" dirty="0"/>
              <a:t>2. Физико-химическим  </a:t>
            </a:r>
          </a:p>
          <a:p>
            <a:pPr marL="0" indent="0" algn="ctr">
              <a:buNone/>
              <a:defRPr/>
            </a:pPr>
            <a:r>
              <a:rPr lang="ru-RU" b="1" dirty="0" smtClean="0"/>
              <a:t>3.Микробиологическим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06045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425"/>
            <a:ext cx="2902794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ru-RU" b="1" u="sng" dirty="0" smtClean="0">
                <a:solidFill>
                  <a:srgbClr val="000000"/>
                </a:solidFill>
              </a:rPr>
              <a:t>I</a:t>
            </a:r>
            <a:r>
              <a:rPr lang="ru-RU" altLang="ru-RU" b="1" u="sng" dirty="0" smtClean="0">
                <a:solidFill>
                  <a:srgbClr val="000000"/>
                </a:solidFill>
              </a:rPr>
              <a:t>. Органолептические свойства:</a:t>
            </a:r>
          </a:p>
          <a:p>
            <a:r>
              <a:rPr lang="ru-RU" altLang="ru-RU" b="1" dirty="0" smtClean="0">
                <a:solidFill>
                  <a:srgbClr val="000000"/>
                </a:solidFill>
              </a:rPr>
              <a:t>1. По внешнему виду хлеб должен иметь установленную технологами форму, без трещин, вмятин; корка  плотно прилегает к мякишу. </a:t>
            </a:r>
            <a:endParaRPr lang="ru-RU" altLang="ru-RU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altLang="ru-RU" b="1" u="sng" dirty="0" smtClean="0">
                <a:solidFill>
                  <a:srgbClr val="000000"/>
                </a:solidFill>
              </a:rPr>
              <a:t>II</a:t>
            </a:r>
            <a:r>
              <a:rPr lang="ru-RU" altLang="ru-RU" b="1" u="sng" dirty="0" smtClean="0">
                <a:solidFill>
                  <a:srgbClr val="000000"/>
                </a:solidFill>
              </a:rPr>
              <a:t>. Физико-химические свойства хлеба</a:t>
            </a:r>
          </a:p>
          <a:p>
            <a:r>
              <a:rPr lang="ru-RU" altLang="ru-RU" b="1" dirty="0" smtClean="0">
                <a:solidFill>
                  <a:srgbClr val="000000"/>
                </a:solidFill>
              </a:rPr>
              <a:t>1. Влажность –выражается в %. </a:t>
            </a:r>
          </a:p>
          <a:p>
            <a:pPr>
              <a:buNone/>
            </a:pPr>
            <a:r>
              <a:rPr lang="ru-RU" altLang="ru-RU" sz="2800" b="1" dirty="0" smtClean="0">
                <a:solidFill>
                  <a:srgbClr val="000000"/>
                </a:solidFill>
              </a:rPr>
              <a:t>       для 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ржаного хлеба - не более 49%, </a:t>
            </a:r>
          </a:p>
          <a:p>
            <a:pPr>
              <a:buNone/>
            </a:pPr>
            <a:r>
              <a:rPr lang="ru-RU" altLang="ru-RU" sz="2800" b="1" dirty="0" smtClean="0">
                <a:solidFill>
                  <a:srgbClr val="000000"/>
                </a:solidFill>
              </a:rPr>
              <a:t>       для 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пшеничного - не более 45%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652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12" t="24333" r="25452" b="15922"/>
          <a:stretch/>
        </p:blipFill>
        <p:spPr bwMode="auto">
          <a:xfrm>
            <a:off x="251520" y="116632"/>
            <a:ext cx="869554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9843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 smtClean="0">
                <a:solidFill>
                  <a:srgbClr val="000000"/>
                </a:solidFill>
              </a:rPr>
              <a:t>3. Кислотность – зависит от присутствия молочной и уксусной кислот, которые образуются при брожении теста. </a:t>
            </a:r>
          </a:p>
          <a:p>
            <a:pPr marL="0" indent="0">
              <a:buNone/>
            </a:pPr>
            <a:r>
              <a:rPr lang="ru-RU" altLang="ru-RU" sz="2800" dirty="0" smtClean="0">
                <a:solidFill>
                  <a:srgbClr val="000000"/>
                </a:solidFill>
              </a:rPr>
              <a:t>Кислотность измеряется в градусах Тернера. </a:t>
            </a:r>
          </a:p>
          <a:p>
            <a:endParaRPr lang="ru-RU" altLang="ru-RU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000000"/>
                </a:solidFill>
              </a:rPr>
              <a:t>Кислотность ржаного хлеба </a:t>
            </a:r>
          </a:p>
          <a:p>
            <a:r>
              <a:rPr lang="ru-RU" altLang="ru-RU" b="1" dirty="0" smtClean="0">
                <a:solidFill>
                  <a:srgbClr val="FF0000"/>
                </a:solidFill>
              </a:rPr>
              <a:t>не должна превышать 12 º, </a:t>
            </a:r>
          </a:p>
          <a:p>
            <a:r>
              <a:rPr lang="ru-RU" altLang="ru-RU" b="1" dirty="0" smtClean="0">
                <a:solidFill>
                  <a:srgbClr val="FF0000"/>
                </a:solidFill>
              </a:rPr>
              <a:t>пшеничного – 3-7 º.</a:t>
            </a:r>
          </a:p>
          <a:p>
            <a:endParaRPr lang="ru-RU" altLang="ru-RU" b="1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174"/>
            <a:ext cx="3240360" cy="338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3254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Болезни хлеба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Картофельная болезнь ‒ Болезнь проявляется через 36 часов. </a:t>
            </a:r>
            <a:endParaRPr lang="ru-RU" dirty="0" smtClean="0"/>
          </a:p>
          <a:p>
            <a:r>
              <a:rPr lang="ru-RU" dirty="0" smtClean="0"/>
              <a:t>‒ </a:t>
            </a:r>
            <a:r>
              <a:rPr lang="ru-RU" dirty="0" smtClean="0"/>
              <a:t>На хлебе появляются грязные пятна, неприятные вкус и запах, мякиш становится тягучим, липким, образуются вещества, вызывающие расстройство пищеварительных органов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Возбудителями болезни являются спорообразующие бактерии — картофельная и сенная палочки. ‒ Употребление заражённого хлеба вызывает желудочное расстройство, рвоту и отравления. Такой хлеб подлежит уничтожению (сжиганию).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Болезни </a:t>
            </a:r>
            <a:r>
              <a:rPr lang="ru-RU" dirty="0" smtClean="0"/>
              <a:t>хлеба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Пшеничный </a:t>
            </a:r>
            <a:r>
              <a:rPr lang="ru-RU" dirty="0" smtClean="0"/>
              <a:t>хлеб может поражаться пигментообразующими микроорганизмами (бактериями, дрожжами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Это выражается в появлении в мякише хлеба желтых, </a:t>
            </a:r>
            <a:r>
              <a:rPr lang="ru-RU" dirty="0" err="1" smtClean="0"/>
              <a:t>розовых</a:t>
            </a:r>
            <a:r>
              <a:rPr lang="ru-RU" dirty="0" smtClean="0"/>
              <a:t>, ярко-красных и других пятен. </a:t>
            </a:r>
            <a:endParaRPr lang="ru-RU" dirty="0" smtClean="0"/>
          </a:p>
          <a:p>
            <a:r>
              <a:rPr lang="ru-RU" dirty="0" smtClean="0"/>
              <a:t>Чаще </a:t>
            </a:r>
            <a:r>
              <a:rPr lang="ru-RU" dirty="0" smtClean="0"/>
              <a:t>всего, на выпеченном хлебе появляются красные пятна, напоминающие капли крови. Это колонии бактерий </a:t>
            </a:r>
            <a:r>
              <a:rPr lang="ru-RU" dirty="0" err="1" smtClean="0"/>
              <a:t>Serratia</a:t>
            </a:r>
            <a:r>
              <a:rPr lang="ru-RU" dirty="0" smtClean="0"/>
              <a:t> </a:t>
            </a:r>
            <a:r>
              <a:rPr lang="ru-RU" dirty="0" err="1" smtClean="0"/>
              <a:t>marcescens</a:t>
            </a:r>
            <a:r>
              <a:rPr lang="ru-RU" dirty="0" smtClean="0"/>
              <a:t> ("чудесная палочка"), которые содержат в своих клетках красный пигмент </a:t>
            </a:r>
            <a:r>
              <a:rPr lang="ru-RU" dirty="0" err="1" smtClean="0"/>
              <a:t>продигиозин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smtClean="0"/>
              <a:t>развития этих бактерий необходимы высокая влажность воздуха, температура около 25 °С, невысокая кислотность продукта.  </a:t>
            </a:r>
            <a:endParaRPr lang="ru-RU" dirty="0" smtClean="0"/>
          </a:p>
          <a:p>
            <a:r>
              <a:rPr lang="ru-RU" dirty="0" smtClean="0"/>
              <a:t>Хлеб </a:t>
            </a:r>
            <a:r>
              <a:rPr lang="ru-RU" dirty="0" smtClean="0"/>
              <a:t>с покрасневшим мякишем теряет товарный вид и к употреблению непригоден. Для предотвращения этого порока хлеб следует хранить а хорошо вентилируемых помещениях при температуре не выше 10-12 °С с относительной влажностью воздуха около 70</a:t>
            </a:r>
            <a:r>
              <a:rPr lang="ru-RU" dirty="0" smtClean="0"/>
              <a:t>%.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ru-RU" b="1" u="sng" dirty="0">
                <a:solidFill>
                  <a:srgbClr val="000000"/>
                </a:solidFill>
              </a:rPr>
              <a:t>Пороки хлеба и влияние на организм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b="1" dirty="0">
                <a:solidFill>
                  <a:srgbClr val="000000"/>
                </a:solidFill>
              </a:rPr>
              <a:t>Снижение качества хлеба отрицательно сказывается на усвояемости и переваривании: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1) Повышение влажности </a:t>
            </a:r>
            <a:r>
              <a:rPr lang="ru-RU" dirty="0">
                <a:solidFill>
                  <a:srgbClr val="000000"/>
                </a:solidFill>
              </a:rPr>
              <a:t>– ухудшает переваривание,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2) Повышение кислотности </a:t>
            </a:r>
            <a:r>
              <a:rPr lang="ru-RU" dirty="0">
                <a:solidFill>
                  <a:srgbClr val="000000"/>
                </a:solidFill>
              </a:rPr>
              <a:t>– повышает желудочную секрецию,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3) Низкая пористость </a:t>
            </a:r>
            <a:r>
              <a:rPr lang="ru-RU" dirty="0">
                <a:solidFill>
                  <a:srgbClr val="000000"/>
                </a:solidFill>
              </a:rPr>
              <a:t>– ухудшает усвояемость, так как хлеб плохо пропитывается желудочным соком,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4) Закал </a:t>
            </a:r>
            <a:r>
              <a:rPr lang="ru-RU" dirty="0">
                <a:solidFill>
                  <a:srgbClr val="000000"/>
                </a:solidFill>
              </a:rPr>
              <a:t>– </a:t>
            </a:r>
            <a:r>
              <a:rPr lang="ru-RU" dirty="0" err="1">
                <a:solidFill>
                  <a:srgbClr val="000000"/>
                </a:solidFill>
              </a:rPr>
              <a:t>беспористый</a:t>
            </a:r>
            <a:r>
              <a:rPr lang="ru-RU" dirty="0">
                <a:solidFill>
                  <a:srgbClr val="000000"/>
                </a:solidFill>
              </a:rPr>
              <a:t>, влажный слой у нижней корки,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5) </a:t>
            </a:r>
            <a:r>
              <a:rPr lang="ru-RU" b="1" dirty="0" err="1">
                <a:solidFill>
                  <a:srgbClr val="FF0000"/>
                </a:solidFill>
              </a:rPr>
              <a:t>Плесневение</a:t>
            </a:r>
            <a:r>
              <a:rPr lang="ru-RU" b="1" dirty="0">
                <a:solidFill>
                  <a:srgbClr val="FF0000"/>
                </a:solidFill>
              </a:rPr>
              <a:t> хлеба </a:t>
            </a:r>
            <a:r>
              <a:rPr lang="ru-RU" dirty="0">
                <a:solidFill>
                  <a:srgbClr val="000000"/>
                </a:solidFill>
              </a:rPr>
              <a:t>– изменяется химический состав, образуются опасные химические вещества (</a:t>
            </a:r>
            <a:r>
              <a:rPr lang="ru-RU" dirty="0" err="1">
                <a:solidFill>
                  <a:srgbClr val="000000"/>
                </a:solidFill>
              </a:rPr>
              <a:t>микотоксины</a:t>
            </a:r>
            <a:r>
              <a:rPr lang="ru-RU" dirty="0">
                <a:solidFill>
                  <a:srgbClr val="000000"/>
                </a:solidFill>
              </a:rPr>
              <a:t>),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6) Картофельная болезнь хлеба </a:t>
            </a:r>
            <a:r>
              <a:rPr lang="ru-RU" dirty="0">
                <a:solidFill>
                  <a:srgbClr val="000000"/>
                </a:solidFill>
              </a:rPr>
              <a:t>– мякиш липкий, тягучий с запахом гнилых фруктов – результат деятельности картофельной палочки.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459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Специальные сорта хлеба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/>
              <a:t>1.</a:t>
            </a:r>
            <a:r>
              <a:rPr lang="ru-RU" sz="2400" dirty="0" smtClean="0"/>
              <a:t> </a:t>
            </a:r>
            <a:r>
              <a:rPr lang="ru-RU" sz="2400" i="1" dirty="0" smtClean="0"/>
              <a:t>Хлеба, обогащенные белковым </a:t>
            </a:r>
            <a:r>
              <a:rPr lang="ru-RU" sz="2400" i="1" dirty="0" err="1" smtClean="0"/>
              <a:t>гидролизатами</a:t>
            </a:r>
            <a:r>
              <a:rPr lang="ru-RU" sz="2400" i="1" dirty="0" smtClean="0"/>
              <a:t> </a:t>
            </a:r>
            <a:r>
              <a:rPr lang="ru-RU" sz="2400" dirty="0" smtClean="0"/>
              <a:t>– до 20% белка, принят в армии.</a:t>
            </a:r>
          </a:p>
          <a:p>
            <a:pPr>
              <a:buNone/>
            </a:pPr>
            <a:r>
              <a:rPr lang="ru-RU" sz="2400" b="1" i="1" dirty="0" smtClean="0"/>
              <a:t>2.</a:t>
            </a:r>
            <a:r>
              <a:rPr lang="ru-RU" sz="2400" i="1" dirty="0" smtClean="0"/>
              <a:t>Сорта хлеба, предназначенные для длительного хранения</a:t>
            </a:r>
            <a:r>
              <a:rPr lang="ru-RU" sz="2400" dirty="0" smtClean="0"/>
              <a:t>:</a:t>
            </a:r>
          </a:p>
          <a:p>
            <a:pPr>
              <a:buNone/>
            </a:pPr>
            <a:r>
              <a:rPr lang="ru-RU" sz="2400" dirty="0" smtClean="0"/>
              <a:t>-хлеб замедленного действия,</a:t>
            </a:r>
          </a:p>
          <a:p>
            <a:pPr>
              <a:buNone/>
            </a:pPr>
            <a:r>
              <a:rPr lang="ru-RU" sz="2400" dirty="0" smtClean="0"/>
              <a:t>-консервированный хлеб,</a:t>
            </a:r>
          </a:p>
          <a:p>
            <a:pPr>
              <a:buNone/>
            </a:pPr>
            <a:r>
              <a:rPr lang="ru-RU" sz="2400" dirty="0" smtClean="0"/>
              <a:t>-сухари,</a:t>
            </a:r>
          </a:p>
          <a:p>
            <a:pPr>
              <a:buNone/>
            </a:pPr>
            <a:r>
              <a:rPr lang="ru-RU" sz="2400" dirty="0" smtClean="0"/>
              <a:t>-галеты</a:t>
            </a:r>
          </a:p>
          <a:p>
            <a:pPr>
              <a:buNone/>
            </a:pPr>
            <a:r>
              <a:rPr lang="ru-RU" sz="2400" b="1" dirty="0" smtClean="0"/>
              <a:t>3. </a:t>
            </a:r>
            <a:r>
              <a:rPr lang="ru-RU" sz="2400" i="1" dirty="0" smtClean="0"/>
              <a:t>Диетические сорта хлеба:</a:t>
            </a:r>
          </a:p>
          <a:p>
            <a:pPr>
              <a:buNone/>
            </a:pPr>
            <a:r>
              <a:rPr lang="ru-RU" sz="2400" dirty="0" smtClean="0"/>
              <a:t>  -хлеб бессолевой обдирный и </a:t>
            </a:r>
            <a:r>
              <a:rPr lang="ru-RU" sz="2400" dirty="0" err="1" smtClean="0"/>
              <a:t>ахлоридный</a:t>
            </a:r>
            <a:r>
              <a:rPr lang="ru-RU" sz="2400" dirty="0" smtClean="0"/>
              <a:t>. Выпускается для людей с заболеваниями почек.</a:t>
            </a:r>
          </a:p>
          <a:p>
            <a:pPr>
              <a:buNone/>
            </a:pPr>
            <a:r>
              <a:rPr lang="ru-RU" sz="2400" dirty="0" smtClean="0"/>
              <a:t> - Булочки диетические с лецитином – для профилактики и лечебного питания при заболеваниях </a:t>
            </a:r>
            <a:r>
              <a:rPr lang="ru-RU" sz="2400" dirty="0" err="1" smtClean="0"/>
              <a:t>сердечно-сосудистой</a:t>
            </a:r>
            <a:r>
              <a:rPr lang="ru-RU" sz="2400" dirty="0" smtClean="0"/>
              <a:t> системы(атеросклероз) и болезнях печени, а также для лиц пожилого возраста.</a:t>
            </a:r>
            <a:endParaRPr lang="ru-RU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Нормирование загрязнителей зерна (семян), мукомольно-крупяных и хлебобулочных изделий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1015312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4152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Нормирование загрязнителей сахара и кондитерских изделий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5072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763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Белки.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Злаковые культуры содержат 7-12% белков, бобовые – 22-40%.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Наиболее богаты белками соя (до 40%), арахис (26,7%), бобы (22-24%).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81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Нормирование загрязнителей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10297144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5761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Нормирование загрязнителей плодоовощной продукции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1026063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501008"/>
            <a:ext cx="11881319" cy="258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4584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Нормирование загрязнителей плодоовощной продукции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1030748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302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Нормирование загрязнителей плодоовощной продукции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" y="1268760"/>
            <a:ext cx="1088355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7678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Нормирование загрязнителей плодоовощной продукции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108012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942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Биологическая ценность растительных белков значительно ниже, чем животных; из-за их несбалансированности по аминокислотному составу усвояемость белков растительного происхождения составляет всего 50-70%. </a:t>
            </a:r>
          </a:p>
          <a:p>
            <a:r>
              <a:rPr lang="ru-RU" dirty="0" smtClean="0"/>
              <a:t>Однако при одновременном употреблении в пищу нескольких растительных продуктов их белки дополняют друг друга и могут обеспечивать потребность в </a:t>
            </a:r>
            <a:r>
              <a:rPr lang="ru-RU" dirty="0" err="1" smtClean="0"/>
              <a:t>эссенциальных</a:t>
            </a:r>
            <a:r>
              <a:rPr lang="ru-RU" dirty="0" smtClean="0"/>
              <a:t> аминокислотах.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74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Углеводы. </a:t>
            </a:r>
            <a:r>
              <a:rPr lang="ru-RU" dirty="0" smtClean="0"/>
              <a:t>Зерновые продукты отличаются высоким содержанием углеводов (до 75%), в бобовых культурах их не более 50</a:t>
            </a:r>
            <a:r>
              <a:rPr lang="ru-RU" dirty="0" smtClean="0"/>
              <a:t>%.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При поступлении углеводов в количестве 50-100 г/сутки предотвращается потеря мышечного белка у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80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dirty="0" smtClean="0"/>
              <a:t>Оптимальное соотношение различных видов углеводов в рационе питания: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64</a:t>
            </a:r>
            <a:r>
              <a:rPr lang="ru-RU" dirty="0" smtClean="0"/>
              <a:t>% в виде крахмала, 36% - в виде сахаров. </a:t>
            </a:r>
          </a:p>
          <a:p>
            <a:r>
              <a:rPr lang="ru-RU" dirty="0" smtClean="0"/>
              <a:t>Углеводы зерновых и бобовых культур представлены </a:t>
            </a:r>
            <a:r>
              <a:rPr lang="ru-RU" i="1" dirty="0" smtClean="0"/>
              <a:t>крахмалом </a:t>
            </a:r>
            <a:r>
              <a:rPr lang="ru-RU" dirty="0" smtClean="0"/>
              <a:t>и </a:t>
            </a:r>
            <a:r>
              <a:rPr lang="ru-RU" i="1" dirty="0" smtClean="0"/>
              <a:t>пищевыми волокнами (клетчаткой, пектином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Часть пищевых волокон (целлюлоза, </a:t>
            </a:r>
            <a:r>
              <a:rPr lang="ru-RU" dirty="0" smtClean="0"/>
              <a:t>гемицеллюлоза) </a:t>
            </a:r>
            <a:r>
              <a:rPr lang="ru-RU" dirty="0" smtClean="0"/>
              <a:t>не переваривается в организме человека, но часть усваивается.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0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Источники пищевых волокон: гречневая крупа, хлеб пшеничный грубого помола или ржаной, пшеничные отруби, а также сырые фрукты и овощи, содержащие в основном целлюлозу и лигнин. </a:t>
            </a:r>
            <a:endParaRPr lang="ru-RU" dirty="0" smtClean="0"/>
          </a:p>
          <a:p>
            <a:r>
              <a:rPr lang="ru-RU" dirty="0" smtClean="0"/>
              <a:t>Пищевые </a:t>
            </a:r>
            <a:r>
              <a:rPr lang="ru-RU" dirty="0"/>
              <a:t>волокна способствуют улучшению перистальтики и формированию фекалий, адсорбируют и выводят из организма вредные химические вещества биогенной и антропогенной природы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Диета, богатая пищевыми волокнами, снижает вероятность возникновения рака, </a:t>
            </a:r>
            <a:r>
              <a:rPr lang="ru-RU" dirty="0" err="1"/>
              <a:t>дивертикулоза</a:t>
            </a:r>
            <a:r>
              <a:rPr lang="ru-RU" dirty="0"/>
              <a:t>, дисбактериоза, атеросклероза, сахарного диабета.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7014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Жиры</a:t>
            </a:r>
            <a:r>
              <a:rPr lang="ru-RU" i="1" dirty="0"/>
              <a:t>. </a:t>
            </a:r>
            <a:r>
              <a:rPr lang="ru-RU" dirty="0"/>
              <a:t>Злаки и бобовые культуры содержат небольшое количество жиров (0,5-2%), </a:t>
            </a:r>
            <a:endParaRPr lang="ru-RU" dirty="0" smtClean="0"/>
          </a:p>
          <a:p>
            <a:r>
              <a:rPr lang="ru-RU" dirty="0" smtClean="0"/>
              <a:t>Исключение </a:t>
            </a:r>
            <a:r>
              <a:rPr lang="ru-RU" dirty="0"/>
              <a:t>составляют кукуруза (4,5-5%), соя (17%) и так называемые масличные культуры (подсолнух, арахис, какао, оливки и т.д.). </a:t>
            </a:r>
            <a:endParaRPr lang="ru-RU" dirty="0" smtClean="0"/>
          </a:p>
          <a:p>
            <a:r>
              <a:rPr lang="ru-RU" dirty="0" smtClean="0"/>
              <a:t>Растительные </a:t>
            </a:r>
            <a:r>
              <a:rPr lang="ru-RU" dirty="0"/>
              <a:t>масла содержат ПНЖК: </a:t>
            </a:r>
            <a:r>
              <a:rPr lang="ru-RU" dirty="0" err="1"/>
              <a:t>линолевую</a:t>
            </a:r>
            <a:r>
              <a:rPr lang="ru-RU" dirty="0"/>
              <a:t>, </a:t>
            </a:r>
            <a:r>
              <a:rPr lang="ru-RU" dirty="0" smtClean="0"/>
              <a:t>-</a:t>
            </a:r>
            <a:r>
              <a:rPr lang="ru-RU" dirty="0"/>
              <a:t>линоленовую и </a:t>
            </a:r>
            <a:r>
              <a:rPr lang="ru-RU" dirty="0" err="1"/>
              <a:t>арахидоновую</a:t>
            </a:r>
            <a:r>
              <a:rPr lang="ru-RU" dirty="0"/>
              <a:t> </a:t>
            </a:r>
            <a:r>
              <a:rPr lang="ru-RU" dirty="0" smtClean="0"/>
              <a:t>кислоты.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32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1790</Words>
  <Application>Microsoft Office PowerPoint</Application>
  <PresentationFormat>Экран (4:3)</PresentationFormat>
  <Paragraphs>168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Вклад калорийности зерновых в суточном рационе – 50 %. </vt:lpstr>
      <vt:lpstr>Белки. </vt:lpstr>
      <vt:lpstr>Слайд 5</vt:lpstr>
      <vt:lpstr>Слайд 6</vt:lpstr>
      <vt:lpstr>Слайд 7</vt:lpstr>
      <vt:lpstr>Слайд 8</vt:lpstr>
      <vt:lpstr>Слайд 9</vt:lpstr>
      <vt:lpstr>Пищевая ценность зерновых и бобовых культур</vt:lpstr>
      <vt:lpstr>Слайд 11</vt:lpstr>
      <vt:lpstr>Минеральный состав зерновых и бобовых культур, мг / 100 гр. продукта</vt:lpstr>
      <vt:lpstr>Слайд 13</vt:lpstr>
      <vt:lpstr>Пищевая и биологическая ценность круп.</vt:lpstr>
      <vt:lpstr>Слайд 15</vt:lpstr>
      <vt:lpstr>Слайд 16</vt:lpstr>
      <vt:lpstr>Слайд 17</vt:lpstr>
      <vt:lpstr> Анализ круп</vt:lpstr>
      <vt:lpstr>Слайд 19</vt:lpstr>
      <vt:lpstr>Овощи и фрукты.</vt:lpstr>
      <vt:lpstr>Грибы</vt:lpstr>
      <vt:lpstr>Слайд 22</vt:lpstr>
      <vt:lpstr>Слайд 23</vt:lpstr>
      <vt:lpstr>Слайд 24</vt:lpstr>
      <vt:lpstr>Хлеб</vt:lpstr>
      <vt:lpstr>Хлеб</vt:lpstr>
      <vt:lpstr>Слайд 27</vt:lpstr>
      <vt:lpstr>Пищевая ценность хлеба</vt:lpstr>
      <vt:lpstr>Черствение хлеба</vt:lpstr>
      <vt:lpstr>Слайд 30</vt:lpstr>
      <vt:lpstr>Слайд 31</vt:lpstr>
      <vt:lpstr>Слайд 32</vt:lpstr>
      <vt:lpstr>Слайд 33</vt:lpstr>
      <vt:lpstr>Болезни хлеба</vt:lpstr>
      <vt:lpstr>Болезни хлеба</vt:lpstr>
      <vt:lpstr>Слайд 36</vt:lpstr>
      <vt:lpstr>Специальные сорта хлеба</vt:lpstr>
      <vt:lpstr>Нормирование загрязнителей зерна (семян), мукомольно-крупяных и хлебобулочных изделий </vt:lpstr>
      <vt:lpstr>Нормирование загрязнителей сахара и кондитерских изделий </vt:lpstr>
      <vt:lpstr>Нормирование загрязнителей  </vt:lpstr>
      <vt:lpstr>Нормирование загрязнителей плодоовощной продукции  </vt:lpstr>
      <vt:lpstr>Нормирование загрязнителей плодоовощной продукции  </vt:lpstr>
      <vt:lpstr>Нормирование загрязнителей плодоовощной продукции  </vt:lpstr>
      <vt:lpstr>Нормирование загрязнителей плодоовощной продукции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Айлана</dc:creator>
  <cp:lastModifiedBy>oorjak</cp:lastModifiedBy>
  <cp:revision>35</cp:revision>
  <dcterms:created xsi:type="dcterms:W3CDTF">2018-10-02T18:57:50Z</dcterms:created>
  <dcterms:modified xsi:type="dcterms:W3CDTF">2018-10-03T05:12:29Z</dcterms:modified>
</cp:coreProperties>
</file>