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7191" y="1537792"/>
            <a:ext cx="10897616" cy="1904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7167" y="3952747"/>
            <a:ext cx="9757664" cy="1300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73875" y="1878583"/>
            <a:ext cx="4962525" cy="423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98057" y="1878583"/>
            <a:ext cx="5092065" cy="423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3295" y="99441"/>
            <a:ext cx="10465409" cy="1732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4735" y="1772157"/>
            <a:ext cx="8516620" cy="364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740" y="2311400"/>
            <a:ext cx="10671175" cy="2059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0705" algn="ctr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Клиническая анатомия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физиология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нервной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системы.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Значение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400" b="1" spc="-75" dirty="0" smtClean="0">
                <a:solidFill>
                  <a:srgbClr val="001F5F"/>
                </a:solidFill>
                <a:latin typeface="Calibri"/>
                <a:cs typeface="Calibri"/>
              </a:rPr>
              <a:t>медицинской реабилитации</a:t>
            </a:r>
            <a:r>
              <a:rPr sz="2400" b="1" spc="-75" dirty="0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lang="ru-RU" sz="2400" b="1" spc="-7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 err="1" smtClean="0">
                <a:solidFill>
                  <a:srgbClr val="001F5F"/>
                </a:solidFill>
                <a:latin typeface="Calibri"/>
                <a:cs typeface="Calibri"/>
              </a:rPr>
              <a:t>Функциональный</a:t>
            </a:r>
            <a:r>
              <a:rPr sz="2400" b="1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подход.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Оценка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неврологии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позиции ФРМ:</a:t>
            </a:r>
            <a:r>
              <a:rPr sz="24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 err="1" smtClean="0">
                <a:solidFill>
                  <a:srgbClr val="001F5F"/>
                </a:solidFill>
                <a:latin typeface="Calibri"/>
                <a:cs typeface="Calibri"/>
              </a:rPr>
              <a:t>методика</a:t>
            </a:r>
            <a:r>
              <a:rPr lang="ru-RU" sz="2400" b="1" spc="-2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 err="1" smtClean="0">
                <a:solidFill>
                  <a:srgbClr val="001F5F"/>
                </a:solidFill>
                <a:latin typeface="Calibri"/>
                <a:cs typeface="Calibri"/>
              </a:rPr>
              <a:t>обследования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. Семиотика.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Основы топической диагностики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функциональный  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подход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МКФ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11028" y="277368"/>
            <a:ext cx="1249679" cy="1176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6532" y="3165348"/>
            <a:ext cx="3289300" cy="1199515"/>
          </a:xfrm>
          <a:prstGeom prst="rect">
            <a:avLst/>
          </a:prstGeom>
          <a:ln w="64007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360680" marR="350520" indent="1270" algn="ctr">
              <a:lnSpc>
                <a:spcPct val="100000"/>
              </a:lnSpc>
              <a:spcBef>
                <a:spcPts val="204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врач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физической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 реаби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ита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ионной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медицины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711" y="4295089"/>
            <a:ext cx="32219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Знание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патогенеза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заболеваний</a:t>
            </a:r>
            <a:endParaRPr sz="1800">
              <a:latin typeface="Calibri"/>
              <a:cs typeface="Calibri"/>
            </a:endParaRPr>
          </a:p>
          <a:p>
            <a:pPr marL="167640" marR="161290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(неврология,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травматология,  кардиология,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терапия,  психиатрия)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9997" y="5495645"/>
            <a:ext cx="32131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Знание причин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инвалидности: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среда, убеждения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людей,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заболевание, осложнения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т.д.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22969" y="4384040"/>
            <a:ext cx="2867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5680" marR="5080" indent="-98361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Умение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навыки работать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 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команде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84438" y="759078"/>
            <a:ext cx="305816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algn="ctr">
              <a:lnSpc>
                <a:spcPct val="100000"/>
              </a:lnSpc>
              <a:spcBef>
                <a:spcPts val="100"/>
              </a:spcBef>
            </a:pPr>
            <a:r>
              <a:rPr sz="1800" u="heavy" spc="-4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Широкая</a:t>
            </a:r>
            <a:r>
              <a:rPr sz="1800" b="1" u="heavy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функциональная</a:t>
            </a:r>
            <a:endParaRPr sz="1800">
              <a:latin typeface="Calibri"/>
              <a:cs typeface="Calibri"/>
            </a:endParaRPr>
          </a:p>
          <a:p>
            <a:pPr marL="214629" algn="ctr">
              <a:lnSpc>
                <a:spcPct val="100000"/>
              </a:lnSpc>
            </a:pPr>
            <a:r>
              <a:rPr sz="1800" u="heavy" spc="-4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диагностика:</a:t>
            </a:r>
            <a:endParaRPr sz="1800">
              <a:latin typeface="Calibri"/>
              <a:cs typeface="Calibri"/>
            </a:endParaRPr>
          </a:p>
          <a:p>
            <a:pPr marL="286385" marR="377825" indent="-286385">
              <a:lnSpc>
                <a:spcPct val="100000"/>
              </a:lnSpc>
              <a:buFont typeface="Arial"/>
              <a:buChar char="•"/>
              <a:tabLst>
                <a:tab pos="286385" algn="l"/>
                <a:tab pos="299720" algn="l"/>
              </a:tabLst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мануальное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мышечное</a:t>
            </a:r>
            <a:endParaRPr sz="1800">
              <a:latin typeface="Calibri"/>
              <a:cs typeface="Calibri"/>
            </a:endParaRPr>
          </a:p>
          <a:p>
            <a:pPr marR="1038860" algn="ctr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тестирование,</a:t>
            </a:r>
            <a:endParaRPr sz="1800">
              <a:latin typeface="Calibri"/>
              <a:cs typeface="Calibri"/>
            </a:endParaRPr>
          </a:p>
          <a:p>
            <a:pPr marL="299085" marR="110553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Ор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ед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ч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е 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тестирование,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Анализ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деятельности,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Психологический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скрининг,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Неврологический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статус,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Соматический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статус,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926" y="621919"/>
            <a:ext cx="3042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Широкое 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знание </a:t>
            </a: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по</a:t>
            </a:r>
            <a:r>
              <a:rPr sz="1800" b="1" u="heavy" spc="-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лечению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u="heavy" spc="-96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р</a:t>
            </a:r>
            <a:r>
              <a:rPr sz="1800" b="1" spc="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аспространенных</a:t>
            </a:r>
            <a:r>
              <a:rPr sz="1800" b="1" u="heavy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патологий: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3613" y="1170559"/>
            <a:ext cx="1532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Остеопороз,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6686" y="1444574"/>
            <a:ext cx="3070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Артериальная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гипертензия,</a:t>
            </a:r>
            <a:endParaRPr sz="1800">
              <a:latin typeface="Calibri"/>
              <a:cs typeface="Calibri"/>
            </a:endParaRPr>
          </a:p>
          <a:p>
            <a:pPr marL="457834">
              <a:lnSpc>
                <a:spcPct val="100000"/>
              </a:lnSpc>
              <a:spcBef>
                <a:spcPts val="5"/>
              </a:spcBef>
              <a:tabLst>
                <a:tab pos="744220" algn="l"/>
              </a:tabLst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Нарушения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ритма,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1999" y="1993772"/>
            <a:ext cx="21767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  <a:tabLst>
                <a:tab pos="438784" algn="l"/>
              </a:tabLst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Дислипидемия,</a:t>
            </a:r>
            <a:endParaRPr sz="1800">
              <a:latin typeface="Calibri"/>
              <a:cs typeface="Calibri"/>
            </a:endParaRPr>
          </a:p>
          <a:p>
            <a:pPr marL="335280" indent="-287020">
              <a:lnSpc>
                <a:spcPct val="100000"/>
              </a:lnSpc>
              <a:buFont typeface="Calibri"/>
              <a:buChar char="-"/>
              <a:tabLst>
                <a:tab pos="335280" algn="l"/>
                <a:tab pos="335915" algn="l"/>
              </a:tabLst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Сахарный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диабет,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Хроническая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боль,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3127" y="2816428"/>
            <a:ext cx="95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29689" y="2816428"/>
            <a:ext cx="21285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Депрессия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тревога,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2258" y="3091434"/>
            <a:ext cx="1897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Деменция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др.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98670" y="320421"/>
            <a:ext cx="32448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u="heavy" spc="-4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Знание в</a:t>
            </a:r>
            <a:r>
              <a:rPr sz="1800" b="1" u="heavy" spc="-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реабилитационной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800" u="heavy" spc="-4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области:</a:t>
            </a:r>
            <a:endParaRPr sz="1800">
              <a:latin typeface="Calibri"/>
              <a:cs typeface="Calibri"/>
            </a:endParaRPr>
          </a:p>
          <a:p>
            <a:pPr marL="800100" marR="5080" indent="-788035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Особенности восстановления  организма,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сроки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2319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динамика,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16473" y="1692402"/>
            <a:ext cx="18122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Физиотерапия,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04994" y="1966721"/>
            <a:ext cx="2633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Лечебная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физкультура,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91505" y="2240737"/>
            <a:ext cx="20605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Рефлексотерапия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71561" y="5571845"/>
            <a:ext cx="28397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Назначение лекарств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лечебного питания,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терапия 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ботуло-токсином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4366" y="832866"/>
            <a:ext cx="9893300" cy="447611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525905" marR="975994" indent="-541020">
              <a:lnSpc>
                <a:spcPts val="4320"/>
              </a:lnSpc>
              <a:spcBef>
                <a:spcPts val="640"/>
              </a:spcBef>
            </a:pPr>
            <a:r>
              <a:rPr sz="4000" b="1" spc="-10" dirty="0">
                <a:latin typeface="Calibri"/>
                <a:cs typeface="Calibri"/>
              </a:rPr>
              <a:t>Широкая физикальная </a:t>
            </a:r>
            <a:r>
              <a:rPr sz="4000" b="1" spc="-15" dirty="0">
                <a:latin typeface="Calibri"/>
                <a:cs typeface="Calibri"/>
              </a:rPr>
              <a:t>диагностика  </a:t>
            </a:r>
            <a:r>
              <a:rPr sz="4000" b="1" spc="-20" dirty="0">
                <a:latin typeface="Calibri"/>
                <a:cs typeface="Calibri"/>
              </a:rPr>
              <a:t>подразумевает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использование</a:t>
            </a:r>
            <a:endParaRPr sz="4000">
              <a:latin typeface="Calibri"/>
              <a:cs typeface="Calibri"/>
            </a:endParaRPr>
          </a:p>
          <a:p>
            <a:pPr marL="520065" marR="505459" indent="387350">
              <a:lnSpc>
                <a:spcPts val="4320"/>
              </a:lnSpc>
            </a:pPr>
            <a:r>
              <a:rPr sz="4000" b="1" spc="-20" dirty="0">
                <a:latin typeface="Calibri"/>
                <a:cs typeface="Calibri"/>
              </a:rPr>
              <a:t>дополнительных </a:t>
            </a:r>
            <a:r>
              <a:rPr sz="4000" b="1" spc="-25" dirty="0">
                <a:latin typeface="Calibri"/>
                <a:cs typeface="Calibri"/>
              </a:rPr>
              <a:t>методов, </a:t>
            </a:r>
            <a:r>
              <a:rPr sz="4000" b="1" spc="-5" dirty="0">
                <a:latin typeface="Calibri"/>
                <a:cs typeface="Calibri"/>
              </a:rPr>
              <a:t>таких </a:t>
            </a:r>
            <a:r>
              <a:rPr sz="4000" b="1" spc="-20" dirty="0">
                <a:latin typeface="Calibri"/>
                <a:cs typeface="Calibri"/>
              </a:rPr>
              <a:t>как  </a:t>
            </a:r>
            <a:r>
              <a:rPr sz="4000" b="1" spc="-45" dirty="0">
                <a:latin typeface="Calibri"/>
                <a:cs typeface="Calibri"/>
              </a:rPr>
              <a:t>Ультразвуковое </a:t>
            </a:r>
            <a:r>
              <a:rPr sz="4000" b="1" spc="-10" dirty="0">
                <a:latin typeface="Calibri"/>
                <a:cs typeface="Calibri"/>
              </a:rPr>
              <a:t>обследование</a:t>
            </a:r>
            <a:r>
              <a:rPr sz="4000" b="1" spc="3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суставов,</a:t>
            </a:r>
            <a:endParaRPr sz="4000">
              <a:latin typeface="Calibri"/>
              <a:cs typeface="Calibri"/>
            </a:endParaRPr>
          </a:p>
          <a:p>
            <a:pPr marL="722630" marR="713105" indent="-635" algn="ctr">
              <a:lnSpc>
                <a:spcPts val="4320"/>
              </a:lnSpc>
            </a:pPr>
            <a:r>
              <a:rPr sz="4000" b="1" spc="-5" dirty="0">
                <a:latin typeface="Calibri"/>
                <a:cs typeface="Calibri"/>
              </a:rPr>
              <a:t>мягких </a:t>
            </a:r>
            <a:r>
              <a:rPr sz="4000" b="1" spc="-10" dirty="0">
                <a:latin typeface="Calibri"/>
                <a:cs typeface="Calibri"/>
              </a:rPr>
              <a:t>тканей </a:t>
            </a:r>
            <a:r>
              <a:rPr sz="4000" b="1" spc="-5" dirty="0">
                <a:latin typeface="Calibri"/>
                <a:cs typeface="Calibri"/>
              </a:rPr>
              <a:t>и мышц. Особенность  реабилитационной </a:t>
            </a:r>
            <a:r>
              <a:rPr sz="4000" b="1" spc="-10" dirty="0">
                <a:latin typeface="Calibri"/>
                <a:cs typeface="Calibri"/>
              </a:rPr>
              <a:t>оценки </a:t>
            </a:r>
            <a:r>
              <a:rPr sz="4000" b="1" spc="-5" dirty="0">
                <a:latin typeface="Calibri"/>
                <a:cs typeface="Calibri"/>
              </a:rPr>
              <a:t>– </a:t>
            </a:r>
            <a:r>
              <a:rPr sz="4000" b="1" spc="-20" dirty="0">
                <a:latin typeface="Calibri"/>
                <a:cs typeface="Calibri"/>
              </a:rPr>
              <a:t>оценка</a:t>
            </a:r>
            <a:r>
              <a:rPr sz="4000" b="1" spc="-5" dirty="0">
                <a:latin typeface="Calibri"/>
                <a:cs typeface="Calibri"/>
              </a:rPr>
              <a:t> в</a:t>
            </a:r>
            <a:endParaRPr sz="4000">
              <a:latin typeface="Calibri"/>
              <a:cs typeface="Calibri"/>
            </a:endParaRPr>
          </a:p>
          <a:p>
            <a:pPr marL="12700" marR="5080" algn="ctr">
              <a:lnSpc>
                <a:spcPts val="4320"/>
              </a:lnSpc>
            </a:pPr>
            <a:r>
              <a:rPr sz="4000" b="1" spc="-15" dirty="0">
                <a:latin typeface="Calibri"/>
                <a:cs typeface="Calibri"/>
              </a:rPr>
              <a:t>движении </a:t>
            </a:r>
            <a:r>
              <a:rPr sz="4000" b="1" spc="-5" dirty="0">
                <a:latin typeface="Calibri"/>
                <a:cs typeface="Calibri"/>
              </a:rPr>
              <a:t>и в </a:t>
            </a:r>
            <a:r>
              <a:rPr sz="4000" b="1" spc="-15" dirty="0">
                <a:latin typeface="Calibri"/>
                <a:cs typeface="Calibri"/>
              </a:rPr>
              <a:t>процессе </a:t>
            </a:r>
            <a:r>
              <a:rPr sz="4000" b="1" spc="-10" dirty="0">
                <a:latin typeface="Calibri"/>
                <a:cs typeface="Calibri"/>
              </a:rPr>
              <a:t>выполнения </a:t>
            </a:r>
            <a:r>
              <a:rPr sz="4000" b="1" spc="-5" dirty="0">
                <a:latin typeface="Calibri"/>
                <a:cs typeface="Calibri"/>
              </a:rPr>
              <a:t>задачи.  </a:t>
            </a:r>
            <a:r>
              <a:rPr sz="4000" b="1" spc="-15" dirty="0">
                <a:latin typeface="Calibri"/>
                <a:cs typeface="Calibri"/>
              </a:rPr>
              <a:t>Исследование </a:t>
            </a:r>
            <a:r>
              <a:rPr sz="4000" b="1" spc="-10" dirty="0">
                <a:latin typeface="Calibri"/>
                <a:cs typeface="Calibri"/>
              </a:rPr>
              <a:t>является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функциональным…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3295" y="99441"/>
            <a:ext cx="10170795" cy="17322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575"/>
              </a:spcBef>
            </a:pPr>
            <a:r>
              <a:rPr sz="4000" spc="-5" dirty="0"/>
              <a:t>Пример: </a:t>
            </a:r>
            <a:r>
              <a:rPr sz="4000" spc="-25" dirty="0"/>
              <a:t>отличие </a:t>
            </a:r>
            <a:r>
              <a:rPr sz="4000" spc="-5" dirty="0"/>
              <a:t>в </a:t>
            </a:r>
            <a:r>
              <a:rPr sz="4000" spc="-10" dirty="0"/>
              <a:t>ММТ надостной мышцы </a:t>
            </a:r>
            <a:r>
              <a:rPr sz="4000" spc="-5" dirty="0"/>
              <a:t>и  ММТ акромиальной </a:t>
            </a:r>
            <a:r>
              <a:rPr sz="4000" dirty="0"/>
              <a:t>части </a:t>
            </a:r>
            <a:r>
              <a:rPr sz="4000" spc="-25" dirty="0"/>
              <a:t>дельтовидной  </a:t>
            </a:r>
            <a:r>
              <a:rPr sz="4000" spc="-10" dirty="0"/>
              <a:t>мышцы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319275" y="1861261"/>
            <a:ext cx="955484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Надостная </a:t>
            </a:r>
            <a:r>
              <a:rPr sz="2800" spc="-5" dirty="0">
                <a:latin typeface="Calibri"/>
                <a:cs typeface="Calibri"/>
              </a:rPr>
              <a:t>мышца </a:t>
            </a:r>
            <a:r>
              <a:rPr sz="2800" spc="-15" dirty="0">
                <a:latin typeface="Calibri"/>
                <a:cs typeface="Calibri"/>
              </a:rPr>
              <a:t>более </a:t>
            </a:r>
            <a:r>
              <a:rPr sz="2800" spc="-5" dirty="0">
                <a:latin typeface="Calibri"/>
                <a:cs typeface="Calibri"/>
              </a:rPr>
              <a:t>активна в начале </a:t>
            </a:r>
            <a:r>
              <a:rPr sz="2800" spc="-15" dirty="0">
                <a:latin typeface="Calibri"/>
                <a:cs typeface="Calibri"/>
              </a:rPr>
              <a:t>отведения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  <a:tabLst>
                <a:tab pos="6200775" algn="l"/>
              </a:tabLst>
            </a:pPr>
            <a:r>
              <a:rPr sz="2800" spc="-5" dirty="0">
                <a:latin typeface="Calibri"/>
                <a:cs typeface="Calibri"/>
              </a:rPr>
              <a:t>прижимает </a:t>
            </a:r>
            <a:r>
              <a:rPr sz="2800" spc="-15" dirty="0">
                <a:latin typeface="Calibri"/>
                <a:cs typeface="Calibri"/>
              </a:rPr>
              <a:t>головку </a:t>
            </a:r>
            <a:r>
              <a:rPr sz="2800" spc="-5" dirty="0">
                <a:latin typeface="Calibri"/>
                <a:cs typeface="Calibri"/>
              </a:rPr>
              <a:t>плеча </a:t>
            </a:r>
            <a:r>
              <a:rPr sz="2800" spc="-30" dirty="0">
                <a:latin typeface="Calibri"/>
                <a:cs typeface="Calibri"/>
              </a:rPr>
              <a:t>под </a:t>
            </a:r>
            <a:r>
              <a:rPr sz="2800" spc="-5" dirty="0">
                <a:latin typeface="Calibri"/>
                <a:cs typeface="Calibri"/>
              </a:rPr>
              <a:t>акромионом. </a:t>
            </a:r>
            <a:r>
              <a:rPr sz="2800" dirty="0">
                <a:latin typeface="Calibri"/>
                <a:cs typeface="Calibri"/>
              </a:rPr>
              <a:t>По </a:t>
            </a:r>
            <a:r>
              <a:rPr sz="2800" spc="-5" dirty="0">
                <a:latin typeface="Calibri"/>
                <a:cs typeface="Calibri"/>
              </a:rPr>
              <a:t>мере усиления  </a:t>
            </a:r>
            <a:r>
              <a:rPr sz="2800" spc="-15" dirty="0">
                <a:latin typeface="Calibri"/>
                <a:cs typeface="Calibri"/>
              </a:rPr>
              <a:t>отведения </a:t>
            </a:r>
            <a:r>
              <a:rPr sz="2800" spc="-10" dirty="0">
                <a:latin typeface="Calibri"/>
                <a:cs typeface="Calibri"/>
              </a:rPr>
              <a:t>рычаг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дельтовидной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мышцы	</a:t>
            </a:r>
            <a:r>
              <a:rPr sz="2800" spc="-15" dirty="0">
                <a:latin typeface="Calibri"/>
                <a:cs typeface="Calibri"/>
              </a:rPr>
              <a:t>увеличивается, </a:t>
            </a:r>
            <a:r>
              <a:rPr sz="2800" spc="-5" dirty="0">
                <a:latin typeface="Calibri"/>
                <a:cs typeface="Calibri"/>
              </a:rPr>
              <a:t>и она 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5" dirty="0">
                <a:latin typeface="Calibri"/>
                <a:cs typeface="Calibri"/>
              </a:rPr>
              <a:t>развить </a:t>
            </a:r>
            <a:r>
              <a:rPr sz="2800" spc="-15" dirty="0">
                <a:latin typeface="Calibri"/>
                <a:cs typeface="Calibri"/>
              </a:rPr>
              <a:t>большую </a:t>
            </a:r>
            <a:r>
              <a:rPr sz="2800" spc="-5" dirty="0">
                <a:latin typeface="Calibri"/>
                <a:cs typeface="Calibri"/>
              </a:rPr>
              <a:t>силу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0644" y="3826764"/>
            <a:ext cx="4543044" cy="2555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07947" y="6401815"/>
            <a:ext cx="2411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ММТ надостной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мышцы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9042" y="6401815"/>
            <a:ext cx="4829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ММТ акромиальной части </a:t>
            </a:r>
            <a:r>
              <a:rPr sz="1800" spc="-15" dirty="0">
                <a:latin typeface="Calibri"/>
                <a:cs typeface="Calibri"/>
              </a:rPr>
              <a:t>дельтовидной</a:t>
            </a:r>
            <a:r>
              <a:rPr sz="1800" spc="-5" dirty="0">
                <a:latin typeface="Calibri"/>
                <a:cs typeface="Calibri"/>
              </a:rPr>
              <a:t> мышцы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96456" y="3826764"/>
            <a:ext cx="4604004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600" rIns="0" bIns="0" rtlCol="0">
            <a:spAutoFit/>
          </a:bodyPr>
          <a:lstStyle/>
          <a:p>
            <a:pPr marL="1348740" marR="5080" indent="-942340">
              <a:lnSpc>
                <a:spcPts val="4320"/>
              </a:lnSpc>
              <a:spcBef>
                <a:spcPts val="640"/>
              </a:spcBef>
            </a:pPr>
            <a:r>
              <a:rPr sz="4000" spc="-5" dirty="0"/>
              <a:t>Нейромышечный </a:t>
            </a:r>
            <a:r>
              <a:rPr sz="4000" spc="-35" dirty="0"/>
              <a:t>ультразвук </a:t>
            </a:r>
            <a:r>
              <a:rPr sz="4000" spc="-5" dirty="0"/>
              <a:t>и </a:t>
            </a:r>
            <a:r>
              <a:rPr sz="4000" spc="-15" dirty="0"/>
              <a:t>прицельное  </a:t>
            </a:r>
            <a:r>
              <a:rPr sz="4000" spc="-5" dirty="0"/>
              <a:t>лечение </a:t>
            </a:r>
            <a:r>
              <a:rPr sz="4000" spc="-20" dirty="0"/>
              <a:t>блокадами </a:t>
            </a:r>
            <a:r>
              <a:rPr sz="4000" spc="-5" dirty="0"/>
              <a:t>и</a:t>
            </a:r>
            <a:r>
              <a:rPr sz="4000" spc="5" dirty="0"/>
              <a:t> </a:t>
            </a:r>
            <a:r>
              <a:rPr sz="4000" spc="-5" dirty="0"/>
              <a:t>инъекциями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125979" y="1871472"/>
            <a:ext cx="7940040" cy="446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R="5080" indent="-1905" algn="ctr">
              <a:lnSpc>
                <a:spcPct val="90000"/>
              </a:lnSpc>
              <a:spcBef>
                <a:spcPts val="635"/>
              </a:spcBef>
            </a:pPr>
            <a:r>
              <a:rPr dirty="0"/>
              <a:t>Для </a:t>
            </a:r>
            <a:r>
              <a:rPr spc="-25" dirty="0"/>
              <a:t>врача </a:t>
            </a:r>
            <a:r>
              <a:rPr spc="-20" dirty="0"/>
              <a:t>реабилитолога </a:t>
            </a:r>
            <a:r>
              <a:rPr spc="-15" dirty="0"/>
              <a:t>важно </a:t>
            </a:r>
            <a:r>
              <a:rPr spc="-30" dirty="0"/>
              <a:t>вести  </a:t>
            </a:r>
            <a:r>
              <a:rPr dirty="0"/>
              <a:t>пациента. </a:t>
            </a:r>
            <a:r>
              <a:rPr spc="-5" dirty="0"/>
              <a:t>Важна </a:t>
            </a:r>
            <a:r>
              <a:rPr dirty="0"/>
              <a:t>оценка и</a:t>
            </a:r>
            <a:r>
              <a:rPr spc="-70" dirty="0"/>
              <a:t> </a:t>
            </a:r>
            <a:r>
              <a:rPr spc="-15" dirty="0"/>
              <a:t>наблюдение  </a:t>
            </a:r>
            <a:r>
              <a:rPr spc="-25" dirty="0"/>
              <a:t>больного </a:t>
            </a:r>
            <a:r>
              <a:rPr dirty="0"/>
              <a:t>в</a:t>
            </a:r>
            <a:r>
              <a:rPr spc="-15" dirty="0"/>
              <a:t> </a:t>
            </a:r>
            <a:r>
              <a:rPr dirty="0"/>
              <a:t>динамике.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639820" marR="5080" indent="-3627754">
              <a:lnSpc>
                <a:spcPts val="4750"/>
              </a:lnSpc>
              <a:spcBef>
                <a:spcPts val="700"/>
              </a:spcBef>
            </a:pPr>
            <a:r>
              <a:rPr spc="-5" dirty="0"/>
              <a:t>Важна </a:t>
            </a:r>
            <a:r>
              <a:rPr spc="-20" dirty="0"/>
              <a:t>работа </a:t>
            </a:r>
            <a:r>
              <a:rPr dirty="0"/>
              <a:t>на </a:t>
            </a:r>
            <a:r>
              <a:rPr spc="-90" dirty="0"/>
              <a:t>результат, </a:t>
            </a:r>
            <a:r>
              <a:rPr dirty="0"/>
              <a:t>а не на  </a:t>
            </a:r>
            <a:r>
              <a:rPr spc="-10" dirty="0"/>
              <a:t>процесс.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604" y="131063"/>
            <a:ext cx="5899404" cy="4561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86219" y="118999"/>
            <a:ext cx="496379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 marR="5080" indent="-268605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solidFill>
                  <a:srgbClr val="001F5F"/>
                </a:solidFill>
              </a:rPr>
              <a:t>Team-based </a:t>
            </a:r>
            <a:r>
              <a:rPr spc="-10" dirty="0">
                <a:solidFill>
                  <a:srgbClr val="001F5F"/>
                </a:solidFill>
              </a:rPr>
              <a:t>Multiprofesional  Interdisciplinary</a:t>
            </a:r>
            <a:r>
              <a:rPr spc="-5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approach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77788" y="1581988"/>
            <a:ext cx="5782310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Перевод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дословно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100">
              <a:latin typeface="Calibri"/>
              <a:cs typeface="Calibri"/>
            </a:endParaRPr>
          </a:p>
          <a:p>
            <a:pPr marL="481965" marR="478790" algn="ctr">
              <a:lnSpc>
                <a:spcPct val="100000"/>
              </a:lnSpc>
            </a:pP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Мультипрофессиональный 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интердисциплинарный</a:t>
            </a:r>
            <a:endParaRPr sz="32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основанный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работе</a:t>
            </a:r>
            <a:r>
              <a:rPr sz="32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команды  </a:t>
            </a:r>
            <a:r>
              <a:rPr sz="3200" b="1" spc="-35" dirty="0">
                <a:solidFill>
                  <a:srgbClr val="001F5F"/>
                </a:solidFill>
                <a:latin typeface="Calibri"/>
                <a:cs typeface="Calibri"/>
              </a:rPr>
              <a:t>подход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5111" y="4996941"/>
            <a:ext cx="440499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1895" marR="184785" indent="-99695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России такой</a:t>
            </a:r>
            <a:r>
              <a:rPr sz="32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35" dirty="0">
                <a:solidFill>
                  <a:srgbClr val="001F5F"/>
                </a:solidFill>
                <a:latin typeface="Calibri"/>
                <a:cs typeface="Calibri"/>
              </a:rPr>
              <a:t>подход 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называется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мультидисциплинарный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61353" y="4357878"/>
            <a:ext cx="5829300" cy="661670"/>
          </a:xfrm>
          <a:custGeom>
            <a:avLst/>
            <a:gdLst/>
            <a:ahLst/>
            <a:cxnLst/>
            <a:rect l="l" t="t" r="r" b="b"/>
            <a:pathLst>
              <a:path w="5829300" h="661670">
                <a:moveTo>
                  <a:pt x="5829300" y="0"/>
                </a:moveTo>
                <a:lnTo>
                  <a:pt x="5827846" y="75822"/>
                </a:lnTo>
                <a:lnTo>
                  <a:pt x="5823704" y="145428"/>
                </a:lnTo>
                <a:lnTo>
                  <a:pt x="5817203" y="206833"/>
                </a:lnTo>
                <a:lnTo>
                  <a:pt x="5808671" y="258049"/>
                </a:lnTo>
                <a:lnTo>
                  <a:pt x="5798438" y="297091"/>
                </a:lnTo>
                <a:lnTo>
                  <a:pt x="5774182" y="330708"/>
                </a:lnTo>
                <a:lnTo>
                  <a:pt x="2969768" y="330708"/>
                </a:lnTo>
                <a:lnTo>
                  <a:pt x="2957117" y="339443"/>
                </a:lnTo>
                <a:lnTo>
                  <a:pt x="2935278" y="403366"/>
                </a:lnTo>
                <a:lnTo>
                  <a:pt x="2926746" y="454582"/>
                </a:lnTo>
                <a:lnTo>
                  <a:pt x="2920245" y="515987"/>
                </a:lnTo>
                <a:lnTo>
                  <a:pt x="2916103" y="585593"/>
                </a:lnTo>
                <a:lnTo>
                  <a:pt x="2914650" y="661416"/>
                </a:lnTo>
                <a:lnTo>
                  <a:pt x="2913196" y="585593"/>
                </a:lnTo>
                <a:lnTo>
                  <a:pt x="2909054" y="515987"/>
                </a:lnTo>
                <a:lnTo>
                  <a:pt x="2902553" y="454582"/>
                </a:lnTo>
                <a:lnTo>
                  <a:pt x="2894021" y="403366"/>
                </a:lnTo>
                <a:lnTo>
                  <a:pt x="2883788" y="364324"/>
                </a:lnTo>
                <a:lnTo>
                  <a:pt x="2859531" y="330708"/>
                </a:lnTo>
                <a:lnTo>
                  <a:pt x="55118" y="330708"/>
                </a:lnTo>
                <a:lnTo>
                  <a:pt x="42467" y="321972"/>
                </a:lnTo>
                <a:lnTo>
                  <a:pt x="20628" y="258049"/>
                </a:lnTo>
                <a:lnTo>
                  <a:pt x="12096" y="206833"/>
                </a:lnTo>
                <a:lnTo>
                  <a:pt x="5595" y="145428"/>
                </a:lnTo>
                <a:lnTo>
                  <a:pt x="1453" y="75822"/>
                </a:lnTo>
                <a:lnTo>
                  <a:pt x="0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6075" y="5166486"/>
            <a:ext cx="58305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European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Physical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Rehabilitation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Medicine Bodies 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Alliance.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White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Book on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Physical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Rehabilitation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Medicine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Europe.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Introductions, Executive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Summary,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and 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Methodology.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Eur J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Phys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Rehabil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Med. 2018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Apr;54(2):125-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155.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7152" y="0"/>
            <a:ext cx="74129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>
                <a:solidFill>
                  <a:srgbClr val="001F5F"/>
                </a:solidFill>
              </a:rPr>
              <a:t>Продолжительность</a:t>
            </a:r>
            <a:r>
              <a:rPr sz="4400" spc="-114" dirty="0">
                <a:solidFill>
                  <a:srgbClr val="001F5F"/>
                </a:solidFill>
              </a:rPr>
              <a:t> </a:t>
            </a:r>
            <a:r>
              <a:rPr sz="4400" spc="-5" dirty="0">
                <a:solidFill>
                  <a:srgbClr val="001F5F"/>
                </a:solidFill>
              </a:rPr>
              <a:t>обучения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86992" y="1137284"/>
            <a:ext cx="40938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marR="5080" indent="-241300">
              <a:lnSpc>
                <a:spcPts val="389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Профе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сиональная  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переподготовка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644" y="2871673"/>
            <a:ext cx="43326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Ординатура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36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ФРМ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3009" y="1056843"/>
            <a:ext cx="45554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1008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часов 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(один</a:t>
            </a:r>
            <a:r>
              <a:rPr sz="3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35" dirty="0">
                <a:solidFill>
                  <a:srgbClr val="001F5F"/>
                </a:solidFill>
                <a:latin typeface="Calibri"/>
                <a:cs typeface="Calibri"/>
              </a:rPr>
              <a:t>год)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2631" y="2920110"/>
            <a:ext cx="1473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36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35" dirty="0">
                <a:solidFill>
                  <a:srgbClr val="001F5F"/>
                </a:solidFill>
                <a:latin typeface="Calibri"/>
                <a:cs typeface="Calibri"/>
              </a:rPr>
              <a:t>года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5266" y="3537965"/>
            <a:ext cx="10346690" cy="584200"/>
          </a:xfrm>
          <a:custGeom>
            <a:avLst/>
            <a:gdLst/>
            <a:ahLst/>
            <a:cxnLst/>
            <a:rect l="l" t="t" r="r" b="b"/>
            <a:pathLst>
              <a:path w="10346690" h="584200">
                <a:moveTo>
                  <a:pt x="10346436" y="0"/>
                </a:moveTo>
                <a:lnTo>
                  <a:pt x="10344702" y="77577"/>
                </a:lnTo>
                <a:lnTo>
                  <a:pt x="10339808" y="147291"/>
                </a:lnTo>
                <a:lnTo>
                  <a:pt x="10332211" y="206359"/>
                </a:lnTo>
                <a:lnTo>
                  <a:pt x="10322371" y="251996"/>
                </a:lnTo>
                <a:lnTo>
                  <a:pt x="10297794" y="291846"/>
                </a:lnTo>
                <a:lnTo>
                  <a:pt x="5221859" y="291846"/>
                </a:lnTo>
                <a:lnTo>
                  <a:pt x="5208907" y="302272"/>
                </a:lnTo>
                <a:lnTo>
                  <a:pt x="5187442" y="377332"/>
                </a:lnTo>
                <a:lnTo>
                  <a:pt x="5179845" y="436400"/>
                </a:lnTo>
                <a:lnTo>
                  <a:pt x="5174951" y="506114"/>
                </a:lnTo>
                <a:lnTo>
                  <a:pt x="5173218" y="583692"/>
                </a:lnTo>
                <a:lnTo>
                  <a:pt x="5171484" y="506114"/>
                </a:lnTo>
                <a:lnTo>
                  <a:pt x="5166590" y="436400"/>
                </a:lnTo>
                <a:lnTo>
                  <a:pt x="5158994" y="377332"/>
                </a:lnTo>
                <a:lnTo>
                  <a:pt x="5149153" y="331695"/>
                </a:lnTo>
                <a:lnTo>
                  <a:pt x="5124577" y="291846"/>
                </a:lnTo>
                <a:lnTo>
                  <a:pt x="48640" y="291846"/>
                </a:lnTo>
                <a:lnTo>
                  <a:pt x="35711" y="281419"/>
                </a:lnTo>
                <a:lnTo>
                  <a:pt x="24092" y="251996"/>
                </a:lnTo>
                <a:lnTo>
                  <a:pt x="14247" y="206359"/>
                </a:lnTo>
                <a:lnTo>
                  <a:pt x="6641" y="147291"/>
                </a:lnTo>
                <a:lnTo>
                  <a:pt x="1737" y="77577"/>
                </a:lnTo>
                <a:lnTo>
                  <a:pt x="0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3853" y="4240529"/>
            <a:ext cx="10394315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Почему так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долго?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Необходимо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время для формирования практических</a:t>
            </a:r>
            <a:r>
              <a:rPr sz="20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навыков,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Специалисту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период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обучения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необходимо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научиться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вести пациента 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быть</a:t>
            </a:r>
            <a:r>
              <a:rPr sz="20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лечащим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врачом,</a:t>
            </a:r>
            <a:endParaRPr sz="20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должен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увидеть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все основные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синдромы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реабилитации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(у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детей,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взрослых и 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стариков),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ортопедии, неврологии,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кардиологии,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урологии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т.д.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должен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научится назначать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лекарственные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препараты.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644" y="585673"/>
            <a:ext cx="10338435" cy="55264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11150" marR="296545" algn="ctr">
              <a:lnSpc>
                <a:spcPts val="4750"/>
              </a:lnSpc>
              <a:spcBef>
                <a:spcPts val="705"/>
              </a:spcBef>
            </a:pP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Врач по лечебной </a:t>
            </a:r>
            <a:r>
              <a:rPr sz="4400" b="1" spc="-30" dirty="0">
                <a:solidFill>
                  <a:srgbClr val="001F5F"/>
                </a:solidFill>
                <a:latin typeface="Calibri"/>
                <a:cs typeface="Calibri"/>
              </a:rPr>
              <a:t>физкультуре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4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врачи- 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физиотерапевты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работают</a:t>
            </a:r>
            <a:r>
              <a:rPr sz="4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endParaRPr sz="4400">
              <a:latin typeface="Calibri"/>
              <a:cs typeface="Calibri"/>
            </a:endParaRPr>
          </a:p>
          <a:p>
            <a:pPr marL="12700" marR="5080" indent="6350" algn="ctr">
              <a:lnSpc>
                <a:spcPts val="4750"/>
              </a:lnSpc>
              <a:spcBef>
                <a:spcPts val="5"/>
              </a:spcBef>
            </a:pPr>
            <a:r>
              <a:rPr sz="4400" b="1" spc="-15" dirty="0">
                <a:solidFill>
                  <a:srgbClr val="001F5F"/>
                </a:solidFill>
                <a:latin typeface="Calibri"/>
                <a:cs typeface="Calibri"/>
              </a:rPr>
              <a:t>концепции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биопсихосоциальной 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медицины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– они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реализуют 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биомедицинскую </a:t>
            </a:r>
            <a:r>
              <a:rPr sz="4400" b="1" spc="-15" dirty="0">
                <a:solidFill>
                  <a:srgbClr val="001F5F"/>
                </a:solidFill>
                <a:latin typeface="Calibri"/>
                <a:cs typeface="Calibri"/>
              </a:rPr>
              <a:t>концепцию.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Их</a:t>
            </a:r>
            <a:r>
              <a:rPr sz="4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помощь</a:t>
            </a:r>
            <a:endParaRPr sz="4400">
              <a:latin typeface="Calibri"/>
              <a:cs typeface="Calibri"/>
            </a:endParaRPr>
          </a:p>
          <a:p>
            <a:pPr marL="3810" algn="ctr">
              <a:lnSpc>
                <a:spcPts val="4425"/>
              </a:lnSpc>
            </a:pP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направлена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борьбу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болезнью</a:t>
            </a:r>
            <a:r>
              <a:rPr sz="44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4400">
              <a:latin typeface="Calibri"/>
              <a:cs typeface="Calibri"/>
            </a:endParaRPr>
          </a:p>
          <a:p>
            <a:pPr marL="1066800" marR="1052195" indent="-9525" algn="ctr">
              <a:lnSpc>
                <a:spcPct val="90000"/>
              </a:lnSpc>
              <a:spcBef>
                <a:spcPts val="265"/>
              </a:spcBef>
            </a:pP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уменьшение ее </a:t>
            </a:r>
            <a:r>
              <a:rPr sz="4400" b="1" spc="-15" dirty="0">
                <a:solidFill>
                  <a:srgbClr val="001F5F"/>
                </a:solidFill>
                <a:latin typeface="Calibri"/>
                <a:cs typeface="Calibri"/>
              </a:rPr>
              <a:t>последствий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для  </a:t>
            </a:r>
            <a:r>
              <a:rPr sz="4400" b="1" spc="-15" dirty="0">
                <a:solidFill>
                  <a:srgbClr val="001F5F"/>
                </a:solidFill>
                <a:latin typeface="Calibri"/>
                <a:cs typeface="Calibri"/>
              </a:rPr>
              <a:t>человека. </a:t>
            </a:r>
            <a:r>
              <a:rPr sz="4400" b="1" spc="-30" dirty="0">
                <a:solidFill>
                  <a:srgbClr val="001F5F"/>
                </a:solidFill>
                <a:latin typeface="Calibri"/>
                <a:cs typeface="Calibri"/>
              </a:rPr>
              <a:t>Однако </a:t>
            </a:r>
            <a:r>
              <a:rPr sz="4400" b="1" spc="-25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является 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реабилитацией.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018" rIns="0" bIns="0" rtlCol="0">
            <a:spAutoFit/>
          </a:bodyPr>
          <a:lstStyle/>
          <a:p>
            <a:pPr marL="1496060" marR="5080" indent="-1325880">
              <a:lnSpc>
                <a:spcPts val="4750"/>
              </a:lnSpc>
              <a:spcBef>
                <a:spcPts val="705"/>
              </a:spcBef>
            </a:pPr>
            <a:r>
              <a:rPr sz="4400" spc="-25" dirty="0"/>
              <a:t>Отличие </a:t>
            </a:r>
            <a:r>
              <a:rPr sz="4400" spc="-15" dirty="0"/>
              <a:t>невролога </a:t>
            </a:r>
            <a:r>
              <a:rPr sz="4400" dirty="0"/>
              <a:t>и врача </a:t>
            </a:r>
            <a:r>
              <a:rPr sz="4400" spc="-10" dirty="0"/>
              <a:t>физической </a:t>
            </a:r>
            <a:r>
              <a:rPr sz="4400" dirty="0"/>
              <a:t>и  </a:t>
            </a:r>
            <a:r>
              <a:rPr sz="4400" spc="-5" dirty="0"/>
              <a:t>реабилитационной </a:t>
            </a:r>
            <a:r>
              <a:rPr sz="4400" spc="-15" dirty="0"/>
              <a:t>медицины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780157" y="1731975"/>
            <a:ext cx="8036559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0590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Врач физической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tabLst>
                <a:tab pos="3946525" algn="l"/>
              </a:tabLst>
            </a:pPr>
            <a:r>
              <a:rPr sz="2400" b="1" spc="-5" dirty="0">
                <a:latin typeface="Calibri"/>
                <a:cs typeface="Calibri"/>
              </a:rPr>
              <a:t>Невролог	реабилитационной </a:t>
            </a:r>
            <a:r>
              <a:rPr sz="2400" b="1" spc="-10" dirty="0">
                <a:latin typeface="Calibri"/>
                <a:cs typeface="Calibri"/>
              </a:rPr>
              <a:t>медицины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768" y="2757043"/>
            <a:ext cx="4850765" cy="3656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Диагностика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5" dirty="0">
                <a:latin typeface="Calibri"/>
                <a:cs typeface="Calibri"/>
              </a:rPr>
              <a:t>дифференциальная диагностика  заболеваний </a:t>
            </a:r>
            <a:r>
              <a:rPr sz="2600" dirty="0">
                <a:latin typeface="Calibri"/>
                <a:cs typeface="Calibri"/>
              </a:rPr>
              <a:t>нервной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системы,</a:t>
            </a:r>
            <a:endParaRPr sz="2600">
              <a:latin typeface="Calibri"/>
              <a:cs typeface="Calibri"/>
            </a:endParaRPr>
          </a:p>
          <a:p>
            <a:pPr marL="241300" marR="1161415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Установка </a:t>
            </a:r>
            <a:r>
              <a:rPr sz="2600" spc="-10" dirty="0">
                <a:latin typeface="Calibri"/>
                <a:cs typeface="Calibri"/>
              </a:rPr>
              <a:t>топического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10" dirty="0">
                <a:latin typeface="Calibri"/>
                <a:cs typeface="Calibri"/>
              </a:rPr>
              <a:t>клинического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диагноза,</a:t>
            </a:r>
            <a:endParaRPr sz="2600">
              <a:latin typeface="Calibri"/>
              <a:cs typeface="Calibri"/>
            </a:endParaRPr>
          </a:p>
          <a:p>
            <a:pPr marL="241300" marR="222885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Лечение </a:t>
            </a:r>
            <a:r>
              <a:rPr sz="2600" spc="-5" dirty="0">
                <a:latin typeface="Calibri"/>
                <a:cs typeface="Calibri"/>
              </a:rPr>
              <a:t>заболеваний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нервной  </a:t>
            </a:r>
            <a:r>
              <a:rPr sz="2600" spc="-5" dirty="0">
                <a:latin typeface="Calibri"/>
                <a:cs typeface="Calibri"/>
              </a:rPr>
              <a:t>системы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(лекарственные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500"/>
              </a:lnSpc>
            </a:pPr>
            <a:r>
              <a:rPr sz="2600" spc="-5" dirty="0">
                <a:latin typeface="Calibri"/>
                <a:cs typeface="Calibri"/>
              </a:rPr>
              <a:t>средства),</a:t>
            </a:r>
            <a:endParaRPr sz="2600">
              <a:latin typeface="Calibri"/>
              <a:cs typeface="Calibri"/>
            </a:endParaRPr>
          </a:p>
          <a:p>
            <a:pPr marL="241300" marR="650240" indent="-228600">
              <a:lnSpc>
                <a:spcPct val="8000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Участие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реабилитации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как  </a:t>
            </a:r>
            <a:r>
              <a:rPr sz="2600" spc="-30" dirty="0">
                <a:latin typeface="Calibri"/>
                <a:cs typeface="Calibri"/>
              </a:rPr>
              <a:t>консультант.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17741" y="2747898"/>
            <a:ext cx="4962525" cy="332359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Диагностика </a:t>
            </a:r>
            <a:r>
              <a:rPr sz="2200" spc="-5" dirty="0">
                <a:latin typeface="Calibri"/>
                <a:cs typeface="Calibri"/>
              </a:rPr>
              <a:t>ограничений активности и  участия </a:t>
            </a:r>
            <a:r>
              <a:rPr sz="2200" spc="-15" dirty="0">
                <a:latin typeface="Calibri"/>
                <a:cs typeface="Calibri"/>
              </a:rPr>
              <a:t>(деятельности), </a:t>
            </a:r>
            <a:r>
              <a:rPr sz="2200" spc="-10" dirty="0">
                <a:latin typeface="Calibri"/>
                <a:cs typeface="Calibri"/>
              </a:rPr>
              <a:t>оценить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роль</a:t>
            </a:r>
            <a:endParaRPr sz="2200">
              <a:latin typeface="Calibri"/>
              <a:cs typeface="Calibri"/>
            </a:endParaRPr>
          </a:p>
          <a:p>
            <a:pPr marL="241300" marR="482600">
              <a:lnSpc>
                <a:spcPct val="70000"/>
              </a:lnSpc>
            </a:pPr>
            <a:r>
              <a:rPr sz="2200" spc="-5" dirty="0">
                <a:latin typeface="Calibri"/>
                <a:cs typeface="Calibri"/>
              </a:rPr>
              <a:t>нарушения функций в ограничении  </a:t>
            </a:r>
            <a:r>
              <a:rPr sz="2200" spc="-15" dirty="0">
                <a:latin typeface="Calibri"/>
                <a:cs typeface="Calibri"/>
              </a:rPr>
              <a:t>деятельности,</a:t>
            </a:r>
            <a:endParaRPr sz="2200">
              <a:latin typeface="Calibri"/>
              <a:cs typeface="Calibri"/>
            </a:endParaRPr>
          </a:p>
          <a:p>
            <a:pPr marL="241300" marR="69024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Установка </a:t>
            </a:r>
            <a:r>
              <a:rPr sz="2200" spc="-10" dirty="0">
                <a:latin typeface="Calibri"/>
                <a:cs typeface="Calibri"/>
              </a:rPr>
              <a:t>реабилитационного,  </a:t>
            </a:r>
            <a:r>
              <a:rPr sz="2200" spc="-5" dirty="0">
                <a:latin typeface="Calibri"/>
                <a:cs typeface="Calibri"/>
              </a:rPr>
              <a:t>функционального и </a:t>
            </a:r>
            <a:r>
              <a:rPr sz="2200" spc="-10" dirty="0">
                <a:latin typeface="Calibri"/>
                <a:cs typeface="Calibri"/>
              </a:rPr>
              <a:t>клинического  </a:t>
            </a:r>
            <a:r>
              <a:rPr sz="2200" spc="-5" dirty="0">
                <a:latin typeface="Calibri"/>
                <a:cs typeface="Calibri"/>
              </a:rPr>
              <a:t>диагноза,</a:t>
            </a:r>
            <a:endParaRPr sz="2200">
              <a:latin typeface="Calibri"/>
              <a:cs typeface="Calibri"/>
            </a:endParaRPr>
          </a:p>
          <a:p>
            <a:pPr marL="241300" marR="99060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Использование лекарств </a:t>
            </a:r>
            <a:r>
              <a:rPr sz="2200" spc="-5" dirty="0">
                <a:latin typeface="Calibri"/>
                <a:cs typeface="Calibri"/>
              </a:rPr>
              <a:t>и не  </a:t>
            </a:r>
            <a:r>
              <a:rPr sz="2200" spc="-10" dirty="0">
                <a:latin typeface="Calibri"/>
                <a:cs typeface="Calibri"/>
              </a:rPr>
              <a:t>лекарственных препаратов для  </a:t>
            </a:r>
            <a:r>
              <a:rPr sz="2200" spc="-15" dirty="0">
                <a:latin typeface="Calibri"/>
                <a:cs typeface="Calibri"/>
              </a:rPr>
              <a:t>улучшения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деятельности,</a:t>
            </a:r>
            <a:endParaRPr sz="2200">
              <a:latin typeface="Calibri"/>
              <a:cs typeface="Calibri"/>
            </a:endParaRPr>
          </a:p>
          <a:p>
            <a:pPr marL="241300" marR="169735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В реабилитации </a:t>
            </a:r>
            <a:r>
              <a:rPr sz="2200" spc="-15" dirty="0">
                <a:latin typeface="Calibri"/>
                <a:cs typeface="Calibri"/>
              </a:rPr>
              <a:t>является  координатором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4776" y="609676"/>
            <a:ext cx="89033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1F5F"/>
                </a:solidFill>
              </a:rPr>
              <a:t>Что </a:t>
            </a:r>
            <a:r>
              <a:rPr sz="4400" spc="-5" dirty="0">
                <a:solidFill>
                  <a:srgbClr val="001F5F"/>
                </a:solidFill>
              </a:rPr>
              <a:t>относится </a:t>
            </a:r>
            <a:r>
              <a:rPr sz="4400" dirty="0">
                <a:solidFill>
                  <a:srgbClr val="001F5F"/>
                </a:solidFill>
              </a:rPr>
              <a:t>к</a:t>
            </a:r>
            <a:r>
              <a:rPr sz="4400" spc="-55" dirty="0">
                <a:solidFill>
                  <a:srgbClr val="001F5F"/>
                </a:solidFill>
              </a:rPr>
              <a:t> </a:t>
            </a:r>
            <a:r>
              <a:rPr sz="4400" spc="-5" dirty="0">
                <a:solidFill>
                  <a:srgbClr val="001F5F"/>
                </a:solidFill>
              </a:rPr>
              <a:t>нейрореабилитации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17827"/>
            <a:ext cx="8179434" cy="41141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ЛФК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Физиотерапия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Лечение</a:t>
            </a:r>
            <a:r>
              <a:rPr sz="2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остеохондрозов,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Лечение</a:t>
            </a:r>
            <a:r>
              <a:rPr sz="2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радикулитов,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Энцефалопатии,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Последствия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инсульта,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269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Последствия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Гиена-Барре,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ХВДП и др.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хронические  полиневропатии,</a:t>
            </a:r>
            <a:r>
              <a:rPr sz="28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миопатии,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БАС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8263" y="515238"/>
            <a:ext cx="1007491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sz="4000" spc="-25" dirty="0"/>
              <a:t>Отличие </a:t>
            </a:r>
            <a:r>
              <a:rPr sz="4000" spc="-10" dirty="0"/>
              <a:t>новой </a:t>
            </a:r>
            <a:r>
              <a:rPr sz="4000" spc="-5" dirty="0"/>
              <a:t>врачебной</a:t>
            </a:r>
            <a:r>
              <a:rPr sz="4000" spc="20" dirty="0"/>
              <a:t> </a:t>
            </a:r>
            <a:r>
              <a:rPr sz="4000" spc="-10" dirty="0"/>
              <a:t>специальности</a:t>
            </a:r>
            <a:endParaRPr sz="4000"/>
          </a:p>
          <a:p>
            <a:pPr marL="12700" marR="5080" algn="ctr">
              <a:lnSpc>
                <a:spcPts val="4320"/>
              </a:lnSpc>
              <a:spcBef>
                <a:spcPts val="305"/>
              </a:spcBef>
            </a:pPr>
            <a:r>
              <a:rPr sz="4000" spc="-15" dirty="0"/>
              <a:t>реабилитолога </a:t>
            </a:r>
            <a:r>
              <a:rPr sz="4000" spc="-5" dirty="0"/>
              <a:t>– </a:t>
            </a:r>
            <a:r>
              <a:rPr sz="4000" spc="-10" dirty="0"/>
              <a:t>наличие </a:t>
            </a:r>
            <a:r>
              <a:rPr sz="4000" spc="-5" dirty="0"/>
              <a:t>реабилитационной  </a:t>
            </a:r>
            <a:r>
              <a:rPr sz="4000" spc="-10" dirty="0"/>
              <a:t>диагностики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38022" y="2966491"/>
            <a:ext cx="6864350" cy="272859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spc="-5" dirty="0">
                <a:latin typeface="Calibri"/>
                <a:cs typeface="Calibri"/>
              </a:rPr>
              <a:t>Врач ЛФК,</a:t>
            </a:r>
            <a:endParaRPr sz="4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spc="-10" dirty="0">
                <a:latin typeface="Calibri"/>
                <a:cs typeface="Calibri"/>
              </a:rPr>
              <a:t>Инструктор </a:t>
            </a:r>
            <a:r>
              <a:rPr sz="4000" b="1" spc="-5" dirty="0">
                <a:latin typeface="Calibri"/>
                <a:cs typeface="Calibri"/>
              </a:rPr>
              <a:t>по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ЛФК,</a:t>
            </a:r>
            <a:endParaRPr sz="4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spc="-15" dirty="0">
                <a:latin typeface="Calibri"/>
                <a:cs typeface="Calibri"/>
              </a:rPr>
              <a:t>Инструктор-методист </a:t>
            </a:r>
            <a:r>
              <a:rPr sz="4000" b="1" spc="-5" dirty="0">
                <a:latin typeface="Calibri"/>
                <a:cs typeface="Calibri"/>
              </a:rPr>
              <a:t>по</a:t>
            </a:r>
            <a:r>
              <a:rPr sz="4000" b="1" spc="-3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ЛФК,</a:t>
            </a:r>
            <a:endParaRPr sz="4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10" dirty="0">
                <a:latin typeface="Calibri"/>
                <a:cs typeface="Calibri"/>
              </a:rPr>
              <a:t>Физиотерапия.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7733" y="2829305"/>
            <a:ext cx="547370" cy="3185160"/>
          </a:xfrm>
          <a:custGeom>
            <a:avLst/>
            <a:gdLst/>
            <a:ahLst/>
            <a:cxnLst/>
            <a:rect l="l" t="t" r="r" b="b"/>
            <a:pathLst>
              <a:path w="547370" h="3185160">
                <a:moveTo>
                  <a:pt x="0" y="0"/>
                </a:moveTo>
                <a:lnTo>
                  <a:pt x="72739" y="1631"/>
                </a:lnTo>
                <a:lnTo>
                  <a:pt x="138091" y="6232"/>
                </a:lnTo>
                <a:lnTo>
                  <a:pt x="193452" y="13366"/>
                </a:lnTo>
                <a:lnTo>
                  <a:pt x="236220" y="22596"/>
                </a:lnTo>
                <a:lnTo>
                  <a:pt x="273558" y="45593"/>
                </a:lnTo>
                <a:lnTo>
                  <a:pt x="273558" y="1546987"/>
                </a:lnTo>
                <a:lnTo>
                  <a:pt x="283326" y="1559095"/>
                </a:lnTo>
                <a:lnTo>
                  <a:pt x="353663" y="1579213"/>
                </a:lnTo>
                <a:lnTo>
                  <a:pt x="409024" y="1586347"/>
                </a:lnTo>
                <a:lnTo>
                  <a:pt x="474376" y="1590948"/>
                </a:lnTo>
                <a:lnTo>
                  <a:pt x="547116" y="1592580"/>
                </a:lnTo>
                <a:lnTo>
                  <a:pt x="474376" y="1594211"/>
                </a:lnTo>
                <a:lnTo>
                  <a:pt x="409024" y="1598812"/>
                </a:lnTo>
                <a:lnTo>
                  <a:pt x="353663" y="1605946"/>
                </a:lnTo>
                <a:lnTo>
                  <a:pt x="310896" y="1615176"/>
                </a:lnTo>
                <a:lnTo>
                  <a:pt x="273558" y="1638173"/>
                </a:lnTo>
                <a:lnTo>
                  <a:pt x="273558" y="3139567"/>
                </a:lnTo>
                <a:lnTo>
                  <a:pt x="263789" y="3151688"/>
                </a:lnTo>
                <a:lnTo>
                  <a:pt x="236220" y="3162580"/>
                </a:lnTo>
                <a:lnTo>
                  <a:pt x="193452" y="3171807"/>
                </a:lnTo>
                <a:lnTo>
                  <a:pt x="138091" y="3178936"/>
                </a:lnTo>
                <a:lnTo>
                  <a:pt x="72739" y="3183531"/>
                </a:lnTo>
                <a:lnTo>
                  <a:pt x="0" y="318516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64905" y="3428187"/>
            <a:ext cx="3239770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Нет диагностики  нарушений </a:t>
            </a:r>
            <a:r>
              <a:rPr sz="2800" b="1" spc="-15" dirty="0">
                <a:latin typeface="Calibri"/>
                <a:cs typeface="Calibri"/>
              </a:rPr>
              <a:t>функций  </a:t>
            </a:r>
            <a:r>
              <a:rPr sz="2800" b="1" spc="-5" dirty="0">
                <a:latin typeface="Calibri"/>
                <a:cs typeface="Calibri"/>
              </a:rPr>
              <a:t>и ограничений  </a:t>
            </a:r>
            <a:r>
              <a:rPr sz="2800" b="1" spc="-10" dirty="0">
                <a:latin typeface="Calibri"/>
                <a:cs typeface="Calibri"/>
              </a:rPr>
              <a:t>деятельности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7491" y="1190396"/>
            <a:ext cx="10185400" cy="43287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Врач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реабилитолог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врач ФРМ –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одно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тоже,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Врач ФРМ – лечащий врач на 2 и 3</a:t>
            </a:r>
            <a:r>
              <a:rPr sz="2800" b="1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этапе,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Врач ФРМ 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похож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на врача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общей</a:t>
            </a:r>
            <a:r>
              <a:rPr sz="28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практики,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Врач ФРМ решает основные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проблемы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8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инвалидностью,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Врач ФРМ –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связующее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звено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МДБ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другими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специалистами-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врачами,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Врач ФРМ –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назначает лекарства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выполняет</a:t>
            </a:r>
            <a:r>
              <a:rPr sz="2800" b="1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блокады,</a:t>
            </a:r>
            <a:endParaRPr sz="2800">
              <a:latin typeface="Calibri"/>
              <a:cs typeface="Calibri"/>
            </a:endParaRPr>
          </a:p>
          <a:p>
            <a:pPr marL="241300" marR="491490" indent="-229235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Врач ФРМ не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мешает работать другим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специалистам в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МДБ: 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психолог,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логопед,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эрготерапевт,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физический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терапевт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мед.сестра.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7907" y="2359863"/>
            <a:ext cx="97205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solidFill>
                  <a:srgbClr val="001F5F"/>
                </a:solidFill>
              </a:rPr>
              <a:t>Диагностика </a:t>
            </a:r>
            <a:r>
              <a:rPr sz="6000" dirty="0">
                <a:solidFill>
                  <a:srgbClr val="001F5F"/>
                </a:solidFill>
              </a:rPr>
              <a:t>в</a:t>
            </a:r>
            <a:r>
              <a:rPr sz="6000" spc="-35" dirty="0">
                <a:solidFill>
                  <a:srgbClr val="001F5F"/>
                </a:solidFill>
              </a:rPr>
              <a:t> </a:t>
            </a:r>
            <a:r>
              <a:rPr sz="6000" dirty="0">
                <a:solidFill>
                  <a:srgbClr val="001F5F"/>
                </a:solidFill>
              </a:rPr>
              <a:t>реабилитации</a:t>
            </a:r>
            <a:endParaRPr sz="6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944" y="598424"/>
            <a:ext cx="96412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1F5F"/>
                </a:solidFill>
              </a:rPr>
              <a:t>«Простые решения» </a:t>
            </a:r>
            <a:r>
              <a:rPr sz="4400" spc="-25" dirty="0">
                <a:solidFill>
                  <a:srgbClr val="001F5F"/>
                </a:solidFill>
              </a:rPr>
              <a:t>уже </a:t>
            </a:r>
            <a:r>
              <a:rPr sz="4400" spc="-5" dirty="0">
                <a:solidFill>
                  <a:srgbClr val="001F5F"/>
                </a:solidFill>
              </a:rPr>
              <a:t>не</a:t>
            </a:r>
            <a:r>
              <a:rPr sz="4400" spc="-60" dirty="0">
                <a:solidFill>
                  <a:srgbClr val="001F5F"/>
                </a:solidFill>
              </a:rPr>
              <a:t> </a:t>
            </a:r>
            <a:r>
              <a:rPr sz="4400" spc="-5" dirty="0">
                <a:solidFill>
                  <a:srgbClr val="001F5F"/>
                </a:solidFill>
              </a:rPr>
              <a:t>работают…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45642" y="1819393"/>
            <a:ext cx="10224770" cy="428244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09"/>
              </a:spcBef>
            </a:pP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Здоровье </a:t>
            </a:r>
            <a:r>
              <a:rPr sz="3300" b="1" spc="-15" dirty="0">
                <a:solidFill>
                  <a:srgbClr val="001F5F"/>
                </a:solidFill>
                <a:latin typeface="Calibri"/>
                <a:cs typeface="Calibri"/>
              </a:rPr>
              <a:t>человека </a:t>
            </a:r>
            <a:r>
              <a:rPr sz="3300" b="1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33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001F5F"/>
                </a:solidFill>
                <a:latin typeface="Calibri"/>
                <a:cs typeface="Calibri"/>
              </a:rPr>
              <a:t>сложно.</a:t>
            </a:r>
            <a:endParaRPr sz="3300">
              <a:latin typeface="Calibri"/>
              <a:cs typeface="Calibri"/>
            </a:endParaRPr>
          </a:p>
          <a:p>
            <a:pPr marL="6350" algn="ctr">
              <a:lnSpc>
                <a:spcPct val="100000"/>
              </a:lnSpc>
              <a:spcBef>
                <a:spcPts val="204"/>
              </a:spcBef>
            </a:pPr>
            <a:r>
              <a:rPr sz="33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Реабилитация </a:t>
            </a:r>
            <a:r>
              <a:rPr sz="33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3300" b="1" spc="-10" dirty="0">
                <a:solidFill>
                  <a:srgbClr val="001F5F"/>
                </a:solidFill>
                <a:latin typeface="Calibri"/>
                <a:cs typeface="Calibri"/>
              </a:rPr>
              <a:t>сложный</a:t>
            </a:r>
            <a:r>
              <a:rPr sz="33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001F5F"/>
                </a:solidFill>
                <a:latin typeface="Calibri"/>
                <a:cs typeface="Calibri"/>
              </a:rPr>
              <a:t>процесс.</a:t>
            </a:r>
            <a:endParaRPr sz="3300">
              <a:latin typeface="Calibri"/>
              <a:cs typeface="Calibri"/>
            </a:endParaRPr>
          </a:p>
          <a:p>
            <a:pPr marL="8890" algn="ctr">
              <a:lnSpc>
                <a:spcPct val="100000"/>
              </a:lnSpc>
              <a:spcBef>
                <a:spcPts val="215"/>
              </a:spcBef>
            </a:pP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Нужна обратная</a:t>
            </a:r>
            <a:r>
              <a:rPr sz="33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001F5F"/>
                </a:solidFill>
                <a:latin typeface="Calibri"/>
                <a:cs typeface="Calibri"/>
              </a:rPr>
              <a:t>связь.</a:t>
            </a:r>
            <a:endParaRPr sz="3300">
              <a:latin typeface="Calibri"/>
              <a:cs typeface="Calibri"/>
            </a:endParaRPr>
          </a:p>
          <a:p>
            <a:pPr marL="430530" marR="414655" algn="ctr">
              <a:lnSpc>
                <a:spcPct val="80000"/>
              </a:lnSpc>
              <a:spcBef>
                <a:spcPts val="1000"/>
              </a:spcBef>
            </a:pP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Диагностика </a:t>
            </a:r>
            <a:r>
              <a:rPr sz="33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3300" b="1" spc="-15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3300" b="1" dirty="0">
                <a:solidFill>
                  <a:srgbClr val="001F5F"/>
                </a:solidFill>
                <a:latin typeface="Calibri"/>
                <a:cs typeface="Calibri"/>
              </a:rPr>
              <a:t>основа </a:t>
            </a: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3300" b="1" spc="-15" dirty="0">
                <a:solidFill>
                  <a:srgbClr val="001F5F"/>
                </a:solidFill>
                <a:latin typeface="Calibri"/>
                <a:cs typeface="Calibri"/>
              </a:rPr>
              <a:t>определения </a:t>
            </a: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причин  </a:t>
            </a:r>
            <a:r>
              <a:rPr sz="3300" b="1" dirty="0">
                <a:solidFill>
                  <a:srgbClr val="001F5F"/>
                </a:solidFill>
                <a:latin typeface="Calibri"/>
                <a:cs typeface="Calibri"/>
              </a:rPr>
              <a:t>инвалидности, </a:t>
            </a:r>
            <a:r>
              <a:rPr sz="3300" b="1" spc="-15" dirty="0">
                <a:solidFill>
                  <a:srgbClr val="001F5F"/>
                </a:solidFill>
                <a:latin typeface="Calibri"/>
                <a:cs typeface="Calibri"/>
              </a:rPr>
              <a:t>определения </a:t>
            </a: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потребности</a:t>
            </a:r>
            <a:r>
              <a:rPr sz="33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3300">
              <a:latin typeface="Calibri"/>
              <a:cs typeface="Calibri"/>
            </a:endParaRPr>
          </a:p>
          <a:p>
            <a:pPr marL="4445" algn="ctr">
              <a:lnSpc>
                <a:spcPts val="2775"/>
              </a:lnSpc>
            </a:pPr>
            <a:r>
              <a:rPr sz="33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реабилитации, </a:t>
            </a: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структурирования</a:t>
            </a:r>
            <a:r>
              <a:rPr sz="33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001F5F"/>
                </a:solidFill>
                <a:latin typeface="Calibri"/>
                <a:cs typeface="Calibri"/>
              </a:rPr>
              <a:t>собственного</a:t>
            </a:r>
            <a:endParaRPr sz="3300">
              <a:latin typeface="Calibri"/>
              <a:cs typeface="Calibri"/>
            </a:endParaRPr>
          </a:p>
          <a:p>
            <a:pPr marL="8890" algn="ctr">
              <a:lnSpc>
                <a:spcPts val="3565"/>
              </a:lnSpc>
            </a:pP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мышления </a:t>
            </a:r>
            <a:r>
              <a:rPr sz="33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работы </a:t>
            </a:r>
            <a:r>
              <a:rPr sz="3300" b="1" dirty="0">
                <a:solidFill>
                  <a:srgbClr val="001F5F"/>
                </a:solidFill>
                <a:latin typeface="Calibri"/>
                <a:cs typeface="Calibri"/>
              </a:rPr>
              <a:t>и обратной</a:t>
            </a:r>
            <a:r>
              <a:rPr sz="33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001F5F"/>
                </a:solidFill>
                <a:latin typeface="Calibri"/>
                <a:cs typeface="Calibri"/>
              </a:rPr>
              <a:t>связи.</a:t>
            </a:r>
            <a:endParaRPr sz="3300">
              <a:latin typeface="Calibri"/>
              <a:cs typeface="Calibri"/>
            </a:endParaRPr>
          </a:p>
          <a:p>
            <a:pPr marL="12065" marR="5080" algn="ctr">
              <a:lnSpc>
                <a:spcPts val="3170"/>
              </a:lnSpc>
              <a:spcBef>
                <a:spcPts val="965"/>
              </a:spcBef>
            </a:pP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Миф </a:t>
            </a:r>
            <a:r>
              <a:rPr sz="33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3300" b="1" spc="-15" dirty="0">
                <a:solidFill>
                  <a:srgbClr val="001F5F"/>
                </a:solidFill>
                <a:latin typeface="Calibri"/>
                <a:cs typeface="Calibri"/>
              </a:rPr>
              <a:t>можно </a:t>
            </a: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сразу </a:t>
            </a:r>
            <a:r>
              <a:rPr sz="3300" b="1" spc="-10" dirty="0">
                <a:solidFill>
                  <a:srgbClr val="001F5F"/>
                </a:solidFill>
                <a:latin typeface="Calibri"/>
                <a:cs typeface="Calibri"/>
              </a:rPr>
              <a:t>дать </a:t>
            </a: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пациенту </a:t>
            </a:r>
            <a:r>
              <a:rPr sz="3300" b="1" spc="-10" dirty="0">
                <a:solidFill>
                  <a:srgbClr val="001F5F"/>
                </a:solidFill>
                <a:latin typeface="Calibri"/>
                <a:cs typeface="Calibri"/>
              </a:rPr>
              <a:t>терапию </a:t>
            </a: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3300" b="1" spc="-15" dirty="0">
                <a:solidFill>
                  <a:srgbClr val="001F5F"/>
                </a:solidFill>
                <a:latin typeface="Calibri"/>
                <a:cs typeface="Calibri"/>
              </a:rPr>
              <a:t>проводя  </a:t>
            </a:r>
            <a:r>
              <a:rPr sz="3300" b="1" spc="-10" dirty="0">
                <a:solidFill>
                  <a:srgbClr val="001F5F"/>
                </a:solidFill>
                <a:latin typeface="Calibri"/>
                <a:cs typeface="Calibri"/>
              </a:rPr>
              <a:t>диагностику </a:t>
            </a:r>
            <a:r>
              <a:rPr sz="33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не выявляя причин</a:t>
            </a:r>
            <a:r>
              <a:rPr sz="33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001F5F"/>
                </a:solidFill>
                <a:latin typeface="Calibri"/>
                <a:cs typeface="Calibri"/>
              </a:rPr>
              <a:t>«инвалидности»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8073" y="609676"/>
            <a:ext cx="79749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1F5F"/>
                </a:solidFill>
              </a:rPr>
              <a:t>Реабилитационная</a:t>
            </a:r>
            <a:r>
              <a:rPr sz="4400" spc="-5" dirty="0">
                <a:solidFill>
                  <a:srgbClr val="001F5F"/>
                </a:solidFill>
              </a:rPr>
              <a:t> </a:t>
            </a:r>
            <a:r>
              <a:rPr sz="4400" spc="-10" dirty="0">
                <a:solidFill>
                  <a:srgbClr val="001F5F"/>
                </a:solidFill>
              </a:rPr>
              <a:t>диагностика: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224770" cy="42475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535940" indent="-22860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Диагностика,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которая проводится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реабилитационной МДБ и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направлена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оценку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только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функций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структур, но и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(активности и участия) в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контексте</a:t>
            </a:r>
            <a:r>
              <a:rPr sz="280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реальной</a:t>
            </a:r>
            <a:endParaRPr sz="2800">
              <a:latin typeface="Calibri"/>
              <a:cs typeface="Calibri"/>
            </a:endParaRPr>
          </a:p>
          <a:p>
            <a:pPr marL="241300" marR="1637664">
              <a:lnSpc>
                <a:spcPct val="80000"/>
              </a:lnSpc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окружающей среды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у пациента с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его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персональными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факторами.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Реабилитация –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сложный</a:t>
            </a:r>
            <a:r>
              <a:rPr sz="28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процесс.</a:t>
            </a:r>
            <a:endParaRPr sz="2800">
              <a:latin typeface="Calibri"/>
              <a:cs typeface="Calibri"/>
            </a:endParaRPr>
          </a:p>
          <a:p>
            <a:pPr marL="241300" marR="280670" indent="-228600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Основным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показателем,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которому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стремится реабилитолог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- 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оптимальное функционирование</a:t>
            </a:r>
            <a:r>
              <a:rPr sz="2800" b="1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конечном итоге,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мы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нормализуем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жизнь пациента, 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поэтому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реабилитологи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должны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анализировать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деятельность</a:t>
            </a:r>
            <a:r>
              <a:rPr sz="2800" b="1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нашего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690"/>
              </a:lnSpc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конкретного</a:t>
            </a:r>
            <a:r>
              <a:rPr sz="28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555" y="1266266"/>
            <a:ext cx="101695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1F5F"/>
                </a:solidFill>
              </a:rPr>
              <a:t>Функционирование</a:t>
            </a:r>
            <a:r>
              <a:rPr sz="4400" spc="-50" dirty="0">
                <a:solidFill>
                  <a:srgbClr val="001F5F"/>
                </a:solidFill>
              </a:rPr>
              <a:t> </a:t>
            </a:r>
            <a:r>
              <a:rPr sz="4400" spc="-10" dirty="0">
                <a:solidFill>
                  <a:srgbClr val="001F5F"/>
                </a:solidFill>
              </a:rPr>
              <a:t>(жизнедеятельность)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35837" y="2699384"/>
            <a:ext cx="10208260" cy="25501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0"/>
              </a:spcBef>
            </a:pP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3600" spc="-25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наиболее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общая 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категория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описания действий 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человека,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котором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реализуются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компоненты  здоровья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в жизни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(функции,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структуры, 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деятельность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– участие и активность,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персональные 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факторы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факторы</a:t>
            </a:r>
            <a:r>
              <a:rPr sz="3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среды).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212" y="1310081"/>
            <a:ext cx="10194290" cy="360552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329304" marR="704850" indent="-2929890">
              <a:lnSpc>
                <a:spcPts val="4750"/>
              </a:lnSpc>
              <a:spcBef>
                <a:spcPts val="705"/>
              </a:spcBef>
            </a:pP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Основной вопрос реабилитационной  диагностики:</a:t>
            </a:r>
            <a:endParaRPr sz="4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285"/>
              </a:spcBef>
              <a:buFont typeface="Arial"/>
              <a:buChar char="•"/>
              <a:tabLst>
                <a:tab pos="241935" algn="l"/>
              </a:tabLst>
            </a:pPr>
            <a:r>
              <a:rPr sz="4400" spc="-10" dirty="0">
                <a:solidFill>
                  <a:srgbClr val="001F5F"/>
                </a:solidFill>
                <a:latin typeface="Calibri"/>
                <a:cs typeface="Calibri"/>
              </a:rPr>
              <a:t>Почему 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пациент не</a:t>
            </a:r>
            <a:r>
              <a:rPr sz="4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001F5F"/>
                </a:solidFill>
                <a:latin typeface="Calibri"/>
                <a:cs typeface="Calibri"/>
              </a:rPr>
              <a:t>функционирует?</a:t>
            </a:r>
            <a:endParaRPr sz="4400">
              <a:latin typeface="Calibri"/>
              <a:cs typeface="Calibri"/>
            </a:endParaRPr>
          </a:p>
          <a:p>
            <a:pPr marL="241300" marR="5080" indent="-229235">
              <a:lnSpc>
                <a:spcPts val="4760"/>
              </a:lnSpc>
              <a:spcBef>
                <a:spcPts val="1070"/>
              </a:spcBef>
              <a:buFont typeface="Arial"/>
              <a:buChar char="•"/>
              <a:tabLst>
                <a:tab pos="241935" algn="l"/>
              </a:tabLst>
            </a:pPr>
            <a:r>
              <a:rPr sz="4400" spc="-2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4400" spc="-5" dirty="0">
                <a:solidFill>
                  <a:srgbClr val="001F5F"/>
                </a:solidFill>
                <a:latin typeface="Calibri"/>
                <a:cs typeface="Calibri"/>
              </a:rPr>
              <a:t>мешает 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пациенту эффективно</a:t>
            </a:r>
            <a:r>
              <a:rPr sz="44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001F5F"/>
                </a:solidFill>
                <a:latin typeface="Calibri"/>
                <a:cs typeface="Calibri"/>
              </a:rPr>
              <a:t>решать  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задачи </a:t>
            </a:r>
            <a:r>
              <a:rPr sz="4400" spc="-5" dirty="0">
                <a:solidFill>
                  <a:srgbClr val="001F5F"/>
                </a:solidFill>
                <a:latin typeface="Calibri"/>
                <a:cs typeface="Calibri"/>
              </a:rPr>
              <a:t>возникающие 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4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001F5F"/>
                </a:solidFill>
                <a:latin typeface="Calibri"/>
                <a:cs typeface="Calibri"/>
              </a:rPr>
              <a:t>жизни?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885" y="826388"/>
            <a:ext cx="10973435" cy="5024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ts val="456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реабилитолога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4000" b="1" spc="-25" dirty="0">
                <a:solidFill>
                  <a:srgbClr val="001F5F"/>
                </a:solidFill>
                <a:latin typeface="Calibri"/>
                <a:cs typeface="Calibri"/>
              </a:rPr>
              <a:t>должно</a:t>
            </a:r>
            <a:r>
              <a:rPr sz="40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быть</a:t>
            </a:r>
            <a:endParaRPr sz="4000">
              <a:latin typeface="Calibri"/>
              <a:cs typeface="Calibri"/>
            </a:endParaRPr>
          </a:p>
          <a:p>
            <a:pPr marL="3810" algn="ctr">
              <a:lnSpc>
                <a:spcPts val="4320"/>
              </a:lnSpc>
            </a:pP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разграничений по 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нозологическому</a:t>
            </a:r>
            <a:r>
              <a:rPr sz="40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принципу.</a:t>
            </a:r>
            <a:endParaRPr sz="4000">
              <a:latin typeface="Calibri"/>
              <a:cs typeface="Calibri"/>
            </a:endParaRPr>
          </a:p>
          <a:p>
            <a:pPr marL="3810" algn="ctr">
              <a:lnSpc>
                <a:spcPts val="4320"/>
              </a:lnSpc>
            </a:pP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Реабилитолог </a:t>
            </a:r>
            <a:r>
              <a:rPr sz="4000" b="1" spc="-25" dirty="0">
                <a:solidFill>
                  <a:srgbClr val="001F5F"/>
                </a:solidFill>
                <a:latin typeface="Calibri"/>
                <a:cs typeface="Calibri"/>
              </a:rPr>
              <a:t>отличается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от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других</a:t>
            </a:r>
            <a:r>
              <a:rPr sz="40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врачей</a:t>
            </a:r>
            <a:endParaRPr sz="4000">
              <a:latin typeface="Calibri"/>
              <a:cs typeface="Calibri"/>
            </a:endParaRPr>
          </a:p>
          <a:p>
            <a:pPr marL="12700" marR="5080" algn="ctr">
              <a:lnSpc>
                <a:spcPts val="4320"/>
              </a:lnSpc>
              <a:spcBef>
                <a:spcPts val="305"/>
              </a:spcBef>
            </a:pP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функциональным </a:t>
            </a:r>
            <a:r>
              <a:rPr sz="4000" b="1" spc="-40" dirty="0">
                <a:solidFill>
                  <a:srgbClr val="001F5F"/>
                </a:solidFill>
                <a:latin typeface="Calibri"/>
                <a:cs typeface="Calibri"/>
              </a:rPr>
              <a:t>подходом, </a:t>
            </a:r>
            <a:r>
              <a:rPr sz="4000" b="1" spc="-80" dirty="0">
                <a:solidFill>
                  <a:srgbClr val="001F5F"/>
                </a:solidFill>
                <a:latin typeface="Calibri"/>
                <a:cs typeface="Calibri"/>
              </a:rPr>
              <a:t>где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4000" b="1" spc="-30" dirty="0">
                <a:solidFill>
                  <a:srgbClr val="001F5F"/>
                </a:solidFill>
                <a:latin typeface="Calibri"/>
                <a:cs typeface="Calibri"/>
              </a:rPr>
              <a:t>одну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ступень 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устанавливаются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все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функции,</a:t>
            </a:r>
            <a:r>
              <a:rPr sz="40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структуры,</a:t>
            </a:r>
            <a:endParaRPr sz="4000">
              <a:latin typeface="Calibri"/>
              <a:cs typeface="Calibri"/>
            </a:endParaRPr>
          </a:p>
          <a:p>
            <a:pPr marL="565785" marR="560705" algn="ctr">
              <a:lnSpc>
                <a:spcPts val="4320"/>
              </a:lnSpc>
            </a:pP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деятельность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контекстуальные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факторы,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а  </a:t>
            </a:r>
            <a:r>
              <a:rPr sz="4000" b="1" spc="-25" dirty="0">
                <a:solidFill>
                  <a:srgbClr val="001F5F"/>
                </a:solidFill>
                <a:latin typeface="Calibri"/>
                <a:cs typeface="Calibri"/>
              </a:rPr>
              <a:t>главной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становится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та 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проблема, которая</a:t>
            </a:r>
            <a:r>
              <a:rPr sz="40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endParaRPr sz="4000">
              <a:latin typeface="Calibri"/>
              <a:cs typeface="Calibri"/>
            </a:endParaRPr>
          </a:p>
          <a:p>
            <a:pPr marL="1216660" marR="1210310" algn="ctr">
              <a:lnSpc>
                <a:spcPts val="4320"/>
              </a:lnSpc>
              <a:spcBef>
                <a:spcPts val="5"/>
              </a:spcBef>
            </a:pP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позволяет</a:t>
            </a:r>
            <a:r>
              <a:rPr sz="40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4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данному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пациенту успешно  функционировать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891" y="1230629"/>
            <a:ext cx="2112645" cy="31407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-3175" algn="ctr">
              <a:lnSpc>
                <a:spcPct val="90000"/>
              </a:lnSpc>
              <a:spcBef>
                <a:spcPts val="430"/>
              </a:spcBef>
            </a:pPr>
            <a:r>
              <a:rPr sz="2800" spc="-10" dirty="0">
                <a:latin typeface="Calibri"/>
                <a:cs typeface="Calibri"/>
              </a:rPr>
              <a:t>Диагностика  </a:t>
            </a:r>
            <a:r>
              <a:rPr sz="2800" spc="-5" dirty="0">
                <a:latin typeface="Calibri"/>
                <a:cs typeface="Calibri"/>
              </a:rPr>
              <a:t>п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50" dirty="0">
                <a:latin typeface="Calibri"/>
                <a:cs typeface="Calibri"/>
              </a:rPr>
              <a:t>д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5" dirty="0">
                <a:latin typeface="Calibri"/>
                <a:cs typeface="Calibri"/>
              </a:rPr>
              <a:t>е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40" dirty="0">
                <a:latin typeface="Calibri"/>
                <a:cs typeface="Calibri"/>
              </a:rPr>
              <a:t>ж</a:t>
            </a:r>
            <a:r>
              <a:rPr sz="2800" spc="-5" dirty="0">
                <a:latin typeface="Calibri"/>
                <a:cs typeface="Calibri"/>
              </a:rPr>
              <a:t>ания  позы сидя  </a:t>
            </a:r>
            <a:r>
              <a:rPr sz="2800" spc="-10" dirty="0">
                <a:latin typeface="Calibri"/>
                <a:cs typeface="Calibri"/>
              </a:rPr>
              <a:t>(десятки  вариантов</a:t>
            </a:r>
            <a:endParaRPr sz="2800">
              <a:latin typeface="Calibri"/>
              <a:cs typeface="Calibri"/>
            </a:endParaRPr>
          </a:p>
          <a:p>
            <a:pPr marL="193675" marR="186055" indent="214629">
              <a:lnSpc>
                <a:spcPts val="3020"/>
              </a:lnSpc>
              <a:spcBef>
                <a:spcPts val="50"/>
              </a:spcBef>
            </a:pPr>
            <a:r>
              <a:rPr sz="2800" spc="-5" dirty="0">
                <a:latin typeface="Calibri"/>
                <a:cs typeface="Calibri"/>
              </a:rPr>
              <a:t>нормы в  п</a:t>
            </a:r>
            <a:r>
              <a:rPr sz="2800" spc="-55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л</a:t>
            </a:r>
            <a:r>
              <a:rPr sz="2800" spc="-30" dirty="0">
                <a:latin typeface="Calibri"/>
                <a:cs typeface="Calibri"/>
              </a:rPr>
              <a:t>о</a:t>
            </a:r>
            <a:r>
              <a:rPr sz="2800" spc="-40" dirty="0">
                <a:latin typeface="Calibri"/>
                <a:cs typeface="Calibri"/>
              </a:rPr>
              <a:t>ж</a:t>
            </a:r>
            <a:r>
              <a:rPr sz="2800" spc="-5" dirty="0">
                <a:latin typeface="Calibri"/>
                <a:cs typeface="Calibri"/>
              </a:rPr>
              <a:t>ении</a:t>
            </a:r>
            <a:endParaRPr sz="2800">
              <a:latin typeface="Calibri"/>
              <a:cs typeface="Calibri"/>
            </a:endParaRPr>
          </a:p>
          <a:p>
            <a:pPr marL="646430">
              <a:lnSpc>
                <a:spcPts val="2985"/>
              </a:lnSpc>
            </a:pPr>
            <a:r>
              <a:rPr sz="2800" spc="-5" dirty="0">
                <a:latin typeface="Calibri"/>
                <a:cs typeface="Calibri"/>
              </a:rPr>
              <a:t>сидя)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31559" y="141730"/>
            <a:ext cx="8566260" cy="6470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0220" y="609676"/>
            <a:ext cx="71316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1F5F"/>
                </a:solidFill>
              </a:rPr>
              <a:t>Диагностика </a:t>
            </a:r>
            <a:r>
              <a:rPr sz="4400" dirty="0">
                <a:solidFill>
                  <a:srgbClr val="001F5F"/>
                </a:solidFill>
              </a:rPr>
              <a:t>в</a:t>
            </a:r>
            <a:r>
              <a:rPr sz="4400" spc="-15" dirty="0">
                <a:solidFill>
                  <a:srgbClr val="001F5F"/>
                </a:solidFill>
              </a:rPr>
              <a:t> </a:t>
            </a:r>
            <a:r>
              <a:rPr sz="4400" spc="-5" dirty="0">
                <a:solidFill>
                  <a:srgbClr val="001F5F"/>
                </a:solidFill>
              </a:rPr>
              <a:t>реабилитации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939544"/>
            <a:ext cx="10074275" cy="461391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591820" indent="-2286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необходимая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очень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объемная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часть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работы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специалиста.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Процесс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диагностики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можно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охарактеризовать,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сбор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различных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сведений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о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различных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аспектах состояния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здоровья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пациента.</a:t>
            </a:r>
            <a:endParaRPr sz="2400">
              <a:latin typeface="Calibri"/>
              <a:cs typeface="Calibri"/>
            </a:endParaRPr>
          </a:p>
          <a:p>
            <a:pPr marL="241300" marR="50927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учетом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необходимости использовать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био-психо-социальную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модель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заболевания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состояния,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реабилитолог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должен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получить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данные не 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только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биологических (физиологических)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проблемах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пациента, но и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1585"/>
              </a:lnSpc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психологических,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социальных и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средовых факторах,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оказывающих</a:t>
            </a:r>
            <a:r>
              <a:rPr sz="24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влияние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состояние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здоровья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пациента.</a:t>
            </a:r>
            <a:endParaRPr sz="2400">
              <a:latin typeface="Calibri"/>
              <a:cs typeface="Calibri"/>
            </a:endParaRPr>
          </a:p>
          <a:p>
            <a:pPr marL="241300" marR="62801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Причем,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успеха реабилитации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будет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важны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сведения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только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о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проблемах,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но и о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возможностях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пациента,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так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как это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будет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влиять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потенциал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реабилитации.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Используя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терминологию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Международной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Классификации</a:t>
            </a:r>
            <a:endParaRPr sz="2400">
              <a:latin typeface="Calibri"/>
              <a:cs typeface="Calibri"/>
            </a:endParaRPr>
          </a:p>
          <a:p>
            <a:pPr marL="241300" marR="321945">
              <a:lnSpc>
                <a:spcPct val="70000"/>
              </a:lnSpc>
              <a:spcBef>
                <a:spcPts val="434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Функционирования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ограничений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жизнедеятельности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(МКФ),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можно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сказать,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задача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реабилитолога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составить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профиль пациента,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описав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структуры, функции,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активность, участие,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среду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личностные факторы  пациента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0220" y="372871"/>
            <a:ext cx="71316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1F5F"/>
                </a:solidFill>
              </a:rPr>
              <a:t>Диагностика </a:t>
            </a:r>
            <a:r>
              <a:rPr sz="4400" dirty="0">
                <a:solidFill>
                  <a:srgbClr val="001F5F"/>
                </a:solidFill>
              </a:rPr>
              <a:t>в</a:t>
            </a:r>
            <a:r>
              <a:rPr sz="4400" spc="-5" dirty="0">
                <a:solidFill>
                  <a:srgbClr val="001F5F"/>
                </a:solidFill>
              </a:rPr>
              <a:t> реабилитации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384782"/>
            <a:ext cx="10339705" cy="217932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МКФ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можно использовать по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разному.</a:t>
            </a:r>
            <a:endParaRPr sz="2000">
              <a:latin typeface="Calibri"/>
              <a:cs typeface="Calibri"/>
            </a:endParaRPr>
          </a:p>
          <a:p>
            <a:pPr marL="241300" marR="568960" indent="-228600">
              <a:lnSpc>
                <a:spcPts val="2160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Можно использовать домены сами по себе для составления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профиля 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использовать 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цифры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описания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тяжести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проблемы.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160"/>
              </a:lnSpc>
              <a:spcBef>
                <a:spcPts val="10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Можно использовать структуру 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МКФ,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подсказку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(план), при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описании проблем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своими  словами.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Пример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5641644"/>
            <a:ext cx="888047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Также,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можно использовать смешанные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варианты –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дополняя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развернутыми 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комментариями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профиль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МКФ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7739" y="3631691"/>
            <a:ext cx="4493260" cy="1597660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5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d4300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Поднятие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33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(игрушка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расческа)</a:t>
            </a:r>
            <a:endParaRPr sz="1800">
              <a:latin typeface="Calibri"/>
              <a:cs typeface="Calibri"/>
            </a:endParaRPr>
          </a:p>
          <a:p>
            <a:pPr marL="90805" marR="136017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d4301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Перенос кистями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рук</a:t>
            </a:r>
            <a:r>
              <a:rPr sz="1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33  d4302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Перенос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руками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7456" y="3631691"/>
            <a:ext cx="4227830" cy="1597660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2555" marR="111760" indent="-1905" algn="ctr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Плохо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поднимает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переносит 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предметы руками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(например,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расческу,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игрушку), при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этом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плохо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использует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кисти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 всю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руку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целом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3551" y="674623"/>
            <a:ext cx="783209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sz="4000" spc="-15" dirty="0"/>
              <a:t>Что </a:t>
            </a:r>
            <a:r>
              <a:rPr sz="4000" spc="-35" dirty="0"/>
              <a:t>должен </a:t>
            </a:r>
            <a:r>
              <a:rPr sz="4000" spc="-10" dirty="0"/>
              <a:t>уметь любой</a:t>
            </a:r>
            <a:r>
              <a:rPr sz="4000" spc="30" dirty="0"/>
              <a:t> </a:t>
            </a:r>
            <a:r>
              <a:rPr sz="4000" spc="-5" dirty="0"/>
              <a:t>врач</a:t>
            </a:r>
            <a:endParaRPr sz="4000"/>
          </a:p>
          <a:p>
            <a:pPr algn="ctr">
              <a:lnSpc>
                <a:spcPts val="4560"/>
              </a:lnSpc>
            </a:pPr>
            <a:r>
              <a:rPr sz="4000" spc="-5" dirty="0"/>
              <a:t>(специальность «лечебное </a:t>
            </a:r>
            <a:r>
              <a:rPr sz="4000" spc="-25" dirty="0"/>
              <a:t>дело»</a:t>
            </a:r>
            <a:r>
              <a:rPr sz="4000" spc="15" dirty="0"/>
              <a:t> </a:t>
            </a:r>
            <a:r>
              <a:rPr sz="4000" spc="-5" dirty="0"/>
              <a:t>и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34079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«педиатрия»)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600"/>
          </a:p>
          <a:p>
            <a:pPr marL="241300" marR="5080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Оценивать неврологический статус </a:t>
            </a:r>
            <a:r>
              <a:rPr sz="2800" spc="-5" dirty="0"/>
              <a:t>и </a:t>
            </a:r>
            <a:r>
              <a:rPr sz="2800" spc="-15" dirty="0"/>
              <a:t>формулировать  </a:t>
            </a:r>
            <a:r>
              <a:rPr sz="2800" spc="-5" dirty="0"/>
              <a:t>топический</a:t>
            </a:r>
            <a:r>
              <a:rPr sz="2800" spc="20" dirty="0"/>
              <a:t> </a:t>
            </a:r>
            <a:r>
              <a:rPr sz="2800" spc="-10" dirty="0"/>
              <a:t>диагноз.</a:t>
            </a:r>
            <a:endParaRPr sz="2800"/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/>
              <a:t>Проводить </a:t>
            </a:r>
            <a:r>
              <a:rPr sz="2800" spc="-10" dirty="0"/>
              <a:t>ортопедический</a:t>
            </a:r>
            <a:r>
              <a:rPr sz="2800" spc="40" dirty="0"/>
              <a:t> </a:t>
            </a:r>
            <a:r>
              <a:rPr sz="2800" spc="-5" dirty="0"/>
              <a:t>осмотр,</a:t>
            </a:r>
            <a:endParaRPr sz="2800"/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/>
              <a:t>Проводить </a:t>
            </a:r>
            <a:r>
              <a:rPr sz="2800" spc="-10" dirty="0"/>
              <a:t>оценку соматического</a:t>
            </a:r>
            <a:r>
              <a:rPr sz="2800" spc="-15" dirty="0"/>
              <a:t> </a:t>
            </a:r>
            <a:r>
              <a:rPr sz="2800" spc="-10" dirty="0"/>
              <a:t>статуса,</a:t>
            </a:r>
            <a:endParaRPr sz="2800"/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/>
              <a:t>Назначать практически любые</a:t>
            </a:r>
            <a:r>
              <a:rPr sz="2800" spc="60" dirty="0"/>
              <a:t> </a:t>
            </a:r>
            <a:r>
              <a:rPr sz="2800" spc="-10" dirty="0"/>
              <a:t>лекарства,</a:t>
            </a:r>
            <a:endParaRPr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3953" y="609676"/>
            <a:ext cx="53276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1F5F"/>
                </a:solidFill>
              </a:rPr>
              <a:t>Шкалы </a:t>
            </a:r>
            <a:r>
              <a:rPr sz="4400" dirty="0">
                <a:solidFill>
                  <a:srgbClr val="001F5F"/>
                </a:solidFill>
              </a:rPr>
              <a:t>в</a:t>
            </a:r>
            <a:r>
              <a:rPr sz="4400" spc="-40" dirty="0">
                <a:solidFill>
                  <a:srgbClr val="001F5F"/>
                </a:solidFill>
              </a:rPr>
              <a:t> </a:t>
            </a:r>
            <a:r>
              <a:rPr sz="4400" spc="-10" dirty="0">
                <a:solidFill>
                  <a:srgbClr val="001F5F"/>
                </a:solidFill>
              </a:rPr>
              <a:t>диагностике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175875" cy="4228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диагностике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необходимо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удобно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использовать</a:t>
            </a:r>
            <a:endParaRPr sz="2400">
              <a:latin typeface="Calibri"/>
              <a:cs typeface="Calibri"/>
            </a:endParaRPr>
          </a:p>
          <a:p>
            <a:pPr marL="241300" marR="789305">
              <a:lnSpc>
                <a:spcPct val="70100"/>
              </a:lnSpc>
              <a:spcBef>
                <a:spcPts val="43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стандартизированные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методики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оценки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шкалы.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Например,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шкалу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баланса Берга,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шкалу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дотягивания,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шкалу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тревоги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Сирса,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матрицу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коммуникации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т.п.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Стандартизированные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методики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упрощают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процедуру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получения данных 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 пациенте, так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содержат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проверенные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вопросы,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ответы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которые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дают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необходимую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информацию.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Большая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часть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создана для получения</a:t>
            </a:r>
            <a:r>
              <a:rPr sz="24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узконаправленной</a:t>
            </a:r>
            <a:endParaRPr sz="2400">
              <a:latin typeface="Calibri"/>
              <a:cs typeface="Calibri"/>
            </a:endParaRPr>
          </a:p>
          <a:p>
            <a:pPr marL="241300" marR="1074420">
              <a:lnSpc>
                <a:spcPct val="70000"/>
              </a:lnSpc>
              <a:spcBef>
                <a:spcPts val="43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информации –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шкалы оценки движения,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тревоги,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коммуникации,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различных видов</a:t>
            </a:r>
            <a:r>
              <a:rPr sz="2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поведения.</a:t>
            </a:r>
            <a:endParaRPr sz="24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Часть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позволяет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оценить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влияние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родителей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4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ребенка.</a:t>
            </a:r>
            <a:endParaRPr sz="2400">
              <a:latin typeface="Calibri"/>
              <a:cs typeface="Calibri"/>
            </a:endParaRPr>
          </a:p>
          <a:p>
            <a:pPr marL="241300" marR="113030" indent="-228600" algn="just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Есть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шкалы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«активностей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повседневной жизни». Они позволяют оценить  небольшой набор стандартных активностей жизни,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например,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одевание 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посещение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туалета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0220" y="609676"/>
            <a:ext cx="71316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1F5F"/>
                </a:solidFill>
              </a:rPr>
              <a:t>Диагностика </a:t>
            </a:r>
            <a:r>
              <a:rPr sz="4400" dirty="0">
                <a:solidFill>
                  <a:srgbClr val="001F5F"/>
                </a:solidFill>
              </a:rPr>
              <a:t>в</a:t>
            </a:r>
            <a:r>
              <a:rPr sz="4400" spc="-15" dirty="0">
                <a:solidFill>
                  <a:srgbClr val="001F5F"/>
                </a:solidFill>
              </a:rPr>
              <a:t> </a:t>
            </a:r>
            <a:r>
              <a:rPr sz="4400" spc="-5" dirty="0">
                <a:solidFill>
                  <a:srgbClr val="001F5F"/>
                </a:solidFill>
              </a:rPr>
              <a:t>реабилитации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56215" cy="365315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6261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Для диагностики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используются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методы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наблюдения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за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деятельностью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пациента.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Можно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наблюдать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за естественной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деятельностью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( не вмешиваясь в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процесс)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2800" b="1" spc="20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855"/>
              </a:lnSpc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деятельностью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заданных условиях, </a:t>
            </a:r>
            <a:r>
              <a:rPr sz="2800" b="1" spc="-40" dirty="0">
                <a:solidFill>
                  <a:srgbClr val="001F5F"/>
                </a:solidFill>
                <a:latin typeface="Calibri"/>
                <a:cs typeface="Calibri"/>
              </a:rPr>
              <a:t>когда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800" b="1" spc="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создается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определенная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среда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ставятся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определенные</a:t>
            </a:r>
            <a:r>
              <a:rPr sz="2800" b="1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задачи.</a:t>
            </a:r>
            <a:endParaRPr sz="2800">
              <a:latin typeface="Calibri"/>
              <a:cs typeface="Calibri"/>
            </a:endParaRPr>
          </a:p>
          <a:p>
            <a:pPr marL="241300" marR="1464310">
              <a:lnSpc>
                <a:spcPts val="3020"/>
              </a:lnSpc>
              <a:spcBef>
                <a:spcPts val="215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Задачи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предлагают выполнить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удобной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для пациента  (пациента)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форме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режиме</a:t>
            </a:r>
            <a:r>
              <a:rPr sz="28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действия.</a:t>
            </a:r>
            <a:endParaRPr sz="2800">
              <a:latin typeface="Calibri"/>
              <a:cs typeface="Calibri"/>
            </a:endParaRPr>
          </a:p>
          <a:p>
            <a:pPr marL="241300" marR="1380490" indent="-228600">
              <a:lnSpc>
                <a:spcPts val="303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Наблюдения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фиксируются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форме структурированного  описания.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256" y="351231"/>
            <a:ext cx="11332845" cy="576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Ребенок, мальчик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8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лет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ДЦП, умеренный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спастический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терапарез,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ЗПР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Со слов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мамы:</a:t>
            </a:r>
            <a:endParaRPr sz="2400">
              <a:latin typeface="Calibri"/>
              <a:cs typeface="Calibri"/>
            </a:endParaRPr>
          </a:p>
          <a:p>
            <a:pPr marL="241300" marR="17780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ходит,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пытались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ставить в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ходунки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помогать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ходить,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отказывается,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падает,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особенно 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когда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принимает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мидокалм. Дома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есть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коляска, которую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используют 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только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вне квартиры во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время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прогулок,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гуляют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3-4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раза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неделю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во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дворе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многоэтажного дома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в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парке.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Мама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против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коляски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дома,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так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как считает,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что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ребенок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должен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учиться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ходить.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Его пытаются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водить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по квартире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держа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за спину и  плечи,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занимаются этим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выходным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дням. Остальное время ребенок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сидит или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лежит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на диване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у себя в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комнате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сползает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пол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ползает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ковру.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Ребенок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хочет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есть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ложкой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вилкой,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любит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есть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руками.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Утром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днем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ребенка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кормит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1585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бабушка.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туалет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водят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по часам, сам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ребенок просится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туалет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редко.</a:t>
            </a:r>
            <a:r>
              <a:rPr sz="2400" spc="-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endParaRPr sz="2400">
              <a:latin typeface="Calibri"/>
              <a:cs typeface="Calibri"/>
            </a:endParaRPr>
          </a:p>
          <a:p>
            <a:pPr marL="241300" marR="384175">
              <a:lnSpc>
                <a:spcPct val="70000"/>
              </a:lnSpc>
              <a:spcBef>
                <a:spcPts val="430"/>
              </a:spcBef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страховки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ребенок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 памперсе.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Не играет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игрушки,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кроме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одной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машинки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веревочкой. Ребенку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куплено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много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развивающих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игр и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конструкторов, дома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есть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симуляционная панель,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которую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ребенок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игнорирует.</a:t>
            </a:r>
            <a:endParaRPr sz="24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результатам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осмотра:</a:t>
            </a:r>
            <a:endParaRPr sz="24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Ребенок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хорошо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перемещается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ползком,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перекатывается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живота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 бок и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спину,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со  спины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перекатывается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если есть за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подтянуться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рукой.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позы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лежа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сесть  на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полу,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цепляясь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помощника.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Сидит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стуле,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наличии опоры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уровне</a:t>
            </a:r>
            <a:endParaRPr sz="2400">
              <a:latin typeface="Calibri"/>
              <a:cs typeface="Calibri"/>
            </a:endParaRPr>
          </a:p>
          <a:p>
            <a:pPr marL="241300" marR="786765" algn="just">
              <a:lnSpc>
                <a:spcPct val="7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поясницы,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играет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двумя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руками,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захватывать крупные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предметы,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взял 3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кубика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сбросил на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пол.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Сложил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кубиков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домик.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88391"/>
            <a:ext cx="10293350" cy="5914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358775" indent="-228600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Левая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рука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более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спастична, чем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правая,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имеется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умеренная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контрактура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суставов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указательного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пальца левой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руки.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небольшими затруднениями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берет и бросает на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пол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мячик.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Проявил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интерес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игрушкам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возраст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4-6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</a:pP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лет.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(Игрушки,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имеющиеся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дома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рассчитаны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другой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возраст 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ребенка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не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привлекают).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этой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же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позе взял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руками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печенье,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съел.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Попросил пить,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взял  поставленную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стол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пластмассовую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адаптированную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кружку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до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половины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налитую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водой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выпил.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59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Хорошо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понимает речь,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реагирует адекватно,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говорит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легкими</a:t>
            </a:r>
            <a:endParaRPr sz="2400">
              <a:latin typeface="Calibri"/>
              <a:cs typeface="Calibri"/>
            </a:endParaRPr>
          </a:p>
          <a:p>
            <a:pPr marL="241300" marR="36830">
              <a:lnSpc>
                <a:spcPts val="2300"/>
              </a:lnSpc>
              <a:spcBef>
                <a:spcPts val="275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нарушениями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артикуляции.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Поведение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спокойное,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заинтересованное,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легко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вступает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контакт,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рассказал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о себе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(как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зовут, сколько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лет).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Признаков</a:t>
            </a:r>
            <a:endParaRPr sz="2400">
              <a:latin typeface="Calibri"/>
              <a:cs typeface="Calibri"/>
            </a:endParaRPr>
          </a:p>
          <a:p>
            <a:pPr marL="241300" marR="228600" algn="just">
              <a:lnSpc>
                <a:spcPts val="2300"/>
              </a:lnSpc>
              <a:spcBef>
                <a:spcPts val="10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стресса не замечено.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Выявлена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умеренная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боль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 левом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колене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опоре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него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сгибании,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гематома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около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4 кв. см.,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припухлость,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надколенник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не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смещен. Ребенку было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предложено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попроситься в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туалет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endParaRPr sz="2400">
              <a:latin typeface="Calibri"/>
              <a:cs typeface="Calibri"/>
            </a:endParaRPr>
          </a:p>
          <a:p>
            <a:pPr marL="241300" algn="just">
              <a:lnSpc>
                <a:spcPts val="2330"/>
              </a:lnSpc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необходимости,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запомнил и через 30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минут сообщил,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что хочет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туалет.</a:t>
            </a:r>
            <a:endParaRPr sz="2400">
              <a:latin typeface="Calibri"/>
              <a:cs typeface="Calibri"/>
            </a:endParaRPr>
          </a:p>
          <a:p>
            <a:pPr marL="241300" marR="1905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Тазовые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функции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контролирует,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туалетные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навыки не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сформированы,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но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возможны. При попытке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поставить на ноги сильно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пугается, пытается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упасть,  но через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минуту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при правильной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поддержке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(спереди) успокаивается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241300" marR="176530">
              <a:lnSpc>
                <a:spcPct val="80000"/>
              </a:lnSpc>
              <a:tabLst>
                <a:tab pos="612013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поддерживает позу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стоя.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Однако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сильный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страх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падения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остается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мешает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шагнуть.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Исходя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опроса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исследований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	2 уровень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GMFCS.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018" rIns="0" bIns="0" rtlCol="0">
            <a:spAutoFit/>
          </a:bodyPr>
          <a:lstStyle/>
          <a:p>
            <a:pPr marL="1423035" marR="5080" indent="-1294130">
              <a:lnSpc>
                <a:spcPts val="4750"/>
              </a:lnSpc>
              <a:spcBef>
                <a:spcPts val="705"/>
              </a:spcBef>
            </a:pPr>
            <a:r>
              <a:rPr sz="4400" spc="-5" dirty="0">
                <a:solidFill>
                  <a:srgbClr val="001F5F"/>
                </a:solidFill>
              </a:rPr>
              <a:t>Зачем нужна </a:t>
            </a:r>
            <a:r>
              <a:rPr sz="4400" spc="-10" dirty="0">
                <a:solidFill>
                  <a:srgbClr val="001F5F"/>
                </a:solidFill>
              </a:rPr>
              <a:t>диагностика </a:t>
            </a:r>
            <a:r>
              <a:rPr sz="4400" dirty="0">
                <a:solidFill>
                  <a:srgbClr val="001F5F"/>
                </a:solidFill>
              </a:rPr>
              <a:t>в </a:t>
            </a:r>
            <a:r>
              <a:rPr sz="4400" spc="-10" dirty="0">
                <a:solidFill>
                  <a:srgbClr val="001F5F"/>
                </a:solidFill>
              </a:rPr>
              <a:t>физической </a:t>
            </a:r>
            <a:r>
              <a:rPr sz="4400" dirty="0">
                <a:solidFill>
                  <a:srgbClr val="001F5F"/>
                </a:solidFill>
              </a:rPr>
              <a:t>и  </a:t>
            </a:r>
            <a:r>
              <a:rPr sz="4400" spc="-5" dirty="0">
                <a:solidFill>
                  <a:srgbClr val="001F5F"/>
                </a:solidFill>
              </a:rPr>
              <a:t>реабилитационной</a:t>
            </a:r>
            <a:r>
              <a:rPr sz="4400" spc="-10" dirty="0">
                <a:solidFill>
                  <a:srgbClr val="001F5F"/>
                </a:solidFill>
              </a:rPr>
              <a:t> медицине?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236200" cy="416052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228600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Реабилитологу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необходимо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провести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собственную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диагностику, 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чтобы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работать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вслепую и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делать</a:t>
            </a:r>
            <a:r>
              <a:rPr sz="28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ошибок.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Типичные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ошибки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вследствие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проведения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диагностики</a:t>
            </a:r>
            <a:r>
              <a:rPr sz="2800" b="1" spc="2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Работали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над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тем,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пациент и так</a:t>
            </a:r>
            <a:r>
              <a:rPr sz="28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умеет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Делали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упражнения, но ничего не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изменилось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жизни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пациента,  он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не стал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спокойней,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самостоятельней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качество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жизни семьи  не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 изменилось.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Пытаемся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делать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упражнения, но ничего не</a:t>
            </a:r>
            <a:r>
              <a:rPr sz="28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001F5F"/>
                </a:solidFill>
                <a:latin typeface="Calibri"/>
                <a:cs typeface="Calibri"/>
              </a:rPr>
              <a:t>выходит.</a:t>
            </a:r>
            <a:endParaRPr sz="2800">
              <a:latin typeface="Calibri"/>
              <a:cs typeface="Calibri"/>
            </a:endParaRPr>
          </a:p>
          <a:p>
            <a:pPr marL="241300" marR="187198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то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делаем,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но пациенту скучно или он становится  агрессивным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либо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 пугается.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6026" rIns="0" bIns="0" rtlCol="0">
            <a:spAutoFit/>
          </a:bodyPr>
          <a:lstStyle/>
          <a:p>
            <a:pPr marL="1786255" marR="5080" indent="-805180">
              <a:lnSpc>
                <a:spcPts val="4750"/>
              </a:lnSpc>
              <a:spcBef>
                <a:spcPts val="700"/>
              </a:spcBef>
            </a:pPr>
            <a:r>
              <a:rPr sz="4400" b="0" spc="-20" dirty="0">
                <a:solidFill>
                  <a:srgbClr val="001F5F"/>
                </a:solidFill>
                <a:latin typeface="Calibri Light"/>
                <a:cs typeface="Calibri Light"/>
              </a:rPr>
              <a:t>Что </a:t>
            </a:r>
            <a:r>
              <a:rPr sz="4400" b="0" spc="-25" dirty="0">
                <a:solidFill>
                  <a:srgbClr val="001F5F"/>
                </a:solidFill>
                <a:latin typeface="Calibri Light"/>
                <a:cs typeface="Calibri Light"/>
              </a:rPr>
              <a:t>такое </a:t>
            </a:r>
            <a:r>
              <a:rPr sz="4400" b="0" spc="-35" dirty="0">
                <a:solidFill>
                  <a:srgbClr val="001F5F"/>
                </a:solidFill>
                <a:latin typeface="Calibri Light"/>
                <a:cs typeface="Calibri Light"/>
              </a:rPr>
              <a:t>диагностика </a:t>
            </a:r>
            <a:r>
              <a:rPr sz="4400" b="0" dirty="0">
                <a:solidFill>
                  <a:srgbClr val="001F5F"/>
                </a:solidFill>
                <a:latin typeface="Calibri Light"/>
                <a:cs typeface="Calibri Light"/>
              </a:rPr>
              <a:t>в </a:t>
            </a:r>
            <a:r>
              <a:rPr sz="4400" b="0" spc="-35" dirty="0">
                <a:solidFill>
                  <a:srgbClr val="001F5F"/>
                </a:solidFill>
                <a:latin typeface="Calibri Light"/>
                <a:cs typeface="Calibri Light"/>
              </a:rPr>
              <a:t>физической</a:t>
            </a:r>
            <a:r>
              <a:rPr sz="4400" b="0" spc="-3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1F5F"/>
                </a:solidFill>
                <a:latin typeface="Calibri Light"/>
                <a:cs typeface="Calibri Light"/>
              </a:rPr>
              <a:t>и  </a:t>
            </a:r>
            <a:r>
              <a:rPr sz="4400" b="0" spc="-40" dirty="0">
                <a:solidFill>
                  <a:srgbClr val="001F5F"/>
                </a:solidFill>
                <a:latin typeface="Calibri Light"/>
                <a:cs typeface="Calibri Light"/>
              </a:rPr>
              <a:t>реабилитационной</a:t>
            </a:r>
            <a:r>
              <a:rPr sz="4400" b="0" spc="-12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4400" b="0" spc="-40" dirty="0">
                <a:solidFill>
                  <a:srgbClr val="001F5F"/>
                </a:solidFill>
                <a:latin typeface="Calibri Light"/>
                <a:cs typeface="Calibri Light"/>
              </a:rPr>
              <a:t>медицине?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3141" y="2517228"/>
            <a:ext cx="8442325" cy="267525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Стандартная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реабилитационная диагностика</a:t>
            </a:r>
            <a:r>
              <a:rPr sz="28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Стандартная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врачебная</a:t>
            </a:r>
            <a:r>
              <a:rPr sz="28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диагностика</a:t>
            </a:r>
            <a:endParaRPr sz="2800">
              <a:latin typeface="Calibri"/>
              <a:cs typeface="Calibri"/>
            </a:endParaRPr>
          </a:p>
          <a:p>
            <a:pPr marL="1434465">
              <a:lnSpc>
                <a:spcPct val="100000"/>
              </a:lnSpc>
              <a:spcBef>
                <a:spcPts val="370"/>
              </a:spcBef>
            </a:pP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endParaRPr sz="44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145"/>
              </a:spcBef>
              <a:buClr>
                <a:srgbClr val="001F5F"/>
              </a:buClr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Специфическая диагностика реабилитолога: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оценка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функционирования</a:t>
            </a:r>
            <a:r>
              <a:rPr sz="28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2941" y="609676"/>
            <a:ext cx="93268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1F5F"/>
                </a:solidFill>
              </a:rPr>
              <a:t>Можно </a:t>
            </a:r>
            <a:r>
              <a:rPr sz="4400" dirty="0">
                <a:solidFill>
                  <a:srgbClr val="001F5F"/>
                </a:solidFill>
              </a:rPr>
              <a:t>ли </a:t>
            </a:r>
            <a:r>
              <a:rPr sz="4400" spc="-5" dirty="0">
                <a:solidFill>
                  <a:srgbClr val="001F5F"/>
                </a:solidFill>
              </a:rPr>
              <a:t>обойтись без</a:t>
            </a:r>
            <a:r>
              <a:rPr sz="4400" spc="-15" dirty="0">
                <a:solidFill>
                  <a:srgbClr val="001F5F"/>
                </a:solidFill>
              </a:rPr>
              <a:t> </a:t>
            </a:r>
            <a:r>
              <a:rPr sz="4400" spc="-5" dirty="0">
                <a:solidFill>
                  <a:srgbClr val="001F5F"/>
                </a:solidFill>
              </a:rPr>
              <a:t>диагностики?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090150" cy="30111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1232535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Проводить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реабилитацию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любого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уровня сложности без  диагностики не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возможно.</a:t>
            </a:r>
            <a:endParaRPr sz="2800">
              <a:latin typeface="Calibri"/>
              <a:cs typeface="Calibri"/>
            </a:endParaRPr>
          </a:p>
          <a:p>
            <a:pPr marL="241300" marR="85915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Без диагностики невозможно установить правильную 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цель 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работы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и поставить задачи для</a:t>
            </a:r>
            <a:r>
              <a:rPr sz="28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работы.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Отсутствие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диагностики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делает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процесс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досугом, какие</a:t>
            </a:r>
            <a:r>
              <a:rPr sz="28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бы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20"/>
              </a:lnSpc>
              <a:spcBef>
                <a:spcPts val="215"/>
              </a:spcBef>
            </a:pP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средства реабилитаци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формы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занятий не применялись,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бы  не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назывался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специалист.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175" y="416432"/>
            <a:ext cx="1078166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426720">
              <a:lnSpc>
                <a:spcPts val="3460"/>
              </a:lnSpc>
              <a:spcBef>
                <a:spcPts val="535"/>
              </a:spcBef>
            </a:pPr>
            <a:r>
              <a:rPr spc="-5" dirty="0">
                <a:solidFill>
                  <a:srgbClr val="001F5F"/>
                </a:solidFill>
              </a:rPr>
              <a:t>Зачем оценивать </a:t>
            </a:r>
            <a:r>
              <a:rPr dirty="0">
                <a:solidFill>
                  <a:srgbClr val="001F5F"/>
                </a:solidFill>
              </a:rPr>
              <a:t>все аспекты </a:t>
            </a:r>
            <a:r>
              <a:rPr spc="-5" dirty="0">
                <a:solidFill>
                  <a:srgbClr val="001F5F"/>
                </a:solidFill>
              </a:rPr>
              <a:t>здоровья, </a:t>
            </a:r>
            <a:r>
              <a:rPr spc="-45" dirty="0">
                <a:solidFill>
                  <a:srgbClr val="001F5F"/>
                </a:solidFill>
              </a:rPr>
              <a:t>когда </a:t>
            </a:r>
            <a:r>
              <a:rPr spc="-5" dirty="0">
                <a:solidFill>
                  <a:srgbClr val="001F5F"/>
                </a:solidFill>
              </a:rPr>
              <a:t>можно, </a:t>
            </a:r>
            <a:r>
              <a:rPr dirty="0">
                <a:solidFill>
                  <a:srgbClr val="001F5F"/>
                </a:solidFill>
              </a:rPr>
              <a:t>к  </a:t>
            </a:r>
            <a:r>
              <a:rPr spc="-25" dirty="0">
                <a:solidFill>
                  <a:srgbClr val="001F5F"/>
                </a:solidFill>
              </a:rPr>
              <a:t>примеру, </a:t>
            </a:r>
            <a:r>
              <a:rPr spc="-5" dirty="0">
                <a:solidFill>
                  <a:srgbClr val="001F5F"/>
                </a:solidFill>
              </a:rPr>
              <a:t>оценить </a:t>
            </a:r>
            <a:r>
              <a:rPr spc="-25" dirty="0">
                <a:solidFill>
                  <a:srgbClr val="001F5F"/>
                </a:solidFill>
              </a:rPr>
              <a:t>только </a:t>
            </a:r>
            <a:r>
              <a:rPr spc="-10" dirty="0">
                <a:solidFill>
                  <a:srgbClr val="001F5F"/>
                </a:solidFill>
              </a:rPr>
              <a:t>коммуникацию </a:t>
            </a:r>
            <a:r>
              <a:rPr dirty="0">
                <a:solidFill>
                  <a:srgbClr val="001F5F"/>
                </a:solidFill>
              </a:rPr>
              <a:t>и с </a:t>
            </a:r>
            <a:r>
              <a:rPr spc="-5" dirty="0">
                <a:solidFill>
                  <a:srgbClr val="001F5F"/>
                </a:solidFill>
              </a:rPr>
              <a:t>этим</a:t>
            </a:r>
            <a:r>
              <a:rPr spc="8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работать?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48595" cy="41636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86360" indent="-228600" algn="just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Реабилитолог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должен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увидеть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всю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картину жизнедеятельности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пациента,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даже,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если не </a:t>
            </a:r>
            <a:r>
              <a:rPr sz="2800" b="1" spc="-40" dirty="0">
                <a:solidFill>
                  <a:srgbClr val="001F5F"/>
                </a:solidFill>
                <a:latin typeface="Calibri"/>
                <a:cs typeface="Calibri"/>
              </a:rPr>
              <a:t>будет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решать все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проблемы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сейчас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или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потом.</a:t>
            </a:r>
            <a:endParaRPr sz="2800">
              <a:latin typeface="Calibri"/>
              <a:cs typeface="Calibri"/>
            </a:endParaRPr>
          </a:p>
          <a:p>
            <a:pPr marL="241300" marR="640080" indent="-228600" algn="just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Ограничения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коммуникации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могут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быть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связаны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со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средой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(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окружающие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слушают, делают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то,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чем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просят),</a:t>
            </a:r>
            <a:r>
              <a:rPr sz="2800" b="1" spc="2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  <a:p>
            <a:pPr marL="241300" marR="121285">
              <a:lnSpc>
                <a:spcPts val="3020"/>
              </a:lnSpc>
              <a:spcBef>
                <a:spcPts val="10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неправильной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позой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( не видит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говорящего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ним, так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висит 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голова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напряжен,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так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сидит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неустойчиво)</a:t>
            </a:r>
            <a:r>
              <a:rPr sz="2800" b="1" spc="2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  <a:p>
            <a:pPr marL="241300" marR="1051560">
              <a:lnSpc>
                <a:spcPts val="3030"/>
              </a:lnSpc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личностными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факторами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( обидчив) с функциями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(низкая  толерантность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нагрузкам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глухота)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т.п.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Если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проведена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только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часть диагностики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легко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сделать</a:t>
            </a:r>
            <a:r>
              <a:rPr sz="2800" b="1" spc="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ошибку.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7441" y="609676"/>
            <a:ext cx="59016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1F5F"/>
                </a:solidFill>
              </a:rPr>
              <a:t>В </a:t>
            </a:r>
            <a:r>
              <a:rPr sz="4400" spc="-10" dirty="0">
                <a:solidFill>
                  <a:srgbClr val="001F5F"/>
                </a:solidFill>
              </a:rPr>
              <a:t>процессе</a:t>
            </a:r>
            <a:r>
              <a:rPr sz="4400" spc="-20" dirty="0">
                <a:solidFill>
                  <a:srgbClr val="001F5F"/>
                </a:solidFill>
              </a:rPr>
              <a:t> </a:t>
            </a:r>
            <a:r>
              <a:rPr sz="4400" spc="-5" dirty="0">
                <a:solidFill>
                  <a:srgbClr val="001F5F"/>
                </a:solidFill>
              </a:rPr>
              <a:t>диагностики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51135" cy="377952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771525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необходимо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параллельно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оценить свои ресурсы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для данного 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пациента.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Например, в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процессе оценки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выясняется,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ходьбы</a:t>
            </a:r>
            <a:r>
              <a:rPr sz="2800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ct val="90000"/>
              </a:lnSpc>
              <a:spcBef>
                <a:spcPts val="165"/>
              </a:spcBef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сидения в процессе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работы,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пациенту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необходимы 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ходунки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адаптированное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сиденье. Вы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можете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изготовить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сиденье,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но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вас 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нет возможности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получить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нужные</a:t>
            </a:r>
            <a:r>
              <a:rPr sz="28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ходунки.</a:t>
            </a:r>
            <a:endParaRPr sz="2800">
              <a:latin typeface="Calibri"/>
              <a:cs typeface="Calibri"/>
            </a:endParaRPr>
          </a:p>
          <a:p>
            <a:pPr marL="241300" marR="3937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Ваши знания 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умения,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также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наличие нужных материалов  для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изготовления сиденья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«положительный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баланс» вашего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ресурса.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Отсутствие </a:t>
            </a:r>
            <a:r>
              <a:rPr sz="2800" spc="-30" dirty="0">
                <a:solidFill>
                  <a:srgbClr val="001F5F"/>
                </a:solidFill>
                <a:latin typeface="Calibri"/>
                <a:cs typeface="Calibri"/>
              </a:rPr>
              <a:t>ходунков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«отрицательный</a:t>
            </a:r>
            <a:r>
              <a:rPr sz="2800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баланс».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93495" marR="5080" indent="-73660">
              <a:lnSpc>
                <a:spcPts val="4320"/>
              </a:lnSpc>
              <a:spcBef>
                <a:spcPts val="640"/>
              </a:spcBef>
            </a:pPr>
            <a:r>
              <a:rPr sz="4000" spc="-10" dirty="0">
                <a:solidFill>
                  <a:srgbClr val="001F5F"/>
                </a:solidFill>
              </a:rPr>
              <a:t>Алгоритм. Диагностика </a:t>
            </a:r>
            <a:r>
              <a:rPr sz="4000" spc="-5" dirty="0">
                <a:solidFill>
                  <a:srgbClr val="001F5F"/>
                </a:solidFill>
              </a:rPr>
              <a:t>– </a:t>
            </a:r>
            <a:r>
              <a:rPr sz="4000" spc="-10" dirty="0">
                <a:solidFill>
                  <a:srgbClr val="001F5F"/>
                </a:solidFill>
              </a:rPr>
              <a:t>получение  </a:t>
            </a:r>
            <a:r>
              <a:rPr sz="4000" spc="-30" dirty="0">
                <a:solidFill>
                  <a:srgbClr val="001F5F"/>
                </a:solidFill>
              </a:rPr>
              <a:t>необходимых </a:t>
            </a:r>
            <a:r>
              <a:rPr sz="4000" spc="-20" dirty="0">
                <a:solidFill>
                  <a:srgbClr val="001F5F"/>
                </a:solidFill>
              </a:rPr>
              <a:t>сведений </a:t>
            </a:r>
            <a:r>
              <a:rPr sz="4000" spc="-5" dirty="0">
                <a:solidFill>
                  <a:srgbClr val="001F5F"/>
                </a:solidFill>
              </a:rPr>
              <a:t>о</a:t>
            </a:r>
            <a:r>
              <a:rPr sz="4000" spc="50" dirty="0">
                <a:solidFill>
                  <a:srgbClr val="001F5F"/>
                </a:solidFill>
              </a:rPr>
              <a:t> </a:t>
            </a:r>
            <a:r>
              <a:rPr sz="4000" spc="-10" dirty="0">
                <a:solidFill>
                  <a:srgbClr val="001F5F"/>
                </a:solidFill>
              </a:rPr>
              <a:t>пациенте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400632"/>
            <a:ext cx="10198735" cy="499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Поведение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самоконтроль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(в условиях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осмотра,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 привычных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условиях,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спокойном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состоянии, состоянии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стресса)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Владение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телом-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крупные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мелкие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моторные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функции,</a:t>
            </a:r>
            <a:r>
              <a:rPr sz="2400" b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включая</a:t>
            </a:r>
            <a:endParaRPr sz="2400">
              <a:latin typeface="Calibri"/>
              <a:cs typeface="Calibri"/>
            </a:endParaRPr>
          </a:p>
          <a:p>
            <a:pPr marL="241300" marR="431165">
              <a:lnSpc>
                <a:spcPct val="70000"/>
              </a:lnSpc>
              <a:spcBef>
                <a:spcPts val="430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артикуляцию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(качество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контроль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движения,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контроль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позы,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ощущение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тела)</a:t>
            </a:r>
            <a:endParaRPr sz="2400">
              <a:latin typeface="Calibri"/>
              <a:cs typeface="Calibri"/>
            </a:endParaRPr>
          </a:p>
          <a:p>
            <a:pPr marL="241300" marR="429259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Взаимодействие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коммуникация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 с чужими и с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привычными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людьми,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ровесниками, младшими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со старшими) 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речь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Использование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предметов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по возрасту в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играх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повседневных</a:t>
            </a:r>
            <a:r>
              <a:rPr sz="24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активностях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Игры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ролевые,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социальные,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сложные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Самообслуживание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(простое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сложное)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возрасту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Школьные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навыки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способность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обучаться</a:t>
            </a:r>
            <a:endParaRPr sz="2400">
              <a:latin typeface="Calibri"/>
              <a:cs typeface="Calibri"/>
            </a:endParaRPr>
          </a:p>
          <a:p>
            <a:pPr marL="241300" marR="8001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Влияние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близких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ухаживающих, влияние физической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среды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(мебель, 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ТСР)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возможности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ограничения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во всех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активностях</a:t>
            </a:r>
            <a:endParaRPr sz="2400">
              <a:latin typeface="Calibri"/>
              <a:cs typeface="Calibri"/>
            </a:endParaRPr>
          </a:p>
          <a:p>
            <a:pPr marL="241300" marR="470534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Влияние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заболевания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повреждения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возможности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ограничения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пациента во всех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активностях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7978" y="1765757"/>
            <a:ext cx="9889490" cy="337883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21945" marR="311785" indent="231140" algn="just">
              <a:lnSpc>
                <a:spcPct val="90000"/>
              </a:lnSpc>
              <a:spcBef>
                <a:spcPts val="575"/>
              </a:spcBef>
            </a:pPr>
            <a:r>
              <a:rPr sz="4000" b="1" spc="-15" dirty="0">
                <a:latin typeface="Calibri"/>
                <a:cs typeface="Calibri"/>
              </a:rPr>
              <a:t>Слушатели, </a:t>
            </a:r>
            <a:r>
              <a:rPr sz="4000" b="1" spc="-20" dirty="0">
                <a:latin typeface="Calibri"/>
                <a:cs typeface="Calibri"/>
              </a:rPr>
              <a:t>которые </a:t>
            </a:r>
            <a:r>
              <a:rPr sz="4000" b="1" spc="-30" dirty="0">
                <a:latin typeface="Calibri"/>
                <a:cs typeface="Calibri"/>
              </a:rPr>
              <a:t>приходят </a:t>
            </a:r>
            <a:r>
              <a:rPr sz="4000" b="1" spc="-5" dirty="0">
                <a:latin typeface="Calibri"/>
                <a:cs typeface="Calibri"/>
              </a:rPr>
              <a:t>на курсы  </a:t>
            </a:r>
            <a:r>
              <a:rPr sz="4000" b="1" spc="-10" dirty="0">
                <a:latin typeface="Calibri"/>
                <a:cs typeface="Calibri"/>
              </a:rPr>
              <a:t>профессиональной </a:t>
            </a:r>
            <a:r>
              <a:rPr sz="4000" b="1" spc="-20" dirty="0">
                <a:latin typeface="Calibri"/>
                <a:cs typeface="Calibri"/>
              </a:rPr>
              <a:t>переподготовки </a:t>
            </a:r>
            <a:r>
              <a:rPr sz="4000" b="1" spc="-25" dirty="0">
                <a:latin typeface="Calibri"/>
                <a:cs typeface="Calibri"/>
              </a:rPr>
              <a:t>уже  </a:t>
            </a:r>
            <a:r>
              <a:rPr sz="4000" b="1" spc="-5" dirty="0">
                <a:latin typeface="Calibri"/>
                <a:cs typeface="Calibri"/>
              </a:rPr>
              <a:t>забыли знания, </a:t>
            </a:r>
            <a:r>
              <a:rPr sz="4000" b="1" spc="-10" dirty="0">
                <a:latin typeface="Calibri"/>
                <a:cs typeface="Calibri"/>
              </a:rPr>
              <a:t>полученные </a:t>
            </a:r>
            <a:r>
              <a:rPr sz="4000" b="1" spc="-5" dirty="0">
                <a:latin typeface="Calibri"/>
                <a:cs typeface="Calibri"/>
              </a:rPr>
              <a:t>в </a:t>
            </a:r>
            <a:r>
              <a:rPr sz="4000" b="1" spc="-25" dirty="0">
                <a:latin typeface="Calibri"/>
                <a:cs typeface="Calibri"/>
              </a:rPr>
              <a:t>ВУЗе </a:t>
            </a:r>
            <a:r>
              <a:rPr sz="4000" b="1" spc="-5" dirty="0">
                <a:latin typeface="Calibri"/>
                <a:cs typeface="Calibri"/>
              </a:rPr>
              <a:t>и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есть</a:t>
            </a:r>
            <a:endParaRPr sz="4000">
              <a:latin typeface="Calibri"/>
              <a:cs typeface="Calibri"/>
            </a:endParaRPr>
          </a:p>
          <a:p>
            <a:pPr marL="12065" marR="5080" algn="ctr">
              <a:lnSpc>
                <a:spcPts val="4320"/>
              </a:lnSpc>
              <a:spcBef>
                <a:spcPts val="70"/>
              </a:spcBef>
            </a:pPr>
            <a:r>
              <a:rPr sz="4000" b="1" spc="-25" dirty="0">
                <a:latin typeface="Calibri"/>
                <a:cs typeface="Calibri"/>
              </a:rPr>
              <a:t>необходимость </a:t>
            </a:r>
            <a:r>
              <a:rPr sz="4000" b="1" spc="-5" dirty="0">
                <a:latin typeface="Calibri"/>
                <a:cs typeface="Calibri"/>
              </a:rPr>
              <a:t>в </a:t>
            </a:r>
            <a:r>
              <a:rPr sz="4000" b="1" spc="-10" dirty="0">
                <a:latin typeface="Calibri"/>
                <a:cs typeface="Calibri"/>
              </a:rPr>
              <a:t>обучении </a:t>
            </a:r>
            <a:r>
              <a:rPr sz="4000" b="1" spc="-5" dirty="0">
                <a:latin typeface="Calibri"/>
                <a:cs typeface="Calibri"/>
              </a:rPr>
              <a:t>по </a:t>
            </a:r>
            <a:r>
              <a:rPr sz="4000" b="1" spc="-10" dirty="0">
                <a:latin typeface="Calibri"/>
                <a:cs typeface="Calibri"/>
              </a:rPr>
              <a:t>новой. Важно  научить </a:t>
            </a:r>
            <a:r>
              <a:rPr sz="4000" b="1" spc="-20" dirty="0">
                <a:latin typeface="Calibri"/>
                <a:cs typeface="Calibri"/>
              </a:rPr>
              <a:t>слушателей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проводить</a:t>
            </a:r>
            <a:endParaRPr sz="4000">
              <a:latin typeface="Calibri"/>
              <a:cs typeface="Calibri"/>
            </a:endParaRPr>
          </a:p>
          <a:p>
            <a:pPr marL="5080" algn="ctr">
              <a:lnSpc>
                <a:spcPts val="4255"/>
              </a:lnSpc>
            </a:pPr>
            <a:r>
              <a:rPr sz="4000" b="1" spc="-5" dirty="0">
                <a:latin typeface="Calibri"/>
                <a:cs typeface="Calibri"/>
              </a:rPr>
              <a:t>реабилитационную</a:t>
            </a:r>
            <a:r>
              <a:rPr sz="4000" b="1" spc="3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диагностику.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9760" y="609676"/>
            <a:ext cx="68745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1F5F"/>
                </a:solidFill>
              </a:rPr>
              <a:t>Что </a:t>
            </a:r>
            <a:r>
              <a:rPr sz="4400" spc="-20" dirty="0">
                <a:solidFill>
                  <a:srgbClr val="001F5F"/>
                </a:solidFill>
              </a:rPr>
              <a:t>делать </a:t>
            </a:r>
            <a:r>
              <a:rPr sz="4400" dirty="0">
                <a:solidFill>
                  <a:srgbClr val="001F5F"/>
                </a:solidFill>
              </a:rPr>
              <a:t>с</a:t>
            </a:r>
            <a:r>
              <a:rPr sz="4400" spc="-65" dirty="0">
                <a:solidFill>
                  <a:srgbClr val="001F5F"/>
                </a:solidFill>
              </a:rPr>
              <a:t> </a:t>
            </a:r>
            <a:r>
              <a:rPr sz="4400" dirty="0">
                <a:solidFill>
                  <a:srgbClr val="001F5F"/>
                </a:solidFill>
              </a:rPr>
              <a:t>информацией?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1187" y="1658188"/>
            <a:ext cx="10218420" cy="45453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У начинающих специалистов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часто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бывает непонимание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того, что  же делать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с собранной информацией.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Информации много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она 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разнородна.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Как ее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применить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8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работе?</a:t>
            </a:r>
            <a:endParaRPr sz="2800">
              <a:latin typeface="Calibri"/>
              <a:cs typeface="Calibri"/>
            </a:endParaRPr>
          </a:p>
          <a:p>
            <a:pPr marL="241300" marR="198120" indent="-228600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Всю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полученную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информацию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необходимо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первично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разделить 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на 4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блока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целям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применения</a:t>
            </a:r>
            <a:r>
              <a:rPr sz="28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086485" lvl="1" indent="-356870">
              <a:lnSpc>
                <a:spcPct val="100000"/>
              </a:lnSpc>
              <a:spcBef>
                <a:spcPts val="610"/>
              </a:spcBef>
              <a:buAutoNum type="arabicPeriod"/>
              <a:tabLst>
                <a:tab pos="1087120" algn="l"/>
              </a:tabLst>
            </a:pP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проблемы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которыми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я </a:t>
            </a:r>
            <a:r>
              <a:rPr sz="2800" b="1" spc="-50" dirty="0">
                <a:solidFill>
                  <a:srgbClr val="001F5F"/>
                </a:solidFill>
                <a:latin typeface="Calibri"/>
                <a:cs typeface="Calibri"/>
              </a:rPr>
              <a:t>буду</a:t>
            </a:r>
            <a:r>
              <a:rPr sz="2800" b="1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работать</a:t>
            </a:r>
            <a:endParaRPr sz="2800">
              <a:latin typeface="Calibri"/>
              <a:cs typeface="Calibri"/>
            </a:endParaRPr>
          </a:p>
          <a:p>
            <a:pPr marL="730250" marR="344805" lvl="1">
              <a:lnSpc>
                <a:spcPts val="3030"/>
              </a:lnSpc>
              <a:spcBef>
                <a:spcPts val="1035"/>
              </a:spcBef>
              <a:buAutoNum type="arabicPeriod"/>
              <a:tabLst>
                <a:tab pos="1087120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возможности пациента,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то что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стать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его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ресурсом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(потенциал)</a:t>
            </a:r>
            <a:endParaRPr sz="2800">
              <a:latin typeface="Calibri"/>
              <a:cs typeface="Calibri"/>
            </a:endParaRPr>
          </a:p>
          <a:p>
            <a:pPr marL="1086485" lvl="1" indent="-35687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1087120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мои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ресурсы для данного</a:t>
            </a:r>
            <a:r>
              <a:rPr sz="2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</a:t>
            </a:r>
            <a:endParaRPr sz="2800">
              <a:latin typeface="Calibri"/>
              <a:cs typeface="Calibri"/>
            </a:endParaRPr>
          </a:p>
          <a:p>
            <a:pPr marL="1086485" lvl="1" indent="-35687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1087120" algn="l"/>
              </a:tabLst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дополнительная</a:t>
            </a:r>
            <a:r>
              <a:rPr sz="2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информация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9145" rIns="0" bIns="0" rtlCol="0">
            <a:spAutoFit/>
          </a:bodyPr>
          <a:lstStyle/>
          <a:p>
            <a:pPr marL="3961129" marR="5080" indent="-3211830">
              <a:lnSpc>
                <a:spcPts val="4320"/>
              </a:lnSpc>
              <a:spcBef>
                <a:spcPts val="640"/>
              </a:spcBef>
            </a:pPr>
            <a:r>
              <a:rPr sz="4000" spc="-5" dirty="0">
                <a:solidFill>
                  <a:srgbClr val="001F5F"/>
                </a:solidFill>
              </a:rPr>
              <a:t>1 </a:t>
            </a:r>
            <a:r>
              <a:rPr sz="4000" spc="-20" dirty="0">
                <a:solidFill>
                  <a:srgbClr val="001F5F"/>
                </a:solidFill>
              </a:rPr>
              <a:t>блок. </a:t>
            </a:r>
            <a:r>
              <a:rPr sz="4000" spc="-15" dirty="0">
                <a:solidFill>
                  <a:srgbClr val="001F5F"/>
                </a:solidFill>
              </a:rPr>
              <a:t>Проблемы </a:t>
            </a:r>
            <a:r>
              <a:rPr sz="4000" spc="-10" dirty="0">
                <a:solidFill>
                  <a:srgbClr val="001F5F"/>
                </a:solidFill>
              </a:rPr>
              <a:t>пациента </a:t>
            </a:r>
            <a:r>
              <a:rPr sz="4000" spc="-5" dirty="0">
                <a:solidFill>
                  <a:srgbClr val="001F5F"/>
                </a:solidFill>
              </a:rPr>
              <a:t>= </a:t>
            </a:r>
            <a:r>
              <a:rPr sz="4000" spc="-10" dirty="0">
                <a:solidFill>
                  <a:srgbClr val="001F5F"/>
                </a:solidFill>
              </a:rPr>
              <a:t>задачи для  специалиста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306050" cy="446214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5080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ваши задачи для работы с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данным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клиентом. В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этот блок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вы  включаете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то,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чем 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будете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работать в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этом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курсе</a:t>
            </a:r>
            <a:r>
              <a:rPr sz="280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(цикле)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710"/>
              </a:lnSpc>
              <a:spcBef>
                <a:spcPts val="5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реабилитации.</a:t>
            </a:r>
            <a:endParaRPr sz="2800">
              <a:latin typeface="Calibri"/>
              <a:cs typeface="Calibri"/>
            </a:endParaRPr>
          </a:p>
          <a:p>
            <a:pPr marL="241300" marR="1518285" indent="-228600">
              <a:lnSpc>
                <a:spcPct val="80000"/>
              </a:lnSpc>
              <a:spcBef>
                <a:spcPts val="994"/>
              </a:spcBef>
              <a:buClr>
                <a:srgbClr val="001F5F"/>
              </a:buClr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проблемам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могут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относиться ограничения в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области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самообслуживания,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общения,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обучения,</a:t>
            </a:r>
            <a:r>
              <a:rPr sz="2800" b="1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выполнения</a:t>
            </a:r>
            <a:endParaRPr sz="2800">
              <a:latin typeface="Calibri"/>
              <a:cs typeface="Calibri"/>
            </a:endParaRPr>
          </a:p>
          <a:p>
            <a:pPr marL="241300" marR="313690">
              <a:lnSpc>
                <a:spcPct val="80000"/>
              </a:lnSpc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различных действий,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движений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т.п. </a:t>
            </a: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Также,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к числу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проблем-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задач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можно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отнести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отсутствие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родственников</a:t>
            </a:r>
            <a:r>
              <a:rPr sz="2800" b="1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навыков</a:t>
            </a:r>
            <a:endParaRPr sz="2800">
              <a:latin typeface="Calibri"/>
              <a:cs typeface="Calibri"/>
            </a:endParaRPr>
          </a:p>
          <a:p>
            <a:pPr marL="241300" marR="558165">
              <a:lnSpc>
                <a:spcPct val="80000"/>
              </a:lnSpc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общения,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позиционирования,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правильного взаимодействия,  неинформированность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проблемах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пациентах и</a:t>
            </a:r>
            <a:r>
              <a:rPr sz="2800" b="1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задачах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690"/>
              </a:lnSpc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т.п.</a:t>
            </a:r>
            <a:endParaRPr sz="2800">
              <a:latin typeface="Calibri"/>
              <a:cs typeface="Calibri"/>
            </a:endParaRPr>
          </a:p>
          <a:p>
            <a:pPr marL="241300" marR="434975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это блок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попадают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те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проблемы, которые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вы не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берете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работу.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4250" y="609676"/>
            <a:ext cx="5146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001F5F"/>
                </a:solidFill>
              </a:rPr>
              <a:t>Как выбрать</a:t>
            </a:r>
            <a:r>
              <a:rPr sz="4400" spc="-50" dirty="0">
                <a:solidFill>
                  <a:srgbClr val="001F5F"/>
                </a:solidFill>
              </a:rPr>
              <a:t> </a:t>
            </a:r>
            <a:r>
              <a:rPr sz="4400" spc="-5" dirty="0">
                <a:solidFill>
                  <a:srgbClr val="001F5F"/>
                </a:solidFill>
              </a:rPr>
              <a:t>задачи?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10342245" cy="309753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Какие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проблемы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выбрать и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сделать</a:t>
            </a:r>
            <a:r>
              <a:rPr sz="28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задачами?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85" dirty="0">
                <a:solidFill>
                  <a:srgbClr val="001F5F"/>
                </a:solidFill>
                <a:latin typeface="Calibri"/>
                <a:cs typeface="Calibri"/>
              </a:rPr>
              <a:t>Те,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которые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важны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семьи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(выбраны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ими и</a:t>
            </a:r>
            <a:r>
              <a:rPr sz="2800" spc="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вами)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20"/>
              </a:lnSpc>
              <a:spcBef>
                <a:spcPts val="215"/>
              </a:spcBef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+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наиболее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значимы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СЕЙЧАС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(без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их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решения реабилитация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не  </a:t>
            </a:r>
            <a:r>
              <a:rPr sz="2800" spc="-40" dirty="0">
                <a:solidFill>
                  <a:srgbClr val="001F5F"/>
                </a:solidFill>
                <a:latin typeface="Calibri"/>
                <a:cs typeface="Calibri"/>
              </a:rPr>
              <a:t>будет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эффективна)+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специалист знает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решать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эти проблемы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и  имеет нужное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оборудование.</a:t>
            </a:r>
            <a:endParaRPr sz="2800">
              <a:latin typeface="Calibri"/>
              <a:cs typeface="Calibri"/>
            </a:endParaRPr>
          </a:p>
          <a:p>
            <a:pPr marL="241300" marR="407670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практике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таких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задач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800" spc="-40" dirty="0">
                <a:solidFill>
                  <a:srgbClr val="001F5F"/>
                </a:solidFill>
                <a:latin typeface="Calibri"/>
                <a:cs typeface="Calibri"/>
              </a:rPr>
              <a:t>будет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более </a:t>
            </a:r>
            <a:r>
              <a:rPr sz="2800" spc="-35" dirty="0">
                <a:solidFill>
                  <a:srgbClr val="001F5F"/>
                </a:solidFill>
                <a:latin typeface="Calibri"/>
                <a:cs typeface="Calibri"/>
              </a:rPr>
              <a:t>5-7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каждого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нового  этапа</a:t>
            </a:r>
            <a:r>
              <a:rPr sz="2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диагностики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018" rIns="0" bIns="0" rtlCol="0">
            <a:spAutoFit/>
          </a:bodyPr>
          <a:lstStyle/>
          <a:p>
            <a:pPr marL="3937000" marR="5080" indent="-2638425">
              <a:lnSpc>
                <a:spcPts val="4750"/>
              </a:lnSpc>
              <a:spcBef>
                <a:spcPts val="705"/>
              </a:spcBef>
            </a:pPr>
            <a:r>
              <a:rPr sz="4400" dirty="0">
                <a:solidFill>
                  <a:srgbClr val="001F5F"/>
                </a:solidFill>
              </a:rPr>
              <a:t>2 </a:t>
            </a:r>
            <a:r>
              <a:rPr sz="4400" spc="-15" dirty="0">
                <a:solidFill>
                  <a:srgbClr val="001F5F"/>
                </a:solidFill>
              </a:rPr>
              <a:t>блок. </a:t>
            </a:r>
            <a:r>
              <a:rPr sz="4400" spc="-10" dirty="0">
                <a:solidFill>
                  <a:srgbClr val="001F5F"/>
                </a:solidFill>
              </a:rPr>
              <a:t>Возможности </a:t>
            </a:r>
            <a:r>
              <a:rPr sz="4400" spc="-5" dirty="0">
                <a:solidFill>
                  <a:srgbClr val="001F5F"/>
                </a:solidFill>
              </a:rPr>
              <a:t>пациента </a:t>
            </a:r>
            <a:r>
              <a:rPr sz="4400" dirty="0">
                <a:solidFill>
                  <a:srgbClr val="001F5F"/>
                </a:solidFill>
              </a:rPr>
              <a:t>-  </a:t>
            </a:r>
            <a:r>
              <a:rPr sz="4400" spc="-10" dirty="0">
                <a:solidFill>
                  <a:srgbClr val="001F5F"/>
                </a:solidFill>
              </a:rPr>
              <a:t>потенциал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53313" y="2026157"/>
            <a:ext cx="10325100" cy="41643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81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solidFill>
                  <a:srgbClr val="001F5F"/>
                </a:solidFill>
                <a:latin typeface="Calibri"/>
                <a:cs typeface="Calibri"/>
              </a:rPr>
              <a:t>Сюда необходимо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отнести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все,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помогает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может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помочь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310"/>
              </a:spcBef>
            </a:pP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пациенту справиться с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проблемами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начать лучше функционировать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в  жизни.</a:t>
            </a:r>
            <a:endParaRPr sz="2600">
              <a:latin typeface="Calibri"/>
              <a:cs typeface="Calibri"/>
            </a:endParaRPr>
          </a:p>
          <a:p>
            <a:pPr marL="241300" marR="742315" indent="-228600">
              <a:lnSpc>
                <a:spcPts val="25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быть –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умение двигать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руками,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проблемах </a:t>
            </a:r>
            <a:r>
              <a:rPr sz="2600" spc="-20" dirty="0">
                <a:solidFill>
                  <a:srgbClr val="001F5F"/>
                </a:solidFill>
                <a:latin typeface="Calibri"/>
                <a:cs typeface="Calibri"/>
              </a:rPr>
              <a:t>ходьбы, 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использование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руки,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если не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работает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вторая,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сильный</a:t>
            </a:r>
            <a:r>
              <a:rPr sz="2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характер,</a:t>
            </a:r>
            <a:endParaRPr sz="2600">
              <a:latin typeface="Calibri"/>
              <a:cs typeface="Calibri"/>
            </a:endParaRPr>
          </a:p>
          <a:p>
            <a:pPr marL="241300" marR="295275">
              <a:lnSpc>
                <a:spcPct val="80000"/>
              </a:lnSpc>
              <a:spcBef>
                <a:spcPts val="20"/>
              </a:spcBef>
            </a:pP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мотивация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движению, обучению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общению,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любознательность,  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желание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играть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другими 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людьми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собакой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600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rgbClr val="001F5F"/>
                </a:solidFill>
                <a:latin typeface="Calibri"/>
                <a:cs typeface="Calibri"/>
              </a:rPr>
              <a:t>т.п.</a:t>
            </a:r>
            <a:endParaRPr sz="2600">
              <a:latin typeface="Calibri"/>
              <a:cs typeface="Calibri"/>
            </a:endParaRPr>
          </a:p>
          <a:p>
            <a:pPr marL="241300" marR="1346200" indent="-228600">
              <a:lnSpc>
                <a:spcPts val="25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solidFill>
                  <a:srgbClr val="001F5F"/>
                </a:solidFill>
                <a:latin typeface="Calibri"/>
                <a:cs typeface="Calibri"/>
              </a:rPr>
              <a:t>Сюда 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же следует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отнести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600" spc="-20" dirty="0">
                <a:solidFill>
                  <a:srgbClr val="001F5F"/>
                </a:solidFill>
                <a:latin typeface="Calibri"/>
                <a:cs typeface="Calibri"/>
              </a:rPr>
              <a:t>родителей,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желающих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обучаться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сотрудничать,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финансовые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возможности семьи,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наличие 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автотранспорта,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качественных ортезов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spc="-25" dirty="0">
                <a:solidFill>
                  <a:srgbClr val="001F5F"/>
                </a:solidFill>
                <a:latin typeface="Calibri"/>
                <a:cs typeface="Calibri"/>
              </a:rPr>
              <a:t>ТСР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spc="-30" dirty="0">
                <a:solidFill>
                  <a:srgbClr val="001F5F"/>
                </a:solidFill>
                <a:latin typeface="Calibri"/>
                <a:cs typeface="Calibri"/>
              </a:rPr>
              <a:t>т.п.</a:t>
            </a:r>
            <a:r>
              <a:rPr sz="26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Навыки,</a:t>
            </a:r>
            <a:endParaRPr sz="2600">
              <a:latin typeface="Calibri"/>
              <a:cs typeface="Calibri"/>
            </a:endParaRPr>
          </a:p>
          <a:p>
            <a:pPr marL="241300" marR="43815">
              <a:lnSpc>
                <a:spcPct val="80000"/>
              </a:lnSpc>
              <a:spcBef>
                <a:spcPts val="15"/>
              </a:spcBef>
              <a:tabLst>
                <a:tab pos="4265930" algn="l"/>
              </a:tabLst>
            </a:pP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психологическое</a:t>
            </a:r>
            <a:r>
              <a:rPr sz="2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состояние	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информированность семьи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отношении  реабилитации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состояния</a:t>
            </a:r>
            <a:r>
              <a:rPr sz="2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ребенка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3770" y="609676"/>
            <a:ext cx="52006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1F5F"/>
                </a:solidFill>
              </a:rPr>
              <a:t>Ресурсы</a:t>
            </a:r>
            <a:r>
              <a:rPr sz="4400" spc="-75" dirty="0">
                <a:solidFill>
                  <a:srgbClr val="001F5F"/>
                </a:solidFill>
              </a:rPr>
              <a:t> </a:t>
            </a:r>
            <a:r>
              <a:rPr sz="4400" spc="-5" dirty="0">
                <a:solidFill>
                  <a:srgbClr val="001F5F"/>
                </a:solidFill>
              </a:rPr>
              <a:t>специалиста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84045"/>
            <a:ext cx="10279380" cy="28359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5080" indent="-2286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Знания,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умения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и навыки для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работы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с данным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клиентом  (и семьей), (умение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проводить диагностику,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решать</a:t>
            </a:r>
            <a:endParaRPr sz="3200">
              <a:latin typeface="Calibri"/>
              <a:cs typeface="Calibri"/>
            </a:endParaRPr>
          </a:p>
          <a:p>
            <a:pPr marL="241300">
              <a:lnSpc>
                <a:spcPts val="3210"/>
              </a:lnSpc>
            </a:pP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проблемы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семьи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и пациента,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проводить</a:t>
            </a:r>
            <a:r>
              <a:rPr sz="32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различные</a:t>
            </a:r>
            <a:endParaRPr sz="3200">
              <a:latin typeface="Calibri"/>
              <a:cs typeface="Calibri"/>
            </a:endParaRPr>
          </a:p>
          <a:p>
            <a:pPr marL="241300">
              <a:lnSpc>
                <a:spcPts val="3650"/>
              </a:lnSpc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занятия и</a:t>
            </a:r>
            <a:r>
              <a:rPr sz="3200" spc="-35" dirty="0">
                <a:solidFill>
                  <a:srgbClr val="001F5F"/>
                </a:solidFill>
                <a:latin typeface="Calibri"/>
                <a:cs typeface="Calibri"/>
              </a:rPr>
              <a:t> т.п.)</a:t>
            </a:r>
            <a:endParaRPr sz="3200">
              <a:latin typeface="Calibri"/>
              <a:cs typeface="Calibri"/>
            </a:endParaRPr>
          </a:p>
          <a:p>
            <a:pPr marL="241300" marR="1484630" indent="-228600">
              <a:lnSpc>
                <a:spcPts val="346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Нужное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оборудование,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помещение,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помощники,  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консультанты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2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srgbClr val="001F5F"/>
                </a:solidFill>
                <a:latin typeface="Calibri"/>
                <a:cs typeface="Calibri"/>
              </a:rPr>
              <a:t>т.п.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8489" y="324993"/>
            <a:ext cx="74155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>
                <a:solidFill>
                  <a:srgbClr val="001F5F"/>
                </a:solidFill>
              </a:rPr>
              <a:t>Дополнительная</a:t>
            </a:r>
            <a:r>
              <a:rPr sz="4400" spc="-55" dirty="0">
                <a:solidFill>
                  <a:srgbClr val="001F5F"/>
                </a:solidFill>
              </a:rPr>
              <a:t> </a:t>
            </a:r>
            <a:r>
              <a:rPr sz="4400" spc="-5" dirty="0">
                <a:solidFill>
                  <a:srgbClr val="001F5F"/>
                </a:solidFill>
              </a:rPr>
              <a:t>информация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3851" y="1222705"/>
            <a:ext cx="11001375" cy="47040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marR="332740" indent="-229235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этот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блок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попадают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сведения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клиенте,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которые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вы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должны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учитывать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при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работе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ним.</a:t>
            </a:r>
            <a:endParaRPr sz="2400">
              <a:latin typeface="Calibri"/>
              <a:cs typeface="Calibri"/>
            </a:endParaRPr>
          </a:p>
          <a:p>
            <a:pPr marL="241300" marR="355600" indent="-229235">
              <a:lnSpc>
                <a:spcPts val="23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Здесь 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будут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проблемы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здоровья, не относящиеся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профилю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вашей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работы. 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Например,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сведения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об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опухоли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мозга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наличии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критического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стеноза.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Вы 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должны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учесть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эти проблемы,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но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сделать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ними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вы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ничего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2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можете.</a:t>
            </a:r>
            <a:endParaRPr sz="2400">
              <a:latin typeface="Calibri"/>
              <a:cs typeface="Calibri"/>
            </a:endParaRPr>
          </a:p>
          <a:p>
            <a:pPr marL="241300" marR="682625" indent="-229235">
              <a:lnSpc>
                <a:spcPts val="2300"/>
              </a:lnSpc>
              <a:spcBef>
                <a:spcPts val="102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Здесь 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будут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проблемы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здоровья,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которые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вы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можете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решить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на данном  этапе работы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из за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недостатка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времени или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ресурсов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среды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пациента.</a:t>
            </a:r>
            <a:endParaRPr sz="2400">
              <a:latin typeface="Calibri"/>
              <a:cs typeface="Calibri"/>
            </a:endParaRPr>
          </a:p>
          <a:p>
            <a:pPr marL="241300" marR="8890">
              <a:lnSpc>
                <a:spcPct val="80000"/>
              </a:lnSpc>
              <a:spcBef>
                <a:spcPts val="25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Например, ваш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 неправильно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опасно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передвигается.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Но, на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этом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этапе  работы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вы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успеете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только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лишь снизить стресс, научить пациента общаться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305"/>
              </a:lnSpc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родителями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начнете тренировать правильное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сидение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400" b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стуле.</a:t>
            </a:r>
            <a:endParaRPr sz="2400">
              <a:latin typeface="Calibri"/>
              <a:cs typeface="Calibri"/>
            </a:endParaRPr>
          </a:p>
          <a:p>
            <a:pPr marL="241300" marR="1525905" indent="-229235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Здесь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же 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будут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проблемы,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которые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вы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уже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увидели,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ваш опыт и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квалификация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еще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позволяет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решать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эти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задачи</a:t>
            </a:r>
            <a:r>
              <a:rPr sz="24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эффективно.</a:t>
            </a:r>
            <a:endParaRPr sz="2400">
              <a:latin typeface="Calibri"/>
              <a:cs typeface="Calibri"/>
            </a:endParaRPr>
          </a:p>
          <a:p>
            <a:pPr marL="241300" marR="5080" indent="-229235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Блок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4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связан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блоком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3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(ресурсы специалиста).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Проблемы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из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этого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блока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могут  перемещаться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блок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1 –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проблемы=задачи,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если ваши ресурсы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вырастут.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6921" y="0"/>
            <a:ext cx="5058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Алгоритм</a:t>
            </a:r>
            <a:r>
              <a:rPr sz="4000" spc="-55" dirty="0"/>
              <a:t> </a:t>
            </a:r>
            <a:r>
              <a:rPr sz="4000" spc="-10" dirty="0"/>
              <a:t>диагностики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023872" y="836675"/>
            <a:ext cx="3934205" cy="2362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92579" y="1415287"/>
            <a:ext cx="3797300" cy="11620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54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Предварительная беседа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с пациентом и 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родственниками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(информация о возрасте, 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поле,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заболевании или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состоянии,</a:t>
            </a:r>
            <a:endParaRPr sz="1600">
              <a:latin typeface="Calibri"/>
              <a:cs typeface="Calibri"/>
            </a:endParaRPr>
          </a:p>
          <a:p>
            <a:pPr marL="194945" marR="187325" indent="635" algn="ctr">
              <a:lnSpc>
                <a:spcPts val="1760"/>
              </a:lnSpc>
              <a:spcBef>
                <a:spcPts val="25"/>
              </a:spcBef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запросах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родителей,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понимании ими 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проблем ребенка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процесса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терапии)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95644" y="813816"/>
            <a:ext cx="3870198" cy="2408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20688" y="1483613"/>
            <a:ext cx="3421379" cy="10248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ts val="1750"/>
              </a:lnSpc>
              <a:spcBef>
                <a:spcPts val="295"/>
              </a:spcBef>
            </a:pP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Наблюдение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за пациентом в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процессе 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занятия</a:t>
            </a:r>
            <a:endParaRPr sz="1600">
              <a:latin typeface="Calibri"/>
              <a:cs typeface="Calibri"/>
            </a:endParaRPr>
          </a:p>
          <a:p>
            <a:pPr marL="40005" marR="31115" algn="ctr">
              <a:lnSpc>
                <a:spcPts val="1750"/>
              </a:lnSpc>
              <a:spcBef>
                <a:spcPts val="700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(общее поведение, взаимодействие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с 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родителями,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предметами)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560064"/>
            <a:ext cx="3755898" cy="26037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2760" y="4371847"/>
            <a:ext cx="3568065" cy="9385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1270" algn="just">
              <a:lnSpc>
                <a:spcPct val="91500"/>
              </a:lnSpc>
              <a:spcBef>
                <a:spcPts val="259"/>
              </a:spcBef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Получение специальной информации о  пациенте в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процессе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занятия (развитие,  социальные навыки, психологические,  социальные и медицинские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проблемы)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93464" y="3573779"/>
            <a:ext cx="3891534" cy="25778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24020" y="3925315"/>
            <a:ext cx="3631565" cy="183133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03530" marR="41275" indent="-253365">
              <a:lnSpc>
                <a:spcPct val="91500"/>
              </a:lnSpc>
              <a:spcBef>
                <a:spcPts val="259"/>
              </a:spcBef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Получение специальной информации в 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процессе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углубленного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общения с  пациентом и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его родственниками 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(развитие, социальные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навыки,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ts val="1750"/>
              </a:lnSpc>
              <a:spcBef>
                <a:spcPts val="40"/>
              </a:spcBef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самообслуживание, особенности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среды,  психологические,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социальные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1905" algn="ctr">
              <a:lnSpc>
                <a:spcPts val="1645"/>
              </a:lnSpc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медицинские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проблемы);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уточнение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39"/>
              </a:lnSpc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качества запроса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22564" y="3619500"/>
            <a:ext cx="3867150" cy="24848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375650" y="3640073"/>
            <a:ext cx="3529965" cy="2401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315" algn="ctr">
              <a:lnSpc>
                <a:spcPts val="1835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Сведение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информации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воедино.</a:t>
            </a:r>
            <a:endParaRPr sz="1600">
              <a:latin typeface="Calibri"/>
              <a:cs typeface="Calibri"/>
            </a:endParaRPr>
          </a:p>
          <a:p>
            <a:pPr marL="234315" algn="ctr">
              <a:lnSpc>
                <a:spcPts val="1835"/>
              </a:lnSpc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Сортировка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информации на 4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блока.</a:t>
            </a:r>
            <a:endParaRPr sz="1600">
              <a:latin typeface="Calibri"/>
              <a:cs typeface="Calibri"/>
            </a:endParaRPr>
          </a:p>
          <a:p>
            <a:pPr marL="12700" marR="40640">
              <a:lnSpc>
                <a:spcPts val="1750"/>
              </a:lnSpc>
              <a:spcBef>
                <a:spcPts val="730"/>
              </a:spcBef>
              <a:buAutoNum type="arabicPeriod"/>
              <a:tabLst>
                <a:tab pos="215900" algn="l"/>
              </a:tabLst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Проблемы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пациента,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которые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станут  задачами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специалиста.</a:t>
            </a:r>
            <a:endParaRPr sz="1600">
              <a:latin typeface="Calibri"/>
              <a:cs typeface="Calibri"/>
            </a:endParaRPr>
          </a:p>
          <a:p>
            <a:pPr marL="12700" marR="567055">
              <a:lnSpc>
                <a:spcPts val="1760"/>
              </a:lnSpc>
              <a:spcBef>
                <a:spcPts val="680"/>
              </a:spcBef>
              <a:buAutoNum type="arabicPeriod"/>
              <a:tabLst>
                <a:tab pos="215900" algn="l"/>
              </a:tabLst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Потенциал (ресурсы) пациента 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(ребенок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семья).</a:t>
            </a:r>
            <a:endParaRPr sz="1600">
              <a:latin typeface="Calibri"/>
              <a:cs typeface="Calibri"/>
            </a:endParaRPr>
          </a:p>
          <a:p>
            <a:pPr marL="215265" indent="-203200">
              <a:lnSpc>
                <a:spcPts val="1845"/>
              </a:lnSpc>
              <a:spcBef>
                <a:spcPts val="484"/>
              </a:spcBef>
              <a:buAutoNum type="arabicPeriod"/>
              <a:tabLst>
                <a:tab pos="215900" algn="l"/>
              </a:tabLst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Ресурсы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специалиста (для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данного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45"/>
              </a:lnSpc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пациента).</a:t>
            </a:r>
            <a:endParaRPr sz="1600">
              <a:latin typeface="Calibri"/>
              <a:cs typeface="Calibri"/>
            </a:endParaRPr>
          </a:p>
          <a:p>
            <a:pPr marL="215265" indent="-203200">
              <a:lnSpc>
                <a:spcPct val="100000"/>
              </a:lnSpc>
              <a:spcBef>
                <a:spcPts val="520"/>
              </a:spcBef>
              <a:buAutoNum type="arabicPeriod" startAt="4"/>
              <a:tabLst>
                <a:tab pos="215900" algn="l"/>
              </a:tabLst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дополнительная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 информация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57315" y="1926335"/>
            <a:ext cx="4570730" cy="295910"/>
            <a:chOff x="5957315" y="1926335"/>
            <a:chExt cx="4570730" cy="295910"/>
          </a:xfrm>
        </p:grpSpPr>
        <p:sp>
          <p:nvSpPr>
            <p:cNvPr id="14" name="object 14"/>
            <p:cNvSpPr/>
            <p:nvPr/>
          </p:nvSpPr>
          <p:spPr>
            <a:xfrm>
              <a:off x="5963411" y="1932431"/>
              <a:ext cx="321945" cy="283845"/>
            </a:xfrm>
            <a:custGeom>
              <a:avLst/>
              <a:gdLst/>
              <a:ahLst/>
              <a:cxnLst/>
              <a:rect l="l" t="t" r="r" b="b"/>
              <a:pathLst>
                <a:path w="321945" h="283844">
                  <a:moveTo>
                    <a:pt x="179832" y="0"/>
                  </a:moveTo>
                  <a:lnTo>
                    <a:pt x="179832" y="70865"/>
                  </a:lnTo>
                  <a:lnTo>
                    <a:pt x="0" y="70865"/>
                  </a:lnTo>
                  <a:lnTo>
                    <a:pt x="0" y="212597"/>
                  </a:lnTo>
                  <a:lnTo>
                    <a:pt x="179832" y="212597"/>
                  </a:lnTo>
                  <a:lnTo>
                    <a:pt x="179832" y="283463"/>
                  </a:lnTo>
                  <a:lnTo>
                    <a:pt x="321563" y="141731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63411" y="1932431"/>
              <a:ext cx="321945" cy="283845"/>
            </a:xfrm>
            <a:custGeom>
              <a:avLst/>
              <a:gdLst/>
              <a:ahLst/>
              <a:cxnLst/>
              <a:rect l="l" t="t" r="r" b="b"/>
              <a:pathLst>
                <a:path w="321945" h="283844">
                  <a:moveTo>
                    <a:pt x="0" y="70865"/>
                  </a:moveTo>
                  <a:lnTo>
                    <a:pt x="179832" y="70865"/>
                  </a:lnTo>
                  <a:lnTo>
                    <a:pt x="179832" y="0"/>
                  </a:lnTo>
                  <a:lnTo>
                    <a:pt x="321563" y="141731"/>
                  </a:lnTo>
                  <a:lnTo>
                    <a:pt x="179832" y="283463"/>
                  </a:lnTo>
                  <a:lnTo>
                    <a:pt x="179832" y="212597"/>
                  </a:lnTo>
                  <a:lnTo>
                    <a:pt x="0" y="212597"/>
                  </a:lnTo>
                  <a:lnTo>
                    <a:pt x="0" y="70865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174223" y="1932431"/>
              <a:ext cx="347980" cy="283845"/>
            </a:xfrm>
            <a:custGeom>
              <a:avLst/>
              <a:gdLst/>
              <a:ahLst/>
              <a:cxnLst/>
              <a:rect l="l" t="t" r="r" b="b"/>
              <a:pathLst>
                <a:path w="347979" h="283844">
                  <a:moveTo>
                    <a:pt x="205740" y="0"/>
                  </a:moveTo>
                  <a:lnTo>
                    <a:pt x="205740" y="70865"/>
                  </a:lnTo>
                  <a:lnTo>
                    <a:pt x="0" y="70865"/>
                  </a:lnTo>
                  <a:lnTo>
                    <a:pt x="0" y="212597"/>
                  </a:lnTo>
                  <a:lnTo>
                    <a:pt x="205740" y="212597"/>
                  </a:lnTo>
                  <a:lnTo>
                    <a:pt x="205740" y="283463"/>
                  </a:lnTo>
                  <a:lnTo>
                    <a:pt x="347472" y="14173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174223" y="1932431"/>
              <a:ext cx="347980" cy="283845"/>
            </a:xfrm>
            <a:custGeom>
              <a:avLst/>
              <a:gdLst/>
              <a:ahLst/>
              <a:cxnLst/>
              <a:rect l="l" t="t" r="r" b="b"/>
              <a:pathLst>
                <a:path w="347979" h="283844">
                  <a:moveTo>
                    <a:pt x="0" y="70865"/>
                  </a:moveTo>
                  <a:lnTo>
                    <a:pt x="205740" y="70865"/>
                  </a:lnTo>
                  <a:lnTo>
                    <a:pt x="205740" y="0"/>
                  </a:lnTo>
                  <a:lnTo>
                    <a:pt x="347472" y="141731"/>
                  </a:lnTo>
                  <a:lnTo>
                    <a:pt x="205740" y="283463"/>
                  </a:lnTo>
                  <a:lnTo>
                    <a:pt x="205740" y="212597"/>
                  </a:lnTo>
                  <a:lnTo>
                    <a:pt x="0" y="212597"/>
                  </a:lnTo>
                  <a:lnTo>
                    <a:pt x="0" y="7086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741420" y="4488179"/>
            <a:ext cx="4584700" cy="373380"/>
            <a:chOff x="3741420" y="4488179"/>
            <a:chExt cx="4584700" cy="373380"/>
          </a:xfrm>
        </p:grpSpPr>
        <p:sp>
          <p:nvSpPr>
            <p:cNvPr id="19" name="object 19"/>
            <p:cNvSpPr/>
            <p:nvPr/>
          </p:nvSpPr>
          <p:spPr>
            <a:xfrm>
              <a:off x="3747516" y="4584191"/>
              <a:ext cx="335280" cy="271780"/>
            </a:xfrm>
            <a:custGeom>
              <a:avLst/>
              <a:gdLst/>
              <a:ahLst/>
              <a:cxnLst/>
              <a:rect l="l" t="t" r="r" b="b"/>
              <a:pathLst>
                <a:path w="335279" h="271779">
                  <a:moveTo>
                    <a:pt x="199644" y="0"/>
                  </a:moveTo>
                  <a:lnTo>
                    <a:pt x="199644" y="67817"/>
                  </a:lnTo>
                  <a:lnTo>
                    <a:pt x="0" y="67817"/>
                  </a:lnTo>
                  <a:lnTo>
                    <a:pt x="0" y="203453"/>
                  </a:lnTo>
                  <a:lnTo>
                    <a:pt x="199644" y="203453"/>
                  </a:lnTo>
                  <a:lnTo>
                    <a:pt x="199644" y="271271"/>
                  </a:lnTo>
                  <a:lnTo>
                    <a:pt x="335280" y="135635"/>
                  </a:lnTo>
                  <a:lnTo>
                    <a:pt x="19964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47516" y="4584191"/>
              <a:ext cx="335280" cy="271780"/>
            </a:xfrm>
            <a:custGeom>
              <a:avLst/>
              <a:gdLst/>
              <a:ahLst/>
              <a:cxnLst/>
              <a:rect l="l" t="t" r="r" b="b"/>
              <a:pathLst>
                <a:path w="335279" h="271779">
                  <a:moveTo>
                    <a:pt x="0" y="67817"/>
                  </a:moveTo>
                  <a:lnTo>
                    <a:pt x="199644" y="67817"/>
                  </a:lnTo>
                  <a:lnTo>
                    <a:pt x="199644" y="0"/>
                  </a:lnTo>
                  <a:lnTo>
                    <a:pt x="335280" y="135635"/>
                  </a:lnTo>
                  <a:lnTo>
                    <a:pt x="199644" y="271271"/>
                  </a:lnTo>
                  <a:lnTo>
                    <a:pt x="199644" y="203453"/>
                  </a:lnTo>
                  <a:lnTo>
                    <a:pt x="0" y="203453"/>
                  </a:lnTo>
                  <a:lnTo>
                    <a:pt x="0" y="6781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4" y="4494275"/>
              <a:ext cx="347980" cy="297180"/>
            </a:xfrm>
            <a:custGeom>
              <a:avLst/>
              <a:gdLst/>
              <a:ahLst/>
              <a:cxnLst/>
              <a:rect l="l" t="t" r="r" b="b"/>
              <a:pathLst>
                <a:path w="347979" h="297179">
                  <a:moveTo>
                    <a:pt x="198881" y="0"/>
                  </a:moveTo>
                  <a:lnTo>
                    <a:pt x="198881" y="74294"/>
                  </a:lnTo>
                  <a:lnTo>
                    <a:pt x="0" y="74294"/>
                  </a:lnTo>
                  <a:lnTo>
                    <a:pt x="0" y="222885"/>
                  </a:lnTo>
                  <a:lnTo>
                    <a:pt x="198881" y="222885"/>
                  </a:lnTo>
                  <a:lnTo>
                    <a:pt x="198881" y="297180"/>
                  </a:lnTo>
                  <a:lnTo>
                    <a:pt x="347472" y="148590"/>
                  </a:lnTo>
                  <a:lnTo>
                    <a:pt x="19888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72044" y="4494275"/>
              <a:ext cx="347980" cy="297180"/>
            </a:xfrm>
            <a:custGeom>
              <a:avLst/>
              <a:gdLst/>
              <a:ahLst/>
              <a:cxnLst/>
              <a:rect l="l" t="t" r="r" b="b"/>
              <a:pathLst>
                <a:path w="347979" h="297179">
                  <a:moveTo>
                    <a:pt x="0" y="74294"/>
                  </a:moveTo>
                  <a:lnTo>
                    <a:pt x="198881" y="74294"/>
                  </a:lnTo>
                  <a:lnTo>
                    <a:pt x="198881" y="0"/>
                  </a:lnTo>
                  <a:lnTo>
                    <a:pt x="347472" y="148590"/>
                  </a:lnTo>
                  <a:lnTo>
                    <a:pt x="198881" y="297180"/>
                  </a:lnTo>
                  <a:lnTo>
                    <a:pt x="198881" y="222885"/>
                  </a:lnTo>
                  <a:lnTo>
                    <a:pt x="0" y="222885"/>
                  </a:lnTo>
                  <a:lnTo>
                    <a:pt x="0" y="7429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4594" y="266446"/>
            <a:ext cx="5025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>
                <a:solidFill>
                  <a:srgbClr val="001F5F"/>
                </a:solidFill>
              </a:rPr>
              <a:t>Результат</a:t>
            </a:r>
            <a:r>
              <a:rPr sz="4000" spc="-30" dirty="0">
                <a:solidFill>
                  <a:srgbClr val="001F5F"/>
                </a:solidFill>
              </a:rPr>
              <a:t> </a:t>
            </a:r>
            <a:r>
              <a:rPr sz="4000" spc="-10" dirty="0">
                <a:solidFill>
                  <a:srgbClr val="001F5F"/>
                </a:solidFill>
              </a:rPr>
              <a:t>диагностики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42340" y="2492501"/>
            <a:ext cx="4906010" cy="16040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По завершении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первого этапа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диагностики вы</a:t>
            </a:r>
            <a:r>
              <a:rPr sz="28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должны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815"/>
              </a:lnSpc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получить</a:t>
            </a:r>
            <a:r>
              <a:rPr sz="2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информацию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разделенную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на 4</a:t>
            </a:r>
            <a:r>
              <a:rPr sz="280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блока.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8223" y="2173223"/>
            <a:ext cx="2743200" cy="1507490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Times New Roman"/>
              <a:cs typeface="Times New Roman"/>
            </a:endParaRPr>
          </a:p>
          <a:p>
            <a:pPr marL="406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Проблемы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задачи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71759" y="4145279"/>
            <a:ext cx="1725295" cy="1597660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46482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Ресурсы</a:t>
            </a:r>
            <a:endParaRPr sz="1800">
              <a:latin typeface="Calibri"/>
              <a:cs typeface="Calibri"/>
            </a:endParaRPr>
          </a:p>
          <a:p>
            <a:pPr marL="40830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пациента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2104" y="4145279"/>
            <a:ext cx="1615440" cy="1597660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Ресурсы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специалиста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8440" y="4145279"/>
            <a:ext cx="1679575" cy="1597660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Дополнитель-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ная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информация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4085" y="304622"/>
            <a:ext cx="7781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1F5F"/>
                </a:solidFill>
              </a:rPr>
              <a:t>Как </a:t>
            </a:r>
            <a:r>
              <a:rPr sz="4000" spc="-15" dirty="0">
                <a:solidFill>
                  <a:srgbClr val="001F5F"/>
                </a:solidFill>
              </a:rPr>
              <a:t>часто </a:t>
            </a:r>
            <a:r>
              <a:rPr sz="4000" spc="-20" dirty="0">
                <a:solidFill>
                  <a:srgbClr val="001F5F"/>
                </a:solidFill>
              </a:rPr>
              <a:t>проводить </a:t>
            </a:r>
            <a:r>
              <a:rPr sz="4000" spc="-5" dirty="0">
                <a:solidFill>
                  <a:srgbClr val="001F5F"/>
                </a:solidFill>
              </a:rPr>
              <a:t>диагностику</a:t>
            </a:r>
            <a:r>
              <a:rPr sz="4000" spc="15" dirty="0">
                <a:solidFill>
                  <a:srgbClr val="001F5F"/>
                </a:solidFill>
              </a:rPr>
              <a:t> </a:t>
            </a:r>
            <a:r>
              <a:rPr sz="4000" spc="-5" dirty="0">
                <a:solidFill>
                  <a:srgbClr val="001F5F"/>
                </a:solidFill>
              </a:rPr>
              <a:t>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324483"/>
            <a:ext cx="4906010" cy="4100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диагностики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есть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две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цели.</a:t>
            </a:r>
            <a:endParaRPr sz="2400">
              <a:latin typeface="Calibri"/>
              <a:cs typeface="Calibri"/>
            </a:endParaRPr>
          </a:p>
          <a:p>
            <a:pPr marL="241300" marR="240029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цель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Определить как проводить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реабилитацию,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какие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проблемы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необходимо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решить.</a:t>
            </a:r>
            <a:endParaRPr sz="2400">
              <a:latin typeface="Calibri"/>
              <a:cs typeface="Calibri"/>
            </a:endParaRPr>
          </a:p>
          <a:p>
            <a:pPr marL="241300" marR="137795" indent="-228600" algn="just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цель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Определить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достигли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ли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вы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цели,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решили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ли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вы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поставленные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задачи.</a:t>
            </a:r>
            <a:endParaRPr sz="2400">
              <a:latin typeface="Calibri"/>
              <a:cs typeface="Calibri"/>
            </a:endParaRPr>
          </a:p>
          <a:p>
            <a:pPr marL="241300" marR="141605" indent="-228600" algn="just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Первичная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диагностика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нужна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для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достижения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цели.</a:t>
            </a:r>
            <a:endParaRPr sz="2400">
              <a:latin typeface="Calibri"/>
              <a:cs typeface="Calibri"/>
            </a:endParaRPr>
          </a:p>
          <a:p>
            <a:pPr marL="241300" marR="232410" indent="-228600" algn="just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Завершающая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диагностика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нужна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достижения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цели.</a:t>
            </a:r>
            <a:endParaRPr sz="2400">
              <a:latin typeface="Calibri"/>
              <a:cs typeface="Calibri"/>
            </a:endParaRPr>
          </a:p>
          <a:p>
            <a:pPr marL="241300" indent="-228600" algn="just">
              <a:lnSpc>
                <a:spcPts val="2450"/>
              </a:lnSpc>
              <a:spcBef>
                <a:spcPts val="1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Промежуточная диагностика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нужна</a:t>
            </a:r>
            <a:endParaRPr sz="2400">
              <a:latin typeface="Calibri"/>
              <a:cs typeface="Calibri"/>
            </a:endParaRPr>
          </a:p>
          <a:p>
            <a:pPr marL="241300" algn="just">
              <a:lnSpc>
                <a:spcPts val="245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достижения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обеих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целей.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324483"/>
            <a:ext cx="5720715" cy="499618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241935" indent="-2286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Диагностика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проводится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как минимум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3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раза (в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начале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курса,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средине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в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конце)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Диагностику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необходимо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проводить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endParaRPr sz="2400">
              <a:latin typeface="Calibri"/>
              <a:cs typeface="Calibri"/>
            </a:endParaRPr>
          </a:p>
          <a:p>
            <a:pPr marL="241300" marR="6350">
              <a:lnSpc>
                <a:spcPct val="70000"/>
              </a:lnSpc>
              <a:spcBef>
                <a:spcPts val="434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завершении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каждого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этапа занятий, 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когда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вы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должны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были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достичь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цели,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поставленной для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этого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этапа.</a:t>
            </a:r>
            <a:endParaRPr sz="2400">
              <a:latin typeface="Calibri"/>
              <a:cs typeface="Calibri"/>
            </a:endParaRPr>
          </a:p>
          <a:p>
            <a:pPr marL="228600" marR="278765" indent="-228600" algn="r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28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После новой диагностики данные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будут</a:t>
            </a:r>
            <a:endParaRPr sz="2400">
              <a:latin typeface="Calibri"/>
              <a:cs typeface="Calibri"/>
            </a:endParaRPr>
          </a:p>
          <a:p>
            <a:pPr marR="260985" algn="r">
              <a:lnSpc>
                <a:spcPts val="245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меняться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переноситься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другой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блок.</a:t>
            </a:r>
            <a:endParaRPr sz="2400">
              <a:latin typeface="Calibri"/>
              <a:cs typeface="Calibri"/>
            </a:endParaRPr>
          </a:p>
          <a:p>
            <a:pPr marL="241300" marR="2095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Например,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пациента могут расшириться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ресурсы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после обучения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родителей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после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получения навыков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коммуникации.</a:t>
            </a:r>
            <a:endParaRPr sz="2400">
              <a:latin typeface="Calibri"/>
              <a:cs typeface="Calibri"/>
            </a:endParaRPr>
          </a:p>
          <a:p>
            <a:pPr marL="241300" marR="51435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Специалист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получит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дополнительный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опыт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расширит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свой ресурс.</a:t>
            </a:r>
            <a:r>
              <a:rPr sz="2400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Сможет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решить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проблемы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из числа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дополнительных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эти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проблемы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перейдут из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блока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4 в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блок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97" y="609676"/>
            <a:ext cx="96507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Диагностика </a:t>
            </a:r>
            <a:r>
              <a:rPr sz="4400" dirty="0"/>
              <a:t>и </a:t>
            </a:r>
            <a:r>
              <a:rPr sz="4400" spc="-5" dirty="0"/>
              <a:t>диагноз </a:t>
            </a:r>
            <a:r>
              <a:rPr sz="4400" dirty="0"/>
              <a:t>в</a:t>
            </a:r>
            <a:r>
              <a:rPr sz="4400" spc="15" dirty="0"/>
              <a:t> </a:t>
            </a:r>
            <a:r>
              <a:rPr sz="4400" spc="-5" dirty="0"/>
              <a:t>реабилитации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23671" y="1759966"/>
            <a:ext cx="4914265" cy="26269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149350" marR="205740" indent="-828040">
              <a:lnSpc>
                <a:spcPts val="2690"/>
              </a:lnSpc>
              <a:spcBef>
                <a:spcPts val="740"/>
              </a:spcBef>
            </a:pPr>
            <a:r>
              <a:rPr sz="2800" b="1" spc="-10" dirty="0">
                <a:latin typeface="Calibri"/>
                <a:cs typeface="Calibri"/>
              </a:rPr>
              <a:t>Реабилитационный диагноз  (Стратегический):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025"/>
              </a:lnSpc>
              <a:spcBef>
                <a:spcPts val="3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Описание </a:t>
            </a:r>
            <a:r>
              <a:rPr sz="2800" spc="-15" dirty="0">
                <a:latin typeface="Calibri"/>
                <a:cs typeface="Calibri"/>
              </a:rPr>
              <a:t>больших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групп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335"/>
              </a:spcBef>
            </a:pPr>
            <a:r>
              <a:rPr sz="2800" spc="-15" dirty="0">
                <a:latin typeface="Calibri"/>
                <a:cs typeface="Calibri"/>
              </a:rPr>
              <a:t>проблем </a:t>
            </a:r>
            <a:r>
              <a:rPr sz="2800" spc="-5" dirty="0">
                <a:latin typeface="Calibri"/>
                <a:cs typeface="Calibri"/>
              </a:rPr>
              <a:t>в сфере активности и  участия, </a:t>
            </a:r>
            <a:r>
              <a:rPr sz="2800" spc="-10" dirty="0">
                <a:latin typeface="Calibri"/>
                <a:cs typeface="Calibri"/>
              </a:rPr>
              <a:t>функций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структур,  контекстуальных </a:t>
            </a:r>
            <a:r>
              <a:rPr sz="2800" spc="-15" dirty="0">
                <a:latin typeface="Calibri"/>
                <a:cs typeface="Calibri"/>
              </a:rPr>
              <a:t>факторов </a:t>
            </a:r>
            <a:r>
              <a:rPr sz="2800" spc="-5" dirty="0">
                <a:latin typeface="Calibri"/>
                <a:cs typeface="Calibri"/>
              </a:rPr>
              <a:t>без  </a:t>
            </a:r>
            <a:r>
              <a:rPr sz="2800" spc="-10" dirty="0">
                <a:latin typeface="Calibri"/>
                <a:cs typeface="Calibri"/>
              </a:rPr>
              <a:t>детализации,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759966"/>
            <a:ext cx="4977765" cy="3992879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400810" marR="412750" indent="-932815">
              <a:lnSpc>
                <a:spcPts val="2690"/>
              </a:lnSpc>
              <a:spcBef>
                <a:spcPts val="740"/>
              </a:spcBef>
            </a:pPr>
            <a:r>
              <a:rPr sz="2800" b="1" spc="-5" dirty="0">
                <a:latin typeface="Calibri"/>
                <a:cs typeface="Calibri"/>
              </a:rPr>
              <a:t>Функциональный </a:t>
            </a:r>
            <a:r>
              <a:rPr sz="2800" b="1" spc="-10" dirty="0">
                <a:latin typeface="Calibri"/>
                <a:cs typeface="Calibri"/>
              </a:rPr>
              <a:t>диагноз  </a:t>
            </a:r>
            <a:r>
              <a:rPr sz="2800" b="1" spc="-5" dirty="0">
                <a:latin typeface="Calibri"/>
                <a:cs typeface="Calibri"/>
              </a:rPr>
              <a:t>(тактический):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025"/>
              </a:lnSpc>
              <a:spcBef>
                <a:spcPts val="3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Детальное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описание</a:t>
            </a:r>
            <a:endParaRPr sz="2800">
              <a:latin typeface="Calibri"/>
              <a:cs typeface="Calibri"/>
            </a:endParaRPr>
          </a:p>
          <a:p>
            <a:pPr marL="241300" marR="464820">
              <a:lnSpc>
                <a:spcPct val="80000"/>
              </a:lnSpc>
              <a:spcBef>
                <a:spcPts val="335"/>
              </a:spcBef>
            </a:pPr>
            <a:r>
              <a:rPr sz="2800" spc="-5" dirty="0">
                <a:latin typeface="Calibri"/>
                <a:cs typeface="Calibri"/>
              </a:rPr>
              <a:t>нарушений и </a:t>
            </a:r>
            <a:r>
              <a:rPr sz="2800" spc="-10" dirty="0">
                <a:latin typeface="Calibri"/>
                <a:cs typeface="Calibri"/>
              </a:rPr>
              <a:t>ограничений </a:t>
            </a:r>
            <a:r>
              <a:rPr sz="2800" spc="-5" dirty="0">
                <a:latin typeface="Calibri"/>
                <a:cs typeface="Calibri"/>
              </a:rPr>
              <a:t>с  </a:t>
            </a:r>
            <a:r>
              <a:rPr sz="2800" spc="-10" dirty="0">
                <a:latin typeface="Calibri"/>
                <a:cs typeface="Calibri"/>
              </a:rPr>
              <a:t>использованием </a:t>
            </a:r>
            <a:r>
              <a:rPr sz="2800" spc="-15" dirty="0">
                <a:latin typeface="Calibri"/>
                <a:cs typeface="Calibri"/>
              </a:rPr>
              <a:t>шкал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0" dirty="0">
                <a:latin typeface="Calibri"/>
                <a:cs typeface="Calibri"/>
              </a:rPr>
              <a:t>опросников. Описывается  </a:t>
            </a:r>
            <a:r>
              <a:rPr sz="2800" spc="-15" dirty="0">
                <a:latin typeface="Calibri"/>
                <a:cs typeface="Calibri"/>
              </a:rPr>
              <a:t>определённая область  здоровья </a:t>
            </a:r>
            <a:r>
              <a:rPr sz="2800" spc="-5" dirty="0">
                <a:latin typeface="Calibri"/>
                <a:cs typeface="Calibri"/>
              </a:rPr>
              <a:t>пациента  </a:t>
            </a:r>
            <a:r>
              <a:rPr sz="2800" spc="-15" dirty="0">
                <a:latin typeface="Calibri"/>
                <a:cs typeface="Calibri"/>
              </a:rPr>
              <a:t>(физического </a:t>
            </a:r>
            <a:r>
              <a:rPr sz="2800" spc="-5" dirty="0">
                <a:latin typeface="Calibri"/>
                <a:cs typeface="Calibri"/>
              </a:rPr>
              <a:t>терапевта,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5"/>
              </a:spcBef>
            </a:pPr>
            <a:r>
              <a:rPr sz="2800" spc="-15" dirty="0">
                <a:latin typeface="Calibri"/>
                <a:cs typeface="Calibri"/>
              </a:rPr>
              <a:t>логопеда, ортопеда, невролога 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30" dirty="0">
                <a:latin typeface="Calibri"/>
                <a:cs typeface="Calibri"/>
              </a:rPr>
              <a:t>т.д.)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038" rIns="0" bIns="0" rtlCol="0">
            <a:spAutoFit/>
          </a:bodyPr>
          <a:lstStyle/>
          <a:p>
            <a:pPr marL="2275205" marR="5080" indent="-1955800">
              <a:lnSpc>
                <a:spcPts val="3890"/>
              </a:lnSpc>
              <a:spcBef>
                <a:spcPts val="585"/>
              </a:spcBef>
            </a:pPr>
            <a:r>
              <a:rPr sz="3600" spc="-5" dirty="0">
                <a:solidFill>
                  <a:srgbClr val="001F5F"/>
                </a:solidFill>
              </a:rPr>
              <a:t>Профессиональный стандарт </a:t>
            </a:r>
            <a:r>
              <a:rPr sz="3600" spc="-10" dirty="0">
                <a:solidFill>
                  <a:srgbClr val="001F5F"/>
                </a:solidFill>
              </a:rPr>
              <a:t>описывает </a:t>
            </a:r>
            <a:r>
              <a:rPr sz="3600" spc="-30" dirty="0">
                <a:solidFill>
                  <a:srgbClr val="001F5F"/>
                </a:solidFill>
              </a:rPr>
              <a:t>трудовые  </a:t>
            </a:r>
            <a:r>
              <a:rPr sz="3600" spc="-5" dirty="0">
                <a:solidFill>
                  <a:srgbClr val="001F5F"/>
                </a:solidFill>
              </a:rPr>
              <a:t>действия </a:t>
            </a:r>
            <a:r>
              <a:rPr sz="3600" dirty="0">
                <a:solidFill>
                  <a:srgbClr val="001F5F"/>
                </a:solidFill>
              </a:rPr>
              <a:t>врача</a:t>
            </a:r>
            <a:r>
              <a:rPr sz="3600" spc="-15" dirty="0">
                <a:solidFill>
                  <a:srgbClr val="001F5F"/>
                </a:solidFill>
              </a:rPr>
              <a:t> </a:t>
            </a:r>
            <a:r>
              <a:rPr sz="3600" spc="-10" dirty="0">
                <a:solidFill>
                  <a:srgbClr val="001F5F"/>
                </a:solidFill>
              </a:rPr>
              <a:t>реабилитолога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90703" y="1379206"/>
            <a:ext cx="3778815" cy="5275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35397" y="1991106"/>
            <a:ext cx="6694170" cy="392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9584" marR="479425"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Приказ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Министерства </a:t>
            </a:r>
            <a:r>
              <a:rPr sz="3200" b="1" spc="-35" dirty="0">
                <a:solidFill>
                  <a:srgbClr val="001F5F"/>
                </a:solidFill>
                <a:latin typeface="Calibri"/>
                <a:cs typeface="Calibri"/>
              </a:rPr>
              <a:t>труда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и  социальной защиты</a:t>
            </a:r>
            <a:r>
              <a:rPr sz="32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Российской</a:t>
            </a:r>
            <a:endParaRPr sz="32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Федерации от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03.09.2018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№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572н "Об 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утверждении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профессионального  стандарта "Специалист по  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медицинской</a:t>
            </a:r>
            <a:r>
              <a:rPr sz="32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реабилитации"</a:t>
            </a:r>
            <a:endParaRPr sz="3200">
              <a:latin typeface="Calibri"/>
              <a:cs typeface="Calibri"/>
            </a:endParaRPr>
          </a:p>
          <a:p>
            <a:pPr marL="8255" algn="ctr">
              <a:lnSpc>
                <a:spcPct val="100000"/>
              </a:lnSpc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(Зарегистрирован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17.09.2018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№</a:t>
            </a:r>
            <a:endParaRPr sz="32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</a:pP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52162)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018" rIns="0" bIns="0" rtlCol="0">
            <a:spAutoFit/>
          </a:bodyPr>
          <a:lstStyle/>
          <a:p>
            <a:pPr marL="1218565" marR="5080" indent="-86995">
              <a:lnSpc>
                <a:spcPts val="4750"/>
              </a:lnSpc>
              <a:spcBef>
                <a:spcPts val="705"/>
              </a:spcBef>
            </a:pPr>
            <a:r>
              <a:rPr sz="4400" spc="-10" dirty="0"/>
              <a:t>Реабилитационная диагностика </a:t>
            </a:r>
            <a:r>
              <a:rPr sz="4400" dirty="0"/>
              <a:t>в  </a:t>
            </a:r>
            <a:r>
              <a:rPr sz="4400" spc="-20" dirty="0"/>
              <a:t>мультидисциплинарной</a:t>
            </a:r>
            <a:r>
              <a:rPr sz="4400" spc="-30" dirty="0"/>
              <a:t> </a:t>
            </a:r>
            <a:r>
              <a:rPr sz="4400" spc="-15" dirty="0"/>
              <a:t>бригаде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38961" y="2041398"/>
            <a:ext cx="11041380" cy="144653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1631314" marR="388620" indent="-1237615">
              <a:lnSpc>
                <a:spcPct val="100000"/>
              </a:lnSpc>
              <a:spcBef>
                <a:spcPts val="75"/>
              </a:spcBef>
            </a:pP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Реабилитационный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диагноз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принимают 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участие все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специалисты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4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МДБ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961" y="3704082"/>
            <a:ext cx="1963420" cy="1201420"/>
          </a:xfrm>
          <a:prstGeom prst="rect">
            <a:avLst/>
          </a:prstGeom>
          <a:ln w="38100">
            <a:solidFill>
              <a:srgbClr val="001F5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 marR="85725" algn="ctr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Фу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ио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альный 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диагноз 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физического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терапевта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1601" y="3704082"/>
            <a:ext cx="2039620" cy="1477010"/>
          </a:xfrm>
          <a:prstGeom prst="rect">
            <a:avLst/>
          </a:prstGeom>
          <a:ln w="38100">
            <a:solidFill>
              <a:srgbClr val="001F5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29539" marR="123825" algn="ctr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Фу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ио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альный 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диагноз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невролога</a:t>
            </a:r>
            <a:endParaRPr sz="1800">
              <a:latin typeface="Calibri"/>
              <a:cs typeface="Calibri"/>
            </a:endParaRPr>
          </a:p>
          <a:p>
            <a:pPr marL="114300" marR="109220" algn="ctr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(невр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лог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ч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ес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кий 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статус)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0441" y="3707129"/>
            <a:ext cx="1993900" cy="646430"/>
          </a:xfrm>
          <a:prstGeom prst="rect">
            <a:avLst/>
          </a:prstGeom>
          <a:ln w="38100">
            <a:solidFill>
              <a:srgbClr val="001F5F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235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Функциональный</a:t>
            </a:r>
            <a:endParaRPr sz="1800">
              <a:latin typeface="Calibri"/>
              <a:cs typeface="Calibri"/>
            </a:endParaRPr>
          </a:p>
          <a:p>
            <a:pPr marL="10795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диагноз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логопеда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3561" y="3704082"/>
            <a:ext cx="2004060" cy="1201420"/>
          </a:xfrm>
          <a:prstGeom prst="rect">
            <a:avLst/>
          </a:prstGeom>
          <a:ln w="38100">
            <a:solidFill>
              <a:srgbClr val="001F5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12395" marR="103505" algn="ctr">
              <a:lnSpc>
                <a:spcPct val="100000"/>
              </a:lnSpc>
              <a:spcBef>
                <a:spcPts val="240"/>
              </a:spcBef>
            </a:pP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Ф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кцио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аль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ый 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диагноз 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физического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терапевта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66681" y="3704082"/>
            <a:ext cx="2613660" cy="646430"/>
          </a:xfrm>
          <a:prstGeom prst="rect">
            <a:avLst/>
          </a:prstGeom>
          <a:ln w="38100">
            <a:solidFill>
              <a:srgbClr val="001F5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73990" marR="161925" indent="24384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Функциональный  диагноз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эрготерапевта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961" y="5019294"/>
            <a:ext cx="1963420" cy="922019"/>
          </a:xfrm>
          <a:prstGeom prst="rect">
            <a:avLst/>
          </a:prstGeom>
          <a:ln w="38100">
            <a:solidFill>
              <a:srgbClr val="001F5F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Функциональный</a:t>
            </a:r>
            <a:endParaRPr sz="1800">
              <a:latin typeface="Calibri"/>
              <a:cs typeface="Calibri"/>
            </a:endParaRPr>
          </a:p>
          <a:p>
            <a:pPr marL="511809" marR="504825" indent="-1905" algn="ctr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диагноз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оп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да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60441" y="4443221"/>
            <a:ext cx="1993900" cy="923925"/>
          </a:xfrm>
          <a:prstGeom prst="rect">
            <a:avLst/>
          </a:prstGeom>
          <a:ln w="38100">
            <a:solidFill>
              <a:srgbClr val="001F5F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494665" marR="100965" indent="-388620">
              <a:lnSpc>
                <a:spcPct val="100000"/>
              </a:lnSpc>
              <a:spcBef>
                <a:spcPts val="235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Фу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ио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альный 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диагноз 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12402" y="4443221"/>
            <a:ext cx="2613660" cy="646430"/>
          </a:xfrm>
          <a:prstGeom prst="rect">
            <a:avLst/>
          </a:prstGeom>
          <a:ln w="38100">
            <a:solidFill>
              <a:srgbClr val="001F5F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487680" marR="407670" indent="-70485">
              <a:lnSpc>
                <a:spcPct val="100000"/>
              </a:lnSpc>
              <a:spcBef>
                <a:spcPts val="235"/>
              </a:spcBef>
            </a:pP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Ф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кцио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аль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ый  диагноз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уролога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98614" y="4996434"/>
            <a:ext cx="1969135" cy="923925"/>
          </a:xfrm>
          <a:prstGeom prst="rect">
            <a:avLst/>
          </a:prstGeom>
          <a:ln w="38100">
            <a:solidFill>
              <a:srgbClr val="001F5F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3980" marR="88900" algn="ctr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Фу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ио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альный 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сестринский  диагноз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2864" y="969264"/>
            <a:ext cx="6393179" cy="428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476245" y="741680"/>
            <a:ext cx="7248525" cy="5106670"/>
            <a:chOff x="2476245" y="741680"/>
            <a:chExt cx="7248525" cy="5106670"/>
          </a:xfrm>
        </p:grpSpPr>
        <p:sp>
          <p:nvSpPr>
            <p:cNvPr id="4" name="object 4"/>
            <p:cNvSpPr/>
            <p:nvPr/>
          </p:nvSpPr>
          <p:spPr>
            <a:xfrm>
              <a:off x="2875788" y="741679"/>
              <a:ext cx="6849109" cy="4744720"/>
            </a:xfrm>
            <a:custGeom>
              <a:avLst/>
              <a:gdLst/>
              <a:ahLst/>
              <a:cxnLst/>
              <a:rect l="l" t="t" r="r" b="b"/>
              <a:pathLst>
                <a:path w="6849109" h="4744720">
                  <a:moveTo>
                    <a:pt x="6665976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4516120"/>
                  </a:lnTo>
                  <a:lnTo>
                    <a:pt x="182880" y="4561840"/>
                  </a:lnTo>
                  <a:lnTo>
                    <a:pt x="6665976" y="4561840"/>
                  </a:lnTo>
                  <a:lnTo>
                    <a:pt x="6665976" y="4516120"/>
                  </a:lnTo>
                  <a:lnTo>
                    <a:pt x="6665976" y="229108"/>
                  </a:lnTo>
                  <a:lnTo>
                    <a:pt x="6620256" y="229108"/>
                  </a:lnTo>
                  <a:lnTo>
                    <a:pt x="6620256" y="4516120"/>
                  </a:lnTo>
                  <a:lnTo>
                    <a:pt x="228600" y="4516120"/>
                  </a:lnTo>
                  <a:lnTo>
                    <a:pt x="228600" y="228600"/>
                  </a:lnTo>
                  <a:lnTo>
                    <a:pt x="6665976" y="228600"/>
                  </a:lnTo>
                  <a:lnTo>
                    <a:pt x="6665976" y="182880"/>
                  </a:lnTo>
                  <a:close/>
                </a:path>
                <a:path w="6849109" h="4744720">
                  <a:moveTo>
                    <a:pt x="6848856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4607560"/>
                  </a:lnTo>
                  <a:lnTo>
                    <a:pt x="0" y="4744720"/>
                  </a:lnTo>
                  <a:lnTo>
                    <a:pt x="6848856" y="4744720"/>
                  </a:lnTo>
                  <a:lnTo>
                    <a:pt x="6848856" y="4607560"/>
                  </a:lnTo>
                  <a:lnTo>
                    <a:pt x="6848856" y="137668"/>
                  </a:lnTo>
                  <a:lnTo>
                    <a:pt x="6711696" y="137668"/>
                  </a:lnTo>
                  <a:lnTo>
                    <a:pt x="6711696" y="4607560"/>
                  </a:lnTo>
                  <a:lnTo>
                    <a:pt x="137160" y="4607560"/>
                  </a:lnTo>
                  <a:lnTo>
                    <a:pt x="137160" y="137160"/>
                  </a:lnTo>
                  <a:lnTo>
                    <a:pt x="6848856" y="137160"/>
                  </a:lnTo>
                  <a:lnTo>
                    <a:pt x="6848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95827" y="1155192"/>
              <a:ext cx="3566160" cy="131445"/>
            </a:xfrm>
            <a:custGeom>
              <a:avLst/>
              <a:gdLst/>
              <a:ahLst/>
              <a:cxnLst/>
              <a:rect l="l" t="t" r="r" b="b"/>
              <a:pathLst>
                <a:path w="3566159" h="131444">
                  <a:moveTo>
                    <a:pt x="3566160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3566160" y="131063"/>
                  </a:lnTo>
                  <a:lnTo>
                    <a:pt x="3566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5149" y="1386078"/>
              <a:ext cx="1870075" cy="3769360"/>
            </a:xfrm>
            <a:custGeom>
              <a:avLst/>
              <a:gdLst/>
              <a:ahLst/>
              <a:cxnLst/>
              <a:rect l="l" t="t" r="r" b="b"/>
              <a:pathLst>
                <a:path w="1870075" h="3769360">
                  <a:moveTo>
                    <a:pt x="0" y="3768852"/>
                  </a:moveTo>
                  <a:lnTo>
                    <a:pt x="1869948" y="3768852"/>
                  </a:lnTo>
                  <a:lnTo>
                    <a:pt x="1869948" y="0"/>
                  </a:lnTo>
                  <a:lnTo>
                    <a:pt x="0" y="0"/>
                  </a:lnTo>
                  <a:lnTo>
                    <a:pt x="0" y="376885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82595" y="1991868"/>
              <a:ext cx="622300" cy="467995"/>
            </a:xfrm>
            <a:custGeom>
              <a:avLst/>
              <a:gdLst/>
              <a:ahLst/>
              <a:cxnLst/>
              <a:rect l="l" t="t" r="r" b="b"/>
              <a:pathLst>
                <a:path w="622300" h="467994">
                  <a:moveTo>
                    <a:pt x="233934" y="0"/>
                  </a:moveTo>
                  <a:lnTo>
                    <a:pt x="0" y="233934"/>
                  </a:lnTo>
                  <a:lnTo>
                    <a:pt x="233934" y="467868"/>
                  </a:lnTo>
                  <a:lnTo>
                    <a:pt x="233934" y="350901"/>
                  </a:lnTo>
                  <a:lnTo>
                    <a:pt x="621792" y="350901"/>
                  </a:lnTo>
                  <a:lnTo>
                    <a:pt x="621792" y="116967"/>
                  </a:lnTo>
                  <a:lnTo>
                    <a:pt x="233934" y="116967"/>
                  </a:lnTo>
                  <a:lnTo>
                    <a:pt x="23393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82595" y="1991868"/>
              <a:ext cx="622300" cy="467995"/>
            </a:xfrm>
            <a:custGeom>
              <a:avLst/>
              <a:gdLst/>
              <a:ahLst/>
              <a:cxnLst/>
              <a:rect l="l" t="t" r="r" b="b"/>
              <a:pathLst>
                <a:path w="622300" h="467994">
                  <a:moveTo>
                    <a:pt x="621792" y="350901"/>
                  </a:moveTo>
                  <a:lnTo>
                    <a:pt x="233934" y="350901"/>
                  </a:lnTo>
                  <a:lnTo>
                    <a:pt x="233934" y="467868"/>
                  </a:lnTo>
                  <a:lnTo>
                    <a:pt x="0" y="233934"/>
                  </a:lnTo>
                  <a:lnTo>
                    <a:pt x="233934" y="0"/>
                  </a:lnTo>
                  <a:lnTo>
                    <a:pt x="233934" y="116967"/>
                  </a:lnTo>
                  <a:lnTo>
                    <a:pt x="621792" y="116967"/>
                  </a:lnTo>
                  <a:lnTo>
                    <a:pt x="621792" y="35090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75097" y="1386078"/>
              <a:ext cx="1396365" cy="3769360"/>
            </a:xfrm>
            <a:custGeom>
              <a:avLst/>
              <a:gdLst/>
              <a:ahLst/>
              <a:cxnLst/>
              <a:rect l="l" t="t" r="r" b="b"/>
              <a:pathLst>
                <a:path w="1396364" h="3769360">
                  <a:moveTo>
                    <a:pt x="0" y="3768852"/>
                  </a:moveTo>
                  <a:lnTo>
                    <a:pt x="1395984" y="3768852"/>
                  </a:lnTo>
                  <a:lnTo>
                    <a:pt x="1395984" y="0"/>
                  </a:lnTo>
                  <a:lnTo>
                    <a:pt x="0" y="0"/>
                  </a:lnTo>
                  <a:lnTo>
                    <a:pt x="0" y="3768852"/>
                  </a:lnTo>
                  <a:close/>
                </a:path>
              </a:pathLst>
            </a:custGeom>
            <a:ln w="381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36107" y="5154168"/>
              <a:ext cx="472440" cy="687705"/>
            </a:xfrm>
            <a:custGeom>
              <a:avLst/>
              <a:gdLst/>
              <a:ahLst/>
              <a:cxnLst/>
              <a:rect l="l" t="t" r="r" b="b"/>
              <a:pathLst>
                <a:path w="472439" h="687704">
                  <a:moveTo>
                    <a:pt x="354329" y="0"/>
                  </a:moveTo>
                  <a:lnTo>
                    <a:pt x="118109" y="0"/>
                  </a:lnTo>
                  <a:lnTo>
                    <a:pt x="118109" y="451103"/>
                  </a:lnTo>
                  <a:lnTo>
                    <a:pt x="0" y="451103"/>
                  </a:lnTo>
                  <a:lnTo>
                    <a:pt x="236219" y="687323"/>
                  </a:lnTo>
                  <a:lnTo>
                    <a:pt x="472439" y="451103"/>
                  </a:lnTo>
                  <a:lnTo>
                    <a:pt x="354329" y="451103"/>
                  </a:lnTo>
                  <a:lnTo>
                    <a:pt x="35432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6107" y="5154168"/>
              <a:ext cx="472440" cy="687705"/>
            </a:xfrm>
            <a:custGeom>
              <a:avLst/>
              <a:gdLst/>
              <a:ahLst/>
              <a:cxnLst/>
              <a:rect l="l" t="t" r="r" b="b"/>
              <a:pathLst>
                <a:path w="472439" h="687704">
                  <a:moveTo>
                    <a:pt x="354329" y="0"/>
                  </a:moveTo>
                  <a:lnTo>
                    <a:pt x="354329" y="451103"/>
                  </a:lnTo>
                  <a:lnTo>
                    <a:pt x="472439" y="451103"/>
                  </a:lnTo>
                  <a:lnTo>
                    <a:pt x="236219" y="687323"/>
                  </a:lnTo>
                  <a:lnTo>
                    <a:pt x="0" y="451103"/>
                  </a:lnTo>
                  <a:lnTo>
                    <a:pt x="118109" y="451103"/>
                  </a:lnTo>
                  <a:lnTo>
                    <a:pt x="118109" y="0"/>
                  </a:lnTo>
                  <a:lnTo>
                    <a:pt x="354329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1913" y="1889201"/>
            <a:ext cx="1501140" cy="644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350" b="1" spc="-20" dirty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1350" b="1" spc="-5" dirty="0">
                <a:solidFill>
                  <a:srgbClr val="FF0000"/>
                </a:solidFill>
                <a:latin typeface="Calibri"/>
                <a:cs typeface="Calibri"/>
              </a:rPr>
              <a:t>еаби</a:t>
            </a:r>
            <a:r>
              <a:rPr sz="1350" b="1" spc="-10" dirty="0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r>
              <a:rPr sz="135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350" b="1" spc="-15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1350" b="1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1350" b="1" spc="-10" dirty="0">
                <a:solidFill>
                  <a:srgbClr val="FF0000"/>
                </a:solidFill>
                <a:latin typeface="Calibri"/>
                <a:cs typeface="Calibri"/>
              </a:rPr>
              <a:t>ц</a:t>
            </a:r>
            <a:r>
              <a:rPr sz="135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350" b="1" spc="-15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1350" b="1" spc="-10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1350" b="1" spc="-5" dirty="0">
                <a:solidFill>
                  <a:srgbClr val="FF0000"/>
                </a:solidFill>
                <a:latin typeface="Calibri"/>
                <a:cs typeface="Calibri"/>
              </a:rPr>
              <a:t>ный  </a:t>
            </a:r>
            <a:r>
              <a:rPr sz="1350" b="1" dirty="0">
                <a:solidFill>
                  <a:srgbClr val="FF0000"/>
                </a:solidFill>
                <a:latin typeface="Calibri"/>
                <a:cs typeface="Calibri"/>
              </a:rPr>
              <a:t>диагноз по </a:t>
            </a:r>
            <a:r>
              <a:rPr sz="1350" b="1" spc="-15" dirty="0">
                <a:solidFill>
                  <a:srgbClr val="FF0000"/>
                </a:solidFill>
                <a:latin typeface="Calibri"/>
                <a:cs typeface="Calibri"/>
              </a:rPr>
              <a:t>МКФ </a:t>
            </a:r>
            <a:r>
              <a:rPr sz="1350" b="1" dirty="0">
                <a:solidFill>
                  <a:srgbClr val="FF0000"/>
                </a:solidFill>
                <a:latin typeface="Calibri"/>
                <a:cs typeface="Calibri"/>
              </a:rPr>
              <a:t>с  </a:t>
            </a:r>
            <a:r>
              <a:rPr sz="1350" b="1" spc="-10" dirty="0">
                <a:solidFill>
                  <a:srgbClr val="FF0000"/>
                </a:solidFill>
                <a:latin typeface="Calibri"/>
                <a:cs typeface="Calibri"/>
              </a:rPr>
              <a:t>кодами </a:t>
            </a:r>
            <a:r>
              <a:rPr sz="135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35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FF0000"/>
                </a:solidFill>
                <a:latin typeface="Calibri"/>
                <a:cs typeface="Calibri"/>
              </a:rPr>
              <a:t>оценкой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5817" y="5759297"/>
            <a:ext cx="2312670" cy="104775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880"/>
              </a:spcBef>
            </a:pPr>
            <a:r>
              <a:rPr sz="135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Реабилитационный</a:t>
            </a:r>
            <a:r>
              <a:rPr sz="135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001F5F"/>
                </a:solidFill>
                <a:latin typeface="Calibri"/>
                <a:cs typeface="Calibri"/>
              </a:rPr>
              <a:t>план</a:t>
            </a:r>
            <a:endParaRPr sz="135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785"/>
              </a:spcBef>
            </a:pPr>
            <a:r>
              <a:rPr sz="1350" b="1" dirty="0">
                <a:solidFill>
                  <a:srgbClr val="001F5F"/>
                </a:solidFill>
                <a:latin typeface="Calibri"/>
                <a:cs typeface="Calibri"/>
              </a:rPr>
              <a:t>Каждый домен </a:t>
            </a:r>
            <a:r>
              <a:rPr sz="1350" b="1" spc="-15" dirty="0">
                <a:solidFill>
                  <a:srgbClr val="001F5F"/>
                </a:solidFill>
                <a:latin typeface="Calibri"/>
                <a:cs typeface="Calibri"/>
              </a:rPr>
              <a:t>МКФ </a:t>
            </a:r>
            <a:r>
              <a:rPr sz="1350" b="1" spc="-5" dirty="0">
                <a:solidFill>
                  <a:srgbClr val="001F5F"/>
                </a:solidFill>
                <a:latin typeface="Calibri"/>
                <a:cs typeface="Calibri"/>
              </a:rPr>
              <a:t>связан</a:t>
            </a:r>
            <a:r>
              <a:rPr sz="1350" b="1" spc="-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001F5F"/>
                </a:solidFill>
                <a:latin typeface="Calibri"/>
                <a:cs typeface="Calibri"/>
              </a:rPr>
              <a:t>со  </a:t>
            </a:r>
            <a:r>
              <a:rPr sz="1350" b="1" dirty="0">
                <a:solidFill>
                  <a:srgbClr val="001F5F"/>
                </a:solidFill>
                <a:latin typeface="Calibri"/>
                <a:cs typeface="Calibri"/>
              </a:rPr>
              <a:t>специалистом и </a:t>
            </a:r>
            <a:r>
              <a:rPr sz="1350" b="1" spc="-5" dirty="0">
                <a:solidFill>
                  <a:srgbClr val="001F5F"/>
                </a:solidFill>
                <a:latin typeface="Calibri"/>
                <a:cs typeface="Calibri"/>
              </a:rPr>
              <a:t>технологией  </a:t>
            </a:r>
            <a:r>
              <a:rPr sz="135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52032" y="1363980"/>
            <a:ext cx="1224280" cy="4600575"/>
            <a:chOff x="6352032" y="1363980"/>
            <a:chExt cx="1224280" cy="4600575"/>
          </a:xfrm>
        </p:grpSpPr>
        <p:sp>
          <p:nvSpPr>
            <p:cNvPr id="15" name="object 15"/>
            <p:cNvSpPr/>
            <p:nvPr/>
          </p:nvSpPr>
          <p:spPr>
            <a:xfrm>
              <a:off x="6371082" y="1383030"/>
              <a:ext cx="1186180" cy="3769360"/>
            </a:xfrm>
            <a:custGeom>
              <a:avLst/>
              <a:gdLst/>
              <a:ahLst/>
              <a:cxnLst/>
              <a:rect l="l" t="t" r="r" b="b"/>
              <a:pathLst>
                <a:path w="1186179" h="3769360">
                  <a:moveTo>
                    <a:pt x="0" y="3768852"/>
                  </a:moveTo>
                  <a:lnTo>
                    <a:pt x="1185671" y="3768852"/>
                  </a:lnTo>
                  <a:lnTo>
                    <a:pt x="1185671" y="0"/>
                  </a:lnTo>
                  <a:lnTo>
                    <a:pt x="0" y="0"/>
                  </a:lnTo>
                  <a:lnTo>
                    <a:pt x="0" y="376885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50685" y="5143500"/>
              <a:ext cx="703580" cy="814705"/>
            </a:xfrm>
            <a:custGeom>
              <a:avLst/>
              <a:gdLst/>
              <a:ahLst/>
              <a:cxnLst/>
              <a:rect l="l" t="t" r="r" b="b"/>
              <a:pathLst>
                <a:path w="703579" h="814704">
                  <a:moveTo>
                    <a:pt x="145034" y="0"/>
                  </a:moveTo>
                  <a:lnTo>
                    <a:pt x="0" y="115188"/>
                  </a:lnTo>
                  <a:lnTo>
                    <a:pt x="485394" y="726897"/>
                  </a:lnTo>
                  <a:lnTo>
                    <a:pt x="412876" y="784466"/>
                  </a:lnTo>
                  <a:lnTo>
                    <a:pt x="673100" y="814412"/>
                  </a:lnTo>
                  <a:lnTo>
                    <a:pt x="703072" y="554189"/>
                  </a:lnTo>
                  <a:lnTo>
                    <a:pt x="630428" y="611759"/>
                  </a:lnTo>
                  <a:lnTo>
                    <a:pt x="14503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50685" y="5143500"/>
              <a:ext cx="703580" cy="814705"/>
            </a:xfrm>
            <a:custGeom>
              <a:avLst/>
              <a:gdLst/>
              <a:ahLst/>
              <a:cxnLst/>
              <a:rect l="l" t="t" r="r" b="b"/>
              <a:pathLst>
                <a:path w="703579" h="814704">
                  <a:moveTo>
                    <a:pt x="145034" y="0"/>
                  </a:moveTo>
                  <a:lnTo>
                    <a:pt x="630428" y="611759"/>
                  </a:lnTo>
                  <a:lnTo>
                    <a:pt x="703072" y="554189"/>
                  </a:lnTo>
                  <a:lnTo>
                    <a:pt x="673100" y="814412"/>
                  </a:lnTo>
                  <a:lnTo>
                    <a:pt x="412876" y="784466"/>
                  </a:lnTo>
                  <a:lnTo>
                    <a:pt x="485394" y="726897"/>
                  </a:lnTo>
                  <a:lnTo>
                    <a:pt x="0" y="115188"/>
                  </a:lnTo>
                  <a:lnTo>
                    <a:pt x="145034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097648" y="6049771"/>
            <a:ext cx="150050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3980">
              <a:lnSpc>
                <a:spcPct val="100000"/>
              </a:lnSpc>
              <a:spcBef>
                <a:spcPts val="105"/>
              </a:spcBef>
            </a:pPr>
            <a:r>
              <a:rPr sz="1350" b="1" spc="-15" dirty="0">
                <a:solidFill>
                  <a:srgbClr val="FF0000"/>
                </a:solidFill>
                <a:latin typeface="Calibri"/>
                <a:cs typeface="Calibri"/>
              </a:rPr>
              <a:t>График </a:t>
            </a:r>
            <a:r>
              <a:rPr sz="1350" b="1" spc="-5" dirty="0">
                <a:solidFill>
                  <a:srgbClr val="FF0000"/>
                </a:solidFill>
                <a:latin typeface="Calibri"/>
                <a:cs typeface="Calibri"/>
              </a:rPr>
              <a:t>(оценка </a:t>
            </a:r>
            <a:r>
              <a:rPr sz="1350" b="1" dirty="0">
                <a:solidFill>
                  <a:srgbClr val="FF0000"/>
                </a:solidFill>
                <a:latin typeface="Calibri"/>
                <a:cs typeface="Calibri"/>
              </a:rPr>
              <a:t>а  </a:t>
            </a:r>
            <a:r>
              <a:rPr sz="1350" b="1" spc="-5" dirty="0">
                <a:solidFill>
                  <a:srgbClr val="FF0000"/>
                </a:solidFill>
                <a:latin typeface="Calibri"/>
                <a:cs typeface="Calibri"/>
              </a:rPr>
              <a:t>реабилитационном</a:t>
            </a:r>
            <a:endParaRPr sz="135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</a:pPr>
            <a:r>
              <a:rPr sz="1350" b="1" dirty="0">
                <a:solidFill>
                  <a:srgbClr val="FF0000"/>
                </a:solidFill>
                <a:latin typeface="Calibri"/>
                <a:cs typeface="Calibri"/>
              </a:rPr>
              <a:t>диагнозе)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549895" y="1363980"/>
            <a:ext cx="2534920" cy="4807585"/>
            <a:chOff x="7549895" y="1363980"/>
            <a:chExt cx="2534920" cy="4807585"/>
          </a:xfrm>
        </p:grpSpPr>
        <p:sp>
          <p:nvSpPr>
            <p:cNvPr id="20" name="object 20"/>
            <p:cNvSpPr/>
            <p:nvPr/>
          </p:nvSpPr>
          <p:spPr>
            <a:xfrm>
              <a:off x="7568945" y="1390650"/>
              <a:ext cx="401320" cy="3769360"/>
            </a:xfrm>
            <a:custGeom>
              <a:avLst/>
              <a:gdLst/>
              <a:ahLst/>
              <a:cxnLst/>
              <a:rect l="l" t="t" r="r" b="b"/>
              <a:pathLst>
                <a:path w="401320" h="3769360">
                  <a:moveTo>
                    <a:pt x="0" y="3768852"/>
                  </a:moveTo>
                  <a:lnTo>
                    <a:pt x="400811" y="3768852"/>
                  </a:lnTo>
                  <a:lnTo>
                    <a:pt x="400811" y="0"/>
                  </a:lnTo>
                  <a:lnTo>
                    <a:pt x="0" y="0"/>
                  </a:lnTo>
                  <a:lnTo>
                    <a:pt x="0" y="3768852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57159" y="5142483"/>
              <a:ext cx="1334770" cy="1029335"/>
            </a:xfrm>
            <a:custGeom>
              <a:avLst/>
              <a:gdLst/>
              <a:ahLst/>
              <a:cxnLst/>
              <a:rect l="l" t="t" r="r" b="b"/>
              <a:pathLst>
                <a:path w="1334770" h="1029335">
                  <a:moveTo>
                    <a:pt x="82296" y="0"/>
                  </a:moveTo>
                  <a:lnTo>
                    <a:pt x="0" y="113030"/>
                  </a:lnTo>
                  <a:lnTo>
                    <a:pt x="1180465" y="972324"/>
                  </a:lnTo>
                  <a:lnTo>
                    <a:pt x="1139317" y="1028865"/>
                  </a:lnTo>
                  <a:lnTo>
                    <a:pt x="1334643" y="998105"/>
                  </a:lnTo>
                  <a:lnTo>
                    <a:pt x="1303909" y="802703"/>
                  </a:lnTo>
                  <a:lnTo>
                    <a:pt x="1262761" y="859243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83473" y="1383030"/>
              <a:ext cx="853440" cy="3769360"/>
            </a:xfrm>
            <a:custGeom>
              <a:avLst/>
              <a:gdLst/>
              <a:ahLst/>
              <a:cxnLst/>
              <a:rect l="l" t="t" r="r" b="b"/>
              <a:pathLst>
                <a:path w="853440" h="3769360">
                  <a:moveTo>
                    <a:pt x="0" y="3768852"/>
                  </a:moveTo>
                  <a:lnTo>
                    <a:pt x="853440" y="3768852"/>
                  </a:lnTo>
                  <a:lnTo>
                    <a:pt x="853440" y="0"/>
                  </a:lnTo>
                  <a:lnTo>
                    <a:pt x="0" y="0"/>
                  </a:lnTo>
                  <a:lnTo>
                    <a:pt x="0" y="3768852"/>
                  </a:lnTo>
                  <a:close/>
                </a:path>
              </a:pathLst>
            </a:custGeom>
            <a:ln w="381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6339" y="2321052"/>
              <a:ext cx="1262380" cy="471170"/>
            </a:xfrm>
            <a:custGeom>
              <a:avLst/>
              <a:gdLst/>
              <a:ahLst/>
              <a:cxnLst/>
              <a:rect l="l" t="t" r="r" b="b"/>
              <a:pathLst>
                <a:path w="1262379" h="471169">
                  <a:moveTo>
                    <a:pt x="1026413" y="0"/>
                  </a:moveTo>
                  <a:lnTo>
                    <a:pt x="1026413" y="117728"/>
                  </a:lnTo>
                  <a:lnTo>
                    <a:pt x="0" y="117728"/>
                  </a:lnTo>
                  <a:lnTo>
                    <a:pt x="0" y="353187"/>
                  </a:lnTo>
                  <a:lnTo>
                    <a:pt x="1026413" y="353187"/>
                  </a:lnTo>
                  <a:lnTo>
                    <a:pt x="1026413" y="470915"/>
                  </a:lnTo>
                  <a:lnTo>
                    <a:pt x="1261871" y="235458"/>
                  </a:lnTo>
                  <a:lnTo>
                    <a:pt x="102641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16339" y="2321052"/>
              <a:ext cx="1262380" cy="471170"/>
            </a:xfrm>
            <a:custGeom>
              <a:avLst/>
              <a:gdLst/>
              <a:ahLst/>
              <a:cxnLst/>
              <a:rect l="l" t="t" r="r" b="b"/>
              <a:pathLst>
                <a:path w="1262379" h="471169">
                  <a:moveTo>
                    <a:pt x="0" y="117728"/>
                  </a:moveTo>
                  <a:lnTo>
                    <a:pt x="1026413" y="117728"/>
                  </a:lnTo>
                  <a:lnTo>
                    <a:pt x="1026413" y="0"/>
                  </a:lnTo>
                  <a:lnTo>
                    <a:pt x="1261871" y="235458"/>
                  </a:lnTo>
                  <a:lnTo>
                    <a:pt x="1026413" y="470915"/>
                  </a:lnTo>
                  <a:lnTo>
                    <a:pt x="1026413" y="353187"/>
                  </a:lnTo>
                  <a:lnTo>
                    <a:pt x="0" y="353187"/>
                  </a:lnTo>
                  <a:lnTo>
                    <a:pt x="0" y="1177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295003" y="5814161"/>
            <a:ext cx="263271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00AF50"/>
                </a:solidFill>
                <a:latin typeface="Calibri"/>
                <a:cs typeface="Calibri"/>
              </a:rPr>
              <a:t>Прогноз – </a:t>
            </a:r>
            <a:r>
              <a:rPr sz="1350" b="1" spc="-5" dirty="0">
                <a:solidFill>
                  <a:srgbClr val="00AF50"/>
                </a:solidFill>
                <a:latin typeface="Calibri"/>
                <a:cs typeface="Calibri"/>
              </a:rPr>
              <a:t>то, чего </a:t>
            </a:r>
            <a:r>
              <a:rPr sz="1350" b="1" dirty="0">
                <a:solidFill>
                  <a:srgbClr val="00AF50"/>
                </a:solidFill>
                <a:latin typeface="Calibri"/>
                <a:cs typeface="Calibri"/>
              </a:rPr>
              <a:t>пациент</a:t>
            </a:r>
            <a:r>
              <a:rPr sz="1350" b="1" spc="-1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b="1" spc="-15" dirty="0">
                <a:solidFill>
                  <a:srgbClr val="00AF50"/>
                </a:solidFill>
                <a:latin typeface="Calibri"/>
                <a:cs typeface="Calibri"/>
              </a:rPr>
              <a:t>должен  </a:t>
            </a:r>
            <a:r>
              <a:rPr sz="1350" b="1" dirty="0">
                <a:solidFill>
                  <a:srgbClr val="00AF50"/>
                </a:solidFill>
                <a:latin typeface="Calibri"/>
                <a:cs typeface="Calibri"/>
              </a:rPr>
              <a:t>достичь к </a:t>
            </a:r>
            <a:r>
              <a:rPr sz="1350" b="1" spc="-5" dirty="0">
                <a:solidFill>
                  <a:srgbClr val="00AF50"/>
                </a:solidFill>
                <a:latin typeface="Calibri"/>
                <a:cs typeface="Calibri"/>
              </a:rPr>
              <a:t>концу</a:t>
            </a:r>
            <a:r>
              <a:rPr sz="1350" b="1" spc="-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00AF50"/>
                </a:solidFill>
                <a:latin typeface="Calibri"/>
                <a:cs typeface="Calibri"/>
              </a:rPr>
              <a:t>курса</a:t>
            </a:r>
            <a:endParaRPr sz="135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1350" b="1" dirty="0">
                <a:solidFill>
                  <a:srgbClr val="00AF50"/>
                </a:solidFill>
                <a:latin typeface="Calibri"/>
                <a:cs typeface="Calibri"/>
              </a:rPr>
              <a:t>реабилитации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304144" y="2247646"/>
            <a:ext cx="132905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135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Специалист,</a:t>
            </a:r>
            <a:endParaRPr sz="135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350" b="1" spc="-5" dirty="0">
                <a:solidFill>
                  <a:srgbClr val="001F5F"/>
                </a:solidFill>
                <a:latin typeface="Calibri"/>
                <a:cs typeface="Calibri"/>
              </a:rPr>
              <a:t>ответственный</a:t>
            </a:r>
            <a:r>
              <a:rPr sz="135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001F5F"/>
                </a:solidFill>
                <a:latin typeface="Calibri"/>
                <a:cs typeface="Calibri"/>
              </a:rPr>
              <a:t>за  домен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8947" y="5292344"/>
            <a:ext cx="241109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50" b="1" spc="-15" dirty="0">
                <a:solidFill>
                  <a:srgbClr val="385622"/>
                </a:solidFill>
                <a:latin typeface="Calibri"/>
                <a:cs typeface="Calibri"/>
              </a:rPr>
              <a:t>Цель </a:t>
            </a:r>
            <a:r>
              <a:rPr sz="1350" b="1" dirty="0">
                <a:solidFill>
                  <a:srgbClr val="385622"/>
                </a:solidFill>
                <a:latin typeface="Calibri"/>
                <a:cs typeface="Calibri"/>
              </a:rPr>
              <a:t>на 7</a:t>
            </a:r>
            <a:r>
              <a:rPr sz="1350" b="1" spc="-4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385622"/>
                </a:solidFill>
                <a:latin typeface="Calibri"/>
                <a:cs typeface="Calibri"/>
              </a:rPr>
              <a:t>дней,</a:t>
            </a:r>
            <a:endParaRPr sz="13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50" b="1" spc="-15" dirty="0">
                <a:solidFill>
                  <a:srgbClr val="385622"/>
                </a:solidFill>
                <a:latin typeface="Calibri"/>
                <a:cs typeface="Calibri"/>
              </a:rPr>
              <a:t>Цель </a:t>
            </a:r>
            <a:r>
              <a:rPr sz="1350" b="1" dirty="0">
                <a:solidFill>
                  <a:srgbClr val="385622"/>
                </a:solidFill>
                <a:latin typeface="Calibri"/>
                <a:cs typeface="Calibri"/>
              </a:rPr>
              <a:t>на этап</a:t>
            </a:r>
            <a:r>
              <a:rPr sz="1350" b="1" spc="-5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385622"/>
                </a:solidFill>
                <a:latin typeface="Calibri"/>
                <a:cs typeface="Calibri"/>
              </a:rPr>
              <a:t>реабилитации,</a:t>
            </a:r>
            <a:endParaRPr sz="13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50" b="1" spc="-15" dirty="0">
                <a:solidFill>
                  <a:srgbClr val="385622"/>
                </a:solidFill>
                <a:latin typeface="Calibri"/>
                <a:cs typeface="Calibri"/>
              </a:rPr>
              <a:t>Глобальная</a:t>
            </a:r>
            <a:r>
              <a:rPr sz="1350" b="1" spc="-5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385622"/>
                </a:solidFill>
                <a:latin typeface="Calibri"/>
                <a:cs typeface="Calibri"/>
              </a:rPr>
              <a:t>цель.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4034" y="6049771"/>
            <a:ext cx="132842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  <a:spcBef>
                <a:spcPts val="105"/>
              </a:spcBef>
            </a:pPr>
            <a:r>
              <a:rPr sz="1350" b="1" spc="-5" dirty="0">
                <a:latin typeface="Calibri"/>
                <a:cs typeface="Calibri"/>
              </a:rPr>
              <a:t>Внизу </a:t>
            </a:r>
            <a:r>
              <a:rPr sz="1350" b="1" dirty="0">
                <a:latin typeface="Calibri"/>
                <a:cs typeface="Calibri"/>
              </a:rPr>
              <a:t>формы</a:t>
            </a:r>
            <a:r>
              <a:rPr sz="1350" b="1" spc="-10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все  </a:t>
            </a:r>
            <a:r>
              <a:rPr sz="1350" b="1" spc="-5" dirty="0">
                <a:latin typeface="Calibri"/>
                <a:cs typeface="Calibri"/>
              </a:rPr>
              <a:t>подписываются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32028" y="83565"/>
            <a:ext cx="11543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</a:rPr>
              <a:t>Форма </a:t>
            </a:r>
            <a:r>
              <a:rPr sz="2400" spc="-5" dirty="0">
                <a:solidFill>
                  <a:srgbClr val="001F5F"/>
                </a:solidFill>
              </a:rPr>
              <a:t>реабилитационного диагноза </a:t>
            </a:r>
            <a:r>
              <a:rPr sz="2400" dirty="0">
                <a:solidFill>
                  <a:srgbClr val="001F5F"/>
                </a:solidFill>
              </a:rPr>
              <a:t>и </a:t>
            </a:r>
            <a:r>
              <a:rPr sz="2400" spc="-5" dirty="0">
                <a:solidFill>
                  <a:srgbClr val="001F5F"/>
                </a:solidFill>
              </a:rPr>
              <a:t>плана реабилитации </a:t>
            </a:r>
            <a:r>
              <a:rPr sz="2400" dirty="0">
                <a:solidFill>
                  <a:srgbClr val="001F5F"/>
                </a:solidFill>
              </a:rPr>
              <a:t>в </a:t>
            </a:r>
            <a:r>
              <a:rPr sz="2400" spc="-5" dirty="0">
                <a:solidFill>
                  <a:srgbClr val="001F5F"/>
                </a:solidFill>
              </a:rPr>
              <a:t>программе</a:t>
            </a:r>
            <a:r>
              <a:rPr sz="2400" spc="85" dirty="0">
                <a:solidFill>
                  <a:srgbClr val="001F5F"/>
                </a:solidFill>
              </a:rPr>
              <a:t> </a:t>
            </a:r>
            <a:r>
              <a:rPr sz="2400" spc="-5" dirty="0">
                <a:solidFill>
                  <a:srgbClr val="001F5F"/>
                </a:solidFill>
              </a:rPr>
              <a:t>«ICF-reader»</a:t>
            </a:r>
            <a:endParaRPr sz="2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6213" y="1215389"/>
            <a:ext cx="9875520" cy="36226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10" dirty="0">
                <a:latin typeface="Calibri"/>
                <a:cs typeface="Calibri"/>
              </a:rPr>
              <a:t>Часто </a:t>
            </a:r>
            <a:r>
              <a:rPr sz="3600" dirty="0">
                <a:latin typeface="Calibri"/>
                <a:cs typeface="Calibri"/>
              </a:rPr>
              <a:t>врачи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спрашивают.</a:t>
            </a:r>
            <a:endParaRPr sz="3600">
              <a:latin typeface="Calibri"/>
              <a:cs typeface="Calibri"/>
            </a:endParaRPr>
          </a:p>
          <a:p>
            <a:pPr marL="241300" marR="5080" indent="-228600">
              <a:lnSpc>
                <a:spcPts val="389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15" dirty="0">
                <a:latin typeface="Calibri"/>
                <a:cs typeface="Calibri"/>
              </a:rPr>
              <a:t>Что </a:t>
            </a:r>
            <a:r>
              <a:rPr sz="3600" dirty="0">
                <a:latin typeface="Calibri"/>
                <a:cs typeface="Calibri"/>
              </a:rPr>
              <a:t>выбрать из </a:t>
            </a:r>
            <a:r>
              <a:rPr sz="3600" spc="-10" dirty="0">
                <a:latin typeface="Calibri"/>
                <a:cs typeface="Calibri"/>
              </a:rPr>
              <a:t>всего многообразия </a:t>
            </a:r>
            <a:r>
              <a:rPr sz="3600" spc="-5" dirty="0">
                <a:latin typeface="Calibri"/>
                <a:cs typeface="Calibri"/>
              </a:rPr>
              <a:t>нарушении </a:t>
            </a:r>
            <a:r>
              <a:rPr sz="3600" dirty="0">
                <a:latin typeface="Calibri"/>
                <a:cs typeface="Calibri"/>
              </a:rPr>
              <a:t>и  </a:t>
            </a:r>
            <a:r>
              <a:rPr sz="3600" spc="-5" dirty="0">
                <a:latin typeface="Calibri"/>
                <a:cs typeface="Calibri"/>
              </a:rPr>
              <a:t>ограничений?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15" dirty="0">
                <a:latin typeface="Calibri"/>
                <a:cs typeface="Calibri"/>
              </a:rPr>
              <a:t>Реабилитолог </a:t>
            </a:r>
            <a:r>
              <a:rPr sz="3600" spc="-30" dirty="0">
                <a:latin typeface="Calibri"/>
                <a:cs typeface="Calibri"/>
              </a:rPr>
              <a:t>должен </a:t>
            </a:r>
            <a:r>
              <a:rPr sz="3600" spc="-15" dirty="0">
                <a:latin typeface="Calibri"/>
                <a:cs typeface="Calibri"/>
              </a:rPr>
              <a:t>оценить</a:t>
            </a:r>
            <a:r>
              <a:rPr sz="3600" spc="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все?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15" dirty="0">
                <a:latin typeface="Calibri"/>
                <a:cs typeface="Calibri"/>
              </a:rPr>
              <a:t>Это </a:t>
            </a:r>
            <a:r>
              <a:rPr sz="3600" spc="-5" dirty="0">
                <a:latin typeface="Calibri"/>
                <a:cs typeface="Calibri"/>
              </a:rPr>
              <a:t>невероятно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много.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5" dirty="0">
                <a:latin typeface="Calibri"/>
                <a:cs typeface="Calibri"/>
              </a:rPr>
              <a:t>Нам </a:t>
            </a:r>
            <a:r>
              <a:rPr sz="3600" dirty="0">
                <a:latin typeface="Calibri"/>
                <a:cs typeface="Calibri"/>
              </a:rPr>
              <a:t>не </a:t>
            </a:r>
            <a:r>
              <a:rPr sz="3600" spc="-5" dirty="0">
                <a:latin typeface="Calibri"/>
                <a:cs typeface="Calibri"/>
              </a:rPr>
              <a:t>справится, </a:t>
            </a:r>
            <a:r>
              <a:rPr sz="3600" dirty="0">
                <a:latin typeface="Calibri"/>
                <a:cs typeface="Calibri"/>
              </a:rPr>
              <a:t>нам не</a:t>
            </a:r>
            <a:r>
              <a:rPr sz="3600" spc="-10" dirty="0">
                <a:latin typeface="Calibri"/>
                <a:cs typeface="Calibri"/>
              </a:rPr>
              <a:t> успеть.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018" rIns="0" bIns="0" rtlCol="0">
            <a:spAutoFit/>
          </a:bodyPr>
          <a:lstStyle/>
          <a:p>
            <a:pPr marL="3404870" marR="5080" indent="-1533525">
              <a:lnSpc>
                <a:spcPts val="4750"/>
              </a:lnSpc>
              <a:spcBef>
                <a:spcPts val="705"/>
              </a:spcBef>
            </a:pPr>
            <a:r>
              <a:rPr sz="4400" spc="-5" dirty="0">
                <a:solidFill>
                  <a:srgbClr val="001F5F"/>
                </a:solidFill>
              </a:rPr>
              <a:t>Особенность </a:t>
            </a:r>
            <a:r>
              <a:rPr sz="4400" dirty="0">
                <a:solidFill>
                  <a:srgbClr val="001F5F"/>
                </a:solidFill>
              </a:rPr>
              <a:t>диагностики</a:t>
            </a:r>
            <a:r>
              <a:rPr sz="4400" spc="-130" dirty="0">
                <a:solidFill>
                  <a:srgbClr val="001F5F"/>
                </a:solidFill>
              </a:rPr>
              <a:t> </a:t>
            </a:r>
            <a:r>
              <a:rPr sz="4400" dirty="0">
                <a:solidFill>
                  <a:srgbClr val="001F5F"/>
                </a:solidFill>
              </a:rPr>
              <a:t>в  </a:t>
            </a:r>
            <a:r>
              <a:rPr sz="4400" spc="-5" dirty="0">
                <a:solidFill>
                  <a:srgbClr val="001F5F"/>
                </a:solidFill>
              </a:rPr>
              <a:t>реабилитации: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114280" cy="42900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12445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В реабилитации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используются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скрининговые </a:t>
            </a:r>
            <a:r>
              <a:rPr sz="2800" spc="-30" dirty="0">
                <a:solidFill>
                  <a:srgbClr val="001F5F"/>
                </a:solidFill>
                <a:latin typeface="Calibri"/>
                <a:cs typeface="Calibri"/>
              </a:rPr>
              <a:t>методы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оценки, 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которые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позволяют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выявить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большие проблемы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сфере  здоровья.</a:t>
            </a:r>
            <a:endParaRPr sz="2800">
              <a:latin typeface="Calibri"/>
              <a:cs typeface="Calibri"/>
            </a:endParaRPr>
          </a:p>
          <a:p>
            <a:pPr marL="241300" marR="223393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После выявления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больших проблем используются  подтверждающие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тесты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8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детализацией.</a:t>
            </a:r>
            <a:endParaRPr sz="2800">
              <a:latin typeface="Calibri"/>
              <a:cs typeface="Calibri"/>
            </a:endParaRPr>
          </a:p>
          <a:p>
            <a:pPr marL="241300" marR="17843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Оценка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идет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от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функции, а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от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активности и участия. Задается  вопрос о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том,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ограничено у пациента и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мешает  реализовать активность и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участие.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ограниченными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активностью и участием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связываются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факторы 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среды,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персональные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факторы,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функции или</a:t>
            </a:r>
            <a:r>
              <a:rPr sz="2800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структуры.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4521" y="240030"/>
            <a:ext cx="10358120" cy="61296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15950" marR="623570" algn="ctr">
              <a:lnSpc>
                <a:spcPts val="4750"/>
              </a:lnSpc>
              <a:spcBef>
                <a:spcPts val="700"/>
              </a:spcBef>
            </a:pP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Очень важно понимать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помнить</a:t>
            </a:r>
            <a:r>
              <a:rPr sz="44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об  </a:t>
            </a:r>
            <a:r>
              <a:rPr sz="4400" b="1" spc="-20" dirty="0">
                <a:solidFill>
                  <a:srgbClr val="001F5F"/>
                </a:solidFill>
                <a:latin typeface="Calibri"/>
                <a:cs typeface="Calibri"/>
              </a:rPr>
              <a:t>оценках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8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(не </a:t>
            </a:r>
            <a:r>
              <a:rPr sz="4400" b="1" spc="-15" dirty="0">
                <a:solidFill>
                  <a:srgbClr val="001F5F"/>
                </a:solidFill>
                <a:latin typeface="Calibri"/>
                <a:cs typeface="Calibri"/>
              </a:rPr>
              <a:t>определено)</a:t>
            </a:r>
            <a:r>
              <a:rPr sz="4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4400">
              <a:latin typeface="Calibri"/>
              <a:cs typeface="Calibri"/>
            </a:endParaRPr>
          </a:p>
          <a:p>
            <a:pPr marR="6350" algn="ctr">
              <a:lnSpc>
                <a:spcPts val="4685"/>
              </a:lnSpc>
            </a:pP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9 (не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применимо)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4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spc="-110" dirty="0">
                <a:solidFill>
                  <a:srgbClr val="001F5F"/>
                </a:solidFill>
                <a:latin typeface="Calibri"/>
                <a:cs typeface="Calibri"/>
              </a:rPr>
              <a:t>МКФ.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50">
              <a:latin typeface="Calibri"/>
              <a:cs typeface="Calibri"/>
            </a:endParaRPr>
          </a:p>
          <a:p>
            <a:pPr marL="151130" marR="146685" algn="ctr">
              <a:lnSpc>
                <a:spcPts val="4750"/>
              </a:lnSpc>
            </a:pP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4400" b="1" spc="-15" dirty="0">
                <a:solidFill>
                  <a:srgbClr val="001F5F"/>
                </a:solidFill>
                <a:latin typeface="Calibri"/>
                <a:cs typeface="Calibri"/>
              </a:rPr>
              <a:t>коме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корректно писать</a:t>
            </a:r>
            <a:r>
              <a:rPr sz="44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о  </a:t>
            </a:r>
            <a:r>
              <a:rPr sz="4400" b="1" spc="-25" dirty="0">
                <a:solidFill>
                  <a:srgbClr val="001F5F"/>
                </a:solidFill>
                <a:latin typeface="Calibri"/>
                <a:cs typeface="Calibri"/>
              </a:rPr>
              <a:t>трудностях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выполнении</a:t>
            </a:r>
            <a:r>
              <a:rPr sz="4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spc="-35" dirty="0">
                <a:solidFill>
                  <a:srgbClr val="001F5F"/>
                </a:solidFill>
                <a:latin typeface="Calibri"/>
                <a:cs typeface="Calibri"/>
              </a:rPr>
              <a:t>трудовых</a:t>
            </a:r>
            <a:endParaRPr sz="4400">
              <a:latin typeface="Calibri"/>
              <a:cs typeface="Calibri"/>
            </a:endParaRPr>
          </a:p>
          <a:p>
            <a:pPr marL="271780" marR="267335" indent="-7620" algn="ctr">
              <a:lnSpc>
                <a:spcPts val="4750"/>
              </a:lnSpc>
              <a:spcBef>
                <a:spcPts val="5"/>
              </a:spcBef>
            </a:pP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обязанностей,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оценивать </a:t>
            </a:r>
            <a:r>
              <a:rPr sz="4400" b="1" spc="-25" dirty="0">
                <a:solidFill>
                  <a:srgbClr val="001F5F"/>
                </a:solidFill>
                <a:latin typeface="Calibri"/>
                <a:cs typeface="Calibri"/>
              </a:rPr>
              <a:t>глотание </a:t>
            </a:r>
            <a:r>
              <a:rPr sz="4400" b="1" spc="-20" dirty="0">
                <a:solidFill>
                  <a:srgbClr val="001F5F"/>
                </a:solidFill>
                <a:latin typeface="Calibri"/>
                <a:cs typeface="Calibri"/>
              </a:rPr>
              <a:t>как 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функцию,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оценивать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активности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руки.</a:t>
            </a:r>
            <a:r>
              <a:rPr sz="4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4400">
              <a:latin typeface="Calibri"/>
              <a:cs typeface="Calibri"/>
            </a:endParaRPr>
          </a:p>
          <a:p>
            <a:pPr marL="12700" marR="5080" algn="ctr">
              <a:lnSpc>
                <a:spcPts val="4750"/>
              </a:lnSpc>
              <a:spcBef>
                <a:spcPts val="10"/>
              </a:spcBef>
            </a:pPr>
            <a:r>
              <a:rPr sz="4400" b="1" spc="-15" dirty="0">
                <a:solidFill>
                  <a:srgbClr val="001F5F"/>
                </a:solidFill>
                <a:latin typeface="Calibri"/>
                <a:cs typeface="Calibri"/>
              </a:rPr>
              <a:t>коме </a:t>
            </a:r>
            <a:r>
              <a:rPr sz="4400" b="1" spc="5" dirty="0">
                <a:solidFill>
                  <a:srgbClr val="001F5F"/>
                </a:solidFill>
                <a:latin typeface="Calibri"/>
                <a:cs typeface="Calibri"/>
              </a:rPr>
              <a:t>все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эти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домены </a:t>
            </a:r>
            <a:r>
              <a:rPr sz="4400" b="1" spc="-55" dirty="0">
                <a:solidFill>
                  <a:srgbClr val="001F5F"/>
                </a:solidFill>
                <a:latin typeface="Calibri"/>
                <a:cs typeface="Calibri"/>
              </a:rPr>
              <a:t>будут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оценены </a:t>
            </a:r>
            <a:r>
              <a:rPr sz="4400" b="1" spc="-20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9  (не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 применимо)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779" rIns="0" bIns="0" rtlCol="0">
            <a:spAutoFit/>
          </a:bodyPr>
          <a:lstStyle/>
          <a:p>
            <a:pPr marL="1820545" marR="5080" indent="-840105">
              <a:lnSpc>
                <a:spcPts val="3460"/>
              </a:lnSpc>
              <a:spcBef>
                <a:spcPts val="535"/>
              </a:spcBef>
            </a:pPr>
            <a:r>
              <a:rPr spc="-15" dirty="0"/>
              <a:t>Должна </a:t>
            </a:r>
            <a:r>
              <a:rPr spc="-5" dirty="0"/>
              <a:t>быть связь </a:t>
            </a:r>
            <a:r>
              <a:rPr spc="-25" dirty="0"/>
              <a:t>между </a:t>
            </a:r>
            <a:r>
              <a:rPr spc="-5" dirty="0"/>
              <a:t>диагностированной  </a:t>
            </a:r>
            <a:r>
              <a:rPr spc="-15" dirty="0"/>
              <a:t>проблемой </a:t>
            </a:r>
            <a:r>
              <a:rPr dirty="0"/>
              <a:t>и </a:t>
            </a:r>
            <a:r>
              <a:rPr spc="-25" dirty="0"/>
              <a:t>методом</a:t>
            </a:r>
            <a:r>
              <a:rPr spc="35" dirty="0"/>
              <a:t> </a:t>
            </a:r>
            <a:r>
              <a:rPr dirty="0"/>
              <a:t>реабилитации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0" dirty="0">
                <a:latin typeface="Times New Roman"/>
                <a:cs typeface="Times New Roman"/>
              </a:rPr>
              <a:t> </a:t>
            </a:r>
            <a:r>
              <a:rPr spc="-5" dirty="0"/>
              <a:t>Диагностированная</a:t>
            </a:r>
            <a:r>
              <a:rPr spc="-30" dirty="0"/>
              <a:t> </a:t>
            </a:r>
            <a:r>
              <a:rPr spc="-5" dirty="0"/>
              <a:t>проблема</a:t>
            </a: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Char char="-"/>
              <a:tabLst>
                <a:tab pos="241300" algn="l"/>
                <a:tab pos="241935" algn="l"/>
              </a:tabLst>
            </a:pPr>
            <a:r>
              <a:rPr u="none" spc="-5" dirty="0"/>
              <a:t>Спастичность</a:t>
            </a:r>
            <a:r>
              <a:rPr u="none" spc="-20" dirty="0"/>
              <a:t> </a:t>
            </a:r>
            <a:r>
              <a:rPr u="none" spc="-5" dirty="0"/>
              <a:t>руки,</a:t>
            </a:r>
          </a:p>
          <a:p>
            <a:pPr marL="241300" marR="428625" indent="-228600">
              <a:lnSpc>
                <a:spcPct val="70000"/>
              </a:lnSpc>
              <a:spcBef>
                <a:spcPts val="994"/>
              </a:spcBef>
              <a:buChar char="-"/>
              <a:tabLst>
                <a:tab pos="241300" algn="l"/>
                <a:tab pos="241935" algn="l"/>
              </a:tabLst>
            </a:pPr>
            <a:r>
              <a:rPr u="none" dirty="0"/>
              <a:t>Пациент сидит с </a:t>
            </a:r>
            <a:r>
              <a:rPr u="none" spc="-5" dirty="0"/>
              <a:t>перекосом,  опора </a:t>
            </a:r>
            <a:r>
              <a:rPr u="none" spc="-20" dirty="0"/>
              <a:t>только </a:t>
            </a:r>
            <a:r>
              <a:rPr u="none" dirty="0"/>
              <a:t>на </a:t>
            </a:r>
            <a:r>
              <a:rPr u="none" spc="-25" dirty="0"/>
              <a:t>одну </a:t>
            </a:r>
            <a:r>
              <a:rPr u="none" spc="-15" dirty="0"/>
              <a:t>сторону,  </a:t>
            </a:r>
            <a:r>
              <a:rPr u="none" dirty="0"/>
              <a:t>плечи</a:t>
            </a:r>
            <a:r>
              <a:rPr u="none" spc="-30" dirty="0"/>
              <a:t> </a:t>
            </a:r>
            <a:r>
              <a:rPr u="none" spc="-5" dirty="0"/>
              <a:t>перекошены,</a:t>
            </a:r>
          </a:p>
          <a:p>
            <a:pPr marL="241300" indent="-229235">
              <a:lnSpc>
                <a:spcPct val="100000"/>
              </a:lnSpc>
              <a:spcBef>
                <a:spcPts val="70"/>
              </a:spcBef>
              <a:buChar char="-"/>
              <a:tabLst>
                <a:tab pos="241300" algn="l"/>
                <a:tab pos="241935" algn="l"/>
              </a:tabLst>
            </a:pPr>
            <a:r>
              <a:rPr u="none" spc="-5" dirty="0"/>
              <a:t>Синдром </a:t>
            </a:r>
            <a:r>
              <a:rPr u="none" dirty="0"/>
              <a:t>не </a:t>
            </a:r>
            <a:r>
              <a:rPr u="none" spc="-10" dirty="0"/>
              <a:t>использования</a:t>
            </a:r>
            <a:r>
              <a:rPr u="none" spc="-65" dirty="0"/>
              <a:t> </a:t>
            </a:r>
            <a:r>
              <a:rPr u="none" spc="-5" dirty="0"/>
              <a:t>руки.</a:t>
            </a:r>
          </a:p>
          <a:p>
            <a:pPr marL="241300" indent="-229235">
              <a:lnSpc>
                <a:spcPct val="100000"/>
              </a:lnSpc>
              <a:spcBef>
                <a:spcPts val="65"/>
              </a:spcBef>
              <a:buChar char="-"/>
              <a:tabLst>
                <a:tab pos="241300" algn="l"/>
                <a:tab pos="241935" algn="l"/>
              </a:tabLst>
            </a:pPr>
            <a:r>
              <a:rPr u="none" dirty="0"/>
              <a:t>Пациент в позе</a:t>
            </a:r>
            <a:r>
              <a:rPr u="none" spc="-70" dirty="0"/>
              <a:t> </a:t>
            </a:r>
            <a:r>
              <a:rPr u="none" spc="-5" dirty="0"/>
              <a:t>Вернике-Манна,</a:t>
            </a:r>
          </a:p>
          <a:p>
            <a:pPr marL="241300" marR="1045844" indent="-228600">
              <a:lnSpc>
                <a:spcPct val="70000"/>
              </a:lnSpc>
              <a:spcBef>
                <a:spcPts val="994"/>
              </a:spcBef>
              <a:buChar char="-"/>
              <a:tabLst>
                <a:tab pos="241300" algn="l"/>
                <a:tab pos="241935" algn="l"/>
              </a:tabLst>
            </a:pPr>
            <a:r>
              <a:rPr u="none" spc="-15" dirty="0"/>
              <a:t>Родственники </a:t>
            </a:r>
            <a:r>
              <a:rPr u="none" dirty="0"/>
              <a:t>не</a:t>
            </a:r>
            <a:r>
              <a:rPr u="none" spc="-70" dirty="0"/>
              <a:t> </a:t>
            </a:r>
            <a:r>
              <a:rPr u="none" spc="-5" dirty="0"/>
              <a:t>обучены  позиционированию,</a:t>
            </a:r>
          </a:p>
          <a:p>
            <a:pPr marL="241300" marR="578485" indent="-228600">
              <a:lnSpc>
                <a:spcPct val="70000"/>
              </a:lnSpc>
              <a:spcBef>
                <a:spcPts val="1010"/>
              </a:spcBef>
              <a:buChar char="-"/>
              <a:tabLst>
                <a:tab pos="241300" algn="l"/>
                <a:tab pos="241935" algn="l"/>
              </a:tabLst>
            </a:pPr>
            <a:r>
              <a:rPr u="none" dirty="0"/>
              <a:t>Пациент </a:t>
            </a:r>
            <a:r>
              <a:rPr u="none" spc="-10" dirty="0"/>
              <a:t>убежден, что ему</a:t>
            </a:r>
            <a:r>
              <a:rPr u="none" spc="-95" dirty="0"/>
              <a:t> </a:t>
            </a:r>
            <a:r>
              <a:rPr u="none" dirty="0"/>
              <a:t>не  помогут </a:t>
            </a:r>
            <a:r>
              <a:rPr u="none" spc="-10" dirty="0"/>
              <a:t>таблетки ему </a:t>
            </a:r>
            <a:r>
              <a:rPr u="none" spc="-5" dirty="0"/>
              <a:t>нужен  массаж </a:t>
            </a:r>
            <a:r>
              <a:rPr u="none" dirty="0"/>
              <a:t>спастичной</a:t>
            </a:r>
            <a:r>
              <a:rPr u="none" spc="-35" dirty="0"/>
              <a:t> </a:t>
            </a:r>
            <a:r>
              <a:rPr u="none" spc="-5" dirty="0"/>
              <a:t>руки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45" dirty="0">
                <a:latin typeface="Times New Roman"/>
                <a:cs typeface="Times New Roman"/>
              </a:rPr>
              <a:t> </a:t>
            </a:r>
            <a:r>
              <a:rPr spc="-35" dirty="0"/>
              <a:t>Технология </a:t>
            </a:r>
            <a:r>
              <a:rPr spc="-5" dirty="0"/>
              <a:t>реабилитации</a:t>
            </a:r>
          </a:p>
          <a:p>
            <a:pPr marL="241935" indent="-229235">
              <a:lnSpc>
                <a:spcPct val="100000"/>
              </a:lnSpc>
              <a:spcBef>
                <a:spcPts val="60"/>
              </a:spcBef>
              <a:buChar char="-"/>
              <a:tabLst>
                <a:tab pos="241935" algn="l"/>
                <a:tab pos="242570" algn="l"/>
              </a:tabLst>
            </a:pPr>
            <a:r>
              <a:rPr u="none" spc="-15" dirty="0"/>
              <a:t>Ботулинотерапия</a:t>
            </a:r>
          </a:p>
          <a:p>
            <a:pPr marL="241935" marR="451484" indent="-228600">
              <a:lnSpc>
                <a:spcPct val="70000"/>
              </a:lnSpc>
              <a:spcBef>
                <a:spcPts val="994"/>
              </a:spcBef>
              <a:buChar char="-"/>
              <a:tabLst>
                <a:tab pos="241935" algn="l"/>
                <a:tab pos="242570" algn="l"/>
              </a:tabLst>
            </a:pPr>
            <a:r>
              <a:rPr u="none" dirty="0"/>
              <a:t>Позиционирование пациента</a:t>
            </a:r>
            <a:r>
              <a:rPr u="none" spc="-125" dirty="0"/>
              <a:t> </a:t>
            </a:r>
            <a:r>
              <a:rPr u="none" dirty="0"/>
              <a:t>в  </a:t>
            </a:r>
            <a:r>
              <a:rPr u="none" spc="-15" dirty="0"/>
              <a:t>положении</a:t>
            </a:r>
            <a:r>
              <a:rPr u="none" spc="-40" dirty="0"/>
              <a:t> </a:t>
            </a:r>
            <a:r>
              <a:rPr u="none" dirty="0"/>
              <a:t>сидя.</a:t>
            </a:r>
          </a:p>
          <a:p>
            <a:pPr marL="241935" marR="547370" indent="-228600">
              <a:lnSpc>
                <a:spcPct val="70000"/>
              </a:lnSpc>
              <a:spcBef>
                <a:spcPts val="1010"/>
              </a:spcBef>
              <a:buChar char="-"/>
              <a:tabLst>
                <a:tab pos="241935" algn="l"/>
                <a:tab pos="242570" algn="l"/>
              </a:tabLst>
            </a:pPr>
            <a:r>
              <a:rPr u="none" spc="-30" dirty="0"/>
              <a:t>Тренинг </a:t>
            </a:r>
            <a:r>
              <a:rPr u="none" spc="-10" dirty="0"/>
              <a:t>использования </a:t>
            </a:r>
            <a:r>
              <a:rPr u="none" spc="-5" dirty="0"/>
              <a:t>руки </a:t>
            </a:r>
            <a:r>
              <a:rPr u="none" dirty="0"/>
              <a:t>и  </a:t>
            </a:r>
            <a:r>
              <a:rPr u="none" spc="-5" dirty="0"/>
              <a:t>тренировки</a:t>
            </a:r>
            <a:r>
              <a:rPr u="none" spc="-55" dirty="0"/>
              <a:t> </a:t>
            </a:r>
            <a:r>
              <a:rPr u="none" spc="-10" dirty="0"/>
              <a:t>захватов,</a:t>
            </a:r>
          </a:p>
          <a:p>
            <a:pPr marL="241935" indent="-229235">
              <a:lnSpc>
                <a:spcPct val="100000"/>
              </a:lnSpc>
              <a:spcBef>
                <a:spcPts val="60"/>
              </a:spcBef>
              <a:buChar char="-"/>
              <a:tabLst>
                <a:tab pos="241935" algn="l"/>
                <a:tab pos="242570" algn="l"/>
              </a:tabLst>
            </a:pPr>
            <a:r>
              <a:rPr u="none" spc="-30" dirty="0"/>
              <a:t>Тренинг</a:t>
            </a:r>
            <a:r>
              <a:rPr u="none" spc="-50" dirty="0"/>
              <a:t> </a:t>
            </a:r>
            <a:r>
              <a:rPr u="none" spc="-25" dirty="0"/>
              <a:t>ходьбы</a:t>
            </a:r>
          </a:p>
          <a:p>
            <a:pPr marL="241935" marR="1333500" indent="-228600">
              <a:lnSpc>
                <a:spcPct val="70000"/>
              </a:lnSpc>
              <a:spcBef>
                <a:spcPts val="994"/>
              </a:spcBef>
              <a:buChar char="-"/>
              <a:tabLst>
                <a:tab pos="241935" algn="l"/>
                <a:tab pos="242570" algn="l"/>
              </a:tabLst>
            </a:pPr>
            <a:r>
              <a:rPr u="none" spc="-15" dirty="0"/>
              <a:t>Родственники </a:t>
            </a:r>
            <a:r>
              <a:rPr u="none" spc="-10" dirty="0"/>
              <a:t>обучаются  </a:t>
            </a:r>
            <a:r>
              <a:rPr u="none" spc="-5" dirty="0"/>
              <a:t>позиционированию,</a:t>
            </a:r>
          </a:p>
          <a:p>
            <a:pPr marL="241935" indent="-229235">
              <a:lnSpc>
                <a:spcPts val="2650"/>
              </a:lnSpc>
              <a:spcBef>
                <a:spcPts val="75"/>
              </a:spcBef>
              <a:buChar char="-"/>
              <a:tabLst>
                <a:tab pos="241935" algn="l"/>
                <a:tab pos="242570" algn="l"/>
              </a:tabLst>
            </a:pPr>
            <a:r>
              <a:rPr u="none" dirty="0"/>
              <a:t>Пациент и</a:t>
            </a:r>
            <a:r>
              <a:rPr u="none" spc="-35" dirty="0"/>
              <a:t> </a:t>
            </a:r>
            <a:r>
              <a:rPr u="none" spc="-10" dirty="0"/>
              <a:t>родственник</a:t>
            </a:r>
          </a:p>
          <a:p>
            <a:pPr marL="241935" marR="5080">
              <a:lnSpc>
                <a:spcPct val="70000"/>
              </a:lnSpc>
              <a:spcBef>
                <a:spcPts val="470"/>
              </a:spcBef>
            </a:pPr>
            <a:r>
              <a:rPr u="none" spc="-10" dirty="0"/>
              <a:t>информируются </a:t>
            </a:r>
            <a:r>
              <a:rPr u="none" dirty="0"/>
              <a:t>специалистами о  </a:t>
            </a:r>
            <a:r>
              <a:rPr u="none" spc="-5" dirty="0"/>
              <a:t>потребностях </a:t>
            </a:r>
            <a:r>
              <a:rPr u="none" spc="-10" dirty="0"/>
              <a:t>его </a:t>
            </a:r>
            <a:r>
              <a:rPr u="none" dirty="0"/>
              <a:t>в</a:t>
            </a:r>
            <a:r>
              <a:rPr u="none" spc="-60" dirty="0"/>
              <a:t> </a:t>
            </a:r>
            <a:r>
              <a:rPr u="none" spc="-5" dirty="0"/>
              <a:t>реабилитации.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1635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Заключени</a:t>
            </a:r>
            <a:r>
              <a:rPr sz="4400" spc="-15" dirty="0"/>
              <a:t>е</a:t>
            </a:r>
            <a:r>
              <a:rPr sz="4400" b="0" dirty="0">
                <a:latin typeface="Calibri Light"/>
                <a:cs typeface="Calibri Light"/>
              </a:rPr>
              <a:t>: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281285" cy="40328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5080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Реабилитационная </a:t>
            </a:r>
            <a:r>
              <a:rPr sz="2800" spc="-10" dirty="0">
                <a:latin typeface="Calibri"/>
                <a:cs typeface="Calibri"/>
              </a:rPr>
              <a:t>диагностика </a:t>
            </a:r>
            <a:r>
              <a:rPr sz="2800" spc="-5" dirty="0">
                <a:latin typeface="Calibri"/>
                <a:cs typeface="Calibri"/>
              </a:rPr>
              <a:t>– основа </a:t>
            </a:r>
            <a:r>
              <a:rPr sz="2800" spc="-10" dirty="0">
                <a:latin typeface="Calibri"/>
                <a:cs typeface="Calibri"/>
              </a:rPr>
              <a:t>работы специалистов </a:t>
            </a:r>
            <a:r>
              <a:rPr sz="2800" spc="-5" dirty="0">
                <a:latin typeface="Calibri"/>
                <a:cs typeface="Calibri"/>
              </a:rPr>
              <a:t>по  реабилитации.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Реабилитационный диагноз –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стратегический,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Функциональный диагноз 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тактический,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025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В диагностике </a:t>
            </a:r>
            <a:r>
              <a:rPr sz="2800" dirty="0">
                <a:latin typeface="Calibri"/>
                <a:cs typeface="Calibri"/>
              </a:rPr>
              <a:t>мы </a:t>
            </a:r>
            <a:r>
              <a:rPr sz="2800" spc="-15" dirty="0">
                <a:latin typeface="Calibri"/>
                <a:cs typeface="Calibri"/>
              </a:rPr>
              <a:t>выделяем </a:t>
            </a:r>
            <a:r>
              <a:rPr sz="2800" spc="-10" dirty="0">
                <a:latin typeface="Calibri"/>
                <a:cs typeface="Calibri"/>
              </a:rPr>
              <a:t>четыре </a:t>
            </a:r>
            <a:r>
              <a:rPr sz="2800" spc="-20" dirty="0">
                <a:latin typeface="Calibri"/>
                <a:cs typeface="Calibri"/>
              </a:rPr>
              <a:t>блока </a:t>
            </a:r>
            <a:r>
              <a:rPr sz="2800" spc="-5" dirty="0">
                <a:latin typeface="Calibri"/>
                <a:cs typeface="Calibri"/>
              </a:rPr>
              <a:t>информации: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1)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690"/>
              </a:lnSpc>
            </a:pPr>
            <a:r>
              <a:rPr sz="2800" spc="-10" dirty="0">
                <a:latin typeface="Calibri"/>
                <a:cs typeface="Calibri"/>
              </a:rPr>
              <a:t>Проблемы </a:t>
            </a:r>
            <a:r>
              <a:rPr sz="2800" spc="-5" dirty="0">
                <a:latin typeface="Calibri"/>
                <a:cs typeface="Calibri"/>
              </a:rPr>
              <a:t>пациента </a:t>
            </a:r>
            <a:r>
              <a:rPr sz="2800" dirty="0">
                <a:latin typeface="Calibri"/>
                <a:cs typeface="Calibri"/>
              </a:rPr>
              <a:t>(задачи), </a:t>
            </a:r>
            <a:r>
              <a:rPr sz="2800" spc="-5" dirty="0">
                <a:latin typeface="Calibri"/>
                <a:cs typeface="Calibri"/>
              </a:rPr>
              <a:t>2) </a:t>
            </a:r>
            <a:r>
              <a:rPr sz="2800" spc="-10" dirty="0">
                <a:latin typeface="Calibri"/>
                <a:cs typeface="Calibri"/>
              </a:rPr>
              <a:t>Потенциал </a:t>
            </a:r>
            <a:r>
              <a:rPr sz="2800" spc="-5" dirty="0">
                <a:latin typeface="Calibri"/>
                <a:cs typeface="Calibri"/>
              </a:rPr>
              <a:t>пациента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(ресурсы),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5" dirty="0">
                <a:latin typeface="Calibri"/>
                <a:cs typeface="Calibri"/>
              </a:rPr>
              <a:t>3) </a:t>
            </a:r>
            <a:r>
              <a:rPr sz="2800" spc="-10" dirty="0">
                <a:latin typeface="Calibri"/>
                <a:cs typeface="Calibri"/>
              </a:rPr>
              <a:t>Ресурсы </a:t>
            </a:r>
            <a:r>
              <a:rPr sz="2800" spc="-5" dirty="0">
                <a:latin typeface="Calibri"/>
                <a:cs typeface="Calibri"/>
              </a:rPr>
              <a:t>специалиста, 4) </a:t>
            </a:r>
            <a:r>
              <a:rPr sz="2800" spc="-15" dirty="0">
                <a:latin typeface="Calibri"/>
                <a:cs typeface="Calibri"/>
              </a:rPr>
              <a:t>Дополнительная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информация,</a:t>
            </a:r>
            <a:endParaRPr sz="2800">
              <a:latin typeface="Calibri"/>
              <a:cs typeface="Calibri"/>
            </a:endParaRPr>
          </a:p>
          <a:p>
            <a:pPr marL="241300" marR="33655" indent="-228600">
              <a:lnSpc>
                <a:spcPts val="269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процесс </a:t>
            </a:r>
            <a:r>
              <a:rPr sz="2800" spc="-5" dirty="0">
                <a:latin typeface="Calibri"/>
                <a:cs typeface="Calibri"/>
              </a:rPr>
              <a:t>диагностики </a:t>
            </a:r>
            <a:r>
              <a:rPr sz="2800" spc="-15" dirty="0">
                <a:latin typeface="Calibri"/>
                <a:cs typeface="Calibri"/>
              </a:rPr>
              <a:t>используются </a:t>
            </a:r>
            <a:r>
              <a:rPr sz="2800" spc="-10" dirty="0">
                <a:latin typeface="Calibri"/>
                <a:cs typeface="Calibri"/>
              </a:rPr>
              <a:t>тесты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dirty="0">
                <a:latin typeface="Calibri"/>
                <a:cs typeface="Calibri"/>
              </a:rPr>
              <a:t>опросники, </a:t>
            </a:r>
            <a:r>
              <a:rPr sz="2800" spc="-20" dirty="0">
                <a:latin typeface="Calibri"/>
                <a:cs typeface="Calibri"/>
              </a:rPr>
              <a:t>которые  </a:t>
            </a:r>
            <a:r>
              <a:rPr sz="2800" spc="-10" dirty="0">
                <a:latin typeface="Calibri"/>
                <a:cs typeface="Calibri"/>
              </a:rPr>
              <a:t>позволяют </a:t>
            </a:r>
            <a:r>
              <a:rPr sz="2800" spc="-5" dirty="0">
                <a:latin typeface="Calibri"/>
                <a:cs typeface="Calibri"/>
              </a:rPr>
              <a:t>быстро выявить ключевые </a:t>
            </a:r>
            <a:r>
              <a:rPr sz="2800" spc="-10" dirty="0">
                <a:latin typeface="Calibri"/>
                <a:cs typeface="Calibri"/>
              </a:rPr>
              <a:t>проблемы, </a:t>
            </a:r>
            <a:r>
              <a:rPr sz="2800" spc="-20" dirty="0">
                <a:latin typeface="Calibri"/>
                <a:cs typeface="Calibri"/>
              </a:rPr>
              <a:t>которые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710"/>
              </a:lnSpc>
            </a:pPr>
            <a:r>
              <a:rPr sz="2800" spc="-15" dirty="0">
                <a:latin typeface="Calibri"/>
                <a:cs typeface="Calibri"/>
              </a:rPr>
              <a:t>последующем обследуются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детально.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6403" y="113487"/>
            <a:ext cx="4957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1F5F"/>
                </a:solidFill>
              </a:rPr>
              <a:t>Спасибо </a:t>
            </a:r>
            <a:r>
              <a:rPr sz="4000" spc="-5" dirty="0">
                <a:solidFill>
                  <a:srgbClr val="001F5F"/>
                </a:solidFill>
              </a:rPr>
              <a:t>за</a:t>
            </a:r>
            <a:r>
              <a:rPr sz="4000" spc="-10" dirty="0">
                <a:solidFill>
                  <a:srgbClr val="001F5F"/>
                </a:solidFill>
              </a:rPr>
              <a:t> </a:t>
            </a:r>
            <a:r>
              <a:rPr sz="4000" spc="-5" dirty="0">
                <a:solidFill>
                  <a:srgbClr val="001F5F"/>
                </a:solidFill>
              </a:rPr>
              <a:t>внимание!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27" y="86868"/>
            <a:ext cx="3002280" cy="2001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40568" y="86868"/>
            <a:ext cx="1429512" cy="1427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67135" y="1542415"/>
            <a:ext cx="977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Stefano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GRI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37508" y="3175"/>
            <a:ext cx="646811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</a:rPr>
              <a:t>Врач </a:t>
            </a:r>
            <a:r>
              <a:rPr sz="3600" spc="-10" dirty="0">
                <a:solidFill>
                  <a:srgbClr val="001F5F"/>
                </a:solidFill>
              </a:rPr>
              <a:t>физической</a:t>
            </a:r>
            <a:r>
              <a:rPr sz="3600" spc="-30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и</a:t>
            </a:r>
            <a:endParaRPr sz="3600"/>
          </a:p>
          <a:p>
            <a:pPr marL="12700" marR="5080" algn="ctr">
              <a:lnSpc>
                <a:spcPts val="3890"/>
              </a:lnSpc>
              <a:spcBef>
                <a:spcPts val="270"/>
              </a:spcBef>
            </a:pPr>
            <a:r>
              <a:rPr sz="3600" dirty="0">
                <a:solidFill>
                  <a:srgbClr val="001F5F"/>
                </a:solidFill>
              </a:rPr>
              <a:t>реабилитационной </a:t>
            </a:r>
            <a:r>
              <a:rPr sz="3600" spc="-10" dirty="0">
                <a:solidFill>
                  <a:srgbClr val="001F5F"/>
                </a:solidFill>
              </a:rPr>
              <a:t>медицины</a:t>
            </a:r>
            <a:r>
              <a:rPr sz="3600" spc="-145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–  </a:t>
            </a:r>
            <a:r>
              <a:rPr sz="3600" spc="-10" dirty="0">
                <a:solidFill>
                  <a:srgbClr val="001F5F"/>
                </a:solidFill>
              </a:rPr>
              <a:t>первичная</a:t>
            </a:r>
            <a:r>
              <a:rPr sz="3600" dirty="0">
                <a:solidFill>
                  <a:srgbClr val="001F5F"/>
                </a:solidFill>
              </a:rPr>
              <a:t> </a:t>
            </a:r>
            <a:r>
              <a:rPr sz="3600" spc="-15" dirty="0">
                <a:solidFill>
                  <a:srgbClr val="001F5F"/>
                </a:solidFill>
              </a:rPr>
              <a:t>медицинская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678170" y="1484757"/>
            <a:ext cx="2987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специальность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07467" y="2155063"/>
          <a:ext cx="11715114" cy="4513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2745"/>
                <a:gridCol w="4167504"/>
                <a:gridCol w="4634865"/>
              </a:tblGrid>
              <a:tr h="1033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Характеристики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Классическая</a:t>
                      </a:r>
                      <a:r>
                        <a:rPr sz="2200" b="1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медицина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Физическая и</a:t>
                      </a:r>
                      <a:r>
                        <a:rPr sz="2200" b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реабилитационная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медицина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005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Основной </a:t>
                      </a:r>
                      <a:r>
                        <a:rPr sz="22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подход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Ориентирована на</a:t>
                      </a:r>
                      <a:r>
                        <a:rPr sz="2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болезнь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Ориентирована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функционирование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(холистическая)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33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Диагноз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Медицинский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Функциональный и</a:t>
                      </a:r>
                      <a:r>
                        <a:rPr sz="2200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медицинский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99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Лечение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Мономодальное</a:t>
                      </a:r>
                      <a:r>
                        <a:rPr sz="2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лечение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Мультимодальное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98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Число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заболевание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Одно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Множество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7034">
                <a:tc>
                  <a:txBody>
                    <a:bodyPr/>
                    <a:lstStyle/>
                    <a:p>
                      <a:pPr marL="1028700" marR="271780" indent="-7499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Профессиональный  </a:t>
                      </a:r>
                      <a:r>
                        <a:rPr sz="22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подход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Индивидуально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Мультипрофессиональная</a:t>
                      </a:r>
                      <a:r>
                        <a:rPr sz="2200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команда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3072383" y="559308"/>
            <a:ext cx="769620" cy="1529080"/>
          </a:xfrm>
          <a:custGeom>
            <a:avLst/>
            <a:gdLst/>
            <a:ahLst/>
            <a:cxnLst/>
            <a:rect l="l" t="t" r="r" b="b"/>
            <a:pathLst>
              <a:path w="769620" h="1529080">
                <a:moveTo>
                  <a:pt x="336677" y="0"/>
                </a:moveTo>
                <a:lnTo>
                  <a:pt x="0" y="0"/>
                </a:lnTo>
                <a:lnTo>
                  <a:pt x="0" y="192404"/>
                </a:lnTo>
                <a:lnTo>
                  <a:pt x="336677" y="192404"/>
                </a:lnTo>
                <a:lnTo>
                  <a:pt x="382320" y="199764"/>
                </a:lnTo>
                <a:lnTo>
                  <a:pt x="421960" y="220255"/>
                </a:lnTo>
                <a:lnTo>
                  <a:pt x="453217" y="251493"/>
                </a:lnTo>
                <a:lnTo>
                  <a:pt x="473715" y="291095"/>
                </a:lnTo>
                <a:lnTo>
                  <a:pt x="481076" y="336676"/>
                </a:lnTo>
                <a:lnTo>
                  <a:pt x="481076" y="1336166"/>
                </a:lnTo>
                <a:lnTo>
                  <a:pt x="384810" y="1336166"/>
                </a:lnTo>
                <a:lnTo>
                  <a:pt x="577215" y="1528571"/>
                </a:lnTo>
                <a:lnTo>
                  <a:pt x="769619" y="1336166"/>
                </a:lnTo>
                <a:lnTo>
                  <a:pt x="673354" y="1336166"/>
                </a:lnTo>
                <a:lnTo>
                  <a:pt x="673481" y="336676"/>
                </a:lnTo>
                <a:lnTo>
                  <a:pt x="670407" y="290994"/>
                </a:lnTo>
                <a:lnTo>
                  <a:pt x="661453" y="247179"/>
                </a:lnTo>
                <a:lnTo>
                  <a:pt x="647019" y="205632"/>
                </a:lnTo>
                <a:lnTo>
                  <a:pt x="627507" y="166755"/>
                </a:lnTo>
                <a:lnTo>
                  <a:pt x="603316" y="130949"/>
                </a:lnTo>
                <a:lnTo>
                  <a:pt x="574849" y="98615"/>
                </a:lnTo>
                <a:lnTo>
                  <a:pt x="542506" y="70155"/>
                </a:lnTo>
                <a:lnTo>
                  <a:pt x="506687" y="45969"/>
                </a:lnTo>
                <a:lnTo>
                  <a:pt x="467794" y="26459"/>
                </a:lnTo>
                <a:lnTo>
                  <a:pt x="426227" y="12027"/>
                </a:lnTo>
                <a:lnTo>
                  <a:pt x="382388" y="3073"/>
                </a:lnTo>
                <a:lnTo>
                  <a:pt x="33667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6320" y="0"/>
            <a:ext cx="85731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1F5F"/>
                </a:solidFill>
              </a:rPr>
              <a:t>Реабилитационные</a:t>
            </a:r>
            <a:r>
              <a:rPr sz="4400" spc="-15" dirty="0">
                <a:solidFill>
                  <a:srgbClr val="001F5F"/>
                </a:solidFill>
              </a:rPr>
              <a:t> </a:t>
            </a:r>
            <a:r>
              <a:rPr sz="4400" spc="-5" dirty="0">
                <a:solidFill>
                  <a:srgbClr val="001F5F"/>
                </a:solidFill>
              </a:rPr>
              <a:t>специальности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45440" y="1518030"/>
            <a:ext cx="5396230" cy="4286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врач 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физической</a:t>
            </a:r>
            <a:r>
              <a:rPr sz="2800" b="1" u="heavy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реабилитационной</a:t>
            </a:r>
            <a:r>
              <a:rPr sz="2800" b="1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медицине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реабилитационная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медицинская 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сестра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эрготерапевт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физический</a:t>
            </a:r>
            <a:r>
              <a:rPr sz="28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терапевт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клинический</a:t>
            </a:r>
            <a:r>
              <a:rPr sz="28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психолог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логопед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социальный</a:t>
            </a:r>
            <a:r>
              <a:rPr sz="28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работник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2092" y="4751832"/>
            <a:ext cx="4562856" cy="1133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4555" y="3403583"/>
            <a:ext cx="4471033" cy="112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42176" y="813816"/>
            <a:ext cx="4562856" cy="1461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18959" y="2365248"/>
            <a:ext cx="3980688" cy="876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47535" y="6281724"/>
            <a:ext cx="5103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Международное </a:t>
            </a:r>
            <a:r>
              <a:rPr sz="1800" spc="-5" dirty="0">
                <a:latin typeface="Calibri"/>
                <a:cs typeface="Calibri"/>
              </a:rPr>
              <a:t>общество клинических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психологов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7264" y="2772613"/>
            <a:ext cx="990981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spc="-60" dirty="0">
                <a:solidFill>
                  <a:srgbClr val="001F5F"/>
                </a:solidFill>
              </a:rPr>
              <a:t>Кто </a:t>
            </a:r>
            <a:r>
              <a:rPr sz="5900" spc="-20" dirty="0">
                <a:solidFill>
                  <a:srgbClr val="001F5F"/>
                </a:solidFill>
              </a:rPr>
              <a:t>такой</a:t>
            </a:r>
            <a:r>
              <a:rPr sz="5900" spc="30" dirty="0">
                <a:solidFill>
                  <a:srgbClr val="001F5F"/>
                </a:solidFill>
              </a:rPr>
              <a:t> </a:t>
            </a:r>
            <a:r>
              <a:rPr sz="5900" spc="-10" dirty="0">
                <a:solidFill>
                  <a:srgbClr val="001F5F"/>
                </a:solidFill>
              </a:rPr>
              <a:t>врач-реабилитолог?</a:t>
            </a:r>
            <a:endParaRPr sz="5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4061" y="1403680"/>
            <a:ext cx="9808845" cy="34931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065" marR="5080" algn="ctr">
              <a:lnSpc>
                <a:spcPts val="4760"/>
              </a:lnSpc>
              <a:spcBef>
                <a:spcPts val="695"/>
              </a:spcBef>
            </a:pP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Врач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реабилитолог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– врач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физической</a:t>
            </a:r>
            <a:r>
              <a:rPr sz="44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реабилитационной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 медицины: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Лечащий</a:t>
            </a:r>
            <a:r>
              <a:rPr sz="4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врач.</a:t>
            </a:r>
            <a:endParaRPr sz="4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4400" b="1" spc="-35" dirty="0">
                <a:solidFill>
                  <a:srgbClr val="001F5F"/>
                </a:solidFill>
                <a:latin typeface="Calibri"/>
                <a:cs typeface="Calibri"/>
              </a:rPr>
              <a:t>«Похож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на врача </a:t>
            </a:r>
            <a:r>
              <a:rPr sz="4400" b="1" spc="-15" dirty="0">
                <a:solidFill>
                  <a:srgbClr val="001F5F"/>
                </a:solidFill>
                <a:latin typeface="Calibri"/>
                <a:cs typeface="Calibri"/>
              </a:rPr>
              <a:t>общей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 практики».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3741</Words>
  <Application>Microsoft Office PowerPoint</Application>
  <PresentationFormat>Произвольный</PresentationFormat>
  <Paragraphs>458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Office Theme</vt:lpstr>
      <vt:lpstr>Презентация PowerPoint</vt:lpstr>
      <vt:lpstr>Отличие новой врачебной специальности реабилитолога – наличие реабилитационной  диагностики</vt:lpstr>
      <vt:lpstr>Что должен уметь любой врач (специальность «лечебное дело» и</vt:lpstr>
      <vt:lpstr>Презентация PowerPoint</vt:lpstr>
      <vt:lpstr>Профессиональный стандарт описывает трудовые  действия врача реабилитолога</vt:lpstr>
      <vt:lpstr>Врач физической и реабилитационной медицины –  первичная медицинская</vt:lpstr>
      <vt:lpstr>Реабилитационные специальности</vt:lpstr>
      <vt:lpstr>Кто такой врач-реабилитолог?</vt:lpstr>
      <vt:lpstr>Презентация PowerPoint</vt:lpstr>
      <vt:lpstr>Презентация PowerPoint</vt:lpstr>
      <vt:lpstr>Презентация PowerPoint</vt:lpstr>
      <vt:lpstr>Пример: отличие в ММТ надостной мышцы и  ММТ акромиальной части дельтовидной  мышцы</vt:lpstr>
      <vt:lpstr>Нейромышечный ультразвук и прицельное  лечение блокадами и инъекциями</vt:lpstr>
      <vt:lpstr>Для врача реабилитолога важно вести  пациента. Важна оценка и наблюдение  больного в динамике.</vt:lpstr>
      <vt:lpstr>Team-based Multiprofesional  Interdisciplinary approach</vt:lpstr>
      <vt:lpstr>Продолжительность обучения</vt:lpstr>
      <vt:lpstr>Презентация PowerPoint</vt:lpstr>
      <vt:lpstr>Отличие невролога и врача физической и  реабилитационной медицины</vt:lpstr>
      <vt:lpstr>Что относится к нейрореабилитации</vt:lpstr>
      <vt:lpstr>Презентация PowerPoint</vt:lpstr>
      <vt:lpstr>Диагностика в реабилитации</vt:lpstr>
      <vt:lpstr>«Простые решения» уже не работают…</vt:lpstr>
      <vt:lpstr>Реабилитационная диагностика:</vt:lpstr>
      <vt:lpstr>Функционирование (жизнедеятельность)</vt:lpstr>
      <vt:lpstr>Презентация PowerPoint</vt:lpstr>
      <vt:lpstr>Презентация PowerPoint</vt:lpstr>
      <vt:lpstr>Презентация PowerPoint</vt:lpstr>
      <vt:lpstr>Диагностика в реабилитации</vt:lpstr>
      <vt:lpstr>Диагностика в реабилитации</vt:lpstr>
      <vt:lpstr>Шкалы в диагностике</vt:lpstr>
      <vt:lpstr>Диагностика в реабилитации</vt:lpstr>
      <vt:lpstr>Презентация PowerPoint</vt:lpstr>
      <vt:lpstr>Презентация PowerPoint</vt:lpstr>
      <vt:lpstr>Зачем нужна диагностика в физической и  реабилитационной медицине?</vt:lpstr>
      <vt:lpstr>Что такое диагностика в физической и  реабилитационной медицине?</vt:lpstr>
      <vt:lpstr>Можно ли обойтись без диагностики?</vt:lpstr>
      <vt:lpstr>Зачем оценивать все аспекты здоровья, когда можно, к  примеру, оценить только коммуникацию и с этим работать?</vt:lpstr>
      <vt:lpstr>В процессе диагностики</vt:lpstr>
      <vt:lpstr>Алгоритм. Диагностика – получение  необходимых сведений о пациенте</vt:lpstr>
      <vt:lpstr>Что делать с информацией?</vt:lpstr>
      <vt:lpstr>1 блок. Проблемы пациента = задачи для  специалиста</vt:lpstr>
      <vt:lpstr>Как выбрать задачи?</vt:lpstr>
      <vt:lpstr>2 блок. Возможности пациента -  потенциал</vt:lpstr>
      <vt:lpstr>Ресурсы специалиста</vt:lpstr>
      <vt:lpstr>Дополнительная информация</vt:lpstr>
      <vt:lpstr>Алгоритм диагностики</vt:lpstr>
      <vt:lpstr>Результат диагностики</vt:lpstr>
      <vt:lpstr>Как часто проводить диагностику ?</vt:lpstr>
      <vt:lpstr>Диагностика и диагноз в реабилитации</vt:lpstr>
      <vt:lpstr>Реабилитационная диагностика в  мультидисциплинарной бригаде</vt:lpstr>
      <vt:lpstr>Форма реабилитационного диагноза и плана реабилитации в программе «ICF-reader»</vt:lpstr>
      <vt:lpstr>Презентация PowerPoint</vt:lpstr>
      <vt:lpstr>Особенность диагностики в  реабилитации:</vt:lpstr>
      <vt:lpstr>Презентация PowerPoint</vt:lpstr>
      <vt:lpstr>Должна быть связь между диагностированной  проблемой и методом реабилитации</vt:lpstr>
      <vt:lpstr>Заключение: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Клиническая анатомия и физиология нервной системы. Онтогенез н.с. Мейромедиаторные системы. Значение в МР. Функциональный подход – МКФ домены. 2. Оценка в неврологии с позиции ФРМ: методика обследования. Семиотика. Лабораторная и клиническая диагностика. Правила общения с пациентами с инвалидностью. 3. Основы топической диагностики – функциональный подход -МКФ</dc:title>
  <dc:creator>Lenovo</dc:creator>
  <cp:lastModifiedBy>Екатерина Быкова</cp:lastModifiedBy>
  <cp:revision>2</cp:revision>
  <dcterms:created xsi:type="dcterms:W3CDTF">2020-11-14T13:11:08Z</dcterms:created>
  <dcterms:modified xsi:type="dcterms:W3CDTF">2020-11-16T11:12:28Z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2020-11-14T00:00:00Z</vt:filetime>
  </property>
</Properties>
</file>