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22501" y="1364107"/>
            <a:ext cx="8746997" cy="2073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1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5014" y="324993"/>
            <a:ext cx="10081971" cy="1288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097356"/>
            <a:ext cx="10213975" cy="4747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51765" marR="5080" algn="ctr">
              <a:lnSpc>
                <a:spcPts val="5180"/>
              </a:lnSpc>
              <a:spcBef>
                <a:spcPts val="755"/>
              </a:spcBef>
            </a:pPr>
            <a:r>
              <a:rPr spc="-45" dirty="0"/>
              <a:t>Преподавание </a:t>
            </a:r>
            <a:r>
              <a:rPr spc="-60" dirty="0"/>
              <a:t>ФРМ </a:t>
            </a:r>
            <a:r>
              <a:rPr spc="-30" dirty="0"/>
              <a:t>в </a:t>
            </a:r>
            <a:r>
              <a:rPr spc="-50" dirty="0"/>
              <a:t>педиатрии  </a:t>
            </a:r>
            <a:r>
              <a:rPr spc="-40" dirty="0"/>
              <a:t>на </a:t>
            </a:r>
            <a:r>
              <a:rPr spc="-45" dirty="0"/>
              <a:t>примере </a:t>
            </a:r>
            <a:r>
              <a:rPr spc="-50" dirty="0"/>
              <a:t>пациентов </a:t>
            </a:r>
            <a:r>
              <a:rPr spc="-35" dirty="0"/>
              <a:t>с  </a:t>
            </a:r>
            <a:r>
              <a:rPr spc="-45" dirty="0"/>
              <a:t>диагнозом: </a:t>
            </a:r>
            <a:r>
              <a:rPr spc="-35" dirty="0"/>
              <a:t>spina</a:t>
            </a:r>
            <a:r>
              <a:rPr spc="-100" dirty="0"/>
              <a:t> </a:t>
            </a:r>
            <a:r>
              <a:rPr spc="-25" dirty="0"/>
              <a:t>bifida</a:t>
            </a:r>
          </a:p>
        </p:txBody>
      </p:sp>
      <p:sp>
        <p:nvSpPr>
          <p:cNvPr id="4" name="object 4"/>
          <p:cNvSpPr/>
          <p:nvPr/>
        </p:nvSpPr>
        <p:spPr>
          <a:xfrm>
            <a:off x="1374647" y="4529328"/>
            <a:ext cx="1549908" cy="1456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ts val="5015"/>
              </a:lnSpc>
              <a:spcBef>
                <a:spcPts val="100"/>
              </a:spcBef>
            </a:pPr>
            <a:r>
              <a:rPr sz="4400" b="0" spc="-35" dirty="0">
                <a:latin typeface="Calibri Light"/>
                <a:cs typeface="Calibri Light"/>
              </a:rPr>
              <a:t>Неонатальное</a:t>
            </a:r>
            <a:r>
              <a:rPr sz="4400" b="0" spc="-150" dirty="0">
                <a:latin typeface="Calibri Light"/>
                <a:cs typeface="Calibri Light"/>
              </a:rPr>
              <a:t> </a:t>
            </a:r>
            <a:r>
              <a:rPr sz="4400" b="0" spc="-35" dirty="0">
                <a:latin typeface="Calibri Light"/>
                <a:cs typeface="Calibri Light"/>
              </a:rPr>
              <a:t>лечение</a:t>
            </a:r>
            <a:endParaRPr sz="4400">
              <a:latin typeface="Calibri Light"/>
              <a:cs typeface="Calibri Light"/>
            </a:endParaRPr>
          </a:p>
          <a:p>
            <a:pPr marL="5715" algn="ctr">
              <a:lnSpc>
                <a:spcPts val="5015"/>
              </a:lnSpc>
            </a:pPr>
            <a:r>
              <a:rPr sz="4400" b="0" i="1" spc="-40" dirty="0">
                <a:latin typeface="Calibri Light"/>
                <a:cs typeface="Calibri Light"/>
              </a:rPr>
              <a:t>гидроцефалия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100945" cy="3974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157480" indent="-2292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Гидроцефалия, </a:t>
            </a:r>
            <a:r>
              <a:rPr sz="2600" spc="-10" dirty="0">
                <a:latin typeface="Calibri"/>
                <a:cs typeface="Calibri"/>
              </a:rPr>
              <a:t>как </a:t>
            </a:r>
            <a:r>
              <a:rPr sz="2600" dirty="0">
                <a:latin typeface="Calibri"/>
                <a:cs typeface="Calibri"/>
              </a:rPr>
              <a:t>правило, не </a:t>
            </a:r>
            <a:r>
              <a:rPr sz="2600" spc="-5" dirty="0">
                <a:latin typeface="Calibri"/>
                <a:cs typeface="Calibri"/>
              </a:rPr>
              <a:t>прогрессирует </a:t>
            </a:r>
            <a:r>
              <a:rPr sz="2600" spc="-10" dirty="0">
                <a:latin typeface="Calibri"/>
                <a:cs typeface="Calibri"/>
              </a:rPr>
              <a:t>стремительно,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10" dirty="0">
                <a:latin typeface="Calibri"/>
                <a:cs typeface="Calibri"/>
              </a:rPr>
              <a:t>компьютерная </a:t>
            </a:r>
            <a:r>
              <a:rPr sz="2600" spc="-5" dirty="0">
                <a:latin typeface="Calibri"/>
                <a:cs typeface="Calibri"/>
              </a:rPr>
              <a:t>томография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5" dirty="0">
                <a:latin typeface="Calibri"/>
                <a:cs typeface="Calibri"/>
              </a:rPr>
              <a:t>показать </a:t>
            </a:r>
            <a:r>
              <a:rPr sz="2600" spc="-10" dirty="0">
                <a:latin typeface="Calibri"/>
                <a:cs typeface="Calibri"/>
              </a:rPr>
              <a:t>увеличение </a:t>
            </a:r>
            <a:r>
              <a:rPr sz="2600" spc="-5" dirty="0">
                <a:latin typeface="Calibri"/>
                <a:cs typeface="Calibri"/>
              </a:rPr>
              <a:t>размеров  </a:t>
            </a:r>
            <a:r>
              <a:rPr sz="2600" spc="-25" dirty="0">
                <a:latin typeface="Calibri"/>
                <a:cs typeface="Calibri"/>
              </a:rPr>
              <a:t>желудочков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spc="-10" dirty="0">
                <a:latin typeface="Calibri"/>
                <a:cs typeface="Calibri"/>
              </a:rPr>
              <a:t>3-го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10" dirty="0">
                <a:latin typeface="Calibri"/>
                <a:cs typeface="Calibri"/>
              </a:rPr>
              <a:t>7-го </a:t>
            </a:r>
            <a:r>
              <a:rPr sz="2600" dirty="0">
                <a:latin typeface="Calibri"/>
                <a:cs typeface="Calibri"/>
              </a:rPr>
              <a:t>дней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жизни.</a:t>
            </a:r>
            <a:endParaRPr sz="2600">
              <a:latin typeface="Calibri"/>
              <a:cs typeface="Calibri"/>
            </a:endParaRPr>
          </a:p>
          <a:p>
            <a:pPr marL="241300" marR="488315" indent="-22923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Некоторым </a:t>
            </a:r>
            <a:r>
              <a:rPr sz="2600" spc="-10" dirty="0">
                <a:latin typeface="Calibri"/>
                <a:cs typeface="Calibri"/>
              </a:rPr>
              <a:t>детям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10" dirty="0">
                <a:latin typeface="Calibri"/>
                <a:cs typeface="Calibri"/>
              </a:rPr>
              <a:t>требуется </a:t>
            </a:r>
            <a:r>
              <a:rPr sz="2600" spc="-25" dirty="0">
                <a:latin typeface="Calibri"/>
                <a:cs typeface="Calibri"/>
              </a:rPr>
              <a:t>отвод </a:t>
            </a:r>
            <a:r>
              <a:rPr sz="2600" spc="-5" dirty="0">
                <a:latin typeface="Calibri"/>
                <a:cs typeface="Calibri"/>
              </a:rPr>
              <a:t>спинномозговой жидкости </a:t>
            </a:r>
            <a:r>
              <a:rPr sz="2600" dirty="0">
                <a:latin typeface="Calibri"/>
                <a:cs typeface="Calibri"/>
              </a:rPr>
              <a:t>в  </a:t>
            </a:r>
            <a:r>
              <a:rPr sz="2600" spc="-5" dirty="0">
                <a:latin typeface="Calibri"/>
                <a:cs typeface="Calibri"/>
              </a:rPr>
              <a:t>течение </a:t>
            </a:r>
            <a:r>
              <a:rPr sz="2600" spc="-10" dirty="0">
                <a:latin typeface="Calibri"/>
                <a:cs typeface="Calibri"/>
              </a:rPr>
              <a:t>нескольких </a:t>
            </a:r>
            <a:r>
              <a:rPr sz="2600" spc="-5" dirty="0">
                <a:latin typeface="Calibri"/>
                <a:cs typeface="Calibri"/>
              </a:rPr>
              <a:t>месяцев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15" dirty="0">
                <a:latin typeface="Calibri"/>
                <a:cs typeface="Calibri"/>
              </a:rPr>
              <a:t>даже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лет.</a:t>
            </a:r>
            <a:endParaRPr sz="2600">
              <a:latin typeface="Calibri"/>
              <a:cs typeface="Calibri"/>
            </a:endParaRPr>
          </a:p>
          <a:p>
            <a:pPr marL="241300" marR="166370" indent="-22923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Прогрессирующая гидроцефалия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5" dirty="0">
                <a:latin typeface="Calibri"/>
                <a:cs typeface="Calibri"/>
              </a:rPr>
              <a:t>новорожденных, </a:t>
            </a:r>
            <a:r>
              <a:rPr sz="2600" spc="-10" dirty="0">
                <a:latin typeface="Calibri"/>
                <a:cs typeface="Calibri"/>
              </a:rPr>
              <a:t>как </a:t>
            </a:r>
            <a:r>
              <a:rPr sz="2600" dirty="0">
                <a:latin typeface="Calibri"/>
                <a:cs typeface="Calibri"/>
              </a:rPr>
              <a:t>правило,  </a:t>
            </a:r>
            <a:r>
              <a:rPr sz="2600" spc="-10" dirty="0">
                <a:latin typeface="Calibri"/>
                <a:cs typeface="Calibri"/>
              </a:rPr>
              <a:t>манифестирует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0" dirty="0">
                <a:latin typeface="Calibri"/>
                <a:cs typeface="Calibri"/>
              </a:rPr>
              <a:t>увеличением </a:t>
            </a:r>
            <a:r>
              <a:rPr sz="2600" spc="-5" dirty="0">
                <a:latin typeface="Calibri"/>
                <a:cs typeface="Calibri"/>
              </a:rPr>
              <a:t>размера </a:t>
            </a:r>
            <a:r>
              <a:rPr sz="2600" spc="-15" dirty="0">
                <a:latin typeface="Calibri"/>
                <a:cs typeface="Calibri"/>
              </a:rPr>
              <a:t>головы, которое может </a:t>
            </a:r>
            <a:r>
              <a:rPr sz="2600" dirty="0">
                <a:latin typeface="Calibri"/>
                <a:cs typeface="Calibri"/>
              </a:rPr>
              <a:t>быть  </a:t>
            </a:r>
            <a:r>
              <a:rPr sz="2600" spc="-5" dirty="0">
                <a:latin typeface="Calibri"/>
                <a:cs typeface="Calibri"/>
              </a:rPr>
              <a:t>бессимптомным.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810"/>
              </a:lnSpc>
              <a:spcBef>
                <a:spcPts val="3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0" dirty="0">
                <a:latin typeface="Calibri"/>
                <a:cs typeface="Calibri"/>
              </a:rPr>
              <a:t>Гидроцефалия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поздним </a:t>
            </a:r>
            <a:r>
              <a:rPr sz="2600" dirty="0">
                <a:latin typeface="Calibri"/>
                <a:cs typeface="Calibri"/>
              </a:rPr>
              <a:t>началом </a:t>
            </a:r>
            <a:r>
              <a:rPr sz="2600" spc="-20" dirty="0">
                <a:latin typeface="Calibri"/>
                <a:cs typeface="Calibri"/>
              </a:rPr>
              <a:t>может </a:t>
            </a:r>
            <a:r>
              <a:rPr sz="2600" spc="-5" dirty="0">
                <a:latin typeface="Calibri"/>
                <a:cs typeface="Calibri"/>
              </a:rPr>
              <a:t>манифестировать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ts val="2500"/>
              </a:lnSpc>
              <a:spcBef>
                <a:spcPts val="290"/>
              </a:spcBef>
            </a:pPr>
            <a:r>
              <a:rPr sz="2600" spc="-5" dirty="0">
                <a:latin typeface="Calibri"/>
                <a:cs typeface="Calibri"/>
              </a:rPr>
              <a:t>признаками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симптомами повышенного внутричерепного </a:t>
            </a:r>
            <a:r>
              <a:rPr sz="2600" spc="-10" dirty="0">
                <a:latin typeface="Calibri"/>
                <a:cs typeface="Calibri"/>
              </a:rPr>
              <a:t>давления,  (рвотой, раздражительностью, </a:t>
            </a:r>
            <a:r>
              <a:rPr sz="2600" dirty="0">
                <a:latin typeface="Calibri"/>
                <a:cs typeface="Calibri"/>
              </a:rPr>
              <a:t>сонливостью или </a:t>
            </a:r>
            <a:r>
              <a:rPr sz="2600" spc="-15" dirty="0">
                <a:latin typeface="Calibri"/>
                <a:cs typeface="Calibri"/>
              </a:rPr>
              <a:t>головной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болью).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8070" y="626440"/>
            <a:ext cx="497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latin typeface="Times New Roman"/>
                <a:cs typeface="Times New Roman"/>
              </a:rPr>
              <a:t>Ходьба/мобильность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40010" cy="4088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97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Выбор </a:t>
            </a:r>
            <a:r>
              <a:rPr sz="2600" spc="-5" dirty="0">
                <a:latin typeface="Calibri"/>
                <a:cs typeface="Calibri"/>
              </a:rPr>
              <a:t>лучше всего </a:t>
            </a:r>
            <a:r>
              <a:rPr sz="2600" spc="-15" dirty="0">
                <a:latin typeface="Calibri"/>
                <a:cs typeface="Calibri"/>
              </a:rPr>
              <a:t>делать,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оценивая:</a:t>
            </a:r>
            <a:endParaRPr sz="2600">
              <a:latin typeface="Calibri"/>
              <a:cs typeface="Calibri"/>
            </a:endParaRPr>
          </a:p>
          <a:p>
            <a:pPr marL="698500" lvl="1" indent="-229235">
              <a:lnSpc>
                <a:spcPts val="2350"/>
              </a:lnSpc>
              <a:buFont typeface="Wingdings"/>
              <a:buChar char=""/>
              <a:tabLst>
                <a:tab pos="699135" algn="l"/>
              </a:tabLst>
            </a:pPr>
            <a:r>
              <a:rPr sz="2200" spc="-5" dirty="0">
                <a:latin typeface="Calibri"/>
                <a:cs typeface="Calibri"/>
              </a:rPr>
              <a:t>потребность </a:t>
            </a:r>
            <a:r>
              <a:rPr sz="2200" spc="-10" dirty="0">
                <a:latin typeface="Calibri"/>
                <a:cs typeface="Calibri"/>
              </a:rPr>
              <a:t>ребенка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дополнительной </a:t>
            </a:r>
            <a:r>
              <a:rPr sz="2200" spc="-5" dirty="0">
                <a:latin typeface="Calibri"/>
                <a:cs typeface="Calibri"/>
              </a:rPr>
              <a:t>опоре </a:t>
            </a:r>
            <a:r>
              <a:rPr sz="2200" spc="-10" dirty="0">
                <a:latin typeface="Calibri"/>
                <a:cs typeface="Calibri"/>
              </a:rPr>
              <a:t>для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головы,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355"/>
              </a:lnSpc>
              <a:buFont typeface="Wingdings"/>
              <a:buChar char=""/>
              <a:tabLst>
                <a:tab pos="699135" algn="l"/>
              </a:tabLst>
            </a:pPr>
            <a:r>
              <a:rPr sz="2200" spc="-5" dirty="0">
                <a:latin typeface="Calibri"/>
                <a:cs typeface="Calibri"/>
              </a:rPr>
              <a:t>потребность </a:t>
            </a:r>
            <a:r>
              <a:rPr sz="2200" spc="-15" dirty="0">
                <a:latin typeface="Calibri"/>
                <a:cs typeface="Calibri"/>
              </a:rPr>
              <a:t>ребенка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дополнительной </a:t>
            </a:r>
            <a:r>
              <a:rPr sz="2200" spc="-5" dirty="0">
                <a:latin typeface="Calibri"/>
                <a:cs typeface="Calibri"/>
              </a:rPr>
              <a:t>опоре </a:t>
            </a:r>
            <a:r>
              <a:rPr sz="2200" spc="-10" dirty="0">
                <a:latin typeface="Calibri"/>
                <a:cs typeface="Calibri"/>
              </a:rPr>
              <a:t>верхней </a:t>
            </a:r>
            <a:r>
              <a:rPr sz="2200" spc="-5" dirty="0">
                <a:latin typeface="Calibri"/>
                <a:cs typeface="Calibri"/>
              </a:rPr>
              <a:t>части </a:t>
            </a:r>
            <a:r>
              <a:rPr sz="2200" spc="-20" dirty="0">
                <a:latin typeface="Calibri"/>
                <a:cs typeface="Calibri"/>
              </a:rPr>
              <a:t>грудной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клетки,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350"/>
              </a:lnSpc>
              <a:buFont typeface="Wingdings"/>
              <a:buChar char=""/>
              <a:tabLst>
                <a:tab pos="699135" algn="l"/>
              </a:tabLst>
            </a:pPr>
            <a:r>
              <a:rPr sz="2200" spc="-5" dirty="0">
                <a:latin typeface="Calibri"/>
                <a:cs typeface="Calibri"/>
              </a:rPr>
              <a:t>способность </a:t>
            </a:r>
            <a:r>
              <a:rPr sz="2200" spc="-10" dirty="0">
                <a:latin typeface="Calibri"/>
                <a:cs typeface="Calibri"/>
              </a:rPr>
              <a:t>ребенка терпеть </a:t>
            </a:r>
            <a:r>
              <a:rPr sz="2200" spc="-15" dirty="0">
                <a:latin typeface="Calibri"/>
                <a:cs typeface="Calibri"/>
              </a:rPr>
              <a:t>положение </a:t>
            </a:r>
            <a:r>
              <a:rPr sz="2200" spc="-10" dirty="0">
                <a:latin typeface="Calibri"/>
                <a:cs typeface="Calibri"/>
              </a:rPr>
              <a:t>стоя </a:t>
            </a:r>
            <a:r>
              <a:rPr sz="2200" spc="-5" dirty="0">
                <a:latin typeface="Calibri"/>
                <a:cs typeface="Calibri"/>
              </a:rPr>
              <a:t>в вертикальном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положении,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490"/>
              </a:lnSpc>
              <a:buFont typeface="Wingdings"/>
              <a:buChar char=""/>
              <a:tabLst>
                <a:tab pos="699135" algn="l"/>
              </a:tabLst>
            </a:pPr>
            <a:r>
              <a:rPr sz="2200" spc="-5" dirty="0">
                <a:latin typeface="Calibri"/>
                <a:cs typeface="Calibri"/>
              </a:rPr>
              <a:t>способность </a:t>
            </a:r>
            <a:r>
              <a:rPr sz="2200" spc="-10" dirty="0">
                <a:latin typeface="Calibri"/>
                <a:cs typeface="Calibri"/>
              </a:rPr>
              <a:t>двигаться вперед 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ходьбой.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6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Устройства </a:t>
            </a:r>
            <a:r>
              <a:rPr sz="2600" dirty="0">
                <a:latin typeface="Calibri"/>
                <a:cs typeface="Calibri"/>
              </a:rPr>
              <a:t>включают в себя </a:t>
            </a:r>
            <a:r>
              <a:rPr sz="2600" spc="-10" dirty="0">
                <a:latin typeface="Calibri"/>
                <a:cs typeface="Calibri"/>
              </a:rPr>
              <a:t>полностью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поддерживающие</a:t>
            </a:r>
            <a:endParaRPr sz="2600">
              <a:latin typeface="Calibri"/>
              <a:cs typeface="Calibri"/>
            </a:endParaRPr>
          </a:p>
          <a:p>
            <a:pPr marL="241300" marR="297180">
              <a:lnSpc>
                <a:spcPct val="70000"/>
              </a:lnSpc>
              <a:spcBef>
                <a:spcPts val="470"/>
              </a:spcBef>
            </a:pPr>
            <a:r>
              <a:rPr sz="2600" spc="-5" dirty="0">
                <a:latin typeface="Calibri"/>
                <a:cs typeface="Calibri"/>
              </a:rPr>
              <a:t>вертикализаторы для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0" dirty="0">
                <a:latin typeface="Calibri"/>
                <a:cs typeface="Calibri"/>
              </a:rPr>
              <a:t>плохим </a:t>
            </a:r>
            <a:r>
              <a:rPr sz="2600" spc="-15" dirty="0">
                <a:latin typeface="Calibri"/>
                <a:cs typeface="Calibri"/>
              </a:rPr>
              <a:t>контролем головы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туловища,  </a:t>
            </a:r>
            <a:r>
              <a:rPr sz="2600" spc="-5" dirty="0">
                <a:latin typeface="Calibri"/>
                <a:cs typeface="Calibri"/>
              </a:rPr>
              <a:t>мобильные </a:t>
            </a:r>
            <a:r>
              <a:rPr sz="2600" dirty="0">
                <a:latin typeface="Calibri"/>
                <a:cs typeface="Calibri"/>
              </a:rPr>
              <a:t>наклонные штанги, </a:t>
            </a:r>
            <a:r>
              <a:rPr sz="2600" spc="-10" dirty="0">
                <a:latin typeface="Calibri"/>
                <a:cs typeface="Calibri"/>
              </a:rPr>
              <a:t>параподиум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поворотные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ходунки.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Преимущество </a:t>
            </a:r>
            <a:r>
              <a:rPr sz="2600" spc="-10" dirty="0">
                <a:latin typeface="Calibri"/>
                <a:cs typeface="Calibri"/>
              </a:rPr>
              <a:t>поддерживающего стояния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25" dirty="0">
                <a:latin typeface="Calibri"/>
                <a:cs typeface="Calibri"/>
              </a:rPr>
              <a:t>ходьбы </a:t>
            </a:r>
            <a:r>
              <a:rPr sz="2600" spc="-5" dirty="0">
                <a:latin typeface="Calibri"/>
                <a:cs typeface="Calibri"/>
              </a:rPr>
              <a:t>состоит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только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подвижности, </a:t>
            </a:r>
            <a:r>
              <a:rPr sz="2600" dirty="0">
                <a:latin typeface="Calibri"/>
                <a:cs typeface="Calibri"/>
              </a:rPr>
              <a:t>но и в пассивном </a:t>
            </a:r>
            <a:r>
              <a:rPr sz="2600" spc="-5" dirty="0">
                <a:latin typeface="Calibri"/>
                <a:cs typeface="Calibri"/>
              </a:rPr>
              <a:t>растяжении </a:t>
            </a:r>
            <a:r>
              <a:rPr sz="2600" dirty="0">
                <a:latin typeface="Calibri"/>
                <a:cs typeface="Calibri"/>
              </a:rPr>
              <a:t>суставов в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нижних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Calibri"/>
                <a:cs typeface="Calibri"/>
              </a:rPr>
              <a:t>конечностях, </a:t>
            </a:r>
            <a:r>
              <a:rPr sz="2600" dirty="0">
                <a:latin typeface="Calibri"/>
                <a:cs typeface="Calibri"/>
              </a:rPr>
              <a:t>профилактики </a:t>
            </a:r>
            <a:r>
              <a:rPr sz="2600" spc="-5" dirty="0">
                <a:latin typeface="Calibri"/>
                <a:cs typeface="Calibri"/>
              </a:rPr>
              <a:t>легочной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желудочно-кишечной</a:t>
            </a:r>
            <a:endParaRPr sz="2600">
              <a:latin typeface="Calibri"/>
              <a:cs typeface="Calibri"/>
            </a:endParaRPr>
          </a:p>
          <a:p>
            <a:pPr marL="241300" marR="671830">
              <a:lnSpc>
                <a:spcPct val="70000"/>
              </a:lnSpc>
              <a:spcBef>
                <a:spcPts val="470"/>
              </a:spcBef>
            </a:pPr>
            <a:r>
              <a:rPr sz="2600" spc="-10" dirty="0">
                <a:latin typeface="Calibri"/>
                <a:cs typeface="Calibri"/>
              </a:rPr>
              <a:t>недостаточности, здоровье </a:t>
            </a:r>
            <a:r>
              <a:rPr sz="2600" spc="-15" dirty="0">
                <a:latin typeface="Calibri"/>
                <a:cs typeface="Calibri"/>
              </a:rPr>
              <a:t>костей </a:t>
            </a:r>
            <a:r>
              <a:rPr sz="2600" dirty="0">
                <a:latin typeface="Calibri"/>
                <a:cs typeface="Calibri"/>
              </a:rPr>
              <a:t>и в </a:t>
            </a:r>
            <a:r>
              <a:rPr sz="2600" spc="-5" dirty="0">
                <a:latin typeface="Calibri"/>
                <a:cs typeface="Calibri"/>
              </a:rPr>
              <a:t>вертикальном </a:t>
            </a:r>
            <a:r>
              <a:rPr sz="2600" spc="-15" dirty="0">
                <a:latin typeface="Calibri"/>
                <a:cs typeface="Calibri"/>
              </a:rPr>
              <a:t>положении </a:t>
            </a:r>
            <a:r>
              <a:rPr sz="2600" dirty="0">
                <a:latin typeface="Calibri"/>
                <a:cs typeface="Calibri"/>
              </a:rPr>
              <a:t>в  сроки для сопоставимых по возрасту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сверстниках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8070" y="614248"/>
            <a:ext cx="497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latin typeface="Times New Roman"/>
                <a:cs typeface="Times New Roman"/>
              </a:rPr>
              <a:t>Ходьба/мобильность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274935" cy="42475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5080" indent="-229235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использованием </a:t>
            </a:r>
            <a:r>
              <a:rPr sz="2800" spc="-5" dirty="0">
                <a:latin typeface="Calibri"/>
                <a:cs typeface="Calibri"/>
              </a:rPr>
              <a:t>анализа </a:t>
            </a:r>
            <a:r>
              <a:rPr sz="2800" spc="-30" dirty="0">
                <a:latin typeface="Calibri"/>
                <a:cs typeface="Calibri"/>
              </a:rPr>
              <a:t>походки </a:t>
            </a:r>
            <a:r>
              <a:rPr sz="2800" spc="-20" dirty="0">
                <a:latin typeface="Calibri"/>
                <a:cs typeface="Calibri"/>
              </a:rPr>
              <a:t>отводящие </a:t>
            </a:r>
            <a:r>
              <a:rPr sz="2800" spc="-15" dirty="0">
                <a:latin typeface="Calibri"/>
                <a:cs typeface="Calibri"/>
              </a:rPr>
              <a:t>бедра </a:t>
            </a:r>
            <a:r>
              <a:rPr sz="2800" spc="-5" dirty="0">
                <a:latin typeface="Calibri"/>
                <a:cs typeface="Calibri"/>
              </a:rPr>
              <a:t>были  </a:t>
            </a:r>
            <a:r>
              <a:rPr sz="2800" spc="-20" dirty="0">
                <a:latin typeface="Calibri"/>
                <a:cs typeface="Calibri"/>
              </a:rPr>
              <a:t>определены как </a:t>
            </a:r>
            <a:r>
              <a:rPr sz="2800" spc="-10" dirty="0">
                <a:latin typeface="Calibri"/>
                <a:cs typeface="Calibri"/>
              </a:rPr>
              <a:t>наиболее </a:t>
            </a:r>
            <a:r>
              <a:rPr sz="2800" spc="-5" dirty="0">
                <a:latin typeface="Calibri"/>
                <a:cs typeface="Calibri"/>
              </a:rPr>
              <a:t>важные </a:t>
            </a:r>
            <a:r>
              <a:rPr sz="2800" spc="-10" dirty="0">
                <a:latin typeface="Calibri"/>
                <a:cs typeface="Calibri"/>
              </a:rPr>
              <a:t>мышцы </a:t>
            </a:r>
            <a:r>
              <a:rPr sz="2800" spc="-5" dirty="0">
                <a:latin typeface="Calibri"/>
                <a:cs typeface="Calibri"/>
              </a:rPr>
              <a:t>в изменении </a:t>
            </a:r>
            <a:r>
              <a:rPr sz="2800" spc="-10" dirty="0">
                <a:latin typeface="Calibri"/>
                <a:cs typeface="Calibri"/>
              </a:rPr>
              <a:t>кинетики  </a:t>
            </a:r>
            <a:r>
              <a:rPr sz="2800" spc="-30" dirty="0">
                <a:latin typeface="Calibri"/>
                <a:cs typeface="Calibri"/>
              </a:rPr>
              <a:t>походки</a:t>
            </a:r>
            <a:endParaRPr sz="2800">
              <a:latin typeface="Calibri"/>
              <a:cs typeface="Calibri"/>
            </a:endParaRPr>
          </a:p>
          <a:p>
            <a:pPr marL="241300" marR="1101725" indent="-22923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Слабость </a:t>
            </a:r>
            <a:r>
              <a:rPr sz="2800" spc="-20" dirty="0">
                <a:latin typeface="Calibri"/>
                <a:cs typeface="Calibri"/>
              </a:rPr>
              <a:t>отводящих </a:t>
            </a:r>
            <a:r>
              <a:rPr sz="2800" spc="-10" dirty="0">
                <a:latin typeface="Calibri"/>
                <a:cs typeface="Calibri"/>
              </a:rPr>
              <a:t>мышц </a:t>
            </a:r>
            <a:r>
              <a:rPr sz="2800" spc="-15" dirty="0">
                <a:latin typeface="Calibri"/>
                <a:cs typeface="Calibri"/>
              </a:rPr>
              <a:t>бедра </a:t>
            </a:r>
            <a:r>
              <a:rPr sz="2800" spc="-20" dirty="0">
                <a:latin typeface="Calibri"/>
                <a:cs typeface="Calibri"/>
              </a:rPr>
              <a:t>коррелирует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наличием  </a:t>
            </a:r>
            <a:r>
              <a:rPr sz="2800" spc="-5" dirty="0">
                <a:latin typeface="Calibri"/>
                <a:cs typeface="Calibri"/>
              </a:rPr>
              <a:t>аномального вальгуса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колена.</a:t>
            </a:r>
            <a:endParaRPr sz="2800">
              <a:latin typeface="Calibri"/>
              <a:cs typeface="Calibri"/>
            </a:endParaRPr>
          </a:p>
          <a:p>
            <a:pPr marL="241300" marR="650240" indent="-229235">
              <a:lnSpc>
                <a:spcPts val="2690"/>
              </a:lnSpc>
              <a:spcBef>
                <a:spcPts val="9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25" dirty="0">
                <a:latin typeface="Calibri"/>
                <a:cs typeface="Calibri"/>
              </a:rPr>
              <a:t>людей </a:t>
            </a:r>
            <a:r>
              <a:rPr sz="2800" spc="-5" dirty="0">
                <a:latin typeface="Calibri"/>
                <a:cs typeface="Calibri"/>
              </a:rPr>
              <a:t>с ММЦ </a:t>
            </a:r>
            <a:r>
              <a:rPr sz="2800" spc="-20" dirty="0">
                <a:latin typeface="Calibri"/>
                <a:cs typeface="Calibri"/>
              </a:rPr>
              <a:t>может наблюдаться </a:t>
            </a:r>
            <a:r>
              <a:rPr sz="2800" spc="-10" dirty="0">
                <a:latin typeface="Calibri"/>
                <a:cs typeface="Calibri"/>
              </a:rPr>
              <a:t>уменьшение </a:t>
            </a:r>
            <a:r>
              <a:rPr sz="2800" spc="-5" dirty="0">
                <a:latin typeface="Calibri"/>
                <a:cs typeface="Calibri"/>
              </a:rPr>
              <a:t>6-минутной  </a:t>
            </a:r>
            <a:r>
              <a:rPr sz="2800" spc="-30" dirty="0">
                <a:latin typeface="Calibri"/>
                <a:cs typeface="Calibri"/>
              </a:rPr>
              <a:t>ходьбы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снижение </a:t>
            </a:r>
            <a:r>
              <a:rPr sz="2800" spc="-5" dirty="0">
                <a:latin typeface="Calibri"/>
                <a:cs typeface="Calibri"/>
              </a:rPr>
              <a:t>аэробных </a:t>
            </a:r>
            <a:r>
              <a:rPr sz="2800" spc="-10" dirty="0">
                <a:latin typeface="Calibri"/>
                <a:cs typeface="Calibri"/>
              </a:rPr>
              <a:t>возможностей, </a:t>
            </a:r>
            <a:r>
              <a:rPr sz="2800" spc="-5" dirty="0">
                <a:latin typeface="Calibri"/>
                <a:cs typeface="Calibri"/>
              </a:rPr>
              <a:t>связанных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10"/>
              </a:lnSpc>
            </a:pPr>
            <a:r>
              <a:rPr sz="2800" spc="-5" dirty="0">
                <a:latin typeface="Calibri"/>
                <a:cs typeface="Calibri"/>
              </a:rPr>
              <a:t>слабыми </a:t>
            </a:r>
            <a:r>
              <a:rPr sz="2800" spc="-20" dirty="0">
                <a:latin typeface="Calibri"/>
                <a:cs typeface="Calibri"/>
              </a:rPr>
              <a:t>отводящими </a:t>
            </a:r>
            <a:r>
              <a:rPr sz="2800" spc="-5" dirty="0">
                <a:latin typeface="Calibri"/>
                <a:cs typeface="Calibri"/>
              </a:rPr>
              <a:t>мышцами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бедра.</a:t>
            </a:r>
            <a:endParaRPr sz="2800">
              <a:latin typeface="Calibri"/>
              <a:cs typeface="Calibri"/>
            </a:endParaRPr>
          </a:p>
          <a:p>
            <a:pPr marL="241300" marR="39370" indent="-229235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Дети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подростки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расщелиной </a:t>
            </a:r>
            <a:r>
              <a:rPr sz="2800" spc="-5" dirty="0">
                <a:latin typeface="Calibri"/>
                <a:cs typeface="Calibri"/>
              </a:rPr>
              <a:t>позвоночника, </a:t>
            </a:r>
            <a:r>
              <a:rPr sz="2800" spc="-20" dirty="0">
                <a:latin typeface="Calibri"/>
                <a:cs typeface="Calibri"/>
              </a:rPr>
              <a:t>которые являются  ходящими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имеют </a:t>
            </a:r>
            <a:r>
              <a:rPr sz="2800" dirty="0">
                <a:latin typeface="Calibri"/>
                <a:cs typeface="Calibri"/>
              </a:rPr>
              <a:t>слабые </a:t>
            </a:r>
            <a:r>
              <a:rPr sz="2800" spc="-20" dirty="0">
                <a:latin typeface="Calibri"/>
                <a:cs typeface="Calibri"/>
              </a:rPr>
              <a:t>отводящие </a:t>
            </a:r>
            <a:r>
              <a:rPr sz="2800" spc="-5" dirty="0">
                <a:latin typeface="Calibri"/>
                <a:cs typeface="Calibri"/>
              </a:rPr>
              <a:t>мышцы </a:t>
            </a:r>
            <a:r>
              <a:rPr sz="2800" spc="-10" dirty="0">
                <a:latin typeface="Calibri"/>
                <a:cs typeface="Calibri"/>
              </a:rPr>
              <a:t>бедра,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извлекут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10"/>
              </a:lnSpc>
            </a:pPr>
            <a:r>
              <a:rPr sz="2800" spc="-15" dirty="0">
                <a:latin typeface="Calibri"/>
                <a:cs typeface="Calibri"/>
              </a:rPr>
              <a:t>пользу </a:t>
            </a:r>
            <a:r>
              <a:rPr sz="2800" spc="-5" dirty="0">
                <a:latin typeface="Calibri"/>
                <a:cs typeface="Calibri"/>
              </a:rPr>
              <a:t>из </a:t>
            </a:r>
            <a:r>
              <a:rPr sz="2800" spc="-10" dirty="0">
                <a:latin typeface="Calibri"/>
                <a:cs typeface="Calibri"/>
              </a:rPr>
              <a:t>тренировок </a:t>
            </a:r>
            <a:r>
              <a:rPr sz="2800" spc="-5" dirty="0">
                <a:latin typeface="Calibri"/>
                <a:cs typeface="Calibri"/>
              </a:rPr>
              <a:t>на выносливость и </a:t>
            </a:r>
            <a:r>
              <a:rPr sz="2800" spc="-10" dirty="0">
                <a:latin typeface="Calibri"/>
                <a:cs typeface="Calibri"/>
              </a:rPr>
              <a:t>укрепления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мышц.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7855" y="626440"/>
            <a:ext cx="1797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Times New Roman"/>
                <a:cs typeface="Times New Roman"/>
              </a:rPr>
              <a:t>О</a:t>
            </a:r>
            <a:r>
              <a:rPr sz="4400" b="0" spc="-60" dirty="0">
                <a:latin typeface="Times New Roman"/>
                <a:cs typeface="Times New Roman"/>
              </a:rPr>
              <a:t>р</a:t>
            </a:r>
            <a:r>
              <a:rPr sz="4400" b="0" spc="-5" dirty="0">
                <a:latin typeface="Times New Roman"/>
                <a:cs typeface="Times New Roman"/>
              </a:rPr>
              <a:t>т</a:t>
            </a:r>
            <a:r>
              <a:rPr sz="4400" b="0" spc="35" dirty="0">
                <a:latin typeface="Times New Roman"/>
                <a:cs typeface="Times New Roman"/>
              </a:rPr>
              <a:t>е</a:t>
            </a:r>
            <a:r>
              <a:rPr sz="4400" b="0" spc="-5" dirty="0">
                <a:latin typeface="Times New Roman"/>
                <a:cs typeface="Times New Roman"/>
              </a:rPr>
              <a:t>зы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368423"/>
            <a:ext cx="4813935" cy="337947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60"/>
              </a:spcBef>
            </a:pPr>
            <a:r>
              <a:rPr sz="4400" spc="-5" dirty="0">
                <a:latin typeface="Times New Roman"/>
                <a:cs typeface="Times New Roman"/>
              </a:rPr>
              <a:t>Ортезы  </a:t>
            </a:r>
            <a:r>
              <a:rPr sz="4400" spc="-15" dirty="0">
                <a:latin typeface="Times New Roman"/>
                <a:cs typeface="Times New Roman"/>
              </a:rPr>
              <a:t>используются </a:t>
            </a:r>
            <a:r>
              <a:rPr sz="4400" spc="-5" dirty="0">
                <a:latin typeface="Times New Roman"/>
                <a:cs typeface="Times New Roman"/>
              </a:rPr>
              <a:t>при  </a:t>
            </a:r>
            <a:r>
              <a:rPr sz="4400" spc="-10" dirty="0">
                <a:latin typeface="Times New Roman"/>
                <a:cs typeface="Times New Roman"/>
              </a:rPr>
              <a:t>поражениях </a:t>
            </a:r>
            <a:r>
              <a:rPr sz="4400" dirty="0">
                <a:latin typeface="Times New Roman"/>
                <a:cs typeface="Times New Roman"/>
              </a:rPr>
              <a:t>на </a:t>
            </a:r>
            <a:r>
              <a:rPr sz="4400" spc="-15" dirty="0">
                <a:latin typeface="Times New Roman"/>
                <a:cs typeface="Times New Roman"/>
              </a:rPr>
              <a:t>всех  </a:t>
            </a:r>
            <a:r>
              <a:rPr sz="4400" dirty="0">
                <a:latin typeface="Times New Roman"/>
                <a:cs typeface="Times New Roman"/>
              </a:rPr>
              <a:t>неврологических  уровнях</a:t>
            </a:r>
            <a:r>
              <a:rPr sz="4400" spc="-5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расщелины  </a:t>
            </a:r>
            <a:r>
              <a:rPr sz="4400" spc="-20" dirty="0">
                <a:latin typeface="Times New Roman"/>
                <a:cs typeface="Times New Roman"/>
              </a:rPr>
              <a:t>позвоночника.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4343" y="1930907"/>
            <a:ext cx="3543300" cy="4140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10398" y="2046223"/>
            <a:ext cx="1456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Ортез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AFO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252" y="513969"/>
            <a:ext cx="66192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381000">
              <a:lnSpc>
                <a:spcPts val="3460"/>
              </a:lnSpc>
              <a:spcBef>
                <a:spcPts val="535"/>
              </a:spcBef>
            </a:pPr>
            <a:r>
              <a:rPr sz="3200" spc="-10" dirty="0"/>
              <a:t>Ортезы </a:t>
            </a:r>
            <a:r>
              <a:rPr sz="3200" spc="-20" dirty="0"/>
              <a:t>голеностопного </a:t>
            </a:r>
            <a:r>
              <a:rPr sz="3200" spc="-15" dirty="0"/>
              <a:t>сустава  </a:t>
            </a:r>
            <a:r>
              <a:rPr sz="3200" dirty="0"/>
              <a:t>тип GRAFO </a:t>
            </a:r>
            <a:r>
              <a:rPr sz="3200" spc="-5" dirty="0"/>
              <a:t>(вид </a:t>
            </a:r>
            <a:r>
              <a:rPr sz="3200" dirty="0"/>
              <a:t>AFO) и тип</a:t>
            </a:r>
            <a:r>
              <a:rPr sz="3200" spc="-235" dirty="0"/>
              <a:t> </a:t>
            </a:r>
            <a:r>
              <a:rPr sz="3200" dirty="0"/>
              <a:t>KAFO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031492" y="1903476"/>
            <a:ext cx="2801111" cy="4201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0163" y="2005583"/>
            <a:ext cx="1311114" cy="3991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7633" y="400303"/>
            <a:ext cx="585533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795780" marR="5080" indent="-1783080">
              <a:lnSpc>
                <a:spcPts val="3460"/>
              </a:lnSpc>
              <a:spcBef>
                <a:spcPts val="535"/>
              </a:spcBef>
            </a:pPr>
            <a:r>
              <a:rPr sz="3200" spc="-10" dirty="0"/>
              <a:t>Ортезы </a:t>
            </a:r>
            <a:r>
              <a:rPr sz="3200" spc="-20" dirty="0"/>
              <a:t>голеностопного </a:t>
            </a:r>
            <a:r>
              <a:rPr sz="3200" spc="-15" dirty="0"/>
              <a:t>сустава  </a:t>
            </a:r>
            <a:r>
              <a:rPr sz="3200" spc="-5" dirty="0"/>
              <a:t>тип</a:t>
            </a:r>
            <a:r>
              <a:rPr sz="3200" spc="5" dirty="0"/>
              <a:t> </a:t>
            </a:r>
            <a:r>
              <a:rPr sz="3200" dirty="0"/>
              <a:t>HKAFO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416314" y="1895855"/>
            <a:ext cx="1154267" cy="420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1588084"/>
            <a:ext cx="5465445" cy="436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251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Times New Roman"/>
                <a:cs typeface="Times New Roman"/>
              </a:rPr>
              <a:t>стабилизирует </a:t>
            </a:r>
            <a:r>
              <a:rPr sz="2200" spc="-5" dirty="0">
                <a:latin typeface="Times New Roman"/>
                <a:cs typeface="Times New Roman"/>
              </a:rPr>
              <a:t>суставы в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нижних</a:t>
            </a:r>
            <a:endParaRPr sz="2200">
              <a:latin typeface="Times New Roman"/>
              <a:cs typeface="Times New Roman"/>
            </a:endParaRPr>
          </a:p>
          <a:p>
            <a:pPr marL="241300" marR="461009">
              <a:lnSpc>
                <a:spcPts val="2380"/>
              </a:lnSpc>
              <a:spcBef>
                <a:spcPts val="165"/>
              </a:spcBef>
            </a:pPr>
            <a:r>
              <a:rPr sz="2200" spc="-15" dirty="0">
                <a:latin typeface="Times New Roman"/>
                <a:cs typeface="Times New Roman"/>
              </a:rPr>
              <a:t>конечностях, </a:t>
            </a:r>
            <a:r>
              <a:rPr sz="2200" spc="-10" dirty="0">
                <a:latin typeface="Times New Roman"/>
                <a:cs typeface="Times New Roman"/>
              </a:rPr>
              <a:t>обеспечивая вертикальное  </a:t>
            </a:r>
            <a:r>
              <a:rPr sz="2200" spc="-15" dirty="0">
                <a:latin typeface="Times New Roman"/>
                <a:cs typeface="Times New Roman"/>
              </a:rPr>
              <a:t>положение.</a:t>
            </a:r>
            <a:endParaRPr sz="2200">
              <a:latin typeface="Times New Roman"/>
              <a:cs typeface="Times New Roman"/>
            </a:endParaRPr>
          </a:p>
          <a:p>
            <a:pPr marL="241300" marR="193675" indent="-229235">
              <a:lnSpc>
                <a:spcPts val="238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Times New Roman"/>
                <a:cs typeface="Times New Roman"/>
              </a:rPr>
              <a:t>используется, </a:t>
            </a:r>
            <a:r>
              <a:rPr sz="2200" spc="-45" dirty="0">
                <a:latin typeface="Times New Roman"/>
                <a:cs typeface="Times New Roman"/>
              </a:rPr>
              <a:t>когда </a:t>
            </a:r>
            <a:r>
              <a:rPr sz="2200" spc="5" dirty="0">
                <a:latin typeface="Times New Roman"/>
                <a:cs typeface="Times New Roman"/>
              </a:rPr>
              <a:t>нестабильность </a:t>
            </a:r>
            <a:r>
              <a:rPr sz="2200" spc="-15" dirty="0">
                <a:latin typeface="Times New Roman"/>
                <a:cs typeface="Times New Roman"/>
              </a:rPr>
              <a:t>бедра  </a:t>
            </a:r>
            <a:r>
              <a:rPr sz="2200" spc="-5" dirty="0">
                <a:latin typeface="Times New Roman"/>
                <a:cs typeface="Times New Roman"/>
              </a:rPr>
              <a:t>мешает </a:t>
            </a:r>
            <a:r>
              <a:rPr sz="2200" spc="-10" dirty="0">
                <a:latin typeface="Times New Roman"/>
                <a:cs typeface="Times New Roman"/>
              </a:rPr>
              <a:t>выравниванию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колена.</a:t>
            </a:r>
            <a:endParaRPr sz="2200">
              <a:latin typeface="Times New Roman"/>
              <a:cs typeface="Times New Roman"/>
            </a:endParaRPr>
          </a:p>
          <a:p>
            <a:pPr marL="241300" marR="452120" indent="-229235">
              <a:lnSpc>
                <a:spcPts val="238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Times New Roman"/>
                <a:cs typeface="Times New Roman"/>
              </a:rPr>
              <a:t>c </a:t>
            </a:r>
            <a:r>
              <a:rPr sz="2200" spc="-10" dirty="0">
                <a:latin typeface="Times New Roman"/>
                <a:cs typeface="Times New Roman"/>
              </a:rPr>
              <a:t>HKAFO ребенок </a:t>
            </a:r>
            <a:r>
              <a:rPr sz="2200" spc="-15" dirty="0">
                <a:latin typeface="Times New Roman"/>
                <a:cs typeface="Times New Roman"/>
              </a:rPr>
              <a:t>должен </a:t>
            </a:r>
            <a:r>
              <a:rPr sz="2200" spc="-20" dirty="0">
                <a:latin typeface="Times New Roman"/>
                <a:cs typeface="Times New Roman"/>
              </a:rPr>
              <a:t>использовать  </a:t>
            </a:r>
            <a:r>
              <a:rPr sz="2200" spc="-10" dirty="0">
                <a:latin typeface="Times New Roman"/>
                <a:cs typeface="Times New Roman"/>
              </a:rPr>
              <a:t>костыли типа </a:t>
            </a:r>
            <a:r>
              <a:rPr sz="2200" spc="-25" dirty="0">
                <a:latin typeface="Times New Roman"/>
                <a:cs typeface="Times New Roman"/>
              </a:rPr>
              <a:t>ходунки </a:t>
            </a:r>
            <a:r>
              <a:rPr sz="2200" spc="-10" dirty="0">
                <a:latin typeface="Times New Roman"/>
                <a:cs typeface="Times New Roman"/>
              </a:rPr>
              <a:t>или канадки </a:t>
            </a:r>
            <a:r>
              <a:rPr sz="2200" spc="-5" dirty="0">
                <a:latin typeface="Times New Roman"/>
                <a:cs typeface="Times New Roman"/>
              </a:rPr>
              <a:t>и  </a:t>
            </a:r>
            <a:r>
              <a:rPr sz="2200" spc="-15" dirty="0">
                <a:latin typeface="Times New Roman"/>
                <a:cs typeface="Times New Roman"/>
              </a:rPr>
              <a:t>перемещать </a:t>
            </a:r>
            <a:r>
              <a:rPr sz="2200" spc="-5" dirty="0">
                <a:latin typeface="Times New Roman"/>
                <a:cs typeface="Times New Roman"/>
              </a:rPr>
              <a:t>их </a:t>
            </a:r>
            <a:r>
              <a:rPr sz="2200" spc="-10" dirty="0">
                <a:latin typeface="Times New Roman"/>
                <a:cs typeface="Times New Roman"/>
              </a:rPr>
              <a:t>вперед, наклоняясь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или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330"/>
              </a:lnSpc>
            </a:pPr>
            <a:r>
              <a:rPr sz="2200" spc="-10" dirty="0">
                <a:latin typeface="Times New Roman"/>
                <a:cs typeface="Times New Roman"/>
              </a:rPr>
              <a:t>поднимаясь для </a:t>
            </a:r>
            <a:r>
              <a:rPr sz="2200" dirty="0">
                <a:latin typeface="Times New Roman"/>
                <a:cs typeface="Times New Roman"/>
              </a:rPr>
              <a:t>достижения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передвижения.</a:t>
            </a:r>
            <a:endParaRPr sz="2200">
              <a:latin typeface="Times New Roman"/>
              <a:cs typeface="Times New Roman"/>
            </a:endParaRPr>
          </a:p>
          <a:p>
            <a:pPr marL="241300" marR="754380" indent="-229235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0" dirty="0">
                <a:latin typeface="Times New Roman"/>
                <a:cs typeface="Times New Roman"/>
              </a:rPr>
              <a:t>трудный </a:t>
            </a:r>
            <a:r>
              <a:rPr sz="2200" spc="-5" dirty="0">
                <a:latin typeface="Times New Roman"/>
                <a:cs typeface="Times New Roman"/>
              </a:rPr>
              <a:t>для приобретения </a:t>
            </a:r>
            <a:r>
              <a:rPr sz="2200" spc="-10" dirty="0">
                <a:latin typeface="Times New Roman"/>
                <a:cs typeface="Times New Roman"/>
              </a:rPr>
              <a:t>навык </a:t>
            </a:r>
            <a:r>
              <a:rPr sz="2200" spc="-5" dirty="0">
                <a:latin typeface="Times New Roman"/>
                <a:cs typeface="Times New Roman"/>
              </a:rPr>
              <a:t>+  </a:t>
            </a:r>
            <a:r>
              <a:rPr sz="2200" spc="-10" dirty="0">
                <a:latin typeface="Times New Roman"/>
                <a:cs typeface="Times New Roman"/>
              </a:rPr>
              <a:t>надевание </a:t>
            </a:r>
            <a:r>
              <a:rPr sz="2200" spc="-5" dirty="0">
                <a:latin typeface="Times New Roman"/>
                <a:cs typeface="Times New Roman"/>
              </a:rPr>
              <a:t>и снятие крепежа </a:t>
            </a:r>
            <a:r>
              <a:rPr sz="2200" spc="-10" dirty="0">
                <a:latin typeface="Times New Roman"/>
                <a:cs typeface="Times New Roman"/>
              </a:rPr>
              <a:t>является  </a:t>
            </a:r>
            <a:r>
              <a:rPr sz="2200" spc="-5" dirty="0">
                <a:latin typeface="Times New Roman"/>
                <a:cs typeface="Times New Roman"/>
              </a:rPr>
              <a:t>обременительным → многие дети  </a:t>
            </a:r>
            <a:r>
              <a:rPr sz="2200" spc="-15" dirty="0">
                <a:latin typeface="Times New Roman"/>
                <a:cs typeface="Times New Roman"/>
              </a:rPr>
              <a:t>отказываются от </a:t>
            </a:r>
            <a:r>
              <a:rPr sz="2200" spc="-20" dirty="0">
                <a:latin typeface="Times New Roman"/>
                <a:cs typeface="Times New Roman"/>
              </a:rPr>
              <a:t>этого </a:t>
            </a:r>
            <a:r>
              <a:rPr sz="2200" spc="-5" dirty="0">
                <a:latin typeface="Times New Roman"/>
                <a:cs typeface="Times New Roman"/>
              </a:rPr>
              <a:t>по мере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роста.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0003" y="422275"/>
            <a:ext cx="9537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RGO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338869" y="2193694"/>
            <a:ext cx="327025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dirty="0">
                <a:latin typeface="Times New Roman"/>
                <a:cs typeface="Times New Roman"/>
              </a:rPr>
              <a:t>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160526"/>
            <a:ext cx="6713855" cy="505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Times New Roman"/>
                <a:cs typeface="Times New Roman"/>
              </a:rPr>
              <a:t>Использование </a:t>
            </a:r>
            <a:r>
              <a:rPr sz="2400" dirty="0">
                <a:latin typeface="Times New Roman"/>
                <a:cs typeface="Times New Roman"/>
              </a:rPr>
              <a:t>систем </a:t>
            </a:r>
            <a:r>
              <a:rPr sz="2400" spc="-5" dirty="0">
                <a:latin typeface="Times New Roman"/>
                <a:cs typeface="Times New Roman"/>
              </a:rPr>
              <a:t>взаимной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походки</a:t>
            </a:r>
            <a:endParaRPr sz="2400">
              <a:latin typeface="Times New Roman"/>
              <a:cs typeface="Times New Roman"/>
            </a:endParaRPr>
          </a:p>
          <a:p>
            <a:pPr marL="241300" marR="5080">
              <a:lnSpc>
                <a:spcPct val="90000"/>
              </a:lnSpc>
              <a:spcBef>
                <a:spcPts val="140"/>
              </a:spcBef>
            </a:pPr>
            <a:r>
              <a:rPr sz="2400" spc="-15" dirty="0">
                <a:latin typeface="Times New Roman"/>
                <a:cs typeface="Times New Roman"/>
              </a:rPr>
              <a:t>включает </a:t>
            </a:r>
            <a:r>
              <a:rPr sz="2400" dirty="0">
                <a:latin typeface="Times New Roman"/>
                <a:cs typeface="Times New Roman"/>
              </a:rPr>
              <a:t>перекрестно-сшитый </a:t>
            </a:r>
            <a:r>
              <a:rPr sz="2400" spc="-5" dirty="0">
                <a:latin typeface="Times New Roman"/>
                <a:cs typeface="Times New Roman"/>
              </a:rPr>
              <a:t>ортез </a:t>
            </a:r>
            <a:r>
              <a:rPr sz="2400" spc="-15" dirty="0">
                <a:latin typeface="Times New Roman"/>
                <a:cs typeface="Times New Roman"/>
              </a:rPr>
              <a:t>бедра, </a:t>
            </a:r>
            <a:r>
              <a:rPr sz="2400" spc="-5" dirty="0">
                <a:latin typeface="Times New Roman"/>
                <a:cs typeface="Times New Roman"/>
              </a:rPr>
              <a:t>ортез  взаимной </a:t>
            </a:r>
            <a:r>
              <a:rPr sz="2400" spc="-35" dirty="0">
                <a:latin typeface="Times New Roman"/>
                <a:cs typeface="Times New Roman"/>
              </a:rPr>
              <a:t>походки </a:t>
            </a:r>
            <a:r>
              <a:rPr sz="2400" spc="-5" dirty="0">
                <a:latin typeface="Times New Roman"/>
                <a:cs typeface="Times New Roman"/>
              </a:rPr>
              <a:t>(RGO) </a:t>
            </a:r>
            <a:r>
              <a:rPr sz="2400" dirty="0">
                <a:latin typeface="Times New Roman"/>
                <a:cs typeface="Times New Roman"/>
              </a:rPr>
              <a:t>(или </a:t>
            </a:r>
            <a:r>
              <a:rPr sz="2400" spc="-10" dirty="0">
                <a:latin typeface="Times New Roman"/>
                <a:cs typeface="Times New Roman"/>
              </a:rPr>
              <a:t>свободный </a:t>
            </a:r>
            <a:r>
              <a:rPr sz="2400" spc="-5" dirty="0">
                <a:latin typeface="Times New Roman"/>
                <a:cs typeface="Times New Roman"/>
              </a:rPr>
              <a:t>ортез  на </a:t>
            </a:r>
            <a:r>
              <a:rPr sz="2400" dirty="0">
                <a:latin typeface="Times New Roman"/>
                <a:cs typeface="Times New Roman"/>
              </a:rPr>
              <a:t>шарнирной </a:t>
            </a:r>
            <a:r>
              <a:rPr sz="2400" spc="-40" dirty="0">
                <a:latin typeface="Times New Roman"/>
                <a:cs typeface="Times New Roman"/>
              </a:rPr>
              <a:t>походке, </a:t>
            </a:r>
            <a:r>
              <a:rPr sz="2400" spc="-25" dirty="0">
                <a:latin typeface="Times New Roman"/>
                <a:cs typeface="Times New Roman"/>
              </a:rPr>
              <a:t>такой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ортопедическ  ортез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(HGO)).</a:t>
            </a:r>
            <a:endParaRPr sz="2400">
              <a:latin typeface="Times New Roman"/>
              <a:cs typeface="Times New Roman"/>
            </a:endParaRPr>
          </a:p>
          <a:p>
            <a:pPr marL="241300" marR="339725" indent="-229235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изоцентрической </a:t>
            </a:r>
            <a:r>
              <a:rPr sz="2400" dirty="0">
                <a:latin typeface="Times New Roman"/>
                <a:cs typeface="Times New Roman"/>
              </a:rPr>
              <a:t>системе </a:t>
            </a:r>
            <a:r>
              <a:rPr sz="2400" spc="-5" dirty="0">
                <a:latin typeface="Times New Roman"/>
                <a:cs typeface="Times New Roman"/>
              </a:rPr>
              <a:t>RGO </a:t>
            </a:r>
            <a:r>
              <a:rPr sz="2400" spc="-10" dirty="0">
                <a:latin typeface="Times New Roman"/>
                <a:cs typeface="Times New Roman"/>
              </a:rPr>
              <a:t>используется  кабельная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проводка.</a:t>
            </a:r>
            <a:endParaRPr sz="2400">
              <a:latin typeface="Times New Roman"/>
              <a:cs typeface="Times New Roman"/>
            </a:endParaRPr>
          </a:p>
          <a:p>
            <a:pPr marL="241300" marR="638810" indent="-229235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Система </a:t>
            </a:r>
            <a:r>
              <a:rPr sz="2400" spc="-10" dirty="0">
                <a:latin typeface="Times New Roman"/>
                <a:cs typeface="Times New Roman"/>
              </a:rPr>
              <a:t>обеспечивает фиксированную  </a:t>
            </a:r>
            <a:r>
              <a:rPr sz="2400" spc="-15" dirty="0">
                <a:latin typeface="Times New Roman"/>
                <a:cs typeface="Times New Roman"/>
              </a:rPr>
              <a:t>конструкцию </a:t>
            </a:r>
            <a:r>
              <a:rPr sz="2400" spc="-10" dirty="0">
                <a:latin typeface="Times New Roman"/>
                <a:cs typeface="Times New Roman"/>
              </a:rPr>
              <a:t>во </a:t>
            </a:r>
            <a:r>
              <a:rPr sz="2400" spc="-5" dirty="0">
                <a:latin typeface="Times New Roman"/>
                <a:cs typeface="Times New Roman"/>
              </a:rPr>
              <a:t>время </a:t>
            </a:r>
            <a:r>
              <a:rPr sz="2400" dirty="0">
                <a:latin typeface="Times New Roman"/>
                <a:cs typeface="Times New Roman"/>
              </a:rPr>
              <a:t>фазы </a:t>
            </a:r>
            <a:r>
              <a:rPr sz="2400" spc="-15" dirty="0">
                <a:latin typeface="Times New Roman"/>
                <a:cs typeface="Times New Roman"/>
              </a:rPr>
              <a:t>стояния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5" dirty="0">
                <a:latin typeface="Times New Roman"/>
                <a:cs typeface="Times New Roman"/>
              </a:rPr>
              <a:t>одной  </a:t>
            </a:r>
            <a:r>
              <a:rPr sz="2400" spc="-5" dirty="0">
                <a:latin typeface="Times New Roman"/>
                <a:cs typeface="Times New Roman"/>
              </a:rPr>
              <a:t>стороны, </a:t>
            </a:r>
            <a:r>
              <a:rPr sz="2400" dirty="0">
                <a:latin typeface="Times New Roman"/>
                <a:cs typeface="Times New Roman"/>
              </a:rPr>
              <a:t>а </a:t>
            </a:r>
            <a:r>
              <a:rPr sz="2400" spc="-15" dirty="0">
                <a:latin typeface="Times New Roman"/>
                <a:cs typeface="Times New Roman"/>
              </a:rPr>
              <a:t>противоположная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сторона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590"/>
              </a:lnSpc>
            </a:pPr>
            <a:r>
              <a:rPr sz="2400" spc="-10" dirty="0">
                <a:latin typeface="Times New Roman"/>
                <a:cs typeface="Times New Roman"/>
              </a:rPr>
              <a:t>продвигается.</a:t>
            </a:r>
            <a:endParaRPr sz="2400">
              <a:latin typeface="Times New Roman"/>
              <a:cs typeface="Times New Roman"/>
            </a:endParaRPr>
          </a:p>
          <a:p>
            <a:pPr marL="241300" marR="280670" indent="-229235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Простое сгибание </a:t>
            </a:r>
            <a:r>
              <a:rPr sz="2400" spc="-15" dirty="0">
                <a:latin typeface="Times New Roman"/>
                <a:cs typeface="Times New Roman"/>
              </a:rPr>
              <a:t>бедра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5" dirty="0">
                <a:latin typeface="Times New Roman"/>
                <a:cs typeface="Times New Roman"/>
              </a:rPr>
              <a:t>одной </a:t>
            </a:r>
            <a:r>
              <a:rPr sz="2400" spc="-10" dirty="0">
                <a:latin typeface="Times New Roman"/>
                <a:cs typeface="Times New Roman"/>
              </a:rPr>
              <a:t>стороны  вызывает </a:t>
            </a:r>
            <a:r>
              <a:rPr sz="2400" dirty="0">
                <a:latin typeface="Times New Roman"/>
                <a:cs typeface="Times New Roman"/>
              </a:rPr>
              <a:t>разгибание </a:t>
            </a:r>
            <a:r>
              <a:rPr sz="2400" spc="-15" dirty="0">
                <a:latin typeface="Times New Roman"/>
                <a:cs typeface="Times New Roman"/>
              </a:rPr>
              <a:t>бедра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5" dirty="0">
                <a:latin typeface="Times New Roman"/>
                <a:cs typeface="Times New Roman"/>
              </a:rPr>
              <a:t>противоположной  </a:t>
            </a:r>
            <a:r>
              <a:rPr sz="2400" spc="-10" dirty="0">
                <a:latin typeface="Times New Roman"/>
                <a:cs typeface="Times New Roman"/>
              </a:rPr>
              <a:t>стороны </a:t>
            </a:r>
            <a:r>
              <a:rPr sz="2400" spc="5" dirty="0">
                <a:latin typeface="Times New Roman"/>
                <a:cs typeface="Times New Roman"/>
              </a:rPr>
              <a:t>через </a:t>
            </a:r>
            <a:r>
              <a:rPr sz="2400" spc="-10" dirty="0">
                <a:latin typeface="Times New Roman"/>
                <a:cs typeface="Times New Roman"/>
              </a:rPr>
              <a:t>кабельную</a:t>
            </a:r>
            <a:r>
              <a:rPr sz="2400" spc="-30" dirty="0">
                <a:latin typeface="Times New Roman"/>
                <a:cs typeface="Times New Roman"/>
              </a:rPr>
              <a:t> систему.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4500" y="1924811"/>
            <a:ext cx="2136979" cy="362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3326" y="626440"/>
            <a:ext cx="3169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Параподиум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486405" y="1678051"/>
            <a:ext cx="18675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spc="-190" dirty="0">
                <a:latin typeface="Calibri"/>
                <a:cs typeface="Calibri"/>
              </a:rPr>
              <a:t>Статический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5020" y="2555748"/>
            <a:ext cx="3195827" cy="363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69681" y="1670431"/>
            <a:ext cx="17907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i="1" spc="20" dirty="0">
                <a:latin typeface="Calibri"/>
                <a:cs typeface="Calibri"/>
              </a:rPr>
              <a:t>Мобильный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72711" y="2542032"/>
            <a:ext cx="3489548" cy="3489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8290" y="626440"/>
            <a:ext cx="1456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Orlau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8066"/>
            <a:ext cx="6790690" cy="424434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310515" indent="-229235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системе </a:t>
            </a:r>
            <a:r>
              <a:rPr sz="2600" dirty="0">
                <a:latin typeface="Calibri"/>
                <a:cs typeface="Calibri"/>
              </a:rPr>
              <a:t>Orlau, </a:t>
            </a:r>
            <a:r>
              <a:rPr sz="2600" spc="-10" dirty="0">
                <a:latin typeface="Calibri"/>
                <a:cs typeface="Calibri"/>
              </a:rPr>
              <a:t>используемой </a:t>
            </a:r>
            <a:r>
              <a:rPr sz="2600" dirty="0">
                <a:latin typeface="Calibri"/>
                <a:cs typeface="Calibri"/>
              </a:rPr>
              <a:t>при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высокой  </a:t>
            </a:r>
            <a:r>
              <a:rPr sz="2600" spc="-5" dirty="0">
                <a:latin typeface="Calibri"/>
                <a:cs typeface="Calibri"/>
              </a:rPr>
              <a:t>поясничного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20" dirty="0">
                <a:latin typeface="Calibri"/>
                <a:cs typeface="Calibri"/>
              </a:rPr>
              <a:t>грудного </a:t>
            </a:r>
            <a:r>
              <a:rPr sz="2600" spc="-5" dirty="0">
                <a:latin typeface="Calibri"/>
                <a:cs typeface="Calibri"/>
              </a:rPr>
              <a:t>уровня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расщелине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ts val="2810"/>
              </a:lnSpc>
            </a:pPr>
            <a:r>
              <a:rPr sz="2600" spc="-5" dirty="0">
                <a:latin typeface="Calibri"/>
                <a:cs typeface="Calibri"/>
              </a:rPr>
              <a:t>позвоночника, приложение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плитой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опоре  преобразует боковые движения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туловища,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765"/>
              </a:lnSpc>
            </a:pPr>
            <a:r>
              <a:rPr sz="2600" spc="-5" dirty="0">
                <a:latin typeface="Calibri"/>
                <a:cs typeface="Calibri"/>
              </a:rPr>
              <a:t>чтобы </a:t>
            </a:r>
            <a:r>
              <a:rPr sz="2600" dirty="0">
                <a:latin typeface="Calibri"/>
                <a:cs typeface="Calibri"/>
              </a:rPr>
              <a:t>направить </a:t>
            </a:r>
            <a:r>
              <a:rPr sz="2600" spc="-5" dirty="0">
                <a:latin typeface="Calibri"/>
                <a:cs typeface="Calibri"/>
              </a:rPr>
              <a:t>движение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вперед.</a:t>
            </a:r>
            <a:endParaRPr sz="2600">
              <a:latin typeface="Calibri"/>
              <a:cs typeface="Calibri"/>
            </a:endParaRPr>
          </a:p>
          <a:p>
            <a:pPr marL="241300" marR="9525" indent="-229235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Эта адаптация </a:t>
            </a:r>
            <a:r>
              <a:rPr sz="2600" spc="-10" dirty="0">
                <a:latin typeface="Calibri"/>
                <a:cs typeface="Calibri"/>
              </a:rPr>
              <a:t>снижает </a:t>
            </a:r>
            <a:r>
              <a:rPr sz="2600" spc="-5" dirty="0">
                <a:latin typeface="Calibri"/>
                <a:cs typeface="Calibri"/>
              </a:rPr>
              <a:t>потребность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энергии  для </a:t>
            </a:r>
            <a:r>
              <a:rPr sz="2600" spc="-25" dirty="0">
                <a:latin typeface="Calibri"/>
                <a:cs typeface="Calibri"/>
              </a:rPr>
              <a:t>ходьбы </a:t>
            </a:r>
            <a:r>
              <a:rPr sz="2600" dirty="0">
                <a:latin typeface="Calibri"/>
                <a:cs typeface="Calibri"/>
              </a:rPr>
              <a:t>по сравнению с </a:t>
            </a:r>
            <a:r>
              <a:rPr sz="2600" spc="-10" dirty="0">
                <a:latin typeface="Calibri"/>
                <a:cs typeface="Calibri"/>
              </a:rPr>
              <a:t>параподиумом,  </a:t>
            </a:r>
            <a:r>
              <a:rPr sz="2600" spc="-20" dirty="0">
                <a:latin typeface="Calibri"/>
                <a:cs typeface="Calibri"/>
              </a:rPr>
              <a:t>хотя </a:t>
            </a:r>
            <a:r>
              <a:rPr sz="2600" spc="-5" dirty="0">
                <a:latin typeface="Calibri"/>
                <a:cs typeface="Calibri"/>
              </a:rPr>
              <a:t>функция </a:t>
            </a:r>
            <a:r>
              <a:rPr sz="2600" spc="-25" dirty="0">
                <a:latin typeface="Calibri"/>
                <a:cs typeface="Calibri"/>
              </a:rPr>
              <a:t>ходьбы </a:t>
            </a:r>
            <a:r>
              <a:rPr sz="2600" spc="-10" dirty="0">
                <a:latin typeface="Calibri"/>
                <a:cs typeface="Calibri"/>
              </a:rPr>
              <a:t>остается </a:t>
            </a:r>
            <a:r>
              <a:rPr sz="2600" dirty="0">
                <a:latin typeface="Calibri"/>
                <a:cs typeface="Calibri"/>
              </a:rPr>
              <a:t>на уровне  </a:t>
            </a:r>
            <a:r>
              <a:rPr sz="2600" spc="-5" dirty="0">
                <a:latin typeface="Calibri"/>
                <a:cs typeface="Calibri"/>
              </a:rPr>
              <a:t>мобильности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дома.</a:t>
            </a:r>
            <a:endParaRPr sz="2600">
              <a:latin typeface="Calibri"/>
              <a:cs typeface="Calibri"/>
            </a:endParaRPr>
          </a:p>
          <a:p>
            <a:pPr marL="241300" marR="1241425" indent="-229235">
              <a:lnSpc>
                <a:spcPts val="2810"/>
              </a:lnSpc>
              <a:spcBef>
                <a:spcPts val="105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Он </a:t>
            </a:r>
            <a:r>
              <a:rPr sz="2600" spc="-5" dirty="0">
                <a:latin typeface="Calibri"/>
                <a:cs typeface="Calibri"/>
              </a:rPr>
              <a:t>обычно </a:t>
            </a:r>
            <a:r>
              <a:rPr sz="2600" spc="-10" dirty="0">
                <a:latin typeface="Calibri"/>
                <a:cs typeface="Calibri"/>
              </a:rPr>
              <a:t>используется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костылями  </a:t>
            </a:r>
            <a:r>
              <a:rPr sz="2600" spc="-20" dirty="0">
                <a:latin typeface="Calibri"/>
                <a:cs typeface="Calibri"/>
              </a:rPr>
              <a:t>ходунками </a:t>
            </a:r>
            <a:r>
              <a:rPr sz="2600" dirty="0">
                <a:latin typeface="Calibri"/>
                <a:cs typeface="Calibri"/>
              </a:rPr>
              <a:t>и / или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канадками.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5652" y="1929383"/>
            <a:ext cx="2197503" cy="3814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8290" y="614248"/>
            <a:ext cx="1456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Orlau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366270" y="1583436"/>
            <a:ext cx="5104121" cy="449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385" y="614248"/>
            <a:ext cx="52565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Ходьба/мобильность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9652000" cy="42900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490855" indent="-2292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Использование </a:t>
            </a:r>
            <a:r>
              <a:rPr sz="2800" spc="-5" dirty="0">
                <a:latin typeface="Times New Roman"/>
                <a:cs typeface="Times New Roman"/>
              </a:rPr>
              <a:t>системы </a:t>
            </a:r>
            <a:r>
              <a:rPr sz="2800" spc="-35" dirty="0">
                <a:latin typeface="Times New Roman"/>
                <a:cs typeface="Times New Roman"/>
              </a:rPr>
              <a:t>ходьбы </a:t>
            </a:r>
            <a:r>
              <a:rPr sz="2800" spc="-5" dirty="0">
                <a:latin typeface="Times New Roman"/>
                <a:cs typeface="Times New Roman"/>
              </a:rPr>
              <a:t>у </a:t>
            </a:r>
            <a:r>
              <a:rPr sz="2800" spc="-10" dirty="0">
                <a:latin typeface="Times New Roman"/>
                <a:cs typeface="Times New Roman"/>
              </a:rPr>
              <a:t>маленьких </a:t>
            </a:r>
            <a:r>
              <a:rPr sz="2800" spc="-5" dirty="0">
                <a:latin typeface="Times New Roman"/>
                <a:cs typeface="Times New Roman"/>
              </a:rPr>
              <a:t>детей </a:t>
            </a:r>
            <a:r>
              <a:rPr sz="2800" spc="-10" dirty="0">
                <a:latin typeface="Times New Roman"/>
                <a:cs typeface="Times New Roman"/>
              </a:rPr>
              <a:t>имеет  </a:t>
            </a:r>
            <a:r>
              <a:rPr sz="2800" spc="-5" dirty="0">
                <a:latin typeface="Times New Roman"/>
                <a:cs typeface="Times New Roman"/>
              </a:rPr>
              <a:t>преимущества, </a:t>
            </a:r>
            <a:r>
              <a:rPr sz="2800" spc="5" dirty="0">
                <a:latin typeface="Times New Roman"/>
                <a:cs typeface="Times New Roman"/>
              </a:rPr>
              <a:t>так </a:t>
            </a:r>
            <a:r>
              <a:rPr sz="2800" spc="-20" dirty="0">
                <a:latin typeface="Times New Roman"/>
                <a:cs typeface="Times New Roman"/>
              </a:rPr>
              <a:t>как </a:t>
            </a:r>
            <a:r>
              <a:rPr sz="2800" spc="-15" dirty="0">
                <a:latin typeface="Times New Roman"/>
                <a:cs typeface="Times New Roman"/>
              </a:rPr>
              <a:t>исследование </a:t>
            </a:r>
            <a:r>
              <a:rPr sz="2800" i="1" spc="-10" dirty="0">
                <a:latin typeface="Calibri"/>
                <a:cs typeface="Calibri"/>
              </a:rPr>
              <a:t>Mazur </a:t>
            </a:r>
            <a:r>
              <a:rPr sz="2800" i="1" spc="-5" dirty="0">
                <a:latin typeface="Calibri"/>
                <a:cs typeface="Calibri"/>
              </a:rPr>
              <a:t>JM </a:t>
            </a:r>
            <a:r>
              <a:rPr sz="2800" i="1" spc="-15" dirty="0">
                <a:latin typeface="Calibri"/>
                <a:cs typeface="Calibri"/>
              </a:rPr>
              <a:t>et </a:t>
            </a:r>
            <a:r>
              <a:rPr sz="2800" i="1" spc="-5" dirty="0">
                <a:latin typeface="Calibri"/>
                <a:cs typeface="Calibri"/>
              </a:rPr>
              <a:t>al </a:t>
            </a:r>
            <a:r>
              <a:rPr sz="2800" i="1" spc="-10" dirty="0">
                <a:latin typeface="Calibri"/>
                <a:cs typeface="Calibri"/>
              </a:rPr>
              <a:t>(1999)  </a:t>
            </a:r>
            <a:r>
              <a:rPr sz="2800" spc="-10" dirty="0">
                <a:latin typeface="Times New Roman"/>
                <a:cs typeface="Times New Roman"/>
              </a:rPr>
              <a:t>показало меньшее </a:t>
            </a:r>
            <a:r>
              <a:rPr sz="2800" spc="-20" dirty="0">
                <a:latin typeface="Times New Roman"/>
                <a:cs typeface="Times New Roman"/>
              </a:rPr>
              <a:t>количество </a:t>
            </a:r>
            <a:r>
              <a:rPr sz="2800" spc="-15" dirty="0">
                <a:latin typeface="Times New Roman"/>
                <a:cs typeface="Times New Roman"/>
              </a:rPr>
              <a:t>переломов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пролежней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при</a:t>
            </a:r>
            <a:endParaRPr sz="2800">
              <a:latin typeface="Times New Roman"/>
              <a:cs typeface="Times New Roman"/>
            </a:endParaRPr>
          </a:p>
          <a:p>
            <a:pPr marL="241300" marR="5080">
              <a:lnSpc>
                <a:spcPts val="3020"/>
              </a:lnSpc>
              <a:spcBef>
                <a:spcPts val="50"/>
              </a:spcBef>
            </a:pPr>
            <a:r>
              <a:rPr sz="2800" spc="-5" dirty="0">
                <a:latin typeface="Times New Roman"/>
                <a:cs typeface="Times New Roman"/>
              </a:rPr>
              <a:t>сравнении </a:t>
            </a:r>
            <a:r>
              <a:rPr sz="2800" spc="-15" dirty="0">
                <a:latin typeface="Times New Roman"/>
                <a:cs typeface="Times New Roman"/>
              </a:rPr>
              <a:t>тех, </a:t>
            </a:r>
            <a:r>
              <a:rPr sz="2800" spc="-30" dirty="0">
                <a:latin typeface="Times New Roman"/>
                <a:cs typeface="Times New Roman"/>
              </a:rPr>
              <a:t>кто </a:t>
            </a:r>
            <a:r>
              <a:rPr sz="2800" spc="-10" dirty="0">
                <a:latin typeface="Times New Roman"/>
                <a:cs typeface="Times New Roman"/>
              </a:rPr>
              <a:t>строго </a:t>
            </a:r>
            <a:r>
              <a:rPr sz="2800" spc="-15" dirty="0">
                <a:latin typeface="Times New Roman"/>
                <a:cs typeface="Times New Roman"/>
              </a:rPr>
              <a:t>использовал </a:t>
            </a:r>
            <a:r>
              <a:rPr sz="2800" spc="-10" dirty="0">
                <a:latin typeface="Times New Roman"/>
                <a:cs typeface="Times New Roman"/>
              </a:rPr>
              <a:t>инвалидную </a:t>
            </a:r>
            <a:r>
              <a:rPr sz="2800" spc="-70" dirty="0">
                <a:latin typeface="Times New Roman"/>
                <a:cs typeface="Times New Roman"/>
              </a:rPr>
              <a:t>коляску, </a:t>
            </a:r>
            <a:r>
              <a:rPr sz="2800" spc="-5" dirty="0">
                <a:latin typeface="Times New Roman"/>
                <a:cs typeface="Times New Roman"/>
              </a:rPr>
              <a:t>с  теми, </a:t>
            </a:r>
            <a:r>
              <a:rPr sz="2800" spc="-30" dirty="0">
                <a:latin typeface="Times New Roman"/>
                <a:cs typeface="Times New Roman"/>
              </a:rPr>
              <a:t>кто </a:t>
            </a:r>
            <a:r>
              <a:rPr sz="2800" spc="-15" dirty="0">
                <a:latin typeface="Times New Roman"/>
                <a:cs typeface="Times New Roman"/>
              </a:rPr>
              <a:t>использовал </a:t>
            </a:r>
            <a:r>
              <a:rPr sz="2800" spc="-5" dirty="0">
                <a:latin typeface="Times New Roman"/>
                <a:cs typeface="Times New Roman"/>
              </a:rPr>
              <a:t>систему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ходьбы.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Times New Roman"/>
                <a:cs typeface="Times New Roman"/>
              </a:rPr>
              <a:t>Лучше </a:t>
            </a:r>
            <a:r>
              <a:rPr sz="2800" spc="-15" dirty="0">
                <a:latin typeface="Times New Roman"/>
                <a:cs typeface="Times New Roman"/>
              </a:rPr>
              <a:t>всего </a:t>
            </a:r>
            <a:r>
              <a:rPr sz="2800" spc="-10" dirty="0">
                <a:latin typeface="Times New Roman"/>
                <a:cs typeface="Times New Roman"/>
              </a:rPr>
              <a:t>применять, </a:t>
            </a:r>
            <a:r>
              <a:rPr sz="2800" spc="-60" dirty="0">
                <a:latin typeface="Times New Roman"/>
                <a:cs typeface="Times New Roman"/>
              </a:rPr>
              <a:t>когда </a:t>
            </a:r>
            <a:r>
              <a:rPr sz="2800" spc="-10" dirty="0">
                <a:latin typeface="Times New Roman"/>
                <a:cs typeface="Times New Roman"/>
              </a:rPr>
              <a:t>детям </a:t>
            </a:r>
            <a:r>
              <a:rPr sz="2800" spc="-40" dirty="0">
                <a:latin typeface="Times New Roman"/>
                <a:cs typeface="Times New Roman"/>
              </a:rPr>
              <a:t>около </a:t>
            </a:r>
            <a:r>
              <a:rPr sz="2800" spc="-5" dirty="0">
                <a:latin typeface="Times New Roman"/>
                <a:cs typeface="Times New Roman"/>
              </a:rPr>
              <a:t>3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лет.</a:t>
            </a:r>
            <a:endParaRPr sz="2800">
              <a:latin typeface="Times New Roman"/>
              <a:cs typeface="Times New Roman"/>
            </a:endParaRPr>
          </a:p>
          <a:p>
            <a:pPr marL="241300" marR="1414780" indent="-22923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Есть </a:t>
            </a:r>
            <a:r>
              <a:rPr sz="2800" spc="-15" dirty="0">
                <a:latin typeface="Times New Roman"/>
                <a:cs typeface="Times New Roman"/>
              </a:rPr>
              <a:t>положительные </a:t>
            </a:r>
            <a:r>
              <a:rPr sz="2800" spc="5" dirty="0">
                <a:latin typeface="Times New Roman"/>
                <a:cs typeface="Times New Roman"/>
              </a:rPr>
              <a:t>физические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психологические  </a:t>
            </a:r>
            <a:r>
              <a:rPr sz="2800" spc="-5" dirty="0">
                <a:latin typeface="Times New Roman"/>
                <a:cs typeface="Times New Roman"/>
              </a:rPr>
              <a:t>преимущества </a:t>
            </a:r>
            <a:r>
              <a:rPr sz="2800" spc="-20" dirty="0">
                <a:latin typeface="Times New Roman"/>
                <a:cs typeface="Times New Roman"/>
              </a:rPr>
              <a:t>от</a:t>
            </a:r>
            <a:r>
              <a:rPr sz="2800" spc="-10" dirty="0">
                <a:latin typeface="Times New Roman"/>
                <a:cs typeface="Times New Roman"/>
              </a:rPr>
              <a:t> передвижения.</a:t>
            </a:r>
            <a:endParaRPr sz="2800">
              <a:latin typeface="Times New Roman"/>
              <a:cs typeface="Times New Roman"/>
            </a:endParaRPr>
          </a:p>
          <a:p>
            <a:pPr marL="241300" marR="349885" indent="-229235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При </a:t>
            </a:r>
            <a:r>
              <a:rPr sz="2800" spc="-40" dirty="0">
                <a:latin typeface="Times New Roman"/>
                <a:cs typeface="Times New Roman"/>
              </a:rPr>
              <a:t>ходьбе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5" dirty="0">
                <a:latin typeface="Times New Roman"/>
                <a:cs typeface="Times New Roman"/>
              </a:rPr>
              <a:t>системах используются </a:t>
            </a:r>
            <a:r>
              <a:rPr sz="2800" spc="-30" dirty="0">
                <a:latin typeface="Times New Roman"/>
                <a:cs typeface="Times New Roman"/>
              </a:rPr>
              <a:t>ходунки, </a:t>
            </a:r>
            <a:r>
              <a:rPr sz="2800" spc="-15" dirty="0">
                <a:latin typeface="Times New Roman"/>
                <a:cs typeface="Times New Roman"/>
              </a:rPr>
              <a:t>костыли </a:t>
            </a:r>
            <a:r>
              <a:rPr sz="2800" spc="-10" dirty="0">
                <a:latin typeface="Times New Roman"/>
                <a:cs typeface="Times New Roman"/>
              </a:rPr>
              <a:t>или  канадки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33" rIns="0" bIns="0" rtlCol="0">
            <a:spAutoFit/>
          </a:bodyPr>
          <a:lstStyle/>
          <a:p>
            <a:pPr marL="5080" algn="ctr">
              <a:lnSpc>
                <a:spcPts val="4560"/>
              </a:lnSpc>
              <a:spcBef>
                <a:spcPts val="95"/>
              </a:spcBef>
            </a:pPr>
            <a:r>
              <a:rPr sz="4000" b="0" spc="-35" dirty="0">
                <a:latin typeface="Calibri Light"/>
                <a:cs typeface="Calibri Light"/>
              </a:rPr>
              <a:t>Неонатальное</a:t>
            </a:r>
            <a:r>
              <a:rPr sz="4000" b="0" spc="-105" dirty="0">
                <a:latin typeface="Calibri Light"/>
                <a:cs typeface="Calibri Light"/>
              </a:rPr>
              <a:t> </a:t>
            </a:r>
            <a:r>
              <a:rPr sz="4000" b="0" spc="-30" dirty="0">
                <a:latin typeface="Calibri Light"/>
                <a:cs typeface="Calibri Light"/>
              </a:rPr>
              <a:t>лечение</a:t>
            </a:r>
            <a:endParaRPr sz="4000">
              <a:latin typeface="Calibri Light"/>
              <a:cs typeface="Calibri Light"/>
            </a:endParaRPr>
          </a:p>
          <a:p>
            <a:pPr algn="ctr">
              <a:lnSpc>
                <a:spcPts val="4560"/>
              </a:lnSpc>
            </a:pPr>
            <a:r>
              <a:rPr sz="4000" b="0" i="1" spc="-35" dirty="0">
                <a:latin typeface="Calibri Light"/>
                <a:cs typeface="Calibri Light"/>
              </a:rPr>
              <a:t>ранее управление </a:t>
            </a:r>
            <a:r>
              <a:rPr sz="4000" b="0" i="1" spc="-40" dirty="0">
                <a:latin typeface="Calibri Light"/>
                <a:cs typeface="Calibri Light"/>
              </a:rPr>
              <a:t>функцией </a:t>
            </a:r>
            <a:r>
              <a:rPr sz="4000" b="0" i="1" spc="-35" dirty="0">
                <a:latin typeface="Calibri Light"/>
                <a:cs typeface="Calibri Light"/>
              </a:rPr>
              <a:t>мочевого</a:t>
            </a:r>
            <a:r>
              <a:rPr sz="4000" b="0" i="1" spc="-150" dirty="0">
                <a:latin typeface="Calibri Light"/>
                <a:cs typeface="Calibri Light"/>
              </a:rPr>
              <a:t> </a:t>
            </a:r>
            <a:r>
              <a:rPr sz="4000" b="0" i="1" spc="-30" dirty="0">
                <a:latin typeface="Calibri Light"/>
                <a:cs typeface="Calibri Light"/>
              </a:rPr>
              <a:t>пузыря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31010"/>
            <a:ext cx="10341610" cy="39217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0" dirty="0">
                <a:latin typeface="Calibri"/>
                <a:cs typeface="Calibri"/>
              </a:rPr>
              <a:t>Более </a:t>
            </a:r>
            <a:r>
              <a:rPr sz="1800" dirty="0">
                <a:latin typeface="Calibri"/>
                <a:cs typeface="Calibri"/>
              </a:rPr>
              <a:t>90% </a:t>
            </a:r>
            <a:r>
              <a:rPr sz="1800" spc="-10" dirty="0">
                <a:latin typeface="Calibri"/>
                <a:cs typeface="Calibri"/>
              </a:rPr>
              <a:t>детей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MMЦ </a:t>
            </a:r>
            <a:r>
              <a:rPr sz="1800" spc="-25" dirty="0">
                <a:latin typeface="Calibri"/>
                <a:cs typeface="Calibri"/>
              </a:rPr>
              <a:t>будет </a:t>
            </a:r>
            <a:r>
              <a:rPr sz="1800" spc="-5" dirty="0">
                <a:latin typeface="Calibri"/>
                <a:cs typeface="Calibri"/>
              </a:rPr>
              <a:t>иметь </a:t>
            </a:r>
            <a:r>
              <a:rPr sz="1800" spc="-10" dirty="0">
                <a:latin typeface="Calibri"/>
                <a:cs typeface="Calibri"/>
              </a:rPr>
              <a:t>проблему </a:t>
            </a:r>
            <a:r>
              <a:rPr sz="1800" spc="-5" dirty="0">
                <a:latin typeface="Calibri"/>
                <a:cs typeface="Calibri"/>
              </a:rPr>
              <a:t>нейрогенного мочевого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пузыря.</a:t>
            </a:r>
            <a:endParaRPr sz="1800">
              <a:latin typeface="Calibri"/>
              <a:cs typeface="Calibri"/>
            </a:endParaRPr>
          </a:p>
          <a:p>
            <a:pPr marL="241300" marR="78549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Лечебные </a:t>
            </a:r>
            <a:r>
              <a:rPr sz="1800" spc="-5" dirty="0">
                <a:latin typeface="Calibri"/>
                <a:cs typeface="Calibri"/>
              </a:rPr>
              <a:t>решения, принятые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младенчестве могут повлиять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10" dirty="0">
                <a:latin typeface="Calibri"/>
                <a:cs typeface="Calibri"/>
              </a:rPr>
              <a:t>здоровье </a:t>
            </a:r>
            <a:r>
              <a:rPr sz="1800" spc="-5" dirty="0">
                <a:latin typeface="Calibri"/>
                <a:cs typeface="Calibri"/>
              </a:rPr>
              <a:t>почек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возможное  развитие нормального </a:t>
            </a:r>
            <a:r>
              <a:rPr sz="1800" spc="-15" dirty="0">
                <a:latin typeface="Calibri"/>
                <a:cs typeface="Calibri"/>
              </a:rPr>
              <a:t>удержания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мочи.</a:t>
            </a:r>
            <a:endParaRPr sz="1800">
              <a:latin typeface="Calibri"/>
              <a:cs typeface="Calibri"/>
            </a:endParaRPr>
          </a:p>
          <a:p>
            <a:pPr marL="241300" marR="77851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Ранние </a:t>
            </a:r>
            <a:r>
              <a:rPr sz="1800" spc="-10" dirty="0">
                <a:latin typeface="Calibri"/>
                <a:cs typeface="Calibri"/>
              </a:rPr>
              <a:t>цели </a:t>
            </a:r>
            <a:r>
              <a:rPr sz="1800" spc="-5" dirty="0">
                <a:latin typeface="Calibri"/>
                <a:cs typeface="Calibri"/>
              </a:rPr>
              <a:t>включают профилактику инфицирования, </a:t>
            </a:r>
            <a:r>
              <a:rPr sz="1800" spc="-10" dirty="0">
                <a:latin typeface="Calibri"/>
                <a:cs typeface="Calibri"/>
              </a:rPr>
              <a:t>предотвращение </a:t>
            </a:r>
            <a:r>
              <a:rPr sz="1800" spc="-5" dirty="0">
                <a:latin typeface="Calibri"/>
                <a:cs typeface="Calibri"/>
              </a:rPr>
              <a:t>повреждения верхних  мочевых путей, </a:t>
            </a:r>
            <a:r>
              <a:rPr sz="1800" dirty="0">
                <a:latin typeface="Calibri"/>
                <a:cs typeface="Calibri"/>
              </a:rPr>
              <a:t>а </a:t>
            </a:r>
            <a:r>
              <a:rPr sz="1800" spc="-10" dirty="0">
                <a:latin typeface="Calibri"/>
                <a:cs typeface="Calibri"/>
              </a:rPr>
              <a:t>также </a:t>
            </a:r>
            <a:r>
              <a:rPr sz="1800" spc="-5" dirty="0">
                <a:latin typeface="Calibri"/>
                <a:cs typeface="Calibri"/>
              </a:rPr>
              <a:t>выявление анатомических аномалий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мочеполовой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системе.</a:t>
            </a:r>
            <a:endParaRPr sz="1800">
              <a:latin typeface="Calibri"/>
              <a:cs typeface="Calibri"/>
            </a:endParaRPr>
          </a:p>
          <a:p>
            <a:pPr marL="241300" marR="1611630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5" dirty="0">
                <a:latin typeface="Calibri"/>
                <a:cs typeface="Calibri"/>
              </a:rPr>
              <a:t>Исходные </a:t>
            </a:r>
            <a:r>
              <a:rPr sz="1800" spc="-10" dirty="0">
                <a:latin typeface="Calibri"/>
                <a:cs typeface="Calibri"/>
              </a:rPr>
              <a:t>исследования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УЗИ почек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мочевого пузыря, цистоуретрограмма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момент  </a:t>
            </a:r>
            <a:r>
              <a:rPr sz="1800" spc="-5" dirty="0">
                <a:latin typeface="Calibri"/>
                <a:cs typeface="Calibri"/>
              </a:rPr>
              <a:t>мочеиспускания.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5" dirty="0">
                <a:latin typeface="Calibri"/>
                <a:cs typeface="Calibri"/>
              </a:rPr>
              <a:t>Гидронефроз </a:t>
            </a:r>
            <a:r>
              <a:rPr sz="1800" spc="-5" dirty="0">
                <a:latin typeface="Calibri"/>
                <a:cs typeface="Calibri"/>
              </a:rPr>
              <a:t>встречается </a:t>
            </a:r>
            <a:r>
              <a:rPr sz="1800" dirty="0">
                <a:latin typeface="Calibri"/>
                <a:cs typeface="Calibri"/>
              </a:rPr>
              <a:t>у 7% - 30% </a:t>
            </a:r>
            <a:r>
              <a:rPr sz="1800" spc="-10" dirty="0">
                <a:latin typeface="Calibri"/>
                <a:cs typeface="Calibri"/>
              </a:rPr>
              <a:t>детей, </a:t>
            </a:r>
            <a:r>
              <a:rPr sz="1800" dirty="0">
                <a:latin typeface="Calibri"/>
                <a:cs typeface="Calibri"/>
              </a:rPr>
              <a:t>а </a:t>
            </a:r>
            <a:r>
              <a:rPr sz="1800" spc="-10" dirty="0">
                <a:latin typeface="Calibri"/>
                <a:cs typeface="Calibri"/>
              </a:rPr>
              <a:t>рефлюкс </a:t>
            </a:r>
            <a:r>
              <a:rPr sz="1800" spc="-5" dirty="0">
                <a:latin typeface="Calibri"/>
                <a:cs typeface="Calibri"/>
              </a:rPr>
              <a:t>встречается </a:t>
            </a:r>
            <a:r>
              <a:rPr sz="1800" dirty="0">
                <a:latin typeface="Calibri"/>
                <a:cs typeface="Calibri"/>
              </a:rPr>
              <a:t>примерно у 20%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младенцев.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Младенцы </a:t>
            </a:r>
            <a:r>
              <a:rPr sz="1800" dirty="0">
                <a:latin typeface="Calibri"/>
                <a:cs typeface="Calibri"/>
              </a:rPr>
              <a:t>с гидронефрозом или </a:t>
            </a:r>
            <a:r>
              <a:rPr sz="1800" spc="-10" dirty="0">
                <a:latin typeface="Calibri"/>
                <a:cs typeface="Calibri"/>
              </a:rPr>
              <a:t>рефлюксом должны </a:t>
            </a:r>
            <a:r>
              <a:rPr sz="1800" spc="-5" dirty="0">
                <a:latin typeface="Calibri"/>
                <a:cs typeface="Calibri"/>
              </a:rPr>
              <a:t>профилактически </a:t>
            </a:r>
            <a:r>
              <a:rPr sz="1800" spc="-10" dirty="0">
                <a:latin typeface="Calibri"/>
                <a:cs typeface="Calibri"/>
              </a:rPr>
              <a:t>получать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антибиотики.</a:t>
            </a:r>
            <a:endParaRPr sz="1800">
              <a:latin typeface="Calibri"/>
              <a:cs typeface="Calibri"/>
            </a:endParaRPr>
          </a:p>
          <a:p>
            <a:pPr marL="241300" marR="191770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Младенцам, </a:t>
            </a:r>
            <a:r>
              <a:rPr sz="1800" spc="-15" dirty="0">
                <a:latin typeface="Calibri"/>
                <a:cs typeface="Calibri"/>
              </a:rPr>
              <a:t>которые </a:t>
            </a:r>
            <a:r>
              <a:rPr sz="1800" dirty="0">
                <a:latin typeface="Calibri"/>
                <a:cs typeface="Calibri"/>
              </a:rPr>
              <a:t>не в </a:t>
            </a:r>
            <a:r>
              <a:rPr sz="1800" spc="-10" dirty="0">
                <a:latin typeface="Calibri"/>
                <a:cs typeface="Calibri"/>
              </a:rPr>
              <a:t>состоянии мочиться, </a:t>
            </a:r>
            <a:r>
              <a:rPr sz="1800" spc="-15" dirty="0">
                <a:latin typeface="Calibri"/>
                <a:cs typeface="Calibri"/>
              </a:rPr>
              <a:t>следует </a:t>
            </a:r>
            <a:r>
              <a:rPr sz="1800" dirty="0">
                <a:latin typeface="Calibri"/>
                <a:cs typeface="Calibri"/>
              </a:rPr>
              <a:t>начать </a:t>
            </a:r>
            <a:r>
              <a:rPr sz="1800" spc="-5" dirty="0">
                <a:latin typeface="Calibri"/>
                <a:cs typeface="Calibri"/>
              </a:rPr>
              <a:t>выполнять программу </a:t>
            </a:r>
            <a:r>
              <a:rPr sz="1800" spc="-10" dirty="0">
                <a:latin typeface="Calibri"/>
                <a:cs typeface="Calibri"/>
              </a:rPr>
              <a:t>периодической  катетеризации.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ts val="1835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5" dirty="0">
                <a:latin typeface="Calibri"/>
                <a:cs typeface="Calibri"/>
              </a:rPr>
              <a:t>Если </a:t>
            </a:r>
            <a:r>
              <a:rPr sz="1800" spc="-5" dirty="0">
                <a:latin typeface="Calibri"/>
                <a:cs typeface="Calibri"/>
              </a:rPr>
              <a:t>ребенок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состоянии мочиться, </a:t>
            </a:r>
            <a:r>
              <a:rPr sz="1800" spc="-15" dirty="0">
                <a:latin typeface="Calibri"/>
                <a:cs typeface="Calibri"/>
              </a:rPr>
              <a:t>то </a:t>
            </a:r>
            <a:r>
              <a:rPr sz="1800" spc="-10" dirty="0">
                <a:latin typeface="Calibri"/>
                <a:cs typeface="Calibri"/>
              </a:rPr>
              <a:t>должна </a:t>
            </a:r>
            <a:r>
              <a:rPr sz="1800" dirty="0">
                <a:latin typeface="Calibri"/>
                <a:cs typeface="Calibri"/>
              </a:rPr>
              <a:t>быть </a:t>
            </a:r>
            <a:r>
              <a:rPr sz="1800" spc="-5" dirty="0">
                <a:latin typeface="Calibri"/>
                <a:cs typeface="Calibri"/>
              </a:rPr>
              <a:t>проверена </a:t>
            </a:r>
            <a:r>
              <a:rPr sz="1800" spc="-10" dirty="0">
                <a:latin typeface="Calibri"/>
                <a:cs typeface="Calibri"/>
              </a:rPr>
              <a:t>полнота </a:t>
            </a:r>
            <a:r>
              <a:rPr sz="1800" spc="-5" dirty="0">
                <a:latin typeface="Calibri"/>
                <a:cs typeface="Calibri"/>
              </a:rPr>
              <a:t>опорожнения путем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проверки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510"/>
              </a:lnSpc>
            </a:pPr>
            <a:r>
              <a:rPr sz="1800" spc="-10" dirty="0">
                <a:latin typeface="Calibri"/>
                <a:cs typeface="Calibri"/>
              </a:rPr>
              <a:t>объема остаточной </a:t>
            </a:r>
            <a:r>
              <a:rPr sz="1800" spc="-5" dirty="0">
                <a:latin typeface="Calibri"/>
                <a:cs typeface="Calibri"/>
              </a:rPr>
              <a:t>мочи, </a:t>
            </a:r>
            <a:r>
              <a:rPr sz="1800" dirty="0">
                <a:latin typeface="Calibri"/>
                <a:cs typeface="Calibri"/>
              </a:rPr>
              <a:t>либо </a:t>
            </a:r>
            <a:r>
              <a:rPr sz="1800" spc="-5" dirty="0">
                <a:latin typeface="Calibri"/>
                <a:cs typeface="Calibri"/>
              </a:rPr>
              <a:t>катетеризацией мочевого пузыря, </a:t>
            </a:r>
            <a:r>
              <a:rPr sz="1800" dirty="0">
                <a:latin typeface="Calibri"/>
                <a:cs typeface="Calibri"/>
              </a:rPr>
              <a:t>либо с </a:t>
            </a:r>
            <a:r>
              <a:rPr sz="1800" spc="-5" dirty="0">
                <a:latin typeface="Calibri"/>
                <a:cs typeface="Calibri"/>
              </a:rPr>
              <a:t>помощью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сканирования.</a:t>
            </a:r>
            <a:endParaRPr sz="1800">
              <a:latin typeface="Calibri"/>
              <a:cs typeface="Calibri"/>
            </a:endParaRPr>
          </a:p>
          <a:p>
            <a:pPr marL="241300" marR="543560">
              <a:lnSpc>
                <a:spcPct val="70000"/>
              </a:lnSpc>
              <a:spcBef>
                <a:spcPts val="320"/>
              </a:spcBef>
            </a:pPr>
            <a:r>
              <a:rPr sz="1800" spc="-10" dirty="0">
                <a:latin typeface="Calibri"/>
                <a:cs typeface="Calibri"/>
              </a:rPr>
              <a:t>Неполное </a:t>
            </a:r>
            <a:r>
              <a:rPr sz="1800" spc="-5" dirty="0">
                <a:latin typeface="Calibri"/>
                <a:cs typeface="Calibri"/>
              </a:rPr>
              <a:t>опорожнение </a:t>
            </a: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dirty="0">
                <a:latin typeface="Calibri"/>
                <a:cs typeface="Calibri"/>
              </a:rPr>
              <a:t>привести к инфекции </a:t>
            </a:r>
            <a:r>
              <a:rPr sz="1800" spc="-5" dirty="0">
                <a:latin typeface="Calibri"/>
                <a:cs typeface="Calibri"/>
              </a:rPr>
              <a:t>мочевых путей, </a:t>
            </a:r>
            <a:r>
              <a:rPr sz="1800" spc="-15" dirty="0">
                <a:latin typeface="Calibri"/>
                <a:cs typeface="Calibri"/>
              </a:rPr>
              <a:t>потому </a:t>
            </a:r>
            <a:r>
              <a:rPr sz="1800" spc="-10" dirty="0">
                <a:latin typeface="Calibri"/>
                <a:cs typeface="Calibri"/>
              </a:rPr>
              <a:t>что остаточная </a:t>
            </a:r>
            <a:r>
              <a:rPr sz="1800" spc="-5" dirty="0">
                <a:latin typeface="Calibri"/>
                <a:cs typeface="Calibri"/>
              </a:rPr>
              <a:t>моча  служит питательной </a:t>
            </a:r>
            <a:r>
              <a:rPr sz="1800" spc="-10" dirty="0">
                <a:latin typeface="Calibri"/>
                <a:cs typeface="Calibri"/>
              </a:rPr>
              <a:t>средой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5" dirty="0">
                <a:latin typeface="Calibri"/>
                <a:cs typeface="Calibri"/>
              </a:rPr>
              <a:t> инфекции.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311" rIns="0" bIns="0" rtlCol="0">
            <a:spAutoFit/>
          </a:bodyPr>
          <a:lstStyle/>
          <a:p>
            <a:pPr marL="1270" algn="ctr">
              <a:lnSpc>
                <a:spcPts val="3604"/>
              </a:lnSpc>
              <a:spcBef>
                <a:spcPts val="105"/>
              </a:spcBef>
            </a:pPr>
            <a:r>
              <a:rPr sz="3200" spc="-15" dirty="0"/>
              <a:t>Ходьба/мобильность</a:t>
            </a:r>
            <a:endParaRPr sz="3200"/>
          </a:p>
          <a:p>
            <a:pPr algn="ctr">
              <a:lnSpc>
                <a:spcPts val="3604"/>
              </a:lnSpc>
            </a:pPr>
            <a:r>
              <a:rPr sz="3200" dirty="0"/>
              <a:t>Функциональный </a:t>
            </a:r>
            <a:r>
              <a:rPr sz="3200" spc="-15" dirty="0"/>
              <a:t>уровень </a:t>
            </a:r>
            <a:r>
              <a:rPr sz="3200" spc="-5" dirty="0"/>
              <a:t>поражения </a:t>
            </a:r>
            <a:r>
              <a:rPr sz="3200" dirty="0"/>
              <a:t>Т12 и </a:t>
            </a:r>
            <a:r>
              <a:rPr sz="3200" spc="-5" dirty="0"/>
              <a:t>выше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2827147"/>
            <a:ext cx="10129520" cy="2242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75" dirty="0">
                <a:latin typeface="Times New Roman"/>
                <a:cs typeface="Times New Roman"/>
              </a:rPr>
              <a:t>Только </a:t>
            </a:r>
            <a:r>
              <a:rPr sz="2800" spc="-5" dirty="0">
                <a:latin typeface="Times New Roman"/>
                <a:cs typeface="Times New Roman"/>
              </a:rPr>
              <a:t>с приспособленным </a:t>
            </a:r>
            <a:r>
              <a:rPr sz="2800" spc="-20" dirty="0">
                <a:latin typeface="Times New Roman"/>
                <a:cs typeface="Times New Roman"/>
              </a:rPr>
              <a:t>оборудованием, </a:t>
            </a:r>
            <a:r>
              <a:rPr sz="2800" spc="-25" dirty="0">
                <a:latin typeface="Times New Roman"/>
                <a:cs typeface="Times New Roman"/>
              </a:rPr>
              <a:t>как </a:t>
            </a:r>
            <a:r>
              <a:rPr sz="2800" spc="-5" dirty="0">
                <a:latin typeface="Times New Roman"/>
                <a:cs typeface="Times New Roman"/>
              </a:rPr>
              <a:t>статический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dirty="0">
                <a:latin typeface="Times New Roman"/>
                <a:cs typeface="Times New Roman"/>
              </a:rPr>
              <a:t>динамический </a:t>
            </a:r>
            <a:r>
              <a:rPr sz="2800" spc="-20" dirty="0">
                <a:latin typeface="Times New Roman"/>
                <a:cs typeface="Times New Roman"/>
              </a:rPr>
              <a:t>вертикализатор, </a:t>
            </a:r>
            <a:r>
              <a:rPr sz="2800" spc="-10" dirty="0">
                <a:latin typeface="Times New Roman"/>
                <a:cs typeface="Times New Roman"/>
              </a:rPr>
              <a:t>или </a:t>
            </a:r>
            <a:r>
              <a:rPr sz="2800" spc="-5" dirty="0">
                <a:latin typeface="Times New Roman"/>
                <a:cs typeface="Times New Roman"/>
              </a:rPr>
              <a:t>ортез (HKAFO, KAFO, </a:t>
            </a:r>
            <a:r>
              <a:rPr sz="2800" spc="-10" dirty="0">
                <a:latin typeface="Times New Roman"/>
                <a:cs typeface="Times New Roman"/>
              </a:rPr>
              <a:t>RGO)  </a:t>
            </a:r>
            <a:r>
              <a:rPr sz="2800" spc="-5" dirty="0">
                <a:latin typeface="Times New Roman"/>
                <a:cs typeface="Times New Roman"/>
              </a:rPr>
              <a:t>с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ходунками,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Times New Roman"/>
                <a:cs typeface="Times New Roman"/>
              </a:rPr>
              <a:t>Терапия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10" dirty="0">
                <a:latin typeface="Times New Roman"/>
                <a:cs typeface="Times New Roman"/>
              </a:rPr>
              <a:t>оптимальную </a:t>
            </a:r>
            <a:r>
              <a:rPr sz="2800" spc="-5" dirty="0">
                <a:latin typeface="Times New Roman"/>
                <a:cs typeface="Times New Roman"/>
              </a:rPr>
              <a:t>подвижность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дома.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Подвижность в </a:t>
            </a:r>
            <a:r>
              <a:rPr sz="2800" spc="-10" dirty="0">
                <a:latin typeface="Times New Roman"/>
                <a:cs typeface="Times New Roman"/>
              </a:rPr>
              <a:t>инвалидной </a:t>
            </a:r>
            <a:r>
              <a:rPr sz="2800" spc="-45" dirty="0">
                <a:latin typeface="Times New Roman"/>
                <a:cs typeface="Times New Roman"/>
              </a:rPr>
              <a:t>коляске </a:t>
            </a:r>
            <a:r>
              <a:rPr sz="2800" spc="-20" dirty="0">
                <a:latin typeface="Times New Roman"/>
                <a:cs typeface="Times New Roman"/>
              </a:rPr>
              <a:t>очень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важна.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311" rIns="0" bIns="0" rtlCol="0">
            <a:spAutoFit/>
          </a:bodyPr>
          <a:lstStyle/>
          <a:p>
            <a:pPr marL="1905" algn="ctr">
              <a:lnSpc>
                <a:spcPts val="3604"/>
              </a:lnSpc>
              <a:spcBef>
                <a:spcPts val="105"/>
              </a:spcBef>
            </a:pPr>
            <a:r>
              <a:rPr sz="3200" spc="-15" dirty="0"/>
              <a:t>Ходьба/мобильность</a:t>
            </a:r>
            <a:endParaRPr sz="3200"/>
          </a:p>
          <a:p>
            <a:pPr marL="635" algn="ctr">
              <a:lnSpc>
                <a:spcPts val="3604"/>
              </a:lnSpc>
            </a:pPr>
            <a:r>
              <a:rPr sz="3200" dirty="0"/>
              <a:t>Функциональный </a:t>
            </a:r>
            <a:r>
              <a:rPr sz="3200" spc="-15" dirty="0"/>
              <a:t>уровень </a:t>
            </a:r>
            <a:r>
              <a:rPr sz="3200" spc="-5" dirty="0"/>
              <a:t>поражения</a:t>
            </a:r>
            <a:r>
              <a:rPr sz="3200" spc="-15" dirty="0"/>
              <a:t> </a:t>
            </a:r>
            <a:r>
              <a:rPr sz="3200" dirty="0"/>
              <a:t>L1-L2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2315921"/>
            <a:ext cx="9181465" cy="224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С приспособленным </a:t>
            </a:r>
            <a:r>
              <a:rPr sz="2800" spc="-20" dirty="0">
                <a:latin typeface="Times New Roman"/>
                <a:cs typeface="Times New Roman"/>
              </a:rPr>
              <a:t>оборудованием </a:t>
            </a:r>
            <a:r>
              <a:rPr sz="2800" spc="-5" dirty="0">
                <a:latin typeface="Times New Roman"/>
                <a:cs typeface="Times New Roman"/>
              </a:rPr>
              <a:t>статические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или</a:t>
            </a:r>
            <a:endParaRPr sz="2800">
              <a:latin typeface="Times New Roman"/>
              <a:cs typeface="Times New Roman"/>
            </a:endParaRPr>
          </a:p>
          <a:p>
            <a:pPr marL="241300" marR="5080">
              <a:lnSpc>
                <a:spcPts val="3020"/>
              </a:lnSpc>
              <a:spcBef>
                <a:spcPts val="220"/>
              </a:spcBef>
            </a:pPr>
            <a:r>
              <a:rPr sz="2800" dirty="0">
                <a:latin typeface="Times New Roman"/>
                <a:cs typeface="Times New Roman"/>
              </a:rPr>
              <a:t>динамические </a:t>
            </a:r>
            <a:r>
              <a:rPr sz="2800" spc="-20" dirty="0">
                <a:latin typeface="Times New Roman"/>
                <a:cs typeface="Times New Roman"/>
              </a:rPr>
              <a:t>вертикализаторы </a:t>
            </a:r>
            <a:r>
              <a:rPr sz="2800" spc="-10" dirty="0">
                <a:latin typeface="Times New Roman"/>
                <a:cs typeface="Times New Roman"/>
              </a:rPr>
              <a:t>или </a:t>
            </a:r>
            <a:r>
              <a:rPr sz="2800" spc="-5" dirty="0">
                <a:latin typeface="Times New Roman"/>
                <a:cs typeface="Times New Roman"/>
              </a:rPr>
              <a:t>ортезы </a:t>
            </a:r>
            <a:r>
              <a:rPr sz="2800" spc="-10" dirty="0">
                <a:latin typeface="Times New Roman"/>
                <a:cs typeface="Times New Roman"/>
              </a:rPr>
              <a:t>KAFO, RGO, </a:t>
            </a:r>
            <a:r>
              <a:rPr sz="2800" spc="-5" dirty="0">
                <a:latin typeface="Times New Roman"/>
                <a:cs typeface="Times New Roman"/>
              </a:rPr>
              <a:t>с  </a:t>
            </a:r>
            <a:r>
              <a:rPr sz="2800" spc="-30" dirty="0">
                <a:latin typeface="Times New Roman"/>
                <a:cs typeface="Times New Roman"/>
              </a:rPr>
              <a:t>ходунками,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40" dirty="0">
                <a:latin typeface="Times New Roman"/>
                <a:cs typeface="Times New Roman"/>
              </a:rPr>
              <a:t>Главным </a:t>
            </a:r>
            <a:r>
              <a:rPr sz="2800" spc="-10" dirty="0">
                <a:latin typeface="Times New Roman"/>
                <a:cs typeface="Times New Roman"/>
              </a:rPr>
              <a:t>образом, </a:t>
            </a:r>
            <a:r>
              <a:rPr sz="2800" spc="-35" dirty="0">
                <a:latin typeface="Times New Roman"/>
                <a:cs typeface="Times New Roman"/>
              </a:rPr>
              <a:t>ходьба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быту.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Подвижность в </a:t>
            </a:r>
            <a:r>
              <a:rPr sz="2800" spc="-10" dirty="0">
                <a:latin typeface="Times New Roman"/>
                <a:cs typeface="Times New Roman"/>
              </a:rPr>
              <a:t>инвалидной </a:t>
            </a:r>
            <a:r>
              <a:rPr sz="2800" spc="-35" dirty="0">
                <a:latin typeface="Times New Roman"/>
                <a:cs typeface="Times New Roman"/>
              </a:rPr>
              <a:t>коляски </a:t>
            </a:r>
            <a:r>
              <a:rPr sz="2800" spc="-20" dirty="0">
                <a:latin typeface="Times New Roman"/>
                <a:cs typeface="Times New Roman"/>
              </a:rPr>
              <a:t>очень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важна.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311" rIns="0" bIns="0" rtlCol="0">
            <a:spAutoFit/>
          </a:bodyPr>
          <a:lstStyle/>
          <a:p>
            <a:pPr marL="1905" algn="ctr">
              <a:lnSpc>
                <a:spcPts val="3604"/>
              </a:lnSpc>
              <a:spcBef>
                <a:spcPts val="105"/>
              </a:spcBef>
            </a:pPr>
            <a:r>
              <a:rPr sz="3200" spc="-15" dirty="0"/>
              <a:t>Ходьба/мобильность</a:t>
            </a:r>
            <a:endParaRPr sz="3200"/>
          </a:p>
          <a:p>
            <a:pPr algn="ctr">
              <a:lnSpc>
                <a:spcPts val="3604"/>
              </a:lnSpc>
            </a:pPr>
            <a:r>
              <a:rPr sz="3200" dirty="0"/>
              <a:t>Функциональный </a:t>
            </a:r>
            <a:r>
              <a:rPr sz="3200" spc="-15" dirty="0"/>
              <a:t>уровень </a:t>
            </a:r>
            <a:r>
              <a:rPr sz="3200" spc="-5" dirty="0"/>
              <a:t>поражения</a:t>
            </a:r>
            <a:r>
              <a:rPr sz="3200" spc="-10" dirty="0"/>
              <a:t> </a:t>
            </a:r>
            <a:r>
              <a:rPr sz="3200" spc="-5" dirty="0"/>
              <a:t>L3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2315921"/>
            <a:ext cx="10111740" cy="35223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70180" indent="-229235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С ортезами KAFO, AFO с </a:t>
            </a:r>
            <a:r>
              <a:rPr sz="2800" spc="-15" dirty="0">
                <a:latin typeface="Times New Roman"/>
                <a:cs typeface="Times New Roman"/>
              </a:rPr>
              <a:t>напольной </a:t>
            </a:r>
            <a:r>
              <a:rPr sz="2800" spc="-10" dirty="0">
                <a:latin typeface="Times New Roman"/>
                <a:cs typeface="Times New Roman"/>
              </a:rPr>
              <a:t>плитой, </a:t>
            </a:r>
            <a:r>
              <a:rPr sz="2800" spc="-5" dirty="0">
                <a:latin typeface="Times New Roman"/>
                <a:cs typeface="Times New Roman"/>
              </a:rPr>
              <a:t>AFO, </a:t>
            </a:r>
            <a:r>
              <a:rPr sz="2800" spc="-30" dirty="0">
                <a:latin typeface="Times New Roman"/>
                <a:cs typeface="Times New Roman"/>
              </a:rPr>
              <a:t>ходунками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  </a:t>
            </a:r>
            <a:r>
              <a:rPr sz="2800" spc="-15" dirty="0">
                <a:latin typeface="Times New Roman"/>
                <a:cs typeface="Times New Roman"/>
              </a:rPr>
              <a:t>костылями.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Бытовая </a:t>
            </a:r>
            <a:r>
              <a:rPr sz="2800" spc="-5" dirty="0">
                <a:latin typeface="Times New Roman"/>
                <a:cs typeface="Times New Roman"/>
              </a:rPr>
              <a:t>и ограниченная </a:t>
            </a:r>
            <a:r>
              <a:rPr sz="2800" dirty="0">
                <a:latin typeface="Times New Roman"/>
                <a:cs typeface="Times New Roman"/>
              </a:rPr>
              <a:t>общественная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среда.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Times New Roman"/>
                <a:cs typeface="Times New Roman"/>
              </a:rPr>
              <a:t>Тренировка </a:t>
            </a:r>
            <a:r>
              <a:rPr sz="2800" dirty="0">
                <a:latin typeface="Times New Roman"/>
                <a:cs typeface="Times New Roman"/>
              </a:rPr>
              <a:t>антигравитационной </a:t>
            </a:r>
            <a:r>
              <a:rPr sz="2800" spc="-5" dirty="0">
                <a:latin typeface="Times New Roman"/>
                <a:cs typeface="Times New Roman"/>
              </a:rPr>
              <a:t>силы </a:t>
            </a:r>
            <a:r>
              <a:rPr sz="2800" spc="-20" dirty="0">
                <a:latin typeface="Times New Roman"/>
                <a:cs typeface="Times New Roman"/>
              </a:rPr>
              <a:t>четырехглавой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мышцы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40" dirty="0">
                <a:latin typeface="Times New Roman"/>
                <a:cs typeface="Times New Roman"/>
              </a:rPr>
              <a:t>Может </a:t>
            </a:r>
            <a:r>
              <a:rPr sz="2800" spc="-5" dirty="0">
                <a:latin typeface="Times New Roman"/>
                <a:cs typeface="Times New Roman"/>
              </a:rPr>
              <a:t>идти с </a:t>
            </a:r>
            <a:r>
              <a:rPr sz="2800" spc="-15" dirty="0">
                <a:latin typeface="Times New Roman"/>
                <a:cs typeface="Times New Roman"/>
              </a:rPr>
              <a:t>вышеупомянутыми </a:t>
            </a:r>
            <a:r>
              <a:rPr sz="2800" spc="-20" dirty="0">
                <a:latin typeface="Times New Roman"/>
                <a:cs typeface="Times New Roman"/>
              </a:rPr>
              <a:t>комбинациями оборудования;  </a:t>
            </a:r>
            <a:r>
              <a:rPr sz="2800" spc="-45" dirty="0">
                <a:latin typeface="Times New Roman"/>
                <a:cs typeface="Times New Roman"/>
              </a:rPr>
              <a:t>однако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10" dirty="0">
                <a:latin typeface="Times New Roman"/>
                <a:cs typeface="Times New Roman"/>
              </a:rPr>
              <a:t>увеличением </a:t>
            </a:r>
            <a:r>
              <a:rPr sz="2800" spc="20" dirty="0">
                <a:latin typeface="Times New Roman"/>
                <a:cs typeface="Times New Roman"/>
              </a:rPr>
              <a:t>роста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15" dirty="0">
                <a:latin typeface="Times New Roman"/>
                <a:cs typeface="Times New Roman"/>
              </a:rPr>
              <a:t>веса </a:t>
            </a:r>
            <a:r>
              <a:rPr sz="2800" spc="-15" dirty="0">
                <a:latin typeface="Times New Roman"/>
                <a:cs typeface="Times New Roman"/>
              </a:rPr>
              <a:t>большинство </a:t>
            </a:r>
            <a:r>
              <a:rPr sz="2800" spc="-5" dirty="0">
                <a:latin typeface="Times New Roman"/>
                <a:cs typeface="Times New Roman"/>
              </a:rPr>
              <a:t>из них </a:t>
            </a:r>
            <a:r>
              <a:rPr sz="2800" spc="-10" dirty="0">
                <a:latin typeface="Times New Roman"/>
                <a:cs typeface="Times New Roman"/>
              </a:rPr>
              <a:t>потеряет  </a:t>
            </a:r>
            <a:r>
              <a:rPr sz="2800" spc="10" dirty="0">
                <a:latin typeface="Times New Roman"/>
                <a:cs typeface="Times New Roman"/>
              </a:rPr>
              <a:t>способность </a:t>
            </a:r>
            <a:r>
              <a:rPr sz="2800" spc="-15" dirty="0">
                <a:latin typeface="Times New Roman"/>
                <a:cs typeface="Times New Roman"/>
              </a:rPr>
              <a:t>передвигаться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25" dirty="0">
                <a:latin typeface="Times New Roman"/>
                <a:cs typeface="Times New Roman"/>
              </a:rPr>
              <a:t>подростковом </a:t>
            </a:r>
            <a:r>
              <a:rPr sz="2800" spc="-10" dirty="0">
                <a:latin typeface="Times New Roman"/>
                <a:cs typeface="Times New Roman"/>
              </a:rPr>
              <a:t>возрасте, </a:t>
            </a:r>
            <a:r>
              <a:rPr sz="2800" spc="5" dirty="0">
                <a:latin typeface="Times New Roman"/>
                <a:cs typeface="Times New Roman"/>
              </a:rPr>
              <a:t>так </a:t>
            </a:r>
            <a:r>
              <a:rPr sz="2800" spc="-20" dirty="0">
                <a:latin typeface="Times New Roman"/>
                <a:cs typeface="Times New Roman"/>
              </a:rPr>
              <a:t>как это  </a:t>
            </a:r>
            <a:r>
              <a:rPr sz="2800" spc="-15" dirty="0">
                <a:latin typeface="Times New Roman"/>
                <a:cs typeface="Times New Roman"/>
              </a:rPr>
              <a:t>потребляет </a:t>
            </a:r>
            <a:r>
              <a:rPr sz="2800" spc="-35" dirty="0">
                <a:latin typeface="Times New Roman"/>
                <a:cs typeface="Times New Roman"/>
              </a:rPr>
              <a:t>слишком </a:t>
            </a:r>
            <a:r>
              <a:rPr sz="2800" spc="-15" dirty="0">
                <a:latin typeface="Times New Roman"/>
                <a:cs typeface="Times New Roman"/>
              </a:rPr>
              <a:t>много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энергии.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1094" y="513969"/>
            <a:ext cx="3832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Ходьба/мобильность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1718586"/>
            <a:ext cx="10060940" cy="3991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571625" algn="just">
              <a:lnSpc>
                <a:spcPct val="100000"/>
              </a:lnSpc>
              <a:spcBef>
                <a:spcPts val="770"/>
              </a:spcBef>
            </a:pPr>
            <a:r>
              <a:rPr sz="2800" b="1" spc="-5" dirty="0">
                <a:latin typeface="Times New Roman"/>
                <a:cs typeface="Times New Roman"/>
              </a:rPr>
              <a:t>Функциональный </a:t>
            </a:r>
            <a:r>
              <a:rPr sz="2800" b="1" spc="-15" dirty="0">
                <a:latin typeface="Times New Roman"/>
                <a:cs typeface="Times New Roman"/>
              </a:rPr>
              <a:t>уровень </a:t>
            </a:r>
            <a:r>
              <a:rPr sz="2800" b="1" spc="-10" dirty="0">
                <a:latin typeface="Times New Roman"/>
                <a:cs typeface="Times New Roman"/>
              </a:rPr>
              <a:t>поражения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L4-L5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При </a:t>
            </a:r>
            <a:r>
              <a:rPr sz="2800" spc="-10" dirty="0">
                <a:latin typeface="Times New Roman"/>
                <a:cs typeface="Times New Roman"/>
              </a:rPr>
              <a:t>использовании </a:t>
            </a:r>
            <a:r>
              <a:rPr sz="2800" spc="-5" dirty="0">
                <a:latin typeface="Times New Roman"/>
                <a:cs typeface="Times New Roman"/>
              </a:rPr>
              <a:t>ортезов AFO, </a:t>
            </a:r>
            <a:r>
              <a:rPr sz="2800" spc="-10" dirty="0">
                <a:latin typeface="Times New Roman"/>
                <a:cs typeface="Times New Roman"/>
              </a:rPr>
              <a:t>GRAFO </a:t>
            </a:r>
            <a:r>
              <a:rPr sz="2800" spc="-5" dirty="0">
                <a:latin typeface="Times New Roman"/>
                <a:cs typeface="Times New Roman"/>
              </a:rPr>
              <a:t>или </a:t>
            </a:r>
            <a:r>
              <a:rPr sz="2800" spc="-20" dirty="0">
                <a:latin typeface="Times New Roman"/>
                <a:cs typeface="Times New Roman"/>
              </a:rPr>
              <a:t>возможно </a:t>
            </a:r>
            <a:r>
              <a:rPr sz="2800" spc="-10" dirty="0">
                <a:latin typeface="Times New Roman"/>
                <a:cs typeface="Times New Roman"/>
              </a:rPr>
              <a:t>KAFO  ребенок </a:t>
            </a:r>
            <a:r>
              <a:rPr sz="2800" spc="-15" dirty="0">
                <a:latin typeface="Times New Roman"/>
                <a:cs typeface="Times New Roman"/>
              </a:rPr>
              <a:t>должен </a:t>
            </a:r>
            <a:r>
              <a:rPr sz="2800" spc="-5" dirty="0">
                <a:latin typeface="Times New Roman"/>
                <a:cs typeface="Times New Roman"/>
              </a:rPr>
              <a:t>быть </a:t>
            </a:r>
            <a:r>
              <a:rPr sz="2800" spc="-30" dirty="0">
                <a:latin typeface="Times New Roman"/>
                <a:cs typeface="Times New Roman"/>
              </a:rPr>
              <a:t>ходящим, </a:t>
            </a:r>
            <a:r>
              <a:rPr sz="2800" spc="10" dirty="0">
                <a:latin typeface="Times New Roman"/>
                <a:cs typeface="Times New Roman"/>
              </a:rPr>
              <a:t>если </a:t>
            </a:r>
            <a:r>
              <a:rPr sz="2800" spc="-15" dirty="0">
                <a:latin typeface="Times New Roman"/>
                <a:cs typeface="Times New Roman"/>
              </a:rPr>
              <a:t>значительные </a:t>
            </a:r>
            <a:r>
              <a:rPr sz="2800" spc="-20" dirty="0">
                <a:latin typeface="Times New Roman"/>
                <a:cs typeface="Times New Roman"/>
              </a:rPr>
              <a:t>контрактуры  </a:t>
            </a:r>
            <a:r>
              <a:rPr sz="2800" spc="-10" dirty="0">
                <a:latin typeface="Times New Roman"/>
                <a:cs typeface="Times New Roman"/>
              </a:rPr>
              <a:t>или </a:t>
            </a:r>
            <a:r>
              <a:rPr sz="2800" spc="-5" dirty="0">
                <a:latin typeface="Times New Roman"/>
                <a:cs typeface="Times New Roman"/>
              </a:rPr>
              <a:t>ортопедические пороки </a:t>
            </a:r>
            <a:r>
              <a:rPr sz="2800" dirty="0">
                <a:latin typeface="Times New Roman"/>
                <a:cs typeface="Times New Roman"/>
              </a:rPr>
              <a:t>не </a:t>
            </a:r>
            <a:r>
              <a:rPr sz="2800" spc="-15" dirty="0">
                <a:latin typeface="Times New Roman"/>
                <a:cs typeface="Times New Roman"/>
              </a:rPr>
              <a:t>мешают </a:t>
            </a:r>
            <a:r>
              <a:rPr sz="2800" spc="-5" dirty="0">
                <a:latin typeface="Times New Roman"/>
                <a:cs typeface="Times New Roman"/>
              </a:rPr>
              <a:t>успешной </a:t>
            </a:r>
            <a:r>
              <a:rPr sz="2800" spc="-10" dirty="0">
                <a:latin typeface="Times New Roman"/>
                <a:cs typeface="Times New Roman"/>
              </a:rPr>
              <a:t>фиксации или  </a:t>
            </a:r>
            <a:r>
              <a:rPr sz="2800" spc="-15" dirty="0">
                <a:latin typeface="Times New Roman"/>
                <a:cs typeface="Times New Roman"/>
              </a:rPr>
              <a:t>вертикальной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позе.</a:t>
            </a:r>
            <a:endParaRPr sz="2800">
              <a:latin typeface="Times New Roman"/>
              <a:cs typeface="Times New Roman"/>
            </a:endParaRPr>
          </a:p>
          <a:p>
            <a:pPr marL="1946910" algn="just">
              <a:lnSpc>
                <a:spcPct val="100000"/>
              </a:lnSpc>
              <a:spcBef>
                <a:spcPts val="665"/>
              </a:spcBef>
            </a:pPr>
            <a:r>
              <a:rPr sz="2800" b="1" spc="-5" dirty="0">
                <a:latin typeface="Times New Roman"/>
                <a:cs typeface="Times New Roman"/>
              </a:rPr>
              <a:t>Функциональный </a:t>
            </a:r>
            <a:r>
              <a:rPr sz="2800" b="1" spc="-15" dirty="0">
                <a:latin typeface="Times New Roman"/>
                <a:cs typeface="Times New Roman"/>
              </a:rPr>
              <a:t>уровень </a:t>
            </a:r>
            <a:r>
              <a:rPr sz="2800" b="1" spc="-10" dirty="0">
                <a:latin typeface="Times New Roman"/>
                <a:cs typeface="Times New Roman"/>
              </a:rPr>
              <a:t>поражения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  <a:p>
            <a:pPr marL="241300" marR="760095" indent="-229235" algn="just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Times New Roman"/>
                <a:cs typeface="Times New Roman"/>
              </a:rPr>
              <a:t>Отличный </a:t>
            </a:r>
            <a:r>
              <a:rPr sz="2800" spc="-5" dirty="0">
                <a:latin typeface="Times New Roman"/>
                <a:cs typeface="Times New Roman"/>
              </a:rPr>
              <a:t>потенциал для </a:t>
            </a:r>
            <a:r>
              <a:rPr sz="2800" spc="-15" dirty="0">
                <a:latin typeface="Times New Roman"/>
                <a:cs typeface="Times New Roman"/>
              </a:rPr>
              <a:t>общего </a:t>
            </a:r>
            <a:r>
              <a:rPr sz="2800" spc="-10" dirty="0">
                <a:latin typeface="Times New Roman"/>
                <a:cs typeface="Times New Roman"/>
              </a:rPr>
              <a:t>передвижения, </a:t>
            </a:r>
            <a:r>
              <a:rPr sz="2800" spc="-20" dirty="0">
                <a:latin typeface="Times New Roman"/>
                <a:cs typeface="Times New Roman"/>
              </a:rPr>
              <a:t>возможно,  </a:t>
            </a:r>
            <a:r>
              <a:rPr sz="2800" spc="-10" dirty="0">
                <a:latin typeface="Times New Roman"/>
                <a:cs typeface="Times New Roman"/>
              </a:rPr>
              <a:t>понадобятся </a:t>
            </a:r>
            <a:r>
              <a:rPr sz="2800" spc="-5" dirty="0">
                <a:latin typeface="Times New Roman"/>
                <a:cs typeface="Times New Roman"/>
              </a:rPr>
              <a:t>ортопедические </a:t>
            </a:r>
            <a:r>
              <a:rPr sz="2800" spc="-10" dirty="0">
                <a:latin typeface="Times New Roman"/>
                <a:cs typeface="Times New Roman"/>
              </a:rPr>
              <a:t>изделия,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30" dirty="0">
                <a:latin typeface="Times New Roman"/>
                <a:cs typeface="Times New Roman"/>
              </a:rPr>
              <a:t>том </a:t>
            </a:r>
            <a:r>
              <a:rPr sz="2800" spc="-5" dirty="0">
                <a:latin typeface="Times New Roman"/>
                <a:cs typeface="Times New Roman"/>
              </a:rPr>
              <a:t>числе </a:t>
            </a:r>
            <a:r>
              <a:rPr sz="2800" spc="-10" dirty="0">
                <a:latin typeface="Times New Roman"/>
                <a:cs typeface="Times New Roman"/>
              </a:rPr>
              <a:t>SMAFO,  UCBL, </a:t>
            </a:r>
            <a:r>
              <a:rPr sz="2800" spc="-5" dirty="0">
                <a:latin typeface="Times New Roman"/>
                <a:cs typeface="Times New Roman"/>
              </a:rPr>
              <a:t>вкладыш для </a:t>
            </a:r>
            <a:r>
              <a:rPr sz="2800" spc="-20" dirty="0">
                <a:latin typeface="Times New Roman"/>
                <a:cs typeface="Times New Roman"/>
              </a:rPr>
              <a:t>максимального контроля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обуви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3267" y="417702"/>
            <a:ext cx="3842385" cy="9423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 indent="5715">
              <a:lnSpc>
                <a:spcPts val="3370"/>
              </a:lnSpc>
              <a:spcBef>
                <a:spcPts val="605"/>
              </a:spcBef>
            </a:pPr>
            <a:r>
              <a:rPr sz="3200" spc="-15" dirty="0"/>
              <a:t>Ходьба/мобильность  </a:t>
            </a:r>
            <a:r>
              <a:rPr sz="3200" dirty="0"/>
              <a:t>инвалидная</a:t>
            </a:r>
            <a:r>
              <a:rPr sz="3200" spc="-50" dirty="0"/>
              <a:t> </a:t>
            </a:r>
            <a:r>
              <a:rPr sz="3200" spc="-20" dirty="0"/>
              <a:t>коляска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335895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7620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Мобильность в </a:t>
            </a:r>
            <a:r>
              <a:rPr sz="2800" spc="-10" dirty="0">
                <a:latin typeface="Times New Roman"/>
                <a:cs typeface="Times New Roman"/>
              </a:rPr>
              <a:t>инвалидных </a:t>
            </a:r>
            <a:r>
              <a:rPr sz="2800" spc="-35" dirty="0">
                <a:latin typeface="Times New Roman"/>
                <a:cs typeface="Times New Roman"/>
              </a:rPr>
              <a:t>колясках </a:t>
            </a:r>
            <a:r>
              <a:rPr sz="2800" spc="-10" dirty="0">
                <a:latin typeface="Times New Roman"/>
                <a:cs typeface="Times New Roman"/>
              </a:rPr>
              <a:t>должна </a:t>
            </a:r>
            <a:r>
              <a:rPr sz="2800" spc="-5" dirty="0">
                <a:latin typeface="Times New Roman"/>
                <a:cs typeface="Times New Roman"/>
              </a:rPr>
              <a:t>быть предоставлена  </a:t>
            </a:r>
            <a:r>
              <a:rPr sz="2800" dirty="0">
                <a:latin typeface="Times New Roman"/>
                <a:cs typeface="Times New Roman"/>
              </a:rPr>
              <a:t>всем </a:t>
            </a:r>
            <a:r>
              <a:rPr sz="2800" spc="-10" dirty="0">
                <a:latin typeface="Times New Roman"/>
                <a:cs typeface="Times New Roman"/>
              </a:rPr>
              <a:t>детям, </a:t>
            </a:r>
            <a:r>
              <a:rPr sz="2800" spc="-35" dirty="0">
                <a:latin typeface="Times New Roman"/>
                <a:cs typeface="Times New Roman"/>
              </a:rPr>
              <a:t>которые </a:t>
            </a:r>
            <a:r>
              <a:rPr sz="2800" spc="-5" dirty="0">
                <a:latin typeface="Times New Roman"/>
                <a:cs typeface="Times New Roman"/>
              </a:rPr>
              <a:t>потенциально </a:t>
            </a:r>
            <a:r>
              <a:rPr sz="2800" dirty="0">
                <a:latin typeface="Times New Roman"/>
                <a:cs typeface="Times New Roman"/>
              </a:rPr>
              <a:t>могут </a:t>
            </a:r>
            <a:r>
              <a:rPr sz="2800" spc="-20" dirty="0">
                <a:latin typeface="Times New Roman"/>
                <a:cs typeface="Times New Roman"/>
              </a:rPr>
              <a:t>использовать </a:t>
            </a:r>
            <a:r>
              <a:rPr sz="2800" spc="-15" dirty="0">
                <a:latin typeface="Times New Roman"/>
                <a:cs typeface="Times New Roman"/>
              </a:rPr>
              <a:t>это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2985"/>
              </a:lnSpc>
            </a:pPr>
            <a:r>
              <a:rPr sz="2800" spc="-20" dirty="0">
                <a:latin typeface="Times New Roman"/>
                <a:cs typeface="Times New Roman"/>
              </a:rPr>
              <a:t>качестве </a:t>
            </a:r>
            <a:r>
              <a:rPr sz="2800" spc="-5" dirty="0">
                <a:latin typeface="Times New Roman"/>
                <a:cs typeface="Times New Roman"/>
              </a:rPr>
              <a:t>основного </a:t>
            </a:r>
            <a:r>
              <a:rPr sz="2800" spc="-10" dirty="0">
                <a:latin typeface="Times New Roman"/>
                <a:cs typeface="Times New Roman"/>
              </a:rPr>
              <a:t>или </a:t>
            </a:r>
            <a:r>
              <a:rPr sz="2800" spc="-15" dirty="0">
                <a:latin typeface="Times New Roman"/>
                <a:cs typeface="Times New Roman"/>
              </a:rPr>
              <a:t>дополнительного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варианта.</a:t>
            </a:r>
            <a:endParaRPr sz="2800">
              <a:latin typeface="Times New Roman"/>
              <a:cs typeface="Times New Roman"/>
            </a:endParaRPr>
          </a:p>
          <a:p>
            <a:pPr marL="241300" marR="661670" indent="-229235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Times New Roman"/>
                <a:cs typeface="Times New Roman"/>
              </a:rPr>
              <a:t>Это </a:t>
            </a:r>
            <a:r>
              <a:rPr sz="2800" spc="-25" dirty="0">
                <a:latin typeface="Times New Roman"/>
                <a:cs typeface="Times New Roman"/>
              </a:rPr>
              <a:t>может </a:t>
            </a:r>
            <a:r>
              <a:rPr sz="2800" spc="-5" dirty="0">
                <a:latin typeface="Times New Roman"/>
                <a:cs typeface="Times New Roman"/>
              </a:rPr>
              <a:t>быть </a:t>
            </a:r>
            <a:r>
              <a:rPr sz="2800" spc="-10" dirty="0">
                <a:latin typeface="Times New Roman"/>
                <a:cs typeface="Times New Roman"/>
              </a:rPr>
              <a:t>введено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5" dirty="0">
                <a:latin typeface="Times New Roman"/>
                <a:cs typeface="Times New Roman"/>
              </a:rPr>
              <a:t>довольно </a:t>
            </a:r>
            <a:r>
              <a:rPr sz="2800" spc="-30" dirty="0">
                <a:latin typeface="Times New Roman"/>
                <a:cs typeface="Times New Roman"/>
              </a:rPr>
              <a:t>молодом </a:t>
            </a:r>
            <a:r>
              <a:rPr sz="2800" spc="-10" dirty="0">
                <a:latin typeface="Times New Roman"/>
                <a:cs typeface="Times New Roman"/>
              </a:rPr>
              <a:t>возрасте. </a:t>
            </a:r>
            <a:r>
              <a:rPr sz="2800" spc="-15" dirty="0">
                <a:latin typeface="Times New Roman"/>
                <a:cs typeface="Times New Roman"/>
              </a:rPr>
              <a:t>Это  позволяет </a:t>
            </a:r>
            <a:r>
              <a:rPr sz="2800" spc="-10" dirty="0">
                <a:latin typeface="Times New Roman"/>
                <a:cs typeface="Times New Roman"/>
              </a:rPr>
              <a:t>детям </a:t>
            </a:r>
            <a:r>
              <a:rPr sz="2800" spc="-5" dirty="0">
                <a:latin typeface="Times New Roman"/>
                <a:cs typeface="Times New Roman"/>
              </a:rPr>
              <a:t>самостоятельно </a:t>
            </a:r>
            <a:r>
              <a:rPr sz="2800" spc="-20" dirty="0">
                <a:latin typeface="Times New Roman"/>
                <a:cs typeface="Times New Roman"/>
              </a:rPr>
              <a:t>исследовать </a:t>
            </a:r>
            <a:r>
              <a:rPr sz="2800" spc="-15" dirty="0">
                <a:latin typeface="Times New Roman"/>
                <a:cs typeface="Times New Roman"/>
              </a:rPr>
              <a:t>окружающий </a:t>
            </a:r>
            <a:r>
              <a:rPr sz="2800" spc="-10" dirty="0">
                <a:latin typeface="Times New Roman"/>
                <a:cs typeface="Times New Roman"/>
              </a:rPr>
              <a:t>их  </a:t>
            </a:r>
            <a:r>
              <a:rPr sz="2800" spc="-5" dirty="0">
                <a:latin typeface="Times New Roman"/>
                <a:cs typeface="Times New Roman"/>
              </a:rPr>
              <a:t>мир.</a:t>
            </a:r>
            <a:endParaRPr sz="2800">
              <a:latin typeface="Times New Roman"/>
              <a:cs typeface="Times New Roman"/>
            </a:endParaRPr>
          </a:p>
          <a:p>
            <a:pPr marL="241300" marR="620395" indent="-229235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Инвалидные </a:t>
            </a:r>
            <a:r>
              <a:rPr sz="2800" spc="-35" dirty="0">
                <a:latin typeface="Times New Roman"/>
                <a:cs typeface="Times New Roman"/>
              </a:rPr>
              <a:t>коляски </a:t>
            </a:r>
            <a:r>
              <a:rPr sz="2800" spc="-10" dirty="0">
                <a:latin typeface="Times New Roman"/>
                <a:cs typeface="Times New Roman"/>
              </a:rPr>
              <a:t>должны </a:t>
            </a:r>
            <a:r>
              <a:rPr sz="2800" spc="-5" dirty="0">
                <a:latin typeface="Times New Roman"/>
                <a:cs typeface="Times New Roman"/>
              </a:rPr>
              <a:t>быть </a:t>
            </a:r>
            <a:r>
              <a:rPr sz="2800" spc="-15" dirty="0">
                <a:latin typeface="Times New Roman"/>
                <a:cs typeface="Times New Roman"/>
              </a:rPr>
              <a:t>соответствующим </a:t>
            </a:r>
            <a:r>
              <a:rPr sz="2800" spc="-10" dirty="0">
                <a:latin typeface="Times New Roman"/>
                <a:cs typeface="Times New Roman"/>
              </a:rPr>
              <a:t>образом  </a:t>
            </a:r>
            <a:r>
              <a:rPr sz="2800" dirty="0">
                <a:latin typeface="Times New Roman"/>
                <a:cs typeface="Times New Roman"/>
              </a:rPr>
              <a:t>настроены </a:t>
            </a:r>
            <a:r>
              <a:rPr sz="2800" spc="-5" dirty="0">
                <a:latin typeface="Times New Roman"/>
                <a:cs typeface="Times New Roman"/>
              </a:rPr>
              <a:t>для </a:t>
            </a:r>
            <a:r>
              <a:rPr sz="2800" spc="-20" dirty="0">
                <a:latin typeface="Times New Roman"/>
                <a:cs typeface="Times New Roman"/>
              </a:rPr>
              <a:t>удовлетворения </a:t>
            </a:r>
            <a:r>
              <a:rPr sz="2800" dirty="0">
                <a:latin typeface="Times New Roman"/>
                <a:cs typeface="Times New Roman"/>
              </a:rPr>
              <a:t>потребностей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ребенка.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Ребенок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spc="-20" dirty="0">
                <a:latin typeface="Times New Roman"/>
                <a:cs typeface="Times New Roman"/>
              </a:rPr>
              <a:t>это </a:t>
            </a:r>
            <a:r>
              <a:rPr sz="2800" spc="-5" dirty="0">
                <a:latin typeface="Times New Roman"/>
                <a:cs typeface="Times New Roman"/>
              </a:rPr>
              <a:t>не </a:t>
            </a:r>
            <a:r>
              <a:rPr sz="2800" spc="-10" dirty="0">
                <a:latin typeface="Times New Roman"/>
                <a:cs typeface="Times New Roman"/>
              </a:rPr>
              <a:t>маленький </a:t>
            </a:r>
            <a:r>
              <a:rPr sz="2800" dirty="0">
                <a:latin typeface="Times New Roman"/>
                <a:cs typeface="Times New Roman"/>
              </a:rPr>
              <a:t>взрослый </a:t>
            </a:r>
            <a:r>
              <a:rPr sz="2800" spc="-10" dirty="0">
                <a:latin typeface="Times New Roman"/>
                <a:cs typeface="Times New Roman"/>
              </a:rPr>
              <a:t>человек,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30" dirty="0">
                <a:latin typeface="Times New Roman"/>
                <a:cs typeface="Times New Roman"/>
              </a:rPr>
              <a:t>его </a:t>
            </a:r>
            <a:r>
              <a:rPr sz="2800" spc="-10" dirty="0">
                <a:latin typeface="Times New Roman"/>
                <a:cs typeface="Times New Roman"/>
              </a:rPr>
              <a:t>нельзя </a:t>
            </a:r>
            <a:r>
              <a:rPr sz="2800" spc="-15" dirty="0">
                <a:latin typeface="Times New Roman"/>
                <a:cs typeface="Times New Roman"/>
              </a:rPr>
              <a:t>сажать 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инвалидную </a:t>
            </a:r>
            <a:r>
              <a:rPr sz="2800" spc="-70" dirty="0">
                <a:latin typeface="Times New Roman"/>
                <a:cs typeface="Times New Roman"/>
              </a:rPr>
              <a:t>коляску,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40" dirty="0">
                <a:latin typeface="Times New Roman"/>
                <a:cs typeface="Times New Roman"/>
              </a:rPr>
              <a:t>которую </a:t>
            </a:r>
            <a:r>
              <a:rPr sz="2800" spc="-5" dirty="0">
                <a:latin typeface="Times New Roman"/>
                <a:cs typeface="Times New Roman"/>
              </a:rPr>
              <a:t>он </a:t>
            </a:r>
            <a:r>
              <a:rPr sz="2800" spc="-30" dirty="0">
                <a:latin typeface="Times New Roman"/>
                <a:cs typeface="Times New Roman"/>
              </a:rPr>
              <a:t>может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врасти.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3267" y="417702"/>
            <a:ext cx="3842385" cy="9423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 indent="5715">
              <a:lnSpc>
                <a:spcPts val="3370"/>
              </a:lnSpc>
              <a:spcBef>
                <a:spcPts val="605"/>
              </a:spcBef>
            </a:pPr>
            <a:r>
              <a:rPr sz="3200" spc="-15" dirty="0"/>
              <a:t>Ходьба/мобильность  </a:t>
            </a:r>
            <a:r>
              <a:rPr sz="3200" dirty="0"/>
              <a:t>инвалидная</a:t>
            </a:r>
            <a:r>
              <a:rPr sz="3200" spc="-50" dirty="0"/>
              <a:t> </a:t>
            </a:r>
            <a:r>
              <a:rPr sz="3200" spc="-20" dirty="0"/>
              <a:t>коляска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2140966"/>
            <a:ext cx="10336530" cy="3578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5" dirty="0">
                <a:latin typeface="Times New Roman"/>
                <a:cs typeface="Times New Roman"/>
              </a:rPr>
              <a:t>Посадка </a:t>
            </a:r>
            <a:r>
              <a:rPr sz="2600" spc="-50" dirty="0">
                <a:latin typeface="Times New Roman"/>
                <a:cs typeface="Times New Roman"/>
              </a:rPr>
              <a:t>будет </a:t>
            </a:r>
            <a:r>
              <a:rPr sz="2600" spc="-15" dirty="0">
                <a:latin typeface="Times New Roman"/>
                <a:cs typeface="Times New Roman"/>
              </a:rPr>
              <a:t>скорректирована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10" dirty="0">
                <a:latin typeface="Times New Roman"/>
                <a:cs typeface="Times New Roman"/>
              </a:rPr>
              <a:t>учетом </a:t>
            </a:r>
            <a:r>
              <a:rPr sz="2600" spc="-15" dirty="0">
                <a:latin typeface="Times New Roman"/>
                <a:cs typeface="Times New Roman"/>
              </a:rPr>
              <a:t>неврологического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уровня,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5" dirty="0">
                <a:latin typeface="Times New Roman"/>
                <a:cs typeface="Times New Roman"/>
              </a:rPr>
              <a:t>положения </a:t>
            </a:r>
            <a:r>
              <a:rPr sz="2600" dirty="0">
                <a:latin typeface="Times New Roman"/>
                <a:cs typeface="Times New Roman"/>
              </a:rPr>
              <a:t>и баланса. </a:t>
            </a:r>
            <a:r>
              <a:rPr sz="2600" spc="-5" dirty="0">
                <a:latin typeface="Times New Roman"/>
                <a:cs typeface="Times New Roman"/>
              </a:rPr>
              <a:t>Надлежащие </a:t>
            </a:r>
            <a:r>
              <a:rPr sz="2600" spc="-10" dirty="0">
                <a:latin typeface="Times New Roman"/>
                <a:cs typeface="Times New Roman"/>
              </a:rPr>
              <a:t>подушки, спинка </a:t>
            </a:r>
            <a:r>
              <a:rPr sz="2600" spc="-5" dirty="0">
                <a:latin typeface="Times New Roman"/>
                <a:cs typeface="Times New Roman"/>
              </a:rPr>
              <a:t>сиденья,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сиденье</a:t>
            </a:r>
            <a:endParaRPr sz="2600">
              <a:latin typeface="Times New Roman"/>
              <a:cs typeface="Times New Roman"/>
            </a:endParaRPr>
          </a:p>
          <a:p>
            <a:pPr marL="241300" marR="155575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10" dirty="0">
                <a:latin typeface="Times New Roman"/>
                <a:cs typeface="Times New Roman"/>
              </a:rPr>
              <a:t>подставки </a:t>
            </a:r>
            <a:r>
              <a:rPr sz="2600" spc="-5" dirty="0">
                <a:latin typeface="Times New Roman"/>
                <a:cs typeface="Times New Roman"/>
              </a:rPr>
              <a:t>для ног </a:t>
            </a:r>
            <a:r>
              <a:rPr sz="2600" spc="-10" dirty="0">
                <a:latin typeface="Times New Roman"/>
                <a:cs typeface="Times New Roman"/>
              </a:rPr>
              <a:t>должны </a:t>
            </a:r>
            <a:r>
              <a:rPr sz="2600" spc="-5" dirty="0">
                <a:latin typeface="Times New Roman"/>
                <a:cs typeface="Times New Roman"/>
              </a:rPr>
              <a:t>быть </a:t>
            </a:r>
            <a:r>
              <a:rPr sz="2600" spc="-15" dirty="0">
                <a:latin typeface="Times New Roman"/>
                <a:cs typeface="Times New Roman"/>
              </a:rPr>
              <a:t>расположены </a:t>
            </a:r>
            <a:r>
              <a:rPr sz="2600" spc="5" dirty="0">
                <a:latin typeface="Times New Roman"/>
                <a:cs typeface="Times New Roman"/>
              </a:rPr>
              <a:t>таким </a:t>
            </a:r>
            <a:r>
              <a:rPr sz="2600" spc="-5" dirty="0">
                <a:latin typeface="Times New Roman"/>
                <a:cs typeface="Times New Roman"/>
              </a:rPr>
              <a:t>образом, </a:t>
            </a:r>
            <a:r>
              <a:rPr sz="2600" spc="-10" dirty="0">
                <a:latin typeface="Times New Roman"/>
                <a:cs typeface="Times New Roman"/>
              </a:rPr>
              <a:t>чтобы  </a:t>
            </a:r>
            <a:r>
              <a:rPr sz="2600" spc="-15" dirty="0">
                <a:latin typeface="Times New Roman"/>
                <a:cs typeface="Times New Roman"/>
              </a:rPr>
              <a:t>предотвратить </a:t>
            </a:r>
            <a:r>
              <a:rPr sz="2600" dirty="0">
                <a:latin typeface="Times New Roman"/>
                <a:cs typeface="Times New Roman"/>
              </a:rPr>
              <a:t>развитие </a:t>
            </a:r>
            <a:r>
              <a:rPr sz="2600" spc="-5" dirty="0">
                <a:latin typeface="Times New Roman"/>
                <a:cs typeface="Times New Roman"/>
              </a:rPr>
              <a:t>зон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давления.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Times New Roman"/>
                <a:cs typeface="Times New Roman"/>
              </a:rPr>
              <a:t>Это </a:t>
            </a:r>
            <a:r>
              <a:rPr sz="2600" spc="-20" dirty="0">
                <a:latin typeface="Times New Roman"/>
                <a:cs typeface="Times New Roman"/>
              </a:rPr>
              <a:t>может </a:t>
            </a:r>
            <a:r>
              <a:rPr sz="2600" spc="-5" dirty="0">
                <a:latin typeface="Times New Roman"/>
                <a:cs typeface="Times New Roman"/>
              </a:rPr>
              <a:t>быть сдвиг </a:t>
            </a:r>
            <a:r>
              <a:rPr sz="2600" spc="-10" dirty="0">
                <a:latin typeface="Times New Roman"/>
                <a:cs typeface="Times New Roman"/>
              </a:rPr>
              <a:t>парадигмы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5" dirty="0">
                <a:latin typeface="Times New Roman"/>
                <a:cs typeface="Times New Roman"/>
              </a:rPr>
              <a:t>сторону </a:t>
            </a:r>
            <a:r>
              <a:rPr sz="2600" spc="-10" dirty="0">
                <a:latin typeface="Times New Roman"/>
                <a:cs typeface="Times New Roman"/>
              </a:rPr>
              <a:t>более раннего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принятия</a:t>
            </a:r>
            <a:endParaRPr sz="2600">
              <a:latin typeface="Times New Roman"/>
              <a:cs typeface="Times New Roman"/>
            </a:endParaRPr>
          </a:p>
          <a:p>
            <a:pPr marL="241300" marR="1171575">
              <a:lnSpc>
                <a:spcPct val="70000"/>
              </a:lnSpc>
              <a:spcBef>
                <a:spcPts val="470"/>
              </a:spcBef>
            </a:pPr>
            <a:r>
              <a:rPr sz="2600" spc="5" dirty="0">
                <a:latin typeface="Times New Roman"/>
                <a:cs typeface="Times New Roman"/>
              </a:rPr>
              <a:t>мобильности </a:t>
            </a:r>
            <a:r>
              <a:rPr sz="2600" spc="-10" dirty="0">
                <a:latin typeface="Times New Roman"/>
                <a:cs typeface="Times New Roman"/>
              </a:rPr>
              <a:t>инвалидных </a:t>
            </a:r>
            <a:r>
              <a:rPr sz="2600" spc="-30" dirty="0">
                <a:latin typeface="Times New Roman"/>
                <a:cs typeface="Times New Roman"/>
              </a:rPr>
              <a:t>колясок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5" dirty="0">
                <a:latin typeface="Times New Roman"/>
                <a:cs typeface="Times New Roman"/>
              </a:rPr>
              <a:t>качестве </a:t>
            </a:r>
            <a:r>
              <a:rPr sz="2600" dirty="0">
                <a:latin typeface="Times New Roman"/>
                <a:cs typeface="Times New Roman"/>
              </a:rPr>
              <a:t>жизнеспособного  </a:t>
            </a:r>
            <a:r>
              <a:rPr sz="2600" spc="-5" dirty="0">
                <a:latin typeface="Times New Roman"/>
                <a:cs typeface="Times New Roman"/>
              </a:rPr>
              <a:t>варианта.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5" dirty="0">
                <a:latin typeface="Times New Roman"/>
                <a:cs typeface="Times New Roman"/>
              </a:rPr>
              <a:t>Потребности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35" dirty="0">
                <a:latin typeface="Times New Roman"/>
                <a:cs typeface="Times New Roman"/>
              </a:rPr>
              <a:t>ходьбе </a:t>
            </a:r>
            <a:r>
              <a:rPr sz="2600" spc="-5" dirty="0">
                <a:latin typeface="Times New Roman"/>
                <a:cs typeface="Times New Roman"/>
              </a:rPr>
              <a:t>возрастают по мере </a:t>
            </a:r>
            <a:r>
              <a:rPr sz="2600" spc="-20" dirty="0">
                <a:latin typeface="Times New Roman"/>
                <a:cs typeface="Times New Roman"/>
              </a:rPr>
              <a:t>того, </a:t>
            </a:r>
            <a:r>
              <a:rPr sz="2600" spc="-15" dirty="0">
                <a:latin typeface="Times New Roman"/>
                <a:cs typeface="Times New Roman"/>
              </a:rPr>
              <a:t>как </a:t>
            </a:r>
            <a:r>
              <a:rPr sz="2600" spc="-5" dirty="0">
                <a:latin typeface="Times New Roman"/>
                <a:cs typeface="Times New Roman"/>
              </a:rPr>
              <a:t>человек </a:t>
            </a:r>
            <a:r>
              <a:rPr sz="2600" spc="5" dirty="0">
                <a:latin typeface="Times New Roman"/>
                <a:cs typeface="Times New Roman"/>
              </a:rPr>
              <a:t>становится  </a:t>
            </a:r>
            <a:r>
              <a:rPr sz="2600" spc="-5" dirty="0">
                <a:latin typeface="Times New Roman"/>
                <a:cs typeface="Times New Roman"/>
              </a:rPr>
              <a:t>выше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15" dirty="0">
                <a:latin typeface="Times New Roman"/>
                <a:cs typeface="Times New Roman"/>
              </a:rPr>
              <a:t>требует </a:t>
            </a:r>
            <a:r>
              <a:rPr sz="2600" spc="-10" dirty="0">
                <a:latin typeface="Times New Roman"/>
                <a:cs typeface="Times New Roman"/>
              </a:rPr>
              <a:t>больше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энергии.</a:t>
            </a:r>
            <a:endParaRPr sz="2600">
              <a:latin typeface="Times New Roman"/>
              <a:cs typeface="Times New Roman"/>
            </a:endParaRPr>
          </a:p>
          <a:p>
            <a:pPr marL="241300" marR="61849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Деформация </a:t>
            </a:r>
            <a:r>
              <a:rPr sz="2600" spc="-15" dirty="0">
                <a:latin typeface="Times New Roman"/>
                <a:cs typeface="Times New Roman"/>
              </a:rPr>
              <a:t>позвоночника </a:t>
            </a:r>
            <a:r>
              <a:rPr sz="2600" spc="-10" dirty="0">
                <a:latin typeface="Times New Roman"/>
                <a:cs typeface="Times New Roman"/>
              </a:rPr>
              <a:t>должна </a:t>
            </a:r>
            <a:r>
              <a:rPr sz="2600" spc="-5" dirty="0">
                <a:latin typeface="Times New Roman"/>
                <a:cs typeface="Times New Roman"/>
              </a:rPr>
              <a:t>быть </a:t>
            </a:r>
            <a:r>
              <a:rPr sz="2600" spc="-15" dirty="0">
                <a:latin typeface="Times New Roman"/>
                <a:cs typeface="Times New Roman"/>
              </a:rPr>
              <a:t>хорошо </a:t>
            </a:r>
            <a:r>
              <a:rPr sz="2600" spc="-10" dirty="0">
                <a:latin typeface="Times New Roman"/>
                <a:cs typeface="Times New Roman"/>
              </a:rPr>
              <a:t>документирована,  </a:t>
            </a:r>
            <a:r>
              <a:rPr sz="2600" spc="-5" dirty="0">
                <a:latin typeface="Times New Roman"/>
                <a:cs typeface="Times New Roman"/>
              </a:rPr>
              <a:t>чтобы </a:t>
            </a:r>
            <a:r>
              <a:rPr sz="2600" dirty="0">
                <a:latin typeface="Times New Roman"/>
                <a:cs typeface="Times New Roman"/>
              </a:rPr>
              <a:t>не </a:t>
            </a:r>
            <a:r>
              <a:rPr sz="2600" spc="-20" dirty="0">
                <a:latin typeface="Times New Roman"/>
                <a:cs typeface="Times New Roman"/>
              </a:rPr>
              <a:t>оказать </a:t>
            </a:r>
            <a:r>
              <a:rPr sz="2600" spc="-10" dirty="0">
                <a:latin typeface="Times New Roman"/>
                <a:cs typeface="Times New Roman"/>
              </a:rPr>
              <a:t>влияние </a:t>
            </a:r>
            <a:r>
              <a:rPr sz="2600" dirty="0">
                <a:latin typeface="Times New Roman"/>
                <a:cs typeface="Times New Roman"/>
              </a:rPr>
              <a:t>на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передвижение.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3267" y="417702"/>
            <a:ext cx="3842385" cy="9423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 indent="5715">
              <a:lnSpc>
                <a:spcPts val="3370"/>
              </a:lnSpc>
              <a:spcBef>
                <a:spcPts val="605"/>
              </a:spcBef>
            </a:pPr>
            <a:r>
              <a:rPr sz="3200" spc="-15" dirty="0"/>
              <a:t>Ходьба/мобильность  </a:t>
            </a:r>
            <a:r>
              <a:rPr sz="3200" dirty="0"/>
              <a:t>инвалидная</a:t>
            </a:r>
            <a:r>
              <a:rPr sz="3200" spc="-50" dirty="0"/>
              <a:t> </a:t>
            </a:r>
            <a:r>
              <a:rPr sz="3200" spc="-20" dirty="0"/>
              <a:t>коляска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2118105"/>
            <a:ext cx="10297160" cy="3793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Times New Roman"/>
                <a:cs typeface="Times New Roman"/>
              </a:rPr>
              <a:t>Маленькие дети </a:t>
            </a:r>
            <a:r>
              <a:rPr sz="2200" spc="-10" dirty="0">
                <a:latin typeface="Times New Roman"/>
                <a:cs typeface="Times New Roman"/>
              </a:rPr>
              <a:t>или </a:t>
            </a:r>
            <a:r>
              <a:rPr sz="2200" spc="-5" dirty="0">
                <a:latin typeface="Times New Roman"/>
                <a:cs typeface="Times New Roman"/>
              </a:rPr>
              <a:t>подростки, </a:t>
            </a:r>
            <a:r>
              <a:rPr sz="2200" spc="-25" dirty="0">
                <a:latin typeface="Times New Roman"/>
                <a:cs typeface="Times New Roman"/>
              </a:rPr>
              <a:t>которые </a:t>
            </a:r>
            <a:r>
              <a:rPr sz="2200" spc="-5" dirty="0">
                <a:latin typeface="Times New Roman"/>
                <a:cs typeface="Times New Roman"/>
              </a:rPr>
              <a:t>из-за </a:t>
            </a:r>
            <a:r>
              <a:rPr sz="2200" spc="-15" dirty="0">
                <a:latin typeface="Times New Roman"/>
                <a:cs typeface="Times New Roman"/>
              </a:rPr>
              <a:t>своего </a:t>
            </a:r>
            <a:r>
              <a:rPr sz="2200" spc="-5" dirty="0">
                <a:latin typeface="Times New Roman"/>
                <a:cs typeface="Times New Roman"/>
              </a:rPr>
              <a:t>уровня паралича </a:t>
            </a:r>
            <a:r>
              <a:rPr sz="2200" spc="-10" dirty="0">
                <a:latin typeface="Times New Roman"/>
                <a:cs typeface="Times New Roman"/>
              </a:rPr>
              <a:t>или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из-за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Times New Roman"/>
                <a:cs typeface="Times New Roman"/>
              </a:rPr>
              <a:t>связанных </a:t>
            </a:r>
            <a:r>
              <a:rPr sz="2200" spc="-5" dirty="0">
                <a:latin typeface="Times New Roman"/>
                <a:cs typeface="Times New Roman"/>
              </a:rPr>
              <a:t>с ним медицинских сложностей </a:t>
            </a:r>
            <a:r>
              <a:rPr sz="2200" spc="-10" dirty="0">
                <a:latin typeface="Times New Roman"/>
                <a:cs typeface="Times New Roman"/>
              </a:rPr>
              <a:t>(например, сирингомиелии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спинного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Times New Roman"/>
                <a:cs typeface="Times New Roman"/>
              </a:rPr>
              <a:t>мозга) не </a:t>
            </a:r>
            <a:r>
              <a:rPr sz="2200" dirty="0">
                <a:latin typeface="Times New Roman"/>
                <a:cs typeface="Times New Roman"/>
              </a:rPr>
              <a:t>могут </a:t>
            </a:r>
            <a:r>
              <a:rPr sz="2200" spc="-20" dirty="0">
                <a:latin typeface="Times New Roman"/>
                <a:cs typeface="Times New Roman"/>
              </a:rPr>
              <a:t>использовать </a:t>
            </a:r>
            <a:r>
              <a:rPr sz="2200" spc="-10" dirty="0">
                <a:latin typeface="Times New Roman"/>
                <a:cs typeface="Times New Roman"/>
              </a:rPr>
              <a:t>свои верхние </a:t>
            </a:r>
            <a:r>
              <a:rPr sz="2200" spc="-15" dirty="0">
                <a:latin typeface="Times New Roman"/>
                <a:cs typeface="Times New Roman"/>
              </a:rPr>
              <a:t>конечности </a:t>
            </a:r>
            <a:r>
              <a:rPr sz="2200" spc="-10" dirty="0">
                <a:latin typeface="Times New Roman"/>
                <a:cs typeface="Times New Roman"/>
              </a:rPr>
              <a:t>или </a:t>
            </a:r>
            <a:r>
              <a:rPr sz="2200" spc="-5" dirty="0">
                <a:latin typeface="Times New Roman"/>
                <a:cs typeface="Times New Roman"/>
              </a:rPr>
              <a:t>не </a:t>
            </a:r>
            <a:r>
              <a:rPr sz="2200" spc="-10" dirty="0">
                <a:latin typeface="Times New Roman"/>
                <a:cs typeface="Times New Roman"/>
              </a:rPr>
              <a:t>имеют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возможности</a:t>
            </a:r>
            <a:endParaRPr sz="2200">
              <a:latin typeface="Times New Roman"/>
              <a:cs typeface="Times New Roman"/>
            </a:endParaRPr>
          </a:p>
          <a:p>
            <a:pPr marL="241300" marR="5080">
              <a:lnSpc>
                <a:spcPct val="70000"/>
              </a:lnSpc>
              <a:spcBef>
                <a:spcPts val="395"/>
              </a:spcBef>
            </a:pPr>
            <a:r>
              <a:rPr sz="2200" spc="-15" dirty="0">
                <a:latin typeface="Times New Roman"/>
                <a:cs typeface="Times New Roman"/>
              </a:rPr>
              <a:t>сердечно-легочной </a:t>
            </a:r>
            <a:r>
              <a:rPr sz="2200" spc="-5" dirty="0">
                <a:latin typeface="Times New Roman"/>
                <a:cs typeface="Times New Roman"/>
              </a:rPr>
              <a:t>системы </a:t>
            </a:r>
            <a:r>
              <a:rPr sz="2200" spc="-10" dirty="0">
                <a:latin typeface="Times New Roman"/>
                <a:cs typeface="Times New Roman"/>
              </a:rPr>
              <a:t>эффективно </a:t>
            </a:r>
            <a:r>
              <a:rPr sz="2200" spc="-15" dirty="0">
                <a:latin typeface="Times New Roman"/>
                <a:cs typeface="Times New Roman"/>
              </a:rPr>
              <a:t>перемещать </a:t>
            </a:r>
            <a:r>
              <a:rPr sz="2200" spc="-5" dirty="0">
                <a:latin typeface="Times New Roman"/>
                <a:cs typeface="Times New Roman"/>
              </a:rPr>
              <a:t>ручную </a:t>
            </a:r>
            <a:r>
              <a:rPr sz="2200" spc="-10" dirty="0">
                <a:latin typeface="Times New Roman"/>
                <a:cs typeface="Times New Roman"/>
              </a:rPr>
              <a:t>инвалидную </a:t>
            </a:r>
            <a:r>
              <a:rPr sz="2200" spc="-30" dirty="0">
                <a:latin typeface="Times New Roman"/>
                <a:cs typeface="Times New Roman"/>
              </a:rPr>
              <a:t>коляску </a:t>
            </a:r>
            <a:r>
              <a:rPr sz="2200" spc="-5" dirty="0">
                <a:latin typeface="Times New Roman"/>
                <a:cs typeface="Times New Roman"/>
              </a:rPr>
              <a:t>в  общественном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пространстве.</a:t>
            </a:r>
            <a:endParaRPr sz="2200">
              <a:latin typeface="Times New Roman"/>
              <a:cs typeface="Times New Roman"/>
            </a:endParaRPr>
          </a:p>
          <a:p>
            <a:pPr marL="927100">
              <a:lnSpc>
                <a:spcPts val="2245"/>
              </a:lnSpc>
              <a:spcBef>
                <a:spcPts val="204"/>
              </a:spcBef>
            </a:pPr>
            <a:r>
              <a:rPr sz="2200" spc="-5" dirty="0">
                <a:latin typeface="Times New Roman"/>
                <a:cs typeface="Times New Roman"/>
              </a:rPr>
              <a:t>→ </a:t>
            </a:r>
            <a:r>
              <a:rPr sz="2200" spc="-10" dirty="0">
                <a:latin typeface="Times New Roman"/>
                <a:cs typeface="Times New Roman"/>
              </a:rPr>
              <a:t>Для сохранения </a:t>
            </a:r>
            <a:r>
              <a:rPr sz="2200" spc="-5" dirty="0">
                <a:latin typeface="Times New Roman"/>
                <a:cs typeface="Times New Roman"/>
              </a:rPr>
              <a:t>своей </a:t>
            </a:r>
            <a:r>
              <a:rPr sz="2200" dirty="0">
                <a:latin typeface="Times New Roman"/>
                <a:cs typeface="Times New Roman"/>
              </a:rPr>
              <a:t>выносливости, </a:t>
            </a:r>
            <a:r>
              <a:rPr sz="2200" spc="-5" dirty="0">
                <a:latin typeface="Times New Roman"/>
                <a:cs typeface="Times New Roman"/>
              </a:rPr>
              <a:t>для </a:t>
            </a:r>
            <a:r>
              <a:rPr sz="2200" spc="-10" dirty="0">
                <a:latin typeface="Times New Roman"/>
                <a:cs typeface="Times New Roman"/>
              </a:rPr>
              <a:t>своих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академических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1850"/>
              </a:lnSpc>
            </a:pPr>
            <a:r>
              <a:rPr sz="2200" dirty="0">
                <a:latin typeface="Times New Roman"/>
                <a:cs typeface="Times New Roman"/>
              </a:rPr>
              <a:t>потребностей </a:t>
            </a:r>
            <a:r>
              <a:rPr sz="2200" spc="-20" dirty="0">
                <a:latin typeface="Times New Roman"/>
                <a:cs typeface="Times New Roman"/>
              </a:rPr>
              <a:t>может </a:t>
            </a:r>
            <a:r>
              <a:rPr sz="2200" spc="-5" dirty="0">
                <a:latin typeface="Times New Roman"/>
                <a:cs typeface="Times New Roman"/>
              </a:rPr>
              <a:t>возникнуть </a:t>
            </a:r>
            <a:r>
              <a:rPr sz="2200" spc="-15" dirty="0">
                <a:latin typeface="Times New Roman"/>
                <a:cs typeface="Times New Roman"/>
              </a:rPr>
              <a:t>необходимость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spc="-10" dirty="0">
                <a:latin typeface="Times New Roman"/>
                <a:cs typeface="Times New Roman"/>
              </a:rPr>
              <a:t>инвалидном </a:t>
            </a:r>
            <a:r>
              <a:rPr sz="2200" spc="5" dirty="0">
                <a:latin typeface="Times New Roman"/>
                <a:cs typeface="Times New Roman"/>
              </a:rPr>
              <a:t>кресле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245"/>
              </a:lnSpc>
            </a:pPr>
            <a:r>
              <a:rPr sz="2200" spc="-15" dirty="0">
                <a:latin typeface="Times New Roman"/>
                <a:cs typeface="Times New Roman"/>
              </a:rPr>
              <a:t>электроприводом, </a:t>
            </a:r>
            <a:r>
              <a:rPr sz="2200" spc="-20" dirty="0">
                <a:latin typeface="Times New Roman"/>
                <a:cs typeface="Times New Roman"/>
              </a:rPr>
              <a:t>которое </a:t>
            </a:r>
            <a:r>
              <a:rPr sz="2200" spc="-45" dirty="0">
                <a:latin typeface="Times New Roman"/>
                <a:cs typeface="Times New Roman"/>
              </a:rPr>
              <a:t>будет </a:t>
            </a:r>
            <a:r>
              <a:rPr sz="2200" spc="-5" dirty="0">
                <a:latin typeface="Times New Roman"/>
                <a:cs typeface="Times New Roman"/>
              </a:rPr>
              <a:t>способствовать их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независимости.</a:t>
            </a:r>
            <a:endParaRPr sz="2200">
              <a:latin typeface="Times New Roman"/>
              <a:cs typeface="Times New Roman"/>
            </a:endParaRPr>
          </a:p>
          <a:p>
            <a:pPr marL="241300" marR="861694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Times New Roman"/>
                <a:cs typeface="Times New Roman"/>
              </a:rPr>
              <a:t>У детей и </a:t>
            </a:r>
            <a:r>
              <a:rPr sz="2200" spc="-15" dirty="0">
                <a:latin typeface="Times New Roman"/>
                <a:cs typeface="Times New Roman"/>
              </a:rPr>
              <a:t>подростков, </a:t>
            </a:r>
            <a:r>
              <a:rPr sz="2200" spc="-25" dirty="0">
                <a:latin typeface="Times New Roman"/>
                <a:cs typeface="Times New Roman"/>
              </a:rPr>
              <a:t>которые </a:t>
            </a:r>
            <a:r>
              <a:rPr sz="2200" spc="-35" dirty="0">
                <a:latin typeface="Times New Roman"/>
                <a:cs typeface="Times New Roman"/>
              </a:rPr>
              <a:t>только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dirty="0">
                <a:latin typeface="Times New Roman"/>
                <a:cs typeface="Times New Roman"/>
              </a:rPr>
              <a:t>семье </a:t>
            </a:r>
            <a:r>
              <a:rPr sz="2200" spc="-25" dirty="0">
                <a:latin typeface="Times New Roman"/>
                <a:cs typeface="Times New Roman"/>
              </a:rPr>
              <a:t>всегда </a:t>
            </a:r>
            <a:r>
              <a:rPr sz="2200" spc="-5" dirty="0">
                <a:latin typeface="Times New Roman"/>
                <a:cs typeface="Times New Roman"/>
              </a:rPr>
              <a:t>сталкиваются </a:t>
            </a:r>
            <a:r>
              <a:rPr sz="2200" spc="-35" dirty="0">
                <a:latin typeface="Times New Roman"/>
                <a:cs typeface="Times New Roman"/>
              </a:rPr>
              <a:t>только </a:t>
            </a:r>
            <a:r>
              <a:rPr sz="2200" spc="-5" dirty="0">
                <a:latin typeface="Times New Roman"/>
                <a:cs typeface="Times New Roman"/>
              </a:rPr>
              <a:t>со  </a:t>
            </a:r>
            <a:r>
              <a:rPr sz="2200" dirty="0">
                <a:latin typeface="Times New Roman"/>
                <a:cs typeface="Times New Roman"/>
              </a:rPr>
              <a:t>взрослыми, </a:t>
            </a:r>
            <a:r>
              <a:rPr sz="2200" spc="-5" dirty="0">
                <a:latin typeface="Times New Roman"/>
                <a:cs typeface="Times New Roman"/>
              </a:rPr>
              <a:t>развивается </a:t>
            </a:r>
            <a:r>
              <a:rPr sz="2200" spc="-10" dirty="0">
                <a:latin typeface="Times New Roman"/>
                <a:cs typeface="Times New Roman"/>
              </a:rPr>
              <a:t>чувство </a:t>
            </a:r>
            <a:r>
              <a:rPr sz="2200" dirty="0">
                <a:latin typeface="Times New Roman"/>
                <a:cs typeface="Times New Roman"/>
              </a:rPr>
              <a:t>зависимости, </a:t>
            </a:r>
            <a:r>
              <a:rPr sz="2200" spc="-5" dirty="0">
                <a:latin typeface="Times New Roman"/>
                <a:cs typeface="Times New Roman"/>
              </a:rPr>
              <a:t>а не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независимости.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Times New Roman"/>
                <a:cs typeface="Times New Roman"/>
              </a:rPr>
              <a:t>Эффективная </a:t>
            </a:r>
            <a:r>
              <a:rPr sz="2200" dirty="0">
                <a:latin typeface="Times New Roman"/>
                <a:cs typeface="Times New Roman"/>
              </a:rPr>
              <a:t>мобильность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spc="-10" dirty="0">
                <a:latin typeface="Times New Roman"/>
                <a:cs typeface="Times New Roman"/>
              </a:rPr>
              <a:t>домашних </a:t>
            </a:r>
            <a:r>
              <a:rPr sz="2200" spc="-5" dirty="0">
                <a:latin typeface="Times New Roman"/>
                <a:cs typeface="Times New Roman"/>
              </a:rPr>
              <a:t>условиях и в </a:t>
            </a:r>
            <a:r>
              <a:rPr sz="2200" dirty="0">
                <a:latin typeface="Times New Roman"/>
                <a:cs typeface="Times New Roman"/>
              </a:rPr>
              <a:t>обществе </a:t>
            </a:r>
            <a:r>
              <a:rPr sz="2200" spc="-10" dirty="0">
                <a:latin typeface="Times New Roman"/>
                <a:cs typeface="Times New Roman"/>
              </a:rPr>
              <a:t>позволяет </a:t>
            </a:r>
            <a:r>
              <a:rPr sz="2200" spc="-15" dirty="0">
                <a:latin typeface="Times New Roman"/>
                <a:cs typeface="Times New Roman"/>
              </a:rPr>
              <a:t>ребенку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Times New Roman"/>
                <a:cs typeface="Times New Roman"/>
              </a:rPr>
              <a:t>подростку </a:t>
            </a:r>
            <a:r>
              <a:rPr sz="2200" spc="-5" dirty="0">
                <a:latin typeface="Times New Roman"/>
                <a:cs typeface="Times New Roman"/>
              </a:rPr>
              <a:t>с расщелиной </a:t>
            </a:r>
            <a:r>
              <a:rPr sz="2200" spc="-15" dirty="0">
                <a:latin typeface="Times New Roman"/>
                <a:cs typeface="Times New Roman"/>
              </a:rPr>
              <a:t>позвоночника </a:t>
            </a:r>
            <a:r>
              <a:rPr sz="2200" spc="-5" dirty="0">
                <a:latin typeface="Times New Roman"/>
                <a:cs typeface="Times New Roman"/>
              </a:rPr>
              <a:t>развить в себе </a:t>
            </a:r>
            <a:r>
              <a:rPr sz="2200" spc="-10" dirty="0">
                <a:latin typeface="Times New Roman"/>
                <a:cs typeface="Times New Roman"/>
              </a:rPr>
              <a:t>чувство </a:t>
            </a:r>
            <a:r>
              <a:rPr sz="2200" spc="-5" dirty="0">
                <a:latin typeface="Times New Roman"/>
                <a:cs typeface="Times New Roman"/>
              </a:rPr>
              <a:t>индивидуальности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</a:pPr>
            <a:r>
              <a:rPr sz="2200" dirty="0">
                <a:latin typeface="Times New Roman"/>
                <a:cs typeface="Times New Roman"/>
              </a:rPr>
              <a:t>независимости, </a:t>
            </a:r>
            <a:r>
              <a:rPr sz="2200" spc="-5" dirty="0">
                <a:latin typeface="Times New Roman"/>
                <a:cs typeface="Times New Roman"/>
              </a:rPr>
              <a:t>аналогичное их трудоспособным </a:t>
            </a:r>
            <a:r>
              <a:rPr sz="2200" spc="-15" dirty="0">
                <a:latin typeface="Times New Roman"/>
                <a:cs typeface="Times New Roman"/>
              </a:rPr>
              <a:t>братьям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10" dirty="0">
                <a:latin typeface="Times New Roman"/>
                <a:cs typeface="Times New Roman"/>
              </a:rPr>
              <a:t>сестрам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или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Times New Roman"/>
                <a:cs typeface="Times New Roman"/>
              </a:rPr>
              <a:t>сверстникам.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750" y="698372"/>
            <a:ext cx="9733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УХОД </a:t>
            </a:r>
            <a:r>
              <a:rPr dirty="0"/>
              <a:t>ЗА </a:t>
            </a:r>
            <a:r>
              <a:rPr spc="-10" dirty="0"/>
              <a:t>СОБОЙ</a:t>
            </a:r>
            <a:r>
              <a:rPr spc="45" dirty="0"/>
              <a:t> </a:t>
            </a:r>
            <a:r>
              <a:rPr spc="-35" dirty="0"/>
              <a:t>(САМООБСЛУЖИВАНИЕ)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28773"/>
            <a:ext cx="10356850" cy="384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Calibri"/>
                <a:cs typeface="Calibri"/>
              </a:rPr>
              <a:t>Детей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расщелиной </a:t>
            </a:r>
            <a:r>
              <a:rPr sz="2400" spc="-5" dirty="0">
                <a:latin typeface="Calibri"/>
                <a:cs typeface="Calibri"/>
              </a:rPr>
              <a:t>позвоночника </a:t>
            </a:r>
            <a:r>
              <a:rPr sz="2400" spc="-10" dirty="0">
                <a:latin typeface="Calibri"/>
                <a:cs typeface="Calibri"/>
              </a:rPr>
              <a:t>следует </a:t>
            </a:r>
            <a:r>
              <a:rPr sz="2400" spc="-5" dirty="0">
                <a:latin typeface="Calibri"/>
                <a:cs typeface="Calibri"/>
              </a:rPr>
              <a:t>поощрять 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обретению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70100"/>
              </a:lnSpc>
              <a:spcBef>
                <a:spcPts val="430"/>
              </a:spcBef>
            </a:pPr>
            <a:r>
              <a:rPr sz="2400" dirty="0">
                <a:latin typeface="Calibri"/>
                <a:cs typeface="Calibri"/>
              </a:rPr>
              <a:t>независимости в </a:t>
            </a:r>
            <a:r>
              <a:rPr sz="2400" spc="-5" dirty="0">
                <a:latin typeface="Calibri"/>
                <a:cs typeface="Calibri"/>
              </a:rPr>
              <a:t>соответствующих </a:t>
            </a:r>
            <a:r>
              <a:rPr sz="2400" dirty="0">
                <a:latin typeface="Calibri"/>
                <a:cs typeface="Calibri"/>
              </a:rPr>
              <a:t>возрасту </a:t>
            </a:r>
            <a:r>
              <a:rPr sz="2400" spc="-5" dirty="0">
                <a:latin typeface="Calibri"/>
                <a:cs typeface="Calibri"/>
              </a:rPr>
              <a:t>видах повседневной жизни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(ADL) 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раннем возрасте, </a:t>
            </a:r>
            <a:r>
              <a:rPr sz="2400" spc="-10" dirty="0">
                <a:latin typeface="Calibri"/>
                <a:cs typeface="Calibri"/>
              </a:rPr>
              <a:t>чтобы </a:t>
            </a:r>
            <a:r>
              <a:rPr sz="2400" spc="-5" dirty="0">
                <a:latin typeface="Calibri"/>
                <a:cs typeface="Calibri"/>
              </a:rPr>
              <a:t>оптимизировать </a:t>
            </a:r>
            <a:r>
              <a:rPr sz="2400" dirty="0">
                <a:latin typeface="Calibri"/>
                <a:cs typeface="Calibri"/>
              </a:rPr>
              <a:t>свои </a:t>
            </a:r>
            <a:r>
              <a:rPr sz="2400" spc="-5" dirty="0">
                <a:latin typeface="Calibri"/>
                <a:cs typeface="Calibri"/>
              </a:rPr>
              <a:t>возможности для </a:t>
            </a:r>
            <a:r>
              <a:rPr sz="2400" dirty="0">
                <a:latin typeface="Calibri"/>
                <a:cs typeface="Calibri"/>
              </a:rPr>
              <a:t>успешной  </a:t>
            </a:r>
            <a:r>
              <a:rPr sz="2400" spc="-10" dirty="0">
                <a:latin typeface="Calibri"/>
                <a:cs typeface="Calibri"/>
              </a:rPr>
              <a:t>самостоятельности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зрелом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возрасте.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4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Задержки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5" dirty="0">
                <a:latin typeface="Calibri"/>
                <a:cs typeface="Calibri"/>
              </a:rPr>
              <a:t>ADL, </a:t>
            </a:r>
            <a:r>
              <a:rPr sz="2400" spc="-10" dirty="0">
                <a:latin typeface="Calibri"/>
                <a:cs typeface="Calibri"/>
              </a:rPr>
              <a:t>скорее </a:t>
            </a:r>
            <a:r>
              <a:rPr sz="2400" spc="-5" dirty="0">
                <a:latin typeface="Calibri"/>
                <a:cs typeface="Calibri"/>
              </a:rPr>
              <a:t>всего, связаны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5" dirty="0">
                <a:latin typeface="Calibri"/>
                <a:cs typeface="Calibri"/>
              </a:rPr>
              <a:t>трудностями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двигательным</a:t>
            </a:r>
            <a:endParaRPr sz="2400">
              <a:latin typeface="Calibri"/>
              <a:cs typeface="Calibri"/>
            </a:endParaRPr>
          </a:p>
          <a:p>
            <a:pPr marL="241300" marR="614045">
              <a:lnSpc>
                <a:spcPct val="70000"/>
              </a:lnSpc>
              <a:spcBef>
                <a:spcPts val="434"/>
              </a:spcBef>
            </a:pPr>
            <a:r>
              <a:rPr sz="2400" spc="-5" dirty="0">
                <a:latin typeface="Calibri"/>
                <a:cs typeface="Calibri"/>
              </a:rPr>
              <a:t>планированием, балансировкой, </a:t>
            </a:r>
            <a:r>
              <a:rPr sz="2400" spc="-10" dirty="0">
                <a:latin typeface="Calibri"/>
                <a:cs typeface="Calibri"/>
              </a:rPr>
              <a:t>зрительно-перцептивными, зрительно-  моторными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организационными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навыками.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Несмотря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адекватный </a:t>
            </a:r>
            <a:r>
              <a:rPr sz="2400" spc="-10" dirty="0">
                <a:latin typeface="Calibri"/>
                <a:cs typeface="Calibri"/>
              </a:rPr>
              <a:t>интеллект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функцию </a:t>
            </a:r>
            <a:r>
              <a:rPr sz="2400" spc="-10" dirty="0">
                <a:latin typeface="Calibri"/>
                <a:cs typeface="Calibri"/>
              </a:rPr>
              <a:t>верхних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конечностей,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задержки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5" dirty="0">
                <a:latin typeface="Calibri"/>
                <a:cs typeface="Calibri"/>
              </a:rPr>
              <a:t>ADL, </a:t>
            </a:r>
            <a:r>
              <a:rPr sz="2400" dirty="0">
                <a:latin typeface="Calibri"/>
                <a:cs typeface="Calibri"/>
              </a:rPr>
              <a:t>включая </a:t>
            </a:r>
            <a:r>
              <a:rPr sz="2400" spc="-10" dirty="0">
                <a:latin typeface="Calibri"/>
                <a:cs typeface="Calibri"/>
              </a:rPr>
              <a:t>переодевание </a:t>
            </a:r>
            <a:r>
              <a:rPr sz="2400" dirty="0">
                <a:latin typeface="Calibri"/>
                <a:cs typeface="Calibri"/>
              </a:rPr>
              <a:t>и купание, </a:t>
            </a:r>
            <a:r>
              <a:rPr sz="2400" spc="-5" dirty="0">
                <a:latin typeface="Calibri"/>
                <a:cs typeface="Calibri"/>
              </a:rPr>
              <a:t>часто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присутствуют.</a:t>
            </a:r>
            <a:endParaRPr sz="2400">
              <a:latin typeface="Calibri"/>
              <a:cs typeface="Calibri"/>
            </a:endParaRPr>
          </a:p>
          <a:p>
            <a:pPr marL="241300" marR="8636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Врач </a:t>
            </a:r>
            <a:r>
              <a:rPr sz="2400" spc="-10" dirty="0">
                <a:latin typeface="Calibri"/>
                <a:cs typeface="Calibri"/>
              </a:rPr>
              <a:t>ФРМ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кинезиотерапевт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spc="-10" dirty="0">
                <a:latin typeface="Calibri"/>
                <a:cs typeface="Calibri"/>
              </a:rPr>
              <a:t>рассмотреть </a:t>
            </a:r>
            <a:r>
              <a:rPr sz="2400" spc="-15" dirty="0">
                <a:latin typeface="Calibri"/>
                <a:cs typeface="Calibri"/>
              </a:rPr>
              <a:t>необходимое </a:t>
            </a:r>
            <a:r>
              <a:rPr sz="2400" spc="-5" dirty="0">
                <a:latin typeface="Calibri"/>
                <a:cs typeface="Calibri"/>
              </a:rPr>
              <a:t>домашнее  </a:t>
            </a:r>
            <a:r>
              <a:rPr sz="2400" spc="-15" dirty="0">
                <a:latin typeface="Calibri"/>
                <a:cs typeface="Calibri"/>
              </a:rPr>
              <a:t>оборудование, </a:t>
            </a:r>
            <a:r>
              <a:rPr sz="2400" spc="-10" dirty="0">
                <a:latin typeface="Calibri"/>
                <a:cs typeface="Calibri"/>
              </a:rPr>
              <a:t>чтобы </a:t>
            </a:r>
            <a:r>
              <a:rPr sz="2400" spc="-5" dirty="0">
                <a:latin typeface="Calibri"/>
                <a:cs typeface="Calibri"/>
              </a:rPr>
              <a:t>помочь </a:t>
            </a:r>
            <a:r>
              <a:rPr sz="2400" dirty="0">
                <a:latin typeface="Calibri"/>
                <a:cs typeface="Calibri"/>
              </a:rPr>
              <a:t>с независимостью в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самообслуживании,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1585"/>
              </a:lnSpc>
            </a:pPr>
            <a:r>
              <a:rPr sz="2400" spc="-5" dirty="0">
                <a:latin typeface="Calibri"/>
                <a:cs typeface="Calibri"/>
              </a:rPr>
              <a:t>например, </a:t>
            </a:r>
            <a:r>
              <a:rPr sz="2400" spc="-15" dirty="0">
                <a:latin typeface="Calibri"/>
                <a:cs typeface="Calibri"/>
              </a:rPr>
              <a:t>оборудование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dirty="0">
                <a:latin typeface="Calibri"/>
                <a:cs typeface="Calibri"/>
              </a:rPr>
              <a:t>ванны / </a:t>
            </a:r>
            <a:r>
              <a:rPr sz="2400" spc="-5" dirty="0">
                <a:latin typeface="Calibri"/>
                <a:cs typeface="Calibri"/>
              </a:rPr>
              <a:t>душа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специализированные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туалетные </a:t>
            </a:r>
            <a:r>
              <a:rPr sz="2400" spc="-15" dirty="0">
                <a:latin typeface="Calibri"/>
                <a:cs typeface="Calibri"/>
              </a:rPr>
              <a:t>стулья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т.д.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549525" marR="5080" indent="-2435860">
              <a:lnSpc>
                <a:spcPts val="4750"/>
              </a:lnSpc>
              <a:spcBef>
                <a:spcPts val="700"/>
              </a:spcBef>
            </a:pPr>
            <a:r>
              <a:rPr sz="4400" b="0" spc="-40" dirty="0">
                <a:latin typeface="Calibri Light"/>
                <a:cs typeface="Calibri Light"/>
              </a:rPr>
              <a:t>Психологические </a:t>
            </a:r>
            <a:r>
              <a:rPr sz="4400" b="0" dirty="0">
                <a:latin typeface="Calibri Light"/>
                <a:cs typeface="Calibri Light"/>
              </a:rPr>
              <a:t>и </a:t>
            </a:r>
            <a:r>
              <a:rPr sz="4400" b="0" spc="-40" dirty="0">
                <a:latin typeface="Calibri Light"/>
                <a:cs typeface="Calibri Light"/>
              </a:rPr>
              <a:t>социальные</a:t>
            </a:r>
            <a:r>
              <a:rPr sz="4400" b="0" spc="-190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проблемы  </a:t>
            </a:r>
            <a:r>
              <a:rPr sz="4400" b="0" spc="-35" dirty="0">
                <a:latin typeface="Calibri Light"/>
                <a:cs typeface="Calibri Light"/>
              </a:rPr>
              <a:t>Когнитивная</a:t>
            </a:r>
            <a:r>
              <a:rPr sz="4400" b="0" spc="-95" dirty="0">
                <a:latin typeface="Calibri Light"/>
                <a:cs typeface="Calibri Light"/>
              </a:rPr>
              <a:t> </a:t>
            </a:r>
            <a:r>
              <a:rPr sz="4400" b="0" spc="-35" dirty="0">
                <a:latin typeface="Calibri Light"/>
                <a:cs typeface="Calibri Light"/>
              </a:rPr>
              <a:t>функция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40975" cy="4259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5" dirty="0">
                <a:latin typeface="Times New Roman"/>
                <a:cs typeface="Times New Roman"/>
              </a:rPr>
              <a:t>Дети </a:t>
            </a:r>
            <a:r>
              <a:rPr sz="2600" dirty="0">
                <a:latin typeface="Times New Roman"/>
                <a:cs typeface="Times New Roman"/>
              </a:rPr>
              <a:t>с MMЦ </a:t>
            </a:r>
            <a:r>
              <a:rPr sz="2600" spc="-15" dirty="0">
                <a:latin typeface="Times New Roman"/>
                <a:cs typeface="Times New Roman"/>
              </a:rPr>
              <a:t>имеют </a:t>
            </a:r>
            <a:r>
              <a:rPr sz="2600" dirty="0">
                <a:latin typeface="Times New Roman"/>
                <a:cs typeface="Times New Roman"/>
              </a:rPr>
              <a:t>специфические </a:t>
            </a:r>
            <a:r>
              <a:rPr sz="2600" spc="-5" dirty="0">
                <a:latin typeface="Times New Roman"/>
                <a:cs typeface="Times New Roman"/>
              </a:rPr>
              <a:t>поведенческие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когнитивные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latin typeface="Times New Roman"/>
                <a:cs typeface="Times New Roman"/>
              </a:rPr>
              <a:t>проблемы, </a:t>
            </a:r>
            <a:r>
              <a:rPr sz="2600" spc="-30" dirty="0">
                <a:latin typeface="Times New Roman"/>
                <a:cs typeface="Times New Roman"/>
              </a:rPr>
              <a:t>которые необходимо </a:t>
            </a:r>
            <a:r>
              <a:rPr sz="2600" spc="-15" dirty="0">
                <a:latin typeface="Times New Roman"/>
                <a:cs typeface="Times New Roman"/>
              </a:rPr>
              <a:t>решать </a:t>
            </a:r>
            <a:r>
              <a:rPr sz="2600" spc="-5" dirty="0">
                <a:latin typeface="Times New Roman"/>
                <a:cs typeface="Times New Roman"/>
              </a:rPr>
              <a:t>или по </a:t>
            </a:r>
            <a:r>
              <a:rPr sz="2600" dirty="0">
                <a:latin typeface="Times New Roman"/>
                <a:cs typeface="Times New Roman"/>
              </a:rPr>
              <a:t>крайней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мере</a:t>
            </a:r>
            <a:endParaRPr sz="2600">
              <a:latin typeface="Times New Roman"/>
              <a:cs typeface="Times New Roman"/>
            </a:endParaRPr>
          </a:p>
          <a:p>
            <a:pPr marL="241300" marR="1231265">
              <a:lnSpc>
                <a:spcPct val="70100"/>
              </a:lnSpc>
              <a:spcBef>
                <a:spcPts val="459"/>
              </a:spcBef>
            </a:pPr>
            <a:r>
              <a:rPr sz="2600" spc="-15" dirty="0">
                <a:latin typeface="Times New Roman"/>
                <a:cs typeface="Times New Roman"/>
              </a:rPr>
              <a:t>признавать </a:t>
            </a:r>
            <a:r>
              <a:rPr sz="2600" spc="-10" dirty="0">
                <a:latin typeface="Times New Roman"/>
                <a:cs typeface="Times New Roman"/>
              </a:rPr>
              <a:t>родителям, медицинским работникам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25" dirty="0">
                <a:latin typeface="Times New Roman"/>
                <a:cs typeface="Times New Roman"/>
              </a:rPr>
              <a:t>школьному  </a:t>
            </a:r>
            <a:r>
              <a:rPr sz="2600" spc="-30" dirty="0">
                <a:latin typeface="Times New Roman"/>
                <a:cs typeface="Times New Roman"/>
              </a:rPr>
              <a:t>персоналу.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Если </a:t>
            </a:r>
            <a:r>
              <a:rPr sz="2600" spc="-15" dirty="0">
                <a:latin typeface="Times New Roman"/>
                <a:cs typeface="Times New Roman"/>
              </a:rPr>
              <a:t>оценивать, как </a:t>
            </a:r>
            <a:r>
              <a:rPr sz="2600" spc="-45" dirty="0">
                <a:latin typeface="Times New Roman"/>
                <a:cs typeface="Times New Roman"/>
              </a:rPr>
              <a:t>группу, </a:t>
            </a:r>
            <a:r>
              <a:rPr sz="2600" spc="-5" dirty="0">
                <a:latin typeface="Times New Roman"/>
                <a:cs typeface="Times New Roman"/>
              </a:rPr>
              <a:t>дети </a:t>
            </a:r>
            <a:r>
              <a:rPr sz="2600" dirty="0">
                <a:latin typeface="Times New Roman"/>
                <a:cs typeface="Times New Roman"/>
              </a:rPr>
              <a:t>с MMЦ </a:t>
            </a:r>
            <a:r>
              <a:rPr sz="2600" spc="-15" dirty="0">
                <a:latin typeface="Times New Roman"/>
                <a:cs typeface="Times New Roman"/>
              </a:rPr>
              <a:t>имеют </a:t>
            </a:r>
            <a:r>
              <a:rPr sz="2600" spc="-10" dirty="0">
                <a:latin typeface="Times New Roman"/>
                <a:cs typeface="Times New Roman"/>
              </a:rPr>
              <a:t>более </a:t>
            </a:r>
            <a:r>
              <a:rPr sz="2600" spc="-5" dirty="0">
                <a:latin typeface="Times New Roman"/>
                <a:cs typeface="Times New Roman"/>
              </a:rPr>
              <a:t>низкие </a:t>
            </a:r>
            <a:r>
              <a:rPr sz="2600" dirty="0">
                <a:latin typeface="Times New Roman"/>
                <a:cs typeface="Times New Roman"/>
              </a:rPr>
              <a:t>баллы IQ  </a:t>
            </a:r>
            <a:r>
              <a:rPr sz="2600" spc="-5" dirty="0">
                <a:latin typeface="Times New Roman"/>
                <a:cs typeface="Times New Roman"/>
              </a:rPr>
              <a:t>по </a:t>
            </a:r>
            <a:r>
              <a:rPr sz="2600" dirty="0">
                <a:latin typeface="Times New Roman"/>
                <a:cs typeface="Times New Roman"/>
              </a:rPr>
              <a:t>сравнению с </a:t>
            </a:r>
            <a:r>
              <a:rPr sz="2600" spc="-5" dirty="0">
                <a:latin typeface="Times New Roman"/>
                <a:cs typeface="Times New Roman"/>
              </a:rPr>
              <a:t>их трудоспособными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сверстниками.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Оценки </a:t>
            </a:r>
            <a:r>
              <a:rPr sz="2600" dirty="0">
                <a:latin typeface="Times New Roman"/>
                <a:cs typeface="Times New Roman"/>
              </a:rPr>
              <a:t>IQ </a:t>
            </a:r>
            <a:r>
              <a:rPr sz="2600" spc="-20" dirty="0">
                <a:latin typeface="Times New Roman"/>
                <a:cs typeface="Times New Roman"/>
              </a:rPr>
              <a:t>коррелируют </a:t>
            </a:r>
            <a:r>
              <a:rPr sz="2600" dirty="0">
                <a:latin typeface="Times New Roman"/>
                <a:cs typeface="Times New Roman"/>
              </a:rPr>
              <a:t>с уровнем </a:t>
            </a:r>
            <a:r>
              <a:rPr sz="2600" spc="-5" dirty="0">
                <a:latin typeface="Times New Roman"/>
                <a:cs typeface="Times New Roman"/>
              </a:rPr>
              <a:t>поражения. </a:t>
            </a:r>
            <a:r>
              <a:rPr sz="2600" spc="5" dirty="0">
                <a:latin typeface="Times New Roman"/>
                <a:cs typeface="Times New Roman"/>
              </a:rPr>
              <a:t>Дети </a:t>
            </a:r>
            <a:r>
              <a:rPr sz="2600" dirty="0">
                <a:latin typeface="Times New Roman"/>
                <a:cs typeface="Times New Roman"/>
              </a:rPr>
              <a:t>с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поражением</a:t>
            </a:r>
            <a:endParaRPr sz="2600">
              <a:latin typeface="Times New Roman"/>
              <a:cs typeface="Times New Roman"/>
            </a:endParaRPr>
          </a:p>
          <a:p>
            <a:pPr marL="241300" marR="188595">
              <a:lnSpc>
                <a:spcPct val="70100"/>
              </a:lnSpc>
              <a:spcBef>
                <a:spcPts val="464"/>
              </a:spcBef>
            </a:pPr>
            <a:r>
              <a:rPr sz="2600" spc="-35" dirty="0">
                <a:latin typeface="Times New Roman"/>
                <a:cs typeface="Times New Roman"/>
              </a:rPr>
              <a:t>грудного </a:t>
            </a:r>
            <a:r>
              <a:rPr sz="2600" dirty="0">
                <a:latin typeface="Times New Roman"/>
                <a:cs typeface="Times New Roman"/>
              </a:rPr>
              <a:t>уровня, </a:t>
            </a:r>
            <a:r>
              <a:rPr sz="2600" spc="-15" dirty="0">
                <a:latin typeface="Times New Roman"/>
                <a:cs typeface="Times New Roman"/>
              </a:rPr>
              <a:t>как </a:t>
            </a:r>
            <a:r>
              <a:rPr sz="2600" spc="-5" dirty="0">
                <a:latin typeface="Times New Roman"/>
                <a:cs typeface="Times New Roman"/>
              </a:rPr>
              <a:t>правило, </a:t>
            </a:r>
            <a:r>
              <a:rPr sz="2600" spc="-10" dirty="0">
                <a:latin typeface="Times New Roman"/>
                <a:cs typeface="Times New Roman"/>
              </a:rPr>
              <a:t>имеют более </a:t>
            </a:r>
            <a:r>
              <a:rPr sz="2600" spc="-5" dirty="0">
                <a:latin typeface="Times New Roman"/>
                <a:cs typeface="Times New Roman"/>
              </a:rPr>
              <a:t>низкие </a:t>
            </a:r>
            <a:r>
              <a:rPr sz="2600" spc="-15" dirty="0">
                <a:latin typeface="Times New Roman"/>
                <a:cs typeface="Times New Roman"/>
              </a:rPr>
              <a:t>показатели </a:t>
            </a:r>
            <a:r>
              <a:rPr sz="2600" dirty="0">
                <a:latin typeface="Times New Roman"/>
                <a:cs typeface="Times New Roman"/>
              </a:rPr>
              <a:t>IQ, чем  </a:t>
            </a:r>
            <a:r>
              <a:rPr sz="2600" spc="-5" dirty="0">
                <a:latin typeface="Times New Roman"/>
                <a:cs typeface="Times New Roman"/>
              </a:rPr>
              <a:t>дети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5" dirty="0">
                <a:latin typeface="Times New Roman"/>
                <a:cs typeface="Times New Roman"/>
              </a:rPr>
              <a:t>поясничным или </a:t>
            </a:r>
            <a:r>
              <a:rPr sz="2600" spc="5" dirty="0">
                <a:latin typeface="Times New Roman"/>
                <a:cs typeface="Times New Roman"/>
              </a:rPr>
              <a:t>крестцовым </a:t>
            </a:r>
            <a:r>
              <a:rPr sz="2600" dirty="0">
                <a:latin typeface="Times New Roman"/>
                <a:cs typeface="Times New Roman"/>
              </a:rPr>
              <a:t>уровнем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поражения.</a:t>
            </a:r>
            <a:endParaRPr sz="2600">
              <a:latin typeface="Times New Roman"/>
              <a:cs typeface="Times New Roman"/>
            </a:endParaRPr>
          </a:p>
          <a:p>
            <a:pPr marL="241300" marR="358140" indent="-229235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На </a:t>
            </a:r>
            <a:r>
              <a:rPr sz="2600" dirty="0">
                <a:latin typeface="Times New Roman"/>
                <a:cs typeface="Times New Roman"/>
              </a:rPr>
              <a:t>уровень IQ </a:t>
            </a:r>
            <a:r>
              <a:rPr sz="2600" spc="-10" dirty="0">
                <a:latin typeface="Times New Roman"/>
                <a:cs typeface="Times New Roman"/>
              </a:rPr>
              <a:t>отрицательно </a:t>
            </a:r>
            <a:r>
              <a:rPr sz="2600" spc="-15" dirty="0">
                <a:latin typeface="Times New Roman"/>
                <a:cs typeface="Times New Roman"/>
              </a:rPr>
              <a:t>влияют </a:t>
            </a:r>
            <a:r>
              <a:rPr sz="2600" spc="-5" dirty="0">
                <a:latin typeface="Times New Roman"/>
                <a:cs typeface="Times New Roman"/>
              </a:rPr>
              <a:t>инфекции </a:t>
            </a:r>
            <a:r>
              <a:rPr sz="2600" dirty="0">
                <a:latin typeface="Times New Roman"/>
                <a:cs typeface="Times New Roman"/>
              </a:rPr>
              <a:t>центральной </a:t>
            </a:r>
            <a:r>
              <a:rPr sz="2600" spc="-5" dirty="0">
                <a:latin typeface="Times New Roman"/>
                <a:cs typeface="Times New Roman"/>
              </a:rPr>
              <a:t>нервной  системы </a:t>
            </a:r>
            <a:r>
              <a:rPr sz="2600" i="1" dirty="0">
                <a:latin typeface="Calibri"/>
                <a:cs typeface="Calibri"/>
              </a:rPr>
              <a:t>G.M. </a:t>
            </a:r>
            <a:r>
              <a:rPr sz="2600" i="1" spc="-5" dirty="0">
                <a:latin typeface="Calibri"/>
                <a:cs typeface="Calibri"/>
              </a:rPr>
              <a:t>Hunt, </a:t>
            </a:r>
            <a:r>
              <a:rPr sz="2600" i="1" dirty="0">
                <a:latin typeface="Calibri"/>
                <a:cs typeface="Calibri"/>
              </a:rPr>
              <a:t>A.E. </a:t>
            </a:r>
            <a:r>
              <a:rPr sz="2600" i="1" spc="-5" dirty="0">
                <a:latin typeface="Calibri"/>
                <a:cs typeface="Calibri"/>
              </a:rPr>
              <a:t>Holmes</a:t>
            </a:r>
            <a:r>
              <a:rPr sz="2600" i="1" spc="-2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(1976)</a:t>
            </a:r>
            <a:endParaRPr sz="2600">
              <a:latin typeface="Calibri"/>
              <a:cs typeface="Calibri"/>
            </a:endParaRPr>
          </a:p>
          <a:p>
            <a:pPr marL="241300" marR="972185" indent="-229235">
              <a:lnSpc>
                <a:spcPct val="701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На уровень IQ не </a:t>
            </a:r>
            <a:r>
              <a:rPr sz="2600" spc="-15" dirty="0">
                <a:latin typeface="Times New Roman"/>
                <a:cs typeface="Times New Roman"/>
              </a:rPr>
              <a:t>обязательно влияют </a:t>
            </a:r>
            <a:r>
              <a:rPr sz="2600" spc="-5" dirty="0">
                <a:latin typeface="Times New Roman"/>
                <a:cs typeface="Times New Roman"/>
              </a:rPr>
              <a:t>рекурентные ревизии  шунтирующих систем </a:t>
            </a:r>
            <a:r>
              <a:rPr sz="2600" i="1" dirty="0">
                <a:latin typeface="Calibri"/>
                <a:cs typeface="Calibri"/>
              </a:rPr>
              <a:t>K. Ralph, </a:t>
            </a:r>
            <a:r>
              <a:rPr sz="2600" i="1" spc="-160" dirty="0">
                <a:latin typeface="Calibri"/>
                <a:cs typeface="Calibri"/>
              </a:rPr>
              <a:t>P. </a:t>
            </a:r>
            <a:r>
              <a:rPr sz="2600" i="1" spc="-5" dirty="0">
                <a:latin typeface="Calibri"/>
                <a:cs typeface="Calibri"/>
              </a:rPr>
              <a:t>Moylan, </a:t>
            </a:r>
            <a:r>
              <a:rPr sz="2600" i="1" spc="5" dirty="0">
                <a:latin typeface="Calibri"/>
                <a:cs typeface="Calibri"/>
              </a:rPr>
              <a:t>A. </a:t>
            </a:r>
            <a:r>
              <a:rPr sz="2600" i="1" spc="-25" dirty="0">
                <a:latin typeface="Calibri"/>
                <a:cs typeface="Calibri"/>
              </a:rPr>
              <a:t>Canady, </a:t>
            </a:r>
            <a:r>
              <a:rPr sz="2600" i="1" spc="-5" dirty="0">
                <a:latin typeface="Calibri"/>
                <a:cs typeface="Calibri"/>
              </a:rPr>
              <a:t>et al.</a:t>
            </a:r>
            <a:r>
              <a:rPr sz="2600" i="1" spc="-31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(2000).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549525" marR="5080" indent="-2435860">
              <a:lnSpc>
                <a:spcPts val="4750"/>
              </a:lnSpc>
              <a:spcBef>
                <a:spcPts val="700"/>
              </a:spcBef>
            </a:pPr>
            <a:r>
              <a:rPr sz="4400" b="0" spc="-40" dirty="0">
                <a:latin typeface="Calibri Light"/>
                <a:cs typeface="Calibri Light"/>
              </a:rPr>
              <a:t>Психологические </a:t>
            </a:r>
            <a:r>
              <a:rPr sz="4400" b="0" dirty="0">
                <a:latin typeface="Calibri Light"/>
                <a:cs typeface="Calibri Light"/>
              </a:rPr>
              <a:t>и </a:t>
            </a:r>
            <a:r>
              <a:rPr sz="4400" b="0" spc="-40" dirty="0">
                <a:latin typeface="Calibri Light"/>
                <a:cs typeface="Calibri Light"/>
              </a:rPr>
              <a:t>социальные</a:t>
            </a:r>
            <a:r>
              <a:rPr sz="4400" b="0" spc="-190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проблемы  </a:t>
            </a:r>
            <a:r>
              <a:rPr sz="4400" b="0" spc="-35" dirty="0">
                <a:latin typeface="Calibri Light"/>
                <a:cs typeface="Calibri Light"/>
              </a:rPr>
              <a:t>Когнитивная</a:t>
            </a:r>
            <a:r>
              <a:rPr sz="4400" b="0" spc="-95" dirty="0">
                <a:latin typeface="Calibri Light"/>
                <a:cs typeface="Calibri Light"/>
              </a:rPr>
              <a:t> </a:t>
            </a:r>
            <a:r>
              <a:rPr sz="4400" b="0" spc="-35" dirty="0">
                <a:latin typeface="Calibri Light"/>
                <a:cs typeface="Calibri Light"/>
              </a:rPr>
              <a:t>функция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67586"/>
            <a:ext cx="10205085" cy="41636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1344930" indent="-229235">
              <a:lnSpc>
                <a:spcPct val="79600"/>
              </a:lnSpc>
              <a:spcBef>
                <a:spcPts val="740"/>
              </a:spcBef>
              <a:buFont typeface="Arial"/>
              <a:buChar char="•"/>
              <a:tabLst>
                <a:tab pos="241935" algn="l"/>
                <a:tab pos="3702685" algn="l"/>
              </a:tabLst>
            </a:pPr>
            <a:r>
              <a:rPr sz="2600" dirty="0">
                <a:latin typeface="Times New Roman"/>
                <a:cs typeface="Times New Roman"/>
              </a:rPr>
              <a:t>Вербальный IQ, </a:t>
            </a:r>
            <a:r>
              <a:rPr sz="2600" spc="-15" dirty="0">
                <a:latin typeface="Times New Roman"/>
                <a:cs typeface="Times New Roman"/>
              </a:rPr>
              <a:t>как </a:t>
            </a:r>
            <a:r>
              <a:rPr sz="2600" spc="-5" dirty="0">
                <a:latin typeface="Times New Roman"/>
                <a:cs typeface="Times New Roman"/>
              </a:rPr>
              <a:t>правило, выше, чем их функциональный  </a:t>
            </a:r>
            <a:r>
              <a:rPr sz="2600" spc="-10" dirty="0">
                <a:latin typeface="Times New Roman"/>
                <a:cs typeface="Times New Roman"/>
              </a:rPr>
              <a:t>(производительный)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IQ	</a:t>
            </a:r>
            <a:r>
              <a:rPr sz="2600" i="1" spc="-60" dirty="0">
                <a:latin typeface="Calibri"/>
                <a:cs typeface="Calibri"/>
              </a:rPr>
              <a:t>E.F. </a:t>
            </a:r>
            <a:r>
              <a:rPr sz="2600" i="1" spc="-5" dirty="0">
                <a:latin typeface="Calibri"/>
                <a:cs typeface="Calibri"/>
              </a:rPr>
              <a:t>Casari, </a:t>
            </a:r>
            <a:r>
              <a:rPr sz="2600" i="1" spc="-10" dirty="0">
                <a:latin typeface="Calibri"/>
                <a:cs typeface="Calibri"/>
              </a:rPr>
              <a:t>A.G. Fantino</a:t>
            </a:r>
            <a:r>
              <a:rPr sz="2600" i="1" spc="6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(1988).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79900"/>
              </a:lnSpc>
              <a:spcBef>
                <a:spcPts val="10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На </a:t>
            </a:r>
            <a:r>
              <a:rPr sz="2600" spc="-10" dirty="0">
                <a:latin typeface="Times New Roman"/>
                <a:cs typeface="Times New Roman"/>
              </a:rPr>
              <a:t>шкале Векслера </a:t>
            </a:r>
            <a:r>
              <a:rPr sz="2600" spc="-5" dirty="0">
                <a:latin typeface="Times New Roman"/>
                <a:cs typeface="Times New Roman"/>
              </a:rPr>
              <a:t>интеллекта для детей </a:t>
            </a:r>
            <a:r>
              <a:rPr sz="2600" spc="-25" dirty="0">
                <a:latin typeface="Times New Roman"/>
                <a:cs typeface="Times New Roman"/>
              </a:rPr>
              <a:t>(Wechsler </a:t>
            </a:r>
            <a:r>
              <a:rPr sz="2600" spc="-5" dirty="0">
                <a:latin typeface="Times New Roman"/>
                <a:cs typeface="Times New Roman"/>
              </a:rPr>
              <a:t>Intelligence </a:t>
            </a:r>
            <a:r>
              <a:rPr sz="2600" dirty="0">
                <a:latin typeface="Times New Roman"/>
                <a:cs typeface="Times New Roman"/>
              </a:rPr>
              <a:t>Scale  for Children), </a:t>
            </a:r>
            <a:r>
              <a:rPr sz="2600" spc="-40" dirty="0">
                <a:latin typeface="Times New Roman"/>
                <a:cs typeface="Times New Roman"/>
              </a:rPr>
              <a:t>только </a:t>
            </a:r>
            <a:r>
              <a:rPr sz="2600" dirty="0">
                <a:latin typeface="Times New Roman"/>
                <a:cs typeface="Times New Roman"/>
              </a:rPr>
              <a:t>6% </a:t>
            </a:r>
            <a:r>
              <a:rPr sz="2600" spc="-5" dirty="0">
                <a:latin typeface="Times New Roman"/>
                <a:cs typeface="Times New Roman"/>
              </a:rPr>
              <a:t>детей </a:t>
            </a:r>
            <a:r>
              <a:rPr sz="2600" dirty="0">
                <a:latin typeface="Times New Roman"/>
                <a:cs typeface="Times New Roman"/>
              </a:rPr>
              <a:t>с MMЦ </a:t>
            </a:r>
            <a:r>
              <a:rPr sz="2600" spc="-5" dirty="0">
                <a:latin typeface="Times New Roman"/>
                <a:cs typeface="Times New Roman"/>
              </a:rPr>
              <a:t>набирали </a:t>
            </a:r>
            <a:r>
              <a:rPr sz="2600" dirty="0">
                <a:latin typeface="Times New Roman"/>
                <a:cs typeface="Times New Roman"/>
              </a:rPr>
              <a:t>баллы в </a:t>
            </a:r>
            <a:r>
              <a:rPr sz="2600" spc="-10" dirty="0">
                <a:latin typeface="Times New Roman"/>
                <a:cs typeface="Times New Roman"/>
              </a:rPr>
              <a:t>диапазоне </a:t>
            </a:r>
            <a:r>
              <a:rPr sz="2600" spc="-20" dirty="0">
                <a:latin typeface="Times New Roman"/>
                <a:cs typeface="Times New Roman"/>
              </a:rPr>
              <a:t>от  </a:t>
            </a:r>
            <a:r>
              <a:rPr sz="2600" spc="-25" dirty="0">
                <a:latin typeface="Times New Roman"/>
                <a:cs typeface="Times New Roman"/>
              </a:rPr>
              <a:t>высокого </a:t>
            </a:r>
            <a:r>
              <a:rPr sz="2600" spc="-15" dirty="0">
                <a:latin typeface="Times New Roman"/>
                <a:cs typeface="Times New Roman"/>
              </a:rPr>
              <a:t>среднего </a:t>
            </a:r>
            <a:r>
              <a:rPr sz="2600" dirty="0">
                <a:latin typeface="Times New Roman"/>
                <a:cs typeface="Times New Roman"/>
              </a:rPr>
              <a:t>до чрезвычайно </a:t>
            </a:r>
            <a:r>
              <a:rPr sz="2600" spc="-25" dirty="0">
                <a:latin typeface="Times New Roman"/>
                <a:cs typeface="Times New Roman"/>
              </a:rPr>
              <a:t>высокого </a:t>
            </a:r>
            <a:r>
              <a:rPr sz="2600" dirty="0">
                <a:latin typeface="Times New Roman"/>
                <a:cs typeface="Times New Roman"/>
              </a:rPr>
              <a:t>уровня </a:t>
            </a:r>
            <a:r>
              <a:rPr sz="2600" spc="-5" dirty="0">
                <a:latin typeface="Times New Roman"/>
                <a:cs typeface="Times New Roman"/>
              </a:rPr>
              <a:t>по </a:t>
            </a:r>
            <a:r>
              <a:rPr sz="2600" dirty="0">
                <a:latin typeface="Times New Roman"/>
                <a:cs typeface="Times New Roman"/>
              </a:rPr>
              <a:t>сравнению с  </a:t>
            </a:r>
            <a:r>
              <a:rPr sz="2600" spc="5" dirty="0">
                <a:latin typeface="Times New Roman"/>
                <a:cs typeface="Times New Roman"/>
              </a:rPr>
              <a:t>27%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5" dirty="0">
                <a:latin typeface="Times New Roman"/>
                <a:cs typeface="Times New Roman"/>
              </a:rPr>
              <a:t>группе </a:t>
            </a:r>
            <a:r>
              <a:rPr sz="2600" spc="-15" dirty="0">
                <a:latin typeface="Times New Roman"/>
                <a:cs typeface="Times New Roman"/>
              </a:rPr>
              <a:t>контроля.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0" dirty="0">
                <a:latin typeface="Times New Roman"/>
                <a:cs typeface="Times New Roman"/>
              </a:rPr>
              <a:t>среднем </a:t>
            </a:r>
            <a:r>
              <a:rPr sz="2600" dirty="0">
                <a:latin typeface="Times New Roman"/>
                <a:cs typeface="Times New Roman"/>
              </a:rPr>
              <a:t>75% </a:t>
            </a:r>
            <a:r>
              <a:rPr sz="2600" spc="-5" dirty="0">
                <a:latin typeface="Times New Roman"/>
                <a:cs typeface="Times New Roman"/>
              </a:rPr>
              <a:t>детей </a:t>
            </a:r>
            <a:r>
              <a:rPr sz="2600" dirty="0">
                <a:latin typeface="Times New Roman"/>
                <a:cs typeface="Times New Roman"/>
              </a:rPr>
              <a:t>с MMЦ </a:t>
            </a:r>
            <a:r>
              <a:rPr sz="2600" spc="-5" dirty="0">
                <a:latin typeface="Times New Roman"/>
                <a:cs typeface="Times New Roman"/>
              </a:rPr>
              <a:t>набирали </a:t>
            </a:r>
            <a:r>
              <a:rPr sz="2600" dirty="0">
                <a:latin typeface="Times New Roman"/>
                <a:cs typeface="Times New Roman"/>
              </a:rPr>
              <a:t>баллы  в </a:t>
            </a:r>
            <a:r>
              <a:rPr sz="2600" spc="-10" dirty="0">
                <a:latin typeface="Times New Roman"/>
                <a:cs typeface="Times New Roman"/>
              </a:rPr>
              <a:t>дапазоне </a:t>
            </a:r>
            <a:r>
              <a:rPr sz="2600" spc="-15" dirty="0">
                <a:latin typeface="Times New Roman"/>
                <a:cs typeface="Times New Roman"/>
              </a:rPr>
              <a:t>от </a:t>
            </a:r>
            <a:r>
              <a:rPr sz="2600" spc="-30" dirty="0">
                <a:latin typeface="Times New Roman"/>
                <a:cs typeface="Times New Roman"/>
              </a:rPr>
              <a:t>низкого </a:t>
            </a:r>
            <a:r>
              <a:rPr sz="2600" spc="-15" dirty="0">
                <a:latin typeface="Times New Roman"/>
                <a:cs typeface="Times New Roman"/>
              </a:rPr>
              <a:t>среднего </a:t>
            </a:r>
            <a:r>
              <a:rPr sz="2600" dirty="0">
                <a:latin typeface="Times New Roman"/>
                <a:cs typeface="Times New Roman"/>
              </a:rPr>
              <a:t>до крайне </a:t>
            </a:r>
            <a:r>
              <a:rPr sz="2600" spc="-30" dirty="0">
                <a:latin typeface="Times New Roman"/>
                <a:cs typeface="Times New Roman"/>
              </a:rPr>
              <a:t>низкого </a:t>
            </a:r>
            <a:r>
              <a:rPr sz="2600" dirty="0">
                <a:latin typeface="Times New Roman"/>
                <a:cs typeface="Times New Roman"/>
              </a:rPr>
              <a:t>по </a:t>
            </a:r>
            <a:r>
              <a:rPr sz="2600" spc="-5" dirty="0">
                <a:latin typeface="Times New Roman"/>
                <a:cs typeface="Times New Roman"/>
              </a:rPr>
              <a:t>сравнению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5" dirty="0">
                <a:latin typeface="Times New Roman"/>
                <a:cs typeface="Times New Roman"/>
              </a:rPr>
              <a:t>25%  </a:t>
            </a:r>
            <a:r>
              <a:rPr sz="2600" spc="-10" dirty="0">
                <a:latin typeface="Times New Roman"/>
                <a:cs typeface="Times New Roman"/>
              </a:rPr>
              <a:t>соответствующих </a:t>
            </a:r>
            <a:r>
              <a:rPr sz="2600" spc="-15" dirty="0">
                <a:latin typeface="Times New Roman"/>
                <a:cs typeface="Times New Roman"/>
              </a:rPr>
              <a:t>сверстников </a:t>
            </a:r>
            <a:r>
              <a:rPr sz="2600" i="1" spc="-80" dirty="0">
                <a:latin typeface="Calibri"/>
                <a:cs typeface="Calibri"/>
              </a:rPr>
              <a:t>P.L. </a:t>
            </a:r>
            <a:r>
              <a:rPr sz="2600" i="1" spc="-5" dirty="0">
                <a:latin typeface="Calibri"/>
                <a:cs typeface="Calibri"/>
              </a:rPr>
              <a:t>Appleton, </a:t>
            </a:r>
            <a:r>
              <a:rPr sz="2600" i="1" spc="-80" dirty="0">
                <a:latin typeface="Calibri"/>
                <a:cs typeface="Calibri"/>
              </a:rPr>
              <a:t>P.E. </a:t>
            </a:r>
            <a:r>
              <a:rPr sz="2600" i="1" dirty="0">
                <a:latin typeface="Calibri"/>
                <a:cs typeface="Calibri"/>
              </a:rPr>
              <a:t>Minchom, </a:t>
            </a:r>
            <a:r>
              <a:rPr sz="2600" i="1" spc="-15" dirty="0">
                <a:latin typeface="Calibri"/>
                <a:cs typeface="Calibri"/>
              </a:rPr>
              <a:t>N.C. </a:t>
            </a:r>
            <a:r>
              <a:rPr sz="2600" i="1" spc="-5" dirty="0">
                <a:latin typeface="Calibri"/>
                <a:cs typeface="Calibri"/>
              </a:rPr>
              <a:t>Ellis, </a:t>
            </a:r>
            <a:r>
              <a:rPr sz="2600" i="1" spc="-10" dirty="0">
                <a:latin typeface="Calibri"/>
                <a:cs typeface="Calibri"/>
              </a:rPr>
              <a:t>et  </a:t>
            </a:r>
            <a:r>
              <a:rPr sz="2600" i="1" dirty="0">
                <a:latin typeface="Calibri"/>
                <a:cs typeface="Calibri"/>
              </a:rPr>
              <a:t>al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(1994).</a:t>
            </a:r>
            <a:endParaRPr sz="2600">
              <a:latin typeface="Calibri"/>
              <a:cs typeface="Calibri"/>
            </a:endParaRPr>
          </a:p>
          <a:p>
            <a:pPr marL="241300" marR="220345" indent="-229235">
              <a:lnSpc>
                <a:spcPts val="25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Эти дети также </a:t>
            </a:r>
            <a:r>
              <a:rPr sz="2600" spc="-10" dirty="0">
                <a:latin typeface="Times New Roman"/>
                <a:cs typeface="Times New Roman"/>
              </a:rPr>
              <a:t>имеют больше трудностей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30" dirty="0">
                <a:latin typeface="Times New Roman"/>
                <a:cs typeface="Times New Roman"/>
              </a:rPr>
              <a:t>математикой </a:t>
            </a:r>
            <a:r>
              <a:rPr sz="2600" dirty="0">
                <a:latin typeface="Times New Roman"/>
                <a:cs typeface="Times New Roman"/>
              </a:rPr>
              <a:t>и  </a:t>
            </a:r>
            <a:r>
              <a:rPr sz="2600" spc="-10" dirty="0">
                <a:latin typeface="Times New Roman"/>
                <a:cs typeface="Times New Roman"/>
              </a:rPr>
              <a:t>визуальными </a:t>
            </a:r>
            <a:r>
              <a:rPr sz="2600" spc="-5" dirty="0">
                <a:latin typeface="Times New Roman"/>
                <a:cs typeface="Times New Roman"/>
              </a:rPr>
              <a:t>перцептивными </a:t>
            </a:r>
            <a:r>
              <a:rPr sz="2600" spc="-15" dirty="0">
                <a:latin typeface="Times New Roman"/>
                <a:cs typeface="Times New Roman"/>
              </a:rPr>
              <a:t>задачами, </a:t>
            </a:r>
            <a:r>
              <a:rPr sz="2600" spc="-5" dirty="0">
                <a:latin typeface="Times New Roman"/>
                <a:cs typeface="Times New Roman"/>
              </a:rPr>
              <a:t>чем </a:t>
            </a:r>
            <a:r>
              <a:rPr sz="2600" dirty="0">
                <a:latin typeface="Times New Roman"/>
                <a:cs typeface="Times New Roman"/>
              </a:rPr>
              <a:t>их </a:t>
            </a:r>
            <a:r>
              <a:rPr sz="2600" spc="-5" dirty="0">
                <a:latin typeface="Times New Roman"/>
                <a:cs typeface="Times New Roman"/>
              </a:rPr>
              <a:t>здоровые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сверстники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505"/>
              </a:lnSpc>
            </a:pPr>
            <a:r>
              <a:rPr sz="2600" i="1" dirty="0">
                <a:latin typeface="Calibri"/>
                <a:cs typeface="Calibri"/>
              </a:rPr>
              <a:t>K.E. </a:t>
            </a:r>
            <a:r>
              <a:rPr sz="2600" i="1" spc="-5" dirty="0">
                <a:latin typeface="Calibri"/>
                <a:cs typeface="Calibri"/>
              </a:rPr>
              <a:t>Wills, </a:t>
            </a:r>
            <a:r>
              <a:rPr sz="2600" i="1" dirty="0">
                <a:latin typeface="Calibri"/>
                <a:cs typeface="Calibri"/>
              </a:rPr>
              <a:t>G.N. Holmbeck, K. Dillon, </a:t>
            </a:r>
            <a:r>
              <a:rPr sz="2600" i="1" spc="-5" dirty="0">
                <a:latin typeface="Calibri"/>
                <a:cs typeface="Calibri"/>
              </a:rPr>
              <a:t>et al.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(1990).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3941" y="626440"/>
            <a:ext cx="8564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Оценка неврологического</a:t>
            </a:r>
            <a:r>
              <a:rPr sz="4400" spc="-40" dirty="0"/>
              <a:t> </a:t>
            </a:r>
            <a:r>
              <a:rPr sz="4400" spc="-20" dirty="0"/>
              <a:t>уровня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9842500" cy="425958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298450" indent="-229235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Внимательное неврологическое обследование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spc="-5" dirty="0">
                <a:latin typeface="Calibri"/>
                <a:cs typeface="Calibri"/>
              </a:rPr>
              <a:t>дать общее  </a:t>
            </a:r>
            <a:r>
              <a:rPr sz="2600" spc="-10" dirty="0">
                <a:latin typeface="Calibri"/>
                <a:cs typeface="Calibri"/>
              </a:rPr>
              <a:t>представление уже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течение </a:t>
            </a:r>
            <a:r>
              <a:rPr sz="2600" dirty="0">
                <a:latin typeface="Calibri"/>
                <a:cs typeface="Calibri"/>
              </a:rPr>
              <a:t>первых </a:t>
            </a:r>
            <a:r>
              <a:rPr sz="2600" spc="-10" dirty="0">
                <a:latin typeface="Calibri"/>
                <a:cs typeface="Calibri"/>
              </a:rPr>
              <a:t>нескольких </a:t>
            </a:r>
            <a:r>
              <a:rPr sz="2600" spc="-5" dirty="0">
                <a:latin typeface="Calibri"/>
                <a:cs typeface="Calibri"/>
              </a:rPr>
              <a:t>дней</a:t>
            </a:r>
            <a:r>
              <a:rPr sz="2600" spc="-1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жизни.</a:t>
            </a:r>
            <a:endParaRPr sz="2600">
              <a:latin typeface="Calibri"/>
              <a:cs typeface="Calibri"/>
            </a:endParaRPr>
          </a:p>
          <a:p>
            <a:pPr marL="241300" marR="210820" indent="-229235">
              <a:lnSpc>
                <a:spcPct val="7010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Лучшим </a:t>
            </a:r>
            <a:r>
              <a:rPr sz="2600" spc="-15" dirty="0">
                <a:latin typeface="Calibri"/>
                <a:cs typeface="Calibri"/>
              </a:rPr>
              <a:t>предсказателем </a:t>
            </a:r>
            <a:r>
              <a:rPr sz="2600" spc="-25" dirty="0">
                <a:latin typeface="Calibri"/>
                <a:cs typeface="Calibri"/>
              </a:rPr>
              <a:t>будущей </a:t>
            </a:r>
            <a:r>
              <a:rPr sz="2600" spc="-10" dirty="0">
                <a:latin typeface="Calibri"/>
                <a:cs typeface="Calibri"/>
              </a:rPr>
              <a:t>двигательной </a:t>
            </a:r>
            <a:r>
              <a:rPr sz="2600" dirty="0">
                <a:latin typeface="Calibri"/>
                <a:cs typeface="Calibri"/>
              </a:rPr>
              <a:t>функции </a:t>
            </a:r>
            <a:r>
              <a:rPr sz="2600" spc="-10" dirty="0">
                <a:latin typeface="Calibri"/>
                <a:cs typeface="Calibri"/>
              </a:rPr>
              <a:t>является  </a:t>
            </a:r>
            <a:r>
              <a:rPr sz="2600" spc="-5" dirty="0">
                <a:latin typeface="Calibri"/>
                <a:cs typeface="Calibri"/>
              </a:rPr>
              <a:t>экспертиза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моторики.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Информация, касающаяся </a:t>
            </a:r>
            <a:r>
              <a:rPr sz="2600" dirty="0">
                <a:latin typeface="Calibri"/>
                <a:cs typeface="Calibri"/>
              </a:rPr>
              <a:t>наилучшей </a:t>
            </a:r>
            <a:r>
              <a:rPr sz="2600" spc="-5" dirty="0">
                <a:latin typeface="Calibri"/>
                <a:cs typeface="Calibri"/>
              </a:rPr>
              <a:t>экспертизы </a:t>
            </a:r>
            <a:r>
              <a:rPr sz="2600" spc="-10" dirty="0">
                <a:latin typeface="Calibri"/>
                <a:cs typeface="Calibri"/>
              </a:rPr>
              <a:t>моторики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может</a:t>
            </a:r>
            <a:endParaRPr sz="2600">
              <a:latin typeface="Calibri"/>
              <a:cs typeface="Calibri"/>
            </a:endParaRPr>
          </a:p>
          <a:p>
            <a:pPr marL="241300" marR="821055">
              <a:lnSpc>
                <a:spcPct val="70000"/>
              </a:lnSpc>
              <a:spcBef>
                <a:spcPts val="470"/>
              </a:spcBef>
            </a:pP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10" dirty="0">
                <a:latin typeface="Calibri"/>
                <a:cs typeface="Calibri"/>
              </a:rPr>
              <a:t>получена путем </a:t>
            </a:r>
            <a:r>
              <a:rPr sz="2600" spc="-15" dirty="0">
                <a:latin typeface="Calibri"/>
                <a:cs typeface="Calibri"/>
              </a:rPr>
              <a:t>наблюдения, </a:t>
            </a:r>
            <a:r>
              <a:rPr sz="2600" dirty="0">
                <a:latin typeface="Calibri"/>
                <a:cs typeface="Calibri"/>
              </a:rPr>
              <a:t>пальпации и постуральных  </a:t>
            </a:r>
            <a:r>
              <a:rPr sz="2600" spc="-5" dirty="0">
                <a:latin typeface="Calibri"/>
                <a:cs typeface="Calibri"/>
              </a:rPr>
              <a:t>изменений.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30" dirty="0">
                <a:latin typeface="Calibri"/>
                <a:cs typeface="Calibri"/>
              </a:rPr>
              <a:t>Результаты </a:t>
            </a:r>
            <a:r>
              <a:rPr sz="2600" spc="-10" dirty="0">
                <a:latin typeface="Calibri"/>
                <a:cs typeface="Calibri"/>
              </a:rPr>
              <a:t>обследования моторики </a:t>
            </a:r>
            <a:r>
              <a:rPr sz="2600" spc="-5" dirty="0">
                <a:latin typeface="Calibri"/>
                <a:cs typeface="Calibri"/>
              </a:rPr>
              <a:t>могут </a:t>
            </a:r>
            <a:r>
              <a:rPr sz="2600" spc="-10" dirty="0">
                <a:latin typeface="Calibri"/>
                <a:cs typeface="Calibri"/>
              </a:rPr>
              <a:t>улучшиться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после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Calibri"/>
                <a:cs typeface="Calibri"/>
              </a:rPr>
              <a:t>первоначального </a:t>
            </a:r>
            <a:r>
              <a:rPr sz="2600" spc="-10" dirty="0">
                <a:latin typeface="Calibri"/>
                <a:cs typeface="Calibri"/>
              </a:rPr>
              <a:t>обследования, </a:t>
            </a:r>
            <a:r>
              <a:rPr sz="2600" spc="-15" dirty="0">
                <a:latin typeface="Calibri"/>
                <a:cs typeface="Calibri"/>
              </a:rPr>
              <a:t>которое </a:t>
            </a:r>
            <a:r>
              <a:rPr sz="2600" spc="-25" dirty="0">
                <a:latin typeface="Calibri"/>
                <a:cs typeface="Calibri"/>
              </a:rPr>
              <a:t>могло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5" dirty="0">
                <a:latin typeface="Calibri"/>
                <a:cs typeface="Calibri"/>
              </a:rPr>
              <a:t>связано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15" dirty="0">
                <a:latin typeface="Calibri"/>
                <a:cs typeface="Calibri"/>
              </a:rPr>
              <a:t>периодом </a:t>
            </a:r>
            <a:r>
              <a:rPr sz="2600" spc="-5" dirty="0">
                <a:latin typeface="Calibri"/>
                <a:cs typeface="Calibri"/>
              </a:rPr>
              <a:t>спинального </a:t>
            </a:r>
            <a:r>
              <a:rPr sz="2600" spc="-10" dirty="0">
                <a:latin typeface="Calibri"/>
                <a:cs typeface="Calibri"/>
              </a:rPr>
              <a:t>шока, связанного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5" dirty="0">
                <a:latin typeface="Calibri"/>
                <a:cs typeface="Calibri"/>
              </a:rPr>
              <a:t>родами, </a:t>
            </a:r>
            <a:r>
              <a:rPr sz="2600" spc="-5" dirty="0">
                <a:latin typeface="Calibri"/>
                <a:cs typeface="Calibri"/>
              </a:rPr>
              <a:t>или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закрытием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Calibri"/>
                <a:cs typeface="Calibri"/>
              </a:rPr>
              <a:t>дефекта. </a:t>
            </a:r>
            <a:r>
              <a:rPr sz="2600" spc="-10" dirty="0">
                <a:latin typeface="Calibri"/>
                <a:cs typeface="Calibri"/>
              </a:rPr>
              <a:t>Это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привести к </a:t>
            </a:r>
            <a:r>
              <a:rPr sz="2600" spc="-25" dirty="0">
                <a:latin typeface="Calibri"/>
                <a:cs typeface="Calibri"/>
              </a:rPr>
              <a:t>тому, </a:t>
            </a:r>
            <a:r>
              <a:rPr sz="2600" spc="-10" dirty="0">
                <a:latin typeface="Calibri"/>
                <a:cs typeface="Calibri"/>
              </a:rPr>
              <a:t>что </a:t>
            </a:r>
            <a:r>
              <a:rPr sz="2600" spc="-15" dirty="0">
                <a:latin typeface="Calibri"/>
                <a:cs typeface="Calibri"/>
              </a:rPr>
              <a:t>двигательная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функция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50"/>
              </a:lnSpc>
            </a:pPr>
            <a:r>
              <a:rPr sz="2600" spc="-10" dirty="0">
                <a:latin typeface="Calibri"/>
                <a:cs typeface="Calibri"/>
              </a:rPr>
              <a:t>новорожденного </a:t>
            </a:r>
            <a:r>
              <a:rPr sz="2600" spc="-15" dirty="0">
                <a:latin typeface="Calibri"/>
                <a:cs typeface="Calibri"/>
              </a:rPr>
              <a:t>выглядит </a:t>
            </a:r>
            <a:r>
              <a:rPr sz="2600" spc="-10" dirty="0">
                <a:latin typeface="Calibri"/>
                <a:cs typeface="Calibri"/>
              </a:rPr>
              <a:t>хуже, </a:t>
            </a:r>
            <a:r>
              <a:rPr sz="2600" spc="-5" dirty="0">
                <a:latin typeface="Calibri"/>
                <a:cs typeface="Calibri"/>
              </a:rPr>
              <a:t>чем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быть в </a:t>
            </a:r>
            <a:r>
              <a:rPr sz="2600" spc="-5" dirty="0">
                <a:latin typeface="Calibri"/>
                <a:cs typeface="Calibri"/>
              </a:rPr>
              <a:t>конечном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итоге.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600" b="1" i="1" dirty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sz="2600" b="1" i="1" spc="-10" dirty="0">
                <a:solidFill>
                  <a:srgbClr val="FF0000"/>
                </a:solidFill>
                <a:latin typeface="Calibri"/>
                <a:cs typeface="Calibri"/>
              </a:rPr>
              <a:t>РЕАБИЛИТАЦИОННЫЙ</a:t>
            </a:r>
            <a:r>
              <a:rPr sz="26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i="1" spc="5" dirty="0">
                <a:solidFill>
                  <a:srgbClr val="FF0000"/>
                </a:solidFill>
                <a:latin typeface="Calibri"/>
                <a:cs typeface="Calibri"/>
              </a:rPr>
              <a:t>ПРОГНОЗ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749040" marR="5080" indent="-3635375">
              <a:lnSpc>
                <a:spcPts val="4750"/>
              </a:lnSpc>
              <a:spcBef>
                <a:spcPts val="700"/>
              </a:spcBef>
            </a:pPr>
            <a:r>
              <a:rPr sz="4400" b="0" spc="-40" dirty="0">
                <a:latin typeface="Calibri Light"/>
                <a:cs typeface="Calibri Light"/>
              </a:rPr>
              <a:t>Психологические </a:t>
            </a:r>
            <a:r>
              <a:rPr sz="4400" b="0" dirty="0">
                <a:latin typeface="Calibri Light"/>
                <a:cs typeface="Calibri Light"/>
              </a:rPr>
              <a:t>и </a:t>
            </a:r>
            <a:r>
              <a:rPr sz="4400" b="0" spc="-40" dirty="0">
                <a:latin typeface="Calibri Light"/>
                <a:cs typeface="Calibri Light"/>
              </a:rPr>
              <a:t>социальные</a:t>
            </a:r>
            <a:r>
              <a:rPr sz="4400" b="0" spc="-190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проблемы  </a:t>
            </a:r>
            <a:r>
              <a:rPr sz="4400" b="0" spc="-35" dirty="0">
                <a:latin typeface="Calibri Light"/>
                <a:cs typeface="Calibri Light"/>
              </a:rPr>
              <a:t>Поведение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9776"/>
            <a:ext cx="10140315" cy="42767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5" dirty="0">
                <a:latin typeface="Times New Roman"/>
                <a:cs typeface="Times New Roman"/>
              </a:rPr>
              <a:t>Дети </a:t>
            </a:r>
            <a:r>
              <a:rPr sz="2600" dirty="0">
                <a:latin typeface="Times New Roman"/>
                <a:cs typeface="Times New Roman"/>
              </a:rPr>
              <a:t>с MMЦ </a:t>
            </a:r>
            <a:r>
              <a:rPr sz="2600" spc="-10" dirty="0">
                <a:latin typeface="Times New Roman"/>
                <a:cs typeface="Times New Roman"/>
              </a:rPr>
              <a:t>часто </a:t>
            </a:r>
            <a:r>
              <a:rPr sz="2600" spc="-15" dirty="0">
                <a:latin typeface="Times New Roman"/>
                <a:cs typeface="Times New Roman"/>
              </a:rPr>
              <a:t>имеют </a:t>
            </a:r>
            <a:r>
              <a:rPr sz="2600" dirty="0">
                <a:latin typeface="Times New Roman"/>
                <a:cs typeface="Times New Roman"/>
              </a:rPr>
              <a:t>весьма </a:t>
            </a:r>
            <a:r>
              <a:rPr sz="2600" spc="-10" dirty="0">
                <a:latin typeface="Times New Roman"/>
                <a:cs typeface="Times New Roman"/>
              </a:rPr>
              <a:t>характерные черты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личности.</a:t>
            </a:r>
            <a:endParaRPr sz="2600">
              <a:latin typeface="Times New Roman"/>
              <a:cs typeface="Times New Roman"/>
            </a:endParaRPr>
          </a:p>
          <a:p>
            <a:pPr marL="241300" marR="286385" indent="-229235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Многие </a:t>
            </a:r>
            <a:r>
              <a:rPr sz="2600" dirty="0">
                <a:latin typeface="Times New Roman"/>
                <a:cs typeface="Times New Roman"/>
              </a:rPr>
              <a:t>из них </a:t>
            </a:r>
            <a:r>
              <a:rPr sz="2600" spc="-10" dirty="0">
                <a:latin typeface="Times New Roman"/>
                <a:cs typeface="Times New Roman"/>
              </a:rPr>
              <a:t>имеют </a:t>
            </a:r>
            <a:r>
              <a:rPr sz="2600" spc="-15" dirty="0">
                <a:latin typeface="Times New Roman"/>
                <a:cs typeface="Times New Roman"/>
              </a:rPr>
              <a:t>гораздо </a:t>
            </a:r>
            <a:r>
              <a:rPr sz="2600" dirty="0">
                <a:latin typeface="Times New Roman"/>
                <a:cs typeface="Times New Roman"/>
              </a:rPr>
              <a:t>лучшие </a:t>
            </a:r>
            <a:r>
              <a:rPr sz="2600" spc="-5" dirty="0">
                <a:latin typeface="Times New Roman"/>
                <a:cs typeface="Times New Roman"/>
              </a:rPr>
              <a:t>вербальные, </a:t>
            </a:r>
            <a:r>
              <a:rPr sz="2600" dirty="0">
                <a:latin typeface="Times New Roman"/>
                <a:cs typeface="Times New Roman"/>
              </a:rPr>
              <a:t>чем </a:t>
            </a:r>
            <a:r>
              <a:rPr sz="2600" spc="-5" dirty="0">
                <a:latin typeface="Times New Roman"/>
                <a:cs typeface="Times New Roman"/>
              </a:rPr>
              <a:t>письменные  навыки.</a:t>
            </a:r>
            <a:endParaRPr sz="2600">
              <a:latin typeface="Times New Roman"/>
              <a:cs typeface="Times New Roman"/>
            </a:endParaRPr>
          </a:p>
          <a:p>
            <a:pPr marL="241300" marR="37465" indent="-229235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Times New Roman"/>
                <a:cs typeface="Times New Roman"/>
              </a:rPr>
              <a:t>Часто </a:t>
            </a:r>
            <a:r>
              <a:rPr sz="2600" dirty="0">
                <a:latin typeface="Times New Roman"/>
                <a:cs typeface="Times New Roman"/>
              </a:rPr>
              <a:t>описывается </a:t>
            </a:r>
            <a:r>
              <a:rPr sz="2600" spc="-10" dirty="0">
                <a:latin typeface="Times New Roman"/>
                <a:cs typeface="Times New Roman"/>
              </a:rPr>
              <a:t>подробный, </a:t>
            </a:r>
            <a:r>
              <a:rPr sz="2600" spc="-5" dirty="0">
                <a:latin typeface="Times New Roman"/>
                <a:cs typeface="Times New Roman"/>
              </a:rPr>
              <a:t>но не имеющий </a:t>
            </a:r>
            <a:r>
              <a:rPr sz="2600" spc="-10" dirty="0">
                <a:latin typeface="Times New Roman"/>
                <a:cs typeface="Times New Roman"/>
              </a:rPr>
              <a:t>отношения </a:t>
            </a:r>
            <a:r>
              <a:rPr sz="2600" dirty="0">
                <a:latin typeface="Times New Roman"/>
                <a:cs typeface="Times New Roman"/>
              </a:rPr>
              <a:t>к </a:t>
            </a:r>
            <a:r>
              <a:rPr sz="2600" spc="-5" dirty="0">
                <a:latin typeface="Times New Roman"/>
                <a:cs typeface="Times New Roman"/>
              </a:rPr>
              <a:t>делу  </a:t>
            </a:r>
            <a:r>
              <a:rPr sz="2600" spc="-10" dirty="0">
                <a:latin typeface="Times New Roman"/>
                <a:cs typeface="Times New Roman"/>
              </a:rPr>
              <a:t>разговор. </a:t>
            </a:r>
            <a:r>
              <a:rPr sz="2600" spc="-5" dirty="0">
                <a:latin typeface="Times New Roman"/>
                <a:cs typeface="Times New Roman"/>
              </a:rPr>
              <a:t>Они </a:t>
            </a:r>
            <a:r>
              <a:rPr sz="2600" spc="-45" dirty="0">
                <a:latin typeface="Times New Roman"/>
                <a:cs typeface="Times New Roman"/>
              </a:rPr>
              <a:t>будут </a:t>
            </a:r>
            <a:r>
              <a:rPr sz="2600" spc="-10" dirty="0">
                <a:latin typeface="Times New Roman"/>
                <a:cs typeface="Times New Roman"/>
              </a:rPr>
              <a:t>часто говорить </a:t>
            </a:r>
            <a:r>
              <a:rPr sz="2600" spc="-5" dirty="0">
                <a:latin typeface="Times New Roman"/>
                <a:cs typeface="Times New Roman"/>
              </a:rPr>
              <a:t>не по </a:t>
            </a:r>
            <a:r>
              <a:rPr sz="2600" dirty="0">
                <a:latin typeface="Times New Roman"/>
                <a:cs typeface="Times New Roman"/>
              </a:rPr>
              <a:t>теме и </a:t>
            </a:r>
            <a:r>
              <a:rPr sz="2600" spc="-15" dirty="0">
                <a:latin typeface="Times New Roman"/>
                <a:cs typeface="Times New Roman"/>
              </a:rPr>
              <a:t>использовать </a:t>
            </a:r>
            <a:r>
              <a:rPr sz="2600" dirty="0">
                <a:latin typeface="Times New Roman"/>
                <a:cs typeface="Times New Roman"/>
              </a:rPr>
              <a:t>многие  </a:t>
            </a:r>
            <a:r>
              <a:rPr sz="2600" spc="-5" dirty="0">
                <a:latin typeface="Times New Roman"/>
                <a:cs typeface="Times New Roman"/>
              </a:rPr>
              <a:t>рутинные </a:t>
            </a:r>
            <a:r>
              <a:rPr sz="2600" dirty="0">
                <a:latin typeface="Times New Roman"/>
                <a:cs typeface="Times New Roman"/>
              </a:rPr>
              <a:t>социальные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фразы.</a:t>
            </a:r>
            <a:endParaRPr sz="2600">
              <a:latin typeface="Times New Roman"/>
              <a:cs typeface="Times New Roman"/>
            </a:endParaRPr>
          </a:p>
          <a:p>
            <a:pPr marL="241300" marR="39370" indent="-229235">
              <a:lnSpc>
                <a:spcPts val="250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Эти </a:t>
            </a:r>
            <a:r>
              <a:rPr sz="2600" spc="-10" dirty="0">
                <a:latin typeface="Times New Roman"/>
                <a:cs typeface="Times New Roman"/>
              </a:rPr>
              <a:t>черты </a:t>
            </a:r>
            <a:r>
              <a:rPr sz="2600" spc="5" dirty="0">
                <a:latin typeface="Times New Roman"/>
                <a:cs typeface="Times New Roman"/>
              </a:rPr>
              <a:t>личности </a:t>
            </a:r>
            <a:r>
              <a:rPr sz="2600" spc="-10" dirty="0">
                <a:latin typeface="Times New Roman"/>
                <a:cs typeface="Times New Roman"/>
              </a:rPr>
              <a:t>часто </a:t>
            </a:r>
            <a:r>
              <a:rPr sz="2600" spc="-15" dirty="0">
                <a:latin typeface="Times New Roman"/>
                <a:cs typeface="Times New Roman"/>
              </a:rPr>
              <a:t>вызывают </a:t>
            </a:r>
            <a:r>
              <a:rPr sz="2600" spc="-5" dirty="0">
                <a:latin typeface="Times New Roman"/>
                <a:cs typeface="Times New Roman"/>
              </a:rPr>
              <a:t>неправильные </a:t>
            </a:r>
            <a:r>
              <a:rPr sz="2600" spc="-10" dirty="0">
                <a:latin typeface="Times New Roman"/>
                <a:cs typeface="Times New Roman"/>
              </a:rPr>
              <a:t>представления </a:t>
            </a:r>
            <a:r>
              <a:rPr sz="2600" dirty="0">
                <a:latin typeface="Times New Roman"/>
                <a:cs typeface="Times New Roman"/>
              </a:rPr>
              <a:t>об  </a:t>
            </a:r>
            <a:r>
              <a:rPr sz="2600" spc="-5" dirty="0">
                <a:latin typeface="Times New Roman"/>
                <a:cs typeface="Times New Roman"/>
              </a:rPr>
              <a:t>умственных </a:t>
            </a:r>
            <a:r>
              <a:rPr sz="2600" spc="5" dirty="0">
                <a:latin typeface="Times New Roman"/>
                <a:cs typeface="Times New Roman"/>
              </a:rPr>
              <a:t>способностях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ребенка.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79200"/>
              </a:lnSpc>
              <a:spcBef>
                <a:spcPts val="105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5" dirty="0">
                <a:latin typeface="Times New Roman"/>
                <a:cs typeface="Times New Roman"/>
              </a:rPr>
              <a:t>Дети </a:t>
            </a:r>
            <a:r>
              <a:rPr sz="2600" dirty="0">
                <a:latin typeface="Times New Roman"/>
                <a:cs typeface="Times New Roman"/>
              </a:rPr>
              <a:t>с MMЦ </a:t>
            </a:r>
            <a:r>
              <a:rPr sz="2600" spc="-40" dirty="0">
                <a:latin typeface="Times New Roman"/>
                <a:cs typeface="Times New Roman"/>
              </a:rPr>
              <a:t>хуже </a:t>
            </a:r>
            <a:r>
              <a:rPr sz="2600" spc="-10" dirty="0">
                <a:latin typeface="Times New Roman"/>
                <a:cs typeface="Times New Roman"/>
              </a:rPr>
              <a:t>адаптируются, более </a:t>
            </a:r>
            <a:r>
              <a:rPr sz="2600" dirty="0">
                <a:latin typeface="Times New Roman"/>
                <a:cs typeface="Times New Roman"/>
              </a:rPr>
              <a:t>замкнуты, </a:t>
            </a:r>
            <a:r>
              <a:rPr sz="2600" spc="-5" dirty="0">
                <a:latin typeface="Times New Roman"/>
                <a:cs typeface="Times New Roman"/>
              </a:rPr>
              <a:t>легче </a:t>
            </a:r>
            <a:r>
              <a:rPr sz="2600" spc="-15" dirty="0">
                <a:latin typeface="Times New Roman"/>
                <a:cs typeface="Times New Roman"/>
              </a:rPr>
              <a:t>отвлекаются,  </a:t>
            </a:r>
            <a:r>
              <a:rPr sz="2600" spc="-5" dirty="0">
                <a:latin typeface="Times New Roman"/>
                <a:cs typeface="Times New Roman"/>
              </a:rPr>
              <a:t>менее </a:t>
            </a:r>
            <a:r>
              <a:rPr sz="2600" spc="-15" dirty="0">
                <a:latin typeface="Times New Roman"/>
                <a:cs typeface="Times New Roman"/>
              </a:rPr>
              <a:t>внимательны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менее </a:t>
            </a:r>
            <a:r>
              <a:rPr sz="2600" spc="-15" dirty="0">
                <a:latin typeface="Times New Roman"/>
                <a:cs typeface="Times New Roman"/>
              </a:rPr>
              <a:t>предсказуемы. </a:t>
            </a:r>
            <a:r>
              <a:rPr sz="2600" i="1" dirty="0">
                <a:latin typeface="Calibri"/>
                <a:cs typeface="Calibri"/>
              </a:rPr>
              <a:t>B. </a:t>
            </a:r>
            <a:r>
              <a:rPr sz="2600" i="1" spc="-20" dirty="0">
                <a:latin typeface="Calibri"/>
                <a:cs typeface="Calibri"/>
              </a:rPr>
              <a:t>Vachha, </a:t>
            </a:r>
            <a:r>
              <a:rPr sz="2600" i="1" spc="5" dirty="0">
                <a:latin typeface="Calibri"/>
                <a:cs typeface="Calibri"/>
              </a:rPr>
              <a:t>R. </a:t>
            </a:r>
            <a:r>
              <a:rPr sz="2600" i="1" dirty="0">
                <a:latin typeface="Calibri"/>
                <a:cs typeface="Calibri"/>
              </a:rPr>
              <a:t>Adams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(2005)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Для этих детей </a:t>
            </a:r>
            <a:r>
              <a:rPr sz="2600" spc="-10" dirty="0">
                <a:latin typeface="Times New Roman"/>
                <a:cs typeface="Times New Roman"/>
              </a:rPr>
              <a:t>часто </a:t>
            </a:r>
            <a:r>
              <a:rPr sz="2600" spc="-15" dirty="0">
                <a:latin typeface="Times New Roman"/>
                <a:cs typeface="Times New Roman"/>
              </a:rPr>
              <a:t>назначаются стимулирующие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препараты.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629410" marR="5080" indent="-1617345">
              <a:lnSpc>
                <a:spcPts val="4660"/>
              </a:lnSpc>
              <a:spcBef>
                <a:spcPts val="775"/>
              </a:spcBef>
            </a:pPr>
            <a:r>
              <a:rPr sz="4400" spc="-5" dirty="0"/>
              <a:t>SPINA </a:t>
            </a:r>
            <a:r>
              <a:rPr sz="4400" dirty="0"/>
              <a:t>BIFIDA: ОБЩЕЕ </a:t>
            </a:r>
            <a:r>
              <a:rPr sz="4400" spc="-30" dirty="0"/>
              <a:t>СТАРЕНИЕ</a:t>
            </a:r>
            <a:r>
              <a:rPr sz="4400" spc="-325" dirty="0"/>
              <a:t> </a:t>
            </a:r>
            <a:r>
              <a:rPr sz="4400" dirty="0"/>
              <a:t>И  ИЗМЕНЕНИЯ</a:t>
            </a:r>
            <a:r>
              <a:rPr sz="4400" spc="-5" dirty="0"/>
              <a:t> </a:t>
            </a:r>
            <a:r>
              <a:rPr sz="4400" spc="-65" dirty="0"/>
              <a:t>ЗДОРОВЬЯ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42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1016380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ОБЩИЕ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ПАРАМЕТРЫ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ЗДОРОВЬЯ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ПРОФИЛАКТИЧЕСКИЕ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ЛЕЧЕНИЯ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951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i="1" spc="-5" dirty="0">
                          <a:latin typeface="Calibri"/>
                          <a:cs typeface="Calibri"/>
                        </a:rPr>
                        <a:t>Урологические </a:t>
                      </a:r>
                      <a:r>
                        <a:rPr sz="1800" b="1" i="1" spc="-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почечные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i="1" spc="-5" dirty="0">
                          <a:latin typeface="Calibri"/>
                          <a:cs typeface="Calibri"/>
                        </a:rPr>
                        <a:t>заболевания: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1536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ИМП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(инфекции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мочевыводящих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путей)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6318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Недержание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мочи Пузырно-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мочеточниковый рефлюкс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Мочекаменная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болезнь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474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Конечная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стадия заболевания  почек Рак мочевого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пузыря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Рутинный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мониторинг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частота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7594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ИМП, сканирование почек,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уродинамика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96456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Поддерживать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рутинные  назначения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уролога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48260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Мониторинг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случаев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рака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мочевого пузыря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после  операции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увеличению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6766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Надлежащее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управление,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рассмотрение альтернатив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  лечения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повышенной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частоты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ИМП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5556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изменениях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рассмотрим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неврологическую оценку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поиску причины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изменений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124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Новая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гематурия, боль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скрининг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рак мочевого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пузыря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629410" marR="5080" indent="-1617345">
              <a:lnSpc>
                <a:spcPts val="4660"/>
              </a:lnSpc>
              <a:spcBef>
                <a:spcPts val="775"/>
              </a:spcBef>
            </a:pPr>
            <a:r>
              <a:rPr sz="4400" spc="-5" dirty="0"/>
              <a:t>SPINA </a:t>
            </a:r>
            <a:r>
              <a:rPr sz="4400" dirty="0"/>
              <a:t>BIFIDA: ОБЩЕЕ </a:t>
            </a:r>
            <a:r>
              <a:rPr sz="4400" spc="-30" dirty="0"/>
              <a:t>СТАРЕНИЕ</a:t>
            </a:r>
            <a:r>
              <a:rPr sz="4400" spc="-325" dirty="0"/>
              <a:t> </a:t>
            </a:r>
            <a:r>
              <a:rPr sz="4400" dirty="0"/>
              <a:t>И  ИЗМЕНЕНИЯ</a:t>
            </a:r>
            <a:r>
              <a:rPr sz="4400" spc="-5" dirty="0"/>
              <a:t> </a:t>
            </a:r>
            <a:r>
              <a:rPr sz="4400" spc="-65" dirty="0"/>
              <a:t>ЗДОРОВЬЯ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42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1016380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ОБЩИЕ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ПАРАМЕТРЫ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ЗДОРОВЬЯ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ПРОФИЛАКТИЧЕСКИЕ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ЛЕЧЕНИЯ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95167"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Скелетно-мышечные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 marR="895985">
                        <a:lnSpc>
                          <a:spcPct val="105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Боль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плече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 чрезмерное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использование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Сколиоз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Боль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суставах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Рутинные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упражнения,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особенно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 marR="163195">
                        <a:lnSpc>
                          <a:spcPct val="105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укрепление задней группы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мышц 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плеча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 marR="280035">
                        <a:lnSpc>
                          <a:spcPct val="105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Мониторинг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запрос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регулярно  Стратегии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защиты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суставов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Биомеханические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эргономические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оценки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842644">
                        <a:lnSpc>
                          <a:spcPct val="105000"/>
                        </a:lnSpc>
                        <a:spcBef>
                          <a:spcPts val="76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Локальная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опорно-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двигательного аппарата  Оценка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неврологических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134620">
                        <a:lnSpc>
                          <a:spcPct val="105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изменений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новыми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симптомами 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Модифицировать оборудование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(возможно,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кресло-коляску),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рабочее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место,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биомеханику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функции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 marR="558800">
                        <a:lnSpc>
                          <a:spcPct val="105000"/>
                        </a:lnSpc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Назначение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терапии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Отрегулируйте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ортезы,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износ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обуви,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инвалидную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коляску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5133" y="506095"/>
            <a:ext cx="9302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SPINA BIFIDA: </a:t>
            </a:r>
            <a:r>
              <a:rPr sz="2400" dirty="0"/>
              <a:t>ОБЩЕЕ </a:t>
            </a:r>
            <a:r>
              <a:rPr sz="2400" spc="-20" dirty="0"/>
              <a:t>СТАРЕНИЕ </a:t>
            </a:r>
            <a:r>
              <a:rPr sz="2400" dirty="0"/>
              <a:t>И ИЗМЕНЕНИЯ</a:t>
            </a:r>
            <a:r>
              <a:rPr sz="2400" spc="-150" dirty="0"/>
              <a:t> </a:t>
            </a:r>
            <a:r>
              <a:rPr sz="2400" spc="-40" dirty="0"/>
              <a:t>ЗДОРОВЬЯ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104646"/>
          <a:ext cx="10534650" cy="5312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602995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ОБЩИЕ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ПАРАМЕТРЫ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ЗДОРОВЬЯ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ПРОФИЛАКТИЧЕСКИЕ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ЛЕЧЕНИЯ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47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i="1" spc="-65" dirty="0">
                          <a:latin typeface="Calibri"/>
                          <a:cs typeface="Calibri"/>
                        </a:rPr>
                        <a:t>Остеопороз/</a:t>
                      </a:r>
                      <a:r>
                        <a:rPr sz="1800" b="1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Переломы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Добавки кальция/витамина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Образование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Профилактика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падений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613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Оценка денситометрии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Назначение специального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лечения при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множественных  переломах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6788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Направленное назначение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упражнений по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показаниям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19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i="1" spc="-5" dirty="0">
                          <a:latin typeface="Calibri"/>
                          <a:cs typeface="Calibri"/>
                        </a:rPr>
                        <a:t>Неврология: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Гидроцефалия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Мальформация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Киари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43243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Фиксированный спинной мозг  Эпилепсия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Изменения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зрения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229360" algn="just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Рутинный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мониторинг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Запрос на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изменения,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736600" algn="just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Распознавание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симптомов,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связанных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центральными  структурами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algn="just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Поддерживать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назначения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нейрохирургии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69596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Рутинные неврологические 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консультации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пациентов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активной эпилепсией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98170" algn="just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Нейрохирургическая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оценка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Послеоперационная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оценка,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может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потребоваться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новая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2139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реабилитационная программа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Когнитивные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функциональные  оценки после интеркуррентных  событий,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чтобы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обеспечить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безопасную жизнь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сообществе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252345" marR="5080" indent="-1323340">
              <a:lnSpc>
                <a:spcPts val="3800"/>
              </a:lnSpc>
              <a:spcBef>
                <a:spcPts val="660"/>
              </a:spcBef>
            </a:pPr>
            <a:r>
              <a:rPr spc="-5" dirty="0"/>
              <a:t>SPINA </a:t>
            </a:r>
            <a:r>
              <a:rPr dirty="0"/>
              <a:t>BIFIDA: </a:t>
            </a:r>
            <a:r>
              <a:rPr spc="-10" dirty="0"/>
              <a:t>ОБЩЕЕ </a:t>
            </a:r>
            <a:r>
              <a:rPr spc="-30" dirty="0"/>
              <a:t>СТАРЕНИЕ</a:t>
            </a:r>
            <a:r>
              <a:rPr spc="-240" dirty="0"/>
              <a:t> </a:t>
            </a:r>
            <a:r>
              <a:rPr dirty="0"/>
              <a:t>И  </a:t>
            </a:r>
            <a:r>
              <a:rPr spc="-5" dirty="0"/>
              <a:t>ИЗМЕНЕНИЯ</a:t>
            </a:r>
            <a:r>
              <a:rPr spc="10" dirty="0"/>
              <a:t> </a:t>
            </a:r>
            <a:r>
              <a:rPr spc="-60" dirty="0"/>
              <a:t>ЗДОРОВЬЯ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33652"/>
          <a:ext cx="10515600" cy="4871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573405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ОБЩИЕ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ПАРАМЕТРЫ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ЗДОРОВЬЯ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ПРОФИЛАКТИЧЕСКИЕ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ЛЕЧЕНИЯ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8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Ожирение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Метаболический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синдром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6804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Контролировать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жировые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отложения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учитывать  окружность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талии,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денситометрию,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86868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биоэлектрический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анализ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импеданса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12084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Рутинные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упражнения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Управление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питанием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2520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Ранний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мониторинг сердечно-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сосудистой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системы, симптомов  метаболического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синдрома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Направление питания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Упражнение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показаниям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45">
                <a:tc>
                  <a:txBody>
                    <a:bodyPr/>
                    <a:lstStyle/>
                    <a:p>
                      <a:pPr marL="91440" marR="2711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Состояние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сердечно-сосудистой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системы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Ранний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мониторинг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8242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артериального давления,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сывороточные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панели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факторов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риска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Лечение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симптомов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событий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252345" marR="5080" indent="-1323340">
              <a:lnSpc>
                <a:spcPts val="3800"/>
              </a:lnSpc>
              <a:spcBef>
                <a:spcPts val="660"/>
              </a:spcBef>
            </a:pPr>
            <a:r>
              <a:rPr spc="-5" dirty="0"/>
              <a:t>SPINA </a:t>
            </a:r>
            <a:r>
              <a:rPr dirty="0"/>
              <a:t>BIFIDA: </a:t>
            </a:r>
            <a:r>
              <a:rPr spc="-10" dirty="0"/>
              <a:t>ОБЩЕЕ </a:t>
            </a:r>
            <a:r>
              <a:rPr spc="-30" dirty="0"/>
              <a:t>СТАРЕНИЕ</a:t>
            </a:r>
            <a:r>
              <a:rPr spc="-240" dirty="0"/>
              <a:t> </a:t>
            </a:r>
            <a:r>
              <a:rPr dirty="0"/>
              <a:t>И  </a:t>
            </a:r>
            <a:r>
              <a:rPr spc="-5" dirty="0"/>
              <a:t>ИЗМЕНЕНИЯ</a:t>
            </a:r>
            <a:r>
              <a:rPr spc="10" dirty="0"/>
              <a:t> </a:t>
            </a:r>
            <a:r>
              <a:rPr spc="-60" dirty="0"/>
              <a:t>ЗДОРОВЬЯ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33652"/>
          <a:ext cx="10515600" cy="4885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573405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ОБЩИЕ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ПАРАМЕТРЫ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ЗДОРОВЬЯ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ПРОФИЛАКТИЧЕСКИЕ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ЛЕЧЕНИЯ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492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Пролежни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Частая смена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позиции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66103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Мониторинг кожи,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питания,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оборудования,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изменения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функции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Модифицировать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оборудование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6953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позиционирования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сброса давления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области  пролежня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50292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Обеспечить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хорошее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питание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Соответствующий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уход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постановки язвы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Может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68072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потребоваться изменение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управлении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тонусом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Хирургическое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направление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Легочная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рестрикция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Легочная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инфекция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Мониторинг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инфекций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Иммунизация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Оцените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неврологические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изменения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новыми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симптомами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42545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Рассмотрим исследование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сна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(добавку O2)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447" rIns="0" bIns="0" rtlCol="0">
            <a:spAutoFit/>
          </a:bodyPr>
          <a:lstStyle/>
          <a:p>
            <a:pPr marL="1943100" marR="5080" indent="-1471295">
              <a:lnSpc>
                <a:spcPts val="4220"/>
              </a:lnSpc>
              <a:spcBef>
                <a:spcPts val="720"/>
              </a:spcBef>
            </a:pPr>
            <a:r>
              <a:rPr sz="4000" spc="-10" dirty="0"/>
              <a:t>SPINA </a:t>
            </a:r>
            <a:r>
              <a:rPr sz="4000" spc="-5" dirty="0"/>
              <a:t>BIFIDA: ОБЩЕЕ </a:t>
            </a:r>
            <a:r>
              <a:rPr sz="4000" spc="-35" dirty="0"/>
              <a:t>СТАРЕНИЕ</a:t>
            </a:r>
            <a:r>
              <a:rPr sz="4000" spc="-195" dirty="0"/>
              <a:t> </a:t>
            </a:r>
            <a:r>
              <a:rPr sz="4000" spc="-5" dirty="0"/>
              <a:t>И  ИЗМЕНЕНИЯ</a:t>
            </a:r>
            <a:r>
              <a:rPr sz="4000" dirty="0"/>
              <a:t> </a:t>
            </a:r>
            <a:r>
              <a:rPr sz="4000" spc="-65" dirty="0"/>
              <a:t>ЗДОРОВЬЯ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15600" cy="4412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572515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ОБЩИЕ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ПАРАМЕТРЫ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ЗДОРОВЬЯ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ПРОФИЛАКТИЧЕСКИЕ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ЛЕЧЕНИЯ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Недержание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кишечника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6169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Мониторинг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настройка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программы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изменения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356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Оцените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неврологические  изменения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новыми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симптомами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Аллергия на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латекс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Ограничить воздействие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латекса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8867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Лечение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острых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событий  Соответствующие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записи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медицинской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карте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16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Психическое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здоровье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457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Регулярный мониторинг,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особенно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симптомов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депрессии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тревоги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8005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Специальное направление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зависимости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от обстоятельств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Направление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3562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психологической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социальной  поддержки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972819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Использование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ресурсов  сообщества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252345" marR="5080" indent="-1323340">
              <a:lnSpc>
                <a:spcPts val="3800"/>
              </a:lnSpc>
              <a:spcBef>
                <a:spcPts val="660"/>
              </a:spcBef>
            </a:pPr>
            <a:r>
              <a:rPr spc="-5" dirty="0"/>
              <a:t>SPINA </a:t>
            </a:r>
            <a:r>
              <a:rPr dirty="0"/>
              <a:t>BIFIDA: </a:t>
            </a:r>
            <a:r>
              <a:rPr spc="-10" dirty="0"/>
              <a:t>ОБЩЕЕ </a:t>
            </a:r>
            <a:r>
              <a:rPr spc="-30" dirty="0"/>
              <a:t>СТАРЕНИЕ</a:t>
            </a:r>
            <a:r>
              <a:rPr spc="-240" dirty="0"/>
              <a:t> </a:t>
            </a:r>
            <a:r>
              <a:rPr dirty="0"/>
              <a:t>И  </a:t>
            </a:r>
            <a:r>
              <a:rPr spc="-5" dirty="0"/>
              <a:t>ИЗМЕНЕНИЯ</a:t>
            </a:r>
            <a:r>
              <a:rPr spc="10" dirty="0"/>
              <a:t> </a:t>
            </a:r>
            <a:r>
              <a:rPr spc="-60" dirty="0"/>
              <a:t>ЗДОРОВЬЯ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33652"/>
          <a:ext cx="10515600" cy="4231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573405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ОБЩИЕ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ПАРАМЕТРЫ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ЗДОРОВЬЯ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ПРОФИЛАКТИЧЕСКИЕ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СТРАТЕГИИ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ЛЕЧЕНИЯ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25">
                <a:tc>
                  <a:txBody>
                    <a:bodyPr/>
                    <a:lstStyle/>
                    <a:p>
                      <a:pPr marL="91440" marR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i="1" spc="-5" dirty="0">
                          <a:latin typeface="Calibri"/>
                          <a:cs typeface="Calibri"/>
                        </a:rPr>
                        <a:t>Сексуальное</a:t>
                      </a:r>
                      <a:r>
                        <a:rPr sz="1800" b="1" i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5" dirty="0">
                          <a:latin typeface="Calibri"/>
                          <a:cs typeface="Calibri"/>
                        </a:rPr>
                        <a:t>функционирование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Рождаемость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репродукция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Спастичность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боль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при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вмешательстве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Эмоции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образ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тела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Примите участие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дискуссии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о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сексуальности.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Предоставьте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29591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информацию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о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сексуальности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функциях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подходящей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модальности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познания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функций.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10255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Помогите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изменением  окружающей среды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25400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рутинных оценок,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насколько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это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возможно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615950" algn="just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Обеспечить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удовлетворение  потребностей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беременных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 высоким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риском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14375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Направление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урологу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для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мужской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фертильности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производительности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20129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После беременности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поддержка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может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потребоваться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дома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6692" y="2489072"/>
            <a:ext cx="719518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5" dirty="0">
                <a:latin typeface="Calibri Light"/>
                <a:cs typeface="Calibri Light"/>
              </a:rPr>
              <a:t>Спасибо за</a:t>
            </a:r>
            <a:r>
              <a:rPr sz="6000" b="0" spc="-70" dirty="0">
                <a:latin typeface="Calibri Light"/>
                <a:cs typeface="Calibri Light"/>
              </a:rPr>
              <a:t> </a:t>
            </a:r>
            <a:r>
              <a:rPr sz="6000" b="0" spc="-5" dirty="0">
                <a:latin typeface="Calibri Light"/>
                <a:cs typeface="Calibri Light"/>
              </a:rPr>
              <a:t>внимание!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3941" y="626440"/>
            <a:ext cx="8564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Оценка неврологического</a:t>
            </a:r>
            <a:r>
              <a:rPr sz="4400" spc="-40" dirty="0"/>
              <a:t> </a:t>
            </a:r>
            <a:r>
              <a:rPr sz="4400" spc="-20" dirty="0"/>
              <a:t>уровня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296525" cy="42811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82295" indent="-229235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уровень </a:t>
            </a:r>
            <a:r>
              <a:rPr sz="2200" spc="-15" dirty="0">
                <a:latin typeface="Calibri"/>
                <a:cs typeface="Calibri"/>
              </a:rPr>
              <a:t>двигательной </a:t>
            </a:r>
            <a:r>
              <a:rPr sz="2200" spc="-5" dirty="0">
                <a:latin typeface="Calibri"/>
                <a:cs typeface="Calibri"/>
              </a:rPr>
              <a:t>функции не </a:t>
            </a:r>
            <a:r>
              <a:rPr sz="2200" spc="-15" dirty="0">
                <a:latin typeface="Calibri"/>
                <a:cs typeface="Calibri"/>
              </a:rPr>
              <a:t>обязательно </a:t>
            </a:r>
            <a:r>
              <a:rPr sz="2200" spc="-10" dirty="0">
                <a:latin typeface="Calibri"/>
                <a:cs typeface="Calibri"/>
              </a:rPr>
              <a:t>соответствуют анатомическому  </a:t>
            </a:r>
            <a:r>
              <a:rPr sz="2200" spc="-5" dirty="0">
                <a:latin typeface="Calibri"/>
                <a:cs typeface="Calibri"/>
              </a:rPr>
              <a:t>уровню на рентгенографических </a:t>
            </a:r>
            <a:r>
              <a:rPr sz="2200" spc="-10" dirty="0">
                <a:latin typeface="Calibri"/>
                <a:cs typeface="Calibri"/>
              </a:rPr>
              <a:t>исследованиях </a:t>
            </a:r>
            <a:r>
              <a:rPr sz="2200" spc="-5" dirty="0">
                <a:latin typeface="Calibri"/>
                <a:cs typeface="Calibri"/>
              </a:rPr>
              <a:t>позвоночного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столба.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дефекты </a:t>
            </a:r>
            <a:r>
              <a:rPr sz="2200" spc="-5" dirty="0">
                <a:latin typeface="Calibri"/>
                <a:cs typeface="Calibri"/>
              </a:rPr>
              <a:t>позвоночника, </a:t>
            </a:r>
            <a:r>
              <a:rPr sz="2200" spc="-15" dirty="0">
                <a:latin typeface="Calibri"/>
                <a:cs typeface="Calibri"/>
              </a:rPr>
              <a:t>как </a:t>
            </a:r>
            <a:r>
              <a:rPr sz="2200" spc="-5" dirty="0">
                <a:latin typeface="Calibri"/>
                <a:cs typeface="Calibri"/>
              </a:rPr>
              <a:t>правило, </a:t>
            </a:r>
            <a:r>
              <a:rPr sz="2200" spc="-10" dirty="0">
                <a:latin typeface="Calibri"/>
                <a:cs typeface="Calibri"/>
              </a:rPr>
              <a:t>описываются </a:t>
            </a:r>
            <a:r>
              <a:rPr sz="2200" spc="-15" dirty="0">
                <a:latin typeface="Calibri"/>
                <a:cs typeface="Calibri"/>
              </a:rPr>
              <a:t>как </a:t>
            </a:r>
            <a:r>
              <a:rPr sz="2200" spc="-10" dirty="0">
                <a:latin typeface="Calibri"/>
                <a:cs typeface="Calibri"/>
              </a:rPr>
              <a:t>поражения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шейного,</a:t>
            </a:r>
            <a:endParaRPr sz="2200">
              <a:latin typeface="Calibri"/>
              <a:cs typeface="Calibri"/>
            </a:endParaRPr>
          </a:p>
          <a:p>
            <a:pPr marL="241300" marR="1181100">
              <a:lnSpc>
                <a:spcPct val="70000"/>
              </a:lnSpc>
              <a:spcBef>
                <a:spcPts val="400"/>
              </a:spcBef>
            </a:pPr>
            <a:r>
              <a:rPr sz="2200" spc="-20" dirty="0">
                <a:latin typeface="Calibri"/>
                <a:cs typeface="Calibri"/>
              </a:rPr>
              <a:t>грудного </a:t>
            </a:r>
            <a:r>
              <a:rPr sz="2200" spc="-15" dirty="0">
                <a:latin typeface="Calibri"/>
                <a:cs typeface="Calibri"/>
              </a:rPr>
              <a:t>(верхнего, среднего, </a:t>
            </a:r>
            <a:r>
              <a:rPr sz="2200" spc="-10" dirty="0">
                <a:latin typeface="Calibri"/>
                <a:cs typeface="Calibri"/>
              </a:rPr>
              <a:t>нижнего), поясничного </a:t>
            </a:r>
            <a:r>
              <a:rPr sz="2200" spc="-15" dirty="0">
                <a:latin typeface="Calibri"/>
                <a:cs typeface="Calibri"/>
              </a:rPr>
              <a:t>(верхнего, среднего,  </a:t>
            </a:r>
            <a:r>
              <a:rPr sz="2200" spc="-10" dirty="0">
                <a:latin typeface="Calibri"/>
                <a:cs typeface="Calibri"/>
              </a:rPr>
              <a:t>нижнего), </a:t>
            </a:r>
            <a:r>
              <a:rPr sz="2200" spc="-5" dirty="0">
                <a:latin typeface="Calibri"/>
                <a:cs typeface="Calibri"/>
              </a:rPr>
              <a:t>пояснично-крестцового или </a:t>
            </a:r>
            <a:r>
              <a:rPr sz="2200" spc="-10" dirty="0">
                <a:latin typeface="Calibri"/>
                <a:cs typeface="Calibri"/>
              </a:rPr>
              <a:t>крестцового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уровней.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шейная и </a:t>
            </a:r>
            <a:r>
              <a:rPr sz="2200" spc="-10" dirty="0">
                <a:latin typeface="Calibri"/>
                <a:cs typeface="Calibri"/>
              </a:rPr>
              <a:t>верхняя </a:t>
            </a:r>
            <a:r>
              <a:rPr sz="2200" spc="-20" dirty="0">
                <a:latin typeface="Calibri"/>
                <a:cs typeface="Calibri"/>
              </a:rPr>
              <a:t>грудная </a:t>
            </a:r>
            <a:r>
              <a:rPr sz="2200" spc="-10" dirty="0">
                <a:latin typeface="Calibri"/>
                <a:cs typeface="Calibri"/>
              </a:rPr>
              <a:t>дизрафии </a:t>
            </a:r>
            <a:r>
              <a:rPr sz="2200" spc="-5" dirty="0">
                <a:latin typeface="Calibri"/>
                <a:cs typeface="Calibri"/>
              </a:rPr>
              <a:t>могут быть совершенно </a:t>
            </a:r>
            <a:r>
              <a:rPr sz="2200" spc="-30" dirty="0">
                <a:latin typeface="Calibri"/>
                <a:cs typeface="Calibri"/>
              </a:rPr>
              <a:t>отдельным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случаем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для лечения, потому что </a:t>
            </a:r>
            <a:r>
              <a:rPr sz="2200" spc="-15" dirty="0">
                <a:latin typeface="Calibri"/>
                <a:cs typeface="Calibri"/>
              </a:rPr>
              <a:t>дети </a:t>
            </a:r>
            <a:r>
              <a:rPr sz="2200" spc="-5" dirty="0">
                <a:latin typeface="Calibri"/>
                <a:cs typeface="Calibri"/>
              </a:rPr>
              <a:t>с поражениями </a:t>
            </a:r>
            <a:r>
              <a:rPr sz="2200" spc="-10" dirty="0">
                <a:latin typeface="Calibri"/>
                <a:cs typeface="Calibri"/>
              </a:rPr>
              <a:t>этих </a:t>
            </a:r>
            <a:r>
              <a:rPr sz="2200" spc="-30" dirty="0">
                <a:latin typeface="Calibri"/>
                <a:cs typeface="Calibri"/>
              </a:rPr>
              <a:t>отделов, </a:t>
            </a:r>
            <a:r>
              <a:rPr sz="2200" spc="-15" dirty="0">
                <a:latin typeface="Calibri"/>
                <a:cs typeface="Calibri"/>
              </a:rPr>
              <a:t>как </a:t>
            </a:r>
            <a:r>
              <a:rPr sz="2200" spc="-5" dirty="0">
                <a:latin typeface="Calibri"/>
                <a:cs typeface="Calibri"/>
              </a:rPr>
              <a:t>правило,</a:t>
            </a:r>
            <a:r>
              <a:rPr sz="2200" spc="2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имеют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лучший </a:t>
            </a:r>
            <a:r>
              <a:rPr sz="2200" spc="-5" dirty="0">
                <a:latin typeface="Calibri"/>
                <a:cs typeface="Calibri"/>
              </a:rPr>
              <a:t>прогноз и </a:t>
            </a:r>
            <a:r>
              <a:rPr sz="2200" spc="-10" dirty="0">
                <a:latin typeface="Calibri"/>
                <a:cs typeface="Calibri"/>
              </a:rPr>
              <a:t>меньшие неврологические дефициты, чем </a:t>
            </a:r>
            <a:r>
              <a:rPr sz="2200" spc="-15" dirty="0">
                <a:latin typeface="Calibri"/>
                <a:cs typeface="Calibri"/>
              </a:rPr>
              <a:t>дети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5" dirty="0">
                <a:latin typeface="Calibri"/>
                <a:cs typeface="Calibri"/>
              </a:rPr>
              <a:t>более</a:t>
            </a:r>
            <a:r>
              <a:rPr sz="2200" spc="2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низкими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20" dirty="0">
                <a:latin typeface="Calibri"/>
                <a:cs typeface="Calibri"/>
              </a:rPr>
              <a:t>грудными </a:t>
            </a:r>
            <a:r>
              <a:rPr sz="2200" spc="-5" dirty="0">
                <a:latin typeface="Calibri"/>
                <a:cs typeface="Calibri"/>
              </a:rPr>
              <a:t>и поясничными </a:t>
            </a:r>
            <a:r>
              <a:rPr sz="2200" spc="-10" dirty="0">
                <a:latin typeface="Calibri"/>
                <a:cs typeface="Calibri"/>
              </a:rPr>
              <a:t>повреждениями. </a:t>
            </a:r>
            <a:r>
              <a:rPr sz="2200" i="1" spc="-65" dirty="0">
                <a:latin typeface="Calibri"/>
                <a:cs typeface="Calibri"/>
              </a:rPr>
              <a:t>J.F. </a:t>
            </a:r>
            <a:r>
              <a:rPr sz="2200" i="1" spc="-10" dirty="0">
                <a:latin typeface="Calibri"/>
                <a:cs typeface="Calibri"/>
              </a:rPr>
              <a:t>Salomao, </a:t>
            </a:r>
            <a:r>
              <a:rPr sz="2200" i="1" spc="-5" dirty="0">
                <a:latin typeface="Calibri"/>
                <a:cs typeface="Calibri"/>
              </a:rPr>
              <a:t>S. </a:t>
            </a:r>
            <a:r>
              <a:rPr sz="2200" i="1" spc="-10" dirty="0">
                <a:latin typeface="Calibri"/>
                <a:cs typeface="Calibri"/>
              </a:rPr>
              <a:t>Cavalheiro, </a:t>
            </a:r>
            <a:r>
              <a:rPr sz="2200" i="1" spc="-5" dirty="0">
                <a:latin typeface="Calibri"/>
                <a:cs typeface="Calibri"/>
              </a:rPr>
              <a:t>H.</a:t>
            </a:r>
            <a:r>
              <a:rPr sz="2200" i="1" spc="15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Matushita,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i="1" spc="-15" dirty="0">
                <a:latin typeface="Calibri"/>
                <a:cs typeface="Calibri"/>
              </a:rPr>
              <a:t>et </a:t>
            </a:r>
            <a:r>
              <a:rPr sz="2200" i="1" spc="-5" dirty="0">
                <a:latin typeface="Calibri"/>
                <a:cs typeface="Calibri"/>
              </a:rPr>
              <a:t>al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(2006)</a:t>
            </a:r>
            <a:endParaRPr sz="2200">
              <a:latin typeface="Calibri"/>
              <a:cs typeface="Calibri"/>
            </a:endParaRPr>
          </a:p>
          <a:p>
            <a:pPr marL="241300" marR="151130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большинство </a:t>
            </a:r>
            <a:r>
              <a:rPr sz="2200" spc="-20" dirty="0">
                <a:latin typeface="Calibri"/>
                <a:cs typeface="Calibri"/>
              </a:rPr>
              <a:t>детей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ММЦ </a:t>
            </a:r>
            <a:r>
              <a:rPr sz="2200" spc="-5" dirty="0">
                <a:latin typeface="Calibri"/>
                <a:cs typeface="Calibri"/>
              </a:rPr>
              <a:t>имеют </a:t>
            </a:r>
            <a:r>
              <a:rPr sz="2200" spc="-10" dirty="0">
                <a:latin typeface="Calibri"/>
                <a:cs typeface="Calibri"/>
              </a:rPr>
              <a:t>повреждения </a:t>
            </a:r>
            <a:r>
              <a:rPr sz="2200" spc="-5" dirty="0">
                <a:latin typeface="Calibri"/>
                <a:cs typeface="Calibri"/>
              </a:rPr>
              <a:t>на уровне пояснично-крестцового  </a:t>
            </a:r>
            <a:r>
              <a:rPr sz="2200" spc="-35" dirty="0">
                <a:latin typeface="Calibri"/>
                <a:cs typeface="Calibri"/>
              </a:rPr>
              <a:t>отдела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позвоночника.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очень немногие имеют </a:t>
            </a:r>
            <a:r>
              <a:rPr sz="2200" spc="-10" dirty="0">
                <a:latin typeface="Calibri"/>
                <a:cs typeface="Calibri"/>
              </a:rPr>
              <a:t>поражения </a:t>
            </a:r>
            <a:r>
              <a:rPr sz="2200" spc="-5" dirty="0">
                <a:latin typeface="Calibri"/>
                <a:cs typeface="Calibri"/>
              </a:rPr>
              <a:t>шейных или </a:t>
            </a:r>
            <a:r>
              <a:rPr sz="2200" spc="-10" dirty="0">
                <a:latin typeface="Calibri"/>
                <a:cs typeface="Calibri"/>
              </a:rPr>
              <a:t>верхних </a:t>
            </a:r>
            <a:r>
              <a:rPr sz="2200" spc="-20" dirty="0">
                <a:latin typeface="Calibri"/>
                <a:cs typeface="Calibri"/>
              </a:rPr>
              <a:t>грудных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позвонков.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примерно </a:t>
            </a:r>
            <a:r>
              <a:rPr sz="2200" spc="-10" dirty="0">
                <a:latin typeface="Calibri"/>
                <a:cs typeface="Calibri"/>
              </a:rPr>
              <a:t>четверть пациентов имеют повреждения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5" dirty="0">
                <a:latin typeface="Calibri"/>
                <a:cs typeface="Calibri"/>
              </a:rPr>
              <a:t>среднем </a:t>
            </a:r>
            <a:r>
              <a:rPr sz="2200" spc="-20" dirty="0">
                <a:latin typeface="Calibri"/>
                <a:cs typeface="Calibri"/>
              </a:rPr>
              <a:t>грудном </a:t>
            </a:r>
            <a:r>
              <a:rPr sz="2200" spc="-5" dirty="0">
                <a:latin typeface="Calibri"/>
                <a:cs typeface="Calibri"/>
              </a:rPr>
              <a:t>уровне, а</a:t>
            </a:r>
            <a:r>
              <a:rPr sz="2200" spc="2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20" dirty="0">
                <a:latin typeface="Calibri"/>
                <a:cs typeface="Calibri"/>
              </a:rPr>
              <a:t>одной </a:t>
            </a:r>
            <a:r>
              <a:rPr sz="2200" spc="-10" dirty="0">
                <a:latin typeface="Calibri"/>
                <a:cs typeface="Calibri"/>
              </a:rPr>
              <a:t>пятой вовлечен крестцовый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уровень.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3941" y="626440"/>
            <a:ext cx="8564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Оценка неврологического</a:t>
            </a:r>
            <a:r>
              <a:rPr sz="4400" spc="-40" dirty="0"/>
              <a:t> </a:t>
            </a:r>
            <a:r>
              <a:rPr sz="4400" spc="-20" dirty="0"/>
              <a:t>уровня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227529"/>
            <a:ext cx="10316210" cy="36931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5080" indent="-229235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Моторные </a:t>
            </a:r>
            <a:r>
              <a:rPr sz="2800" spc="-5" dirty="0">
                <a:latin typeface="Calibri"/>
                <a:cs typeface="Calibri"/>
              </a:rPr>
              <a:t>и сенсорные нарушения </a:t>
            </a:r>
            <a:r>
              <a:rPr sz="2800" spc="-15" dirty="0">
                <a:latin typeface="Calibri"/>
                <a:cs typeface="Calibri"/>
              </a:rPr>
              <a:t>варьируются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dirty="0">
                <a:latin typeface="Calibri"/>
                <a:cs typeface="Calibri"/>
              </a:rPr>
              <a:t>зависимости </a:t>
            </a:r>
            <a:r>
              <a:rPr sz="2800" spc="-20" dirty="0">
                <a:latin typeface="Calibri"/>
                <a:cs typeface="Calibri"/>
              </a:rPr>
              <a:t>от  </a:t>
            </a:r>
            <a:r>
              <a:rPr sz="2800" spc="-10" dirty="0">
                <a:latin typeface="Calibri"/>
                <a:cs typeface="Calibri"/>
              </a:rPr>
              <a:t>уровня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степени поражения спинного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мозга</a:t>
            </a:r>
            <a:endParaRPr sz="2800">
              <a:latin typeface="Calibri"/>
              <a:cs typeface="Calibri"/>
            </a:endParaRPr>
          </a:p>
          <a:p>
            <a:pPr marL="241300" marR="569595" indent="-229235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Важно признать,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5" dirty="0">
                <a:latin typeface="Calibri"/>
                <a:cs typeface="Calibri"/>
              </a:rPr>
              <a:t>эти дети демонстрируют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0" dirty="0">
                <a:latin typeface="Calibri"/>
                <a:cs typeface="Calibri"/>
              </a:rPr>
              <a:t>просто </a:t>
            </a:r>
            <a:r>
              <a:rPr sz="2800" spc="-15" dirty="0">
                <a:latin typeface="Calibri"/>
                <a:cs typeface="Calibri"/>
              </a:rPr>
              <a:t>вялую  </a:t>
            </a:r>
            <a:r>
              <a:rPr sz="2800" spc="-5" dirty="0">
                <a:latin typeface="Calibri"/>
                <a:cs typeface="Calibri"/>
              </a:rPr>
              <a:t>параплегию </a:t>
            </a:r>
            <a:r>
              <a:rPr sz="2800" spc="-10" dirty="0">
                <a:latin typeface="Calibri"/>
                <a:cs typeface="Calibri"/>
              </a:rPr>
              <a:t>ниже </a:t>
            </a:r>
            <a:r>
              <a:rPr sz="2800" spc="-5" dirty="0">
                <a:latin typeface="Calibri"/>
                <a:cs typeface="Calibri"/>
              </a:rPr>
              <a:t>уровня их </a:t>
            </a:r>
            <a:r>
              <a:rPr sz="2800" spc="-15" dirty="0">
                <a:latin typeface="Calibri"/>
                <a:cs typeface="Calibri"/>
              </a:rPr>
              <a:t>анатомического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поражения.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65" dirty="0">
                <a:latin typeface="Calibri"/>
                <a:cs typeface="Calibri"/>
              </a:rPr>
              <a:t>Только </a:t>
            </a:r>
            <a:r>
              <a:rPr sz="2800" spc="-25" dirty="0">
                <a:latin typeface="Calibri"/>
                <a:cs typeface="Calibri"/>
              </a:rPr>
              <a:t>одна </a:t>
            </a:r>
            <a:r>
              <a:rPr sz="2800" spc="-10" dirty="0">
                <a:latin typeface="Calibri"/>
                <a:cs typeface="Calibri"/>
              </a:rPr>
              <a:t>треть </a:t>
            </a:r>
            <a:r>
              <a:rPr sz="2800" spc="-15" dirty="0">
                <a:latin typeface="Calibri"/>
                <a:cs typeface="Calibri"/>
              </a:rPr>
              <a:t>проявляет </a:t>
            </a:r>
            <a:r>
              <a:rPr sz="2800" spc="-10" dirty="0">
                <a:latin typeface="Calibri"/>
                <a:cs typeface="Calibri"/>
              </a:rPr>
              <a:t>вялый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паралич.</a:t>
            </a:r>
            <a:endParaRPr sz="2800">
              <a:latin typeface="Calibri"/>
              <a:cs typeface="Calibri"/>
            </a:endParaRPr>
          </a:p>
          <a:p>
            <a:pPr marL="241300" marR="861060" indent="-229235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Большинство </a:t>
            </a:r>
            <a:r>
              <a:rPr sz="2800" spc="-5" dirty="0">
                <a:latin typeface="Calibri"/>
                <a:cs typeface="Calibri"/>
              </a:rPr>
              <a:t>из них </a:t>
            </a:r>
            <a:r>
              <a:rPr sz="2800" spc="-10" dirty="0">
                <a:latin typeface="Calibri"/>
                <a:cs typeface="Calibri"/>
              </a:rPr>
              <a:t>имеют </a:t>
            </a:r>
            <a:r>
              <a:rPr sz="2800" spc="-5" dirty="0">
                <a:latin typeface="Calibri"/>
                <a:cs typeface="Calibri"/>
              </a:rPr>
              <a:t>сочетание </a:t>
            </a:r>
            <a:r>
              <a:rPr sz="2800" spc="-10" dirty="0">
                <a:latin typeface="Calibri"/>
                <a:cs typeface="Calibri"/>
              </a:rPr>
              <a:t>признаков поражения  верхних </a:t>
            </a:r>
            <a:r>
              <a:rPr sz="2800" spc="-5" dirty="0">
                <a:latin typeface="Calibri"/>
                <a:cs typeface="Calibri"/>
              </a:rPr>
              <a:t>и нижних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мотонейронов.</a:t>
            </a:r>
            <a:endParaRPr sz="2800">
              <a:latin typeface="Calibri"/>
              <a:cs typeface="Calibri"/>
            </a:endParaRPr>
          </a:p>
          <a:p>
            <a:pPr marL="241300" marR="508634" indent="-229235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Многие </a:t>
            </a:r>
            <a:r>
              <a:rPr sz="2800" spc="-15" dirty="0">
                <a:latin typeface="Calibri"/>
                <a:cs typeface="Calibri"/>
              </a:rPr>
              <a:t>проявляют </a:t>
            </a:r>
            <a:r>
              <a:rPr sz="2800" spc="-5" dirty="0">
                <a:latin typeface="Calibri"/>
                <a:cs typeface="Calibri"/>
              </a:rPr>
              <a:t>асимметрию </a:t>
            </a:r>
            <a:r>
              <a:rPr sz="2800" spc="-10" dirty="0">
                <a:latin typeface="Calibri"/>
                <a:cs typeface="Calibri"/>
              </a:rPr>
              <a:t>при </a:t>
            </a:r>
            <a:r>
              <a:rPr sz="2800" spc="-5" dirty="0">
                <a:latin typeface="Calibri"/>
                <a:cs typeface="Calibri"/>
              </a:rPr>
              <a:t>тестировании </a:t>
            </a:r>
            <a:r>
              <a:rPr sz="2800" spc="-15" dirty="0">
                <a:latin typeface="Calibri"/>
                <a:cs typeface="Calibri"/>
              </a:rPr>
              <a:t>моторики </a:t>
            </a:r>
            <a:r>
              <a:rPr sz="2800" spc="-5" dirty="0">
                <a:latin typeface="Calibri"/>
                <a:cs typeface="Calibri"/>
              </a:rPr>
              <a:t>и  сенсорики.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3941" y="626440"/>
            <a:ext cx="8564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Оценка неврологического</a:t>
            </a:r>
            <a:r>
              <a:rPr sz="4400" spc="-40" dirty="0"/>
              <a:t> </a:t>
            </a:r>
            <a:r>
              <a:rPr sz="4400" spc="-20" dirty="0"/>
              <a:t>уровня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128773"/>
            <a:ext cx="10332720" cy="38455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080" indent="-229235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Calibri"/>
                <a:cs typeface="Calibri"/>
              </a:rPr>
              <a:t>Некоторые </a:t>
            </a:r>
            <a:r>
              <a:rPr sz="2400" spc="-5" dirty="0">
                <a:latin typeface="Calibri"/>
                <a:cs typeface="Calibri"/>
              </a:rPr>
              <a:t>имеют </a:t>
            </a:r>
            <a:r>
              <a:rPr sz="2400" spc="-10" dirty="0">
                <a:latin typeface="Calibri"/>
                <a:cs typeface="Calibri"/>
              </a:rPr>
              <a:t>самостоятельный двигательный </a:t>
            </a:r>
            <a:r>
              <a:rPr sz="2400" spc="-20" dirty="0">
                <a:latin typeface="Calibri"/>
                <a:cs typeface="Calibri"/>
              </a:rPr>
              <a:t>контроль </a:t>
            </a:r>
            <a:r>
              <a:rPr sz="2400" spc="-10" dirty="0">
                <a:latin typeface="Calibri"/>
                <a:cs typeface="Calibri"/>
              </a:rPr>
              <a:t>ниже сегментов,  </a:t>
            </a:r>
            <a:r>
              <a:rPr sz="2400" spc="-5" dirty="0">
                <a:latin typeface="Calibri"/>
                <a:cs typeface="Calibri"/>
              </a:rPr>
              <a:t>соответствующих </a:t>
            </a:r>
            <a:r>
              <a:rPr sz="2400" spc="-10" dirty="0">
                <a:latin typeface="Calibri"/>
                <a:cs typeface="Calibri"/>
              </a:rPr>
              <a:t>потере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чувствительности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Нейрогенная дисфункция мочевого </a:t>
            </a:r>
            <a:r>
              <a:rPr sz="2400" dirty="0">
                <a:latin typeface="Calibri"/>
                <a:cs typeface="Calibri"/>
              </a:rPr>
              <a:t>пузыря и </a:t>
            </a:r>
            <a:r>
              <a:rPr sz="2400" spc="-5" dirty="0">
                <a:latin typeface="Calibri"/>
                <a:cs typeface="Calibri"/>
              </a:rPr>
              <a:t>кишечника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может</a:t>
            </a:r>
            <a:endParaRPr sz="2400">
              <a:latin typeface="Calibri"/>
              <a:cs typeface="Calibri"/>
            </a:endParaRPr>
          </a:p>
          <a:p>
            <a:pPr marL="241300" marR="817880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libri"/>
                <a:cs typeface="Calibri"/>
              </a:rPr>
              <a:t>присутствовать </a:t>
            </a:r>
            <a:r>
              <a:rPr sz="2400" dirty="0">
                <a:latin typeface="Calibri"/>
                <a:cs typeface="Calibri"/>
              </a:rPr>
              <a:t>у всех </a:t>
            </a:r>
            <a:r>
              <a:rPr sz="2400" spc="-5" dirty="0">
                <a:latin typeface="Calibri"/>
                <a:cs typeface="Calibri"/>
              </a:rPr>
              <a:t>пациентах из-за </a:t>
            </a:r>
            <a:r>
              <a:rPr sz="2400" spc="-10" dirty="0">
                <a:latin typeface="Calibri"/>
                <a:cs typeface="Calibri"/>
              </a:rPr>
              <a:t>дистального </a:t>
            </a:r>
            <a:r>
              <a:rPr sz="2400" dirty="0">
                <a:latin typeface="Calibri"/>
                <a:cs typeface="Calibri"/>
              </a:rPr>
              <a:t>уровня иннервации  </a:t>
            </a:r>
            <a:r>
              <a:rPr sz="2400" spc="-5" dirty="0">
                <a:latin typeface="Calibri"/>
                <a:cs typeface="Calibri"/>
              </a:rPr>
              <a:t>мочевого </a:t>
            </a:r>
            <a:r>
              <a:rPr sz="2400" dirty="0">
                <a:latin typeface="Calibri"/>
                <a:cs typeface="Calibri"/>
              </a:rPr>
              <a:t>пузыря и </a:t>
            </a:r>
            <a:r>
              <a:rPr sz="2400" spc="-5" dirty="0">
                <a:latin typeface="Calibri"/>
                <a:cs typeface="Calibri"/>
              </a:rPr>
              <a:t>кишечника. </a:t>
            </a:r>
            <a:r>
              <a:rPr sz="2400" spc="-10" dirty="0">
                <a:latin typeface="Calibri"/>
                <a:cs typeface="Calibri"/>
              </a:rPr>
              <a:t>Это </a:t>
            </a:r>
            <a:r>
              <a:rPr sz="2400" spc="-15" dirty="0">
                <a:latin typeface="Calibri"/>
                <a:cs typeface="Calibri"/>
              </a:rPr>
              <a:t>происходит </a:t>
            </a:r>
            <a:r>
              <a:rPr sz="2400" spc="-10" dirty="0">
                <a:latin typeface="Calibri"/>
                <a:cs typeface="Calibri"/>
              </a:rPr>
              <a:t>даже </a:t>
            </a:r>
            <a:r>
              <a:rPr sz="2400" dirty="0">
                <a:latin typeface="Calibri"/>
                <a:cs typeface="Calibri"/>
              </a:rPr>
              <a:t>если </a:t>
            </a:r>
            <a:r>
              <a:rPr sz="2400" spc="-5" dirty="0">
                <a:latin typeface="Calibri"/>
                <a:cs typeface="Calibri"/>
              </a:rPr>
              <a:t>нет явного  дефицита движения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ногах.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дефект спинного мозга, связанный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расщеплением позвоночника,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часто</a:t>
            </a:r>
            <a:endParaRPr sz="2400">
              <a:latin typeface="Calibri"/>
              <a:cs typeface="Calibri"/>
            </a:endParaRPr>
          </a:p>
          <a:p>
            <a:pPr marL="241300" marR="148590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libri"/>
                <a:cs typeface="Calibri"/>
              </a:rPr>
              <a:t>связан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другими </a:t>
            </a:r>
            <a:r>
              <a:rPr sz="2400" spc="-10" dirty="0">
                <a:latin typeface="Calibri"/>
                <a:cs typeface="Calibri"/>
              </a:rPr>
              <a:t>пороками </a:t>
            </a:r>
            <a:r>
              <a:rPr sz="2400" spc="-5" dirty="0">
                <a:latin typeface="Calibri"/>
                <a:cs typeface="Calibri"/>
              </a:rPr>
              <a:t>развития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spc="-20" dirty="0">
                <a:latin typeface="Calibri"/>
                <a:cs typeface="Calibri"/>
              </a:rPr>
              <a:t>мультисистемный </a:t>
            </a:r>
            <a:r>
              <a:rPr sz="2400" spc="-5" dirty="0">
                <a:latin typeface="Calibri"/>
                <a:cs typeface="Calibri"/>
              </a:rPr>
              <a:t>процесс, </a:t>
            </a:r>
            <a:r>
              <a:rPr sz="2400" spc="-15" dirty="0">
                <a:latin typeface="Calibri"/>
                <a:cs typeface="Calibri"/>
              </a:rPr>
              <a:t>который  приводит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10" dirty="0">
                <a:latin typeface="Calibri"/>
                <a:cs typeface="Calibri"/>
              </a:rPr>
              <a:t>различным проблемам </a:t>
            </a:r>
            <a:r>
              <a:rPr sz="2400" dirty="0">
                <a:latin typeface="Calibri"/>
                <a:cs typeface="Calibri"/>
              </a:rPr>
              <a:t>со </a:t>
            </a:r>
            <a:r>
              <a:rPr sz="2400" spc="-10" dirty="0">
                <a:latin typeface="Calibri"/>
                <a:cs typeface="Calibri"/>
              </a:rPr>
              <a:t>здоровьем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потенциально опасным  для </a:t>
            </a:r>
            <a:r>
              <a:rPr sz="2400" dirty="0">
                <a:latin typeface="Calibri"/>
                <a:cs typeface="Calibri"/>
              </a:rPr>
              <a:t>жизни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осложнениям.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общий функциональный </a:t>
            </a:r>
            <a:r>
              <a:rPr sz="2400" spc="-25" dirty="0">
                <a:latin typeface="Calibri"/>
                <a:cs typeface="Calibri"/>
              </a:rPr>
              <a:t>результат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spc="-15" dirty="0">
                <a:latin typeface="Calibri"/>
                <a:cs typeface="Calibri"/>
              </a:rPr>
              <a:t>человека </a:t>
            </a:r>
            <a:r>
              <a:rPr sz="2400" spc="-5" dirty="0">
                <a:latin typeface="Calibri"/>
                <a:cs typeface="Calibri"/>
              </a:rPr>
              <a:t>частично связан</a:t>
            </a:r>
            <a:r>
              <a:rPr sz="2400" dirty="0">
                <a:latin typeface="Calibri"/>
                <a:cs typeface="Calibri"/>
              </a:rPr>
              <a:t> с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неврологическим уровнем,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дополнение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5" dirty="0">
                <a:latin typeface="Calibri"/>
                <a:cs typeface="Calibri"/>
              </a:rPr>
              <a:t>другим, связанным </a:t>
            </a:r>
            <a:r>
              <a:rPr sz="2400" dirty="0">
                <a:latin typeface="Calibri"/>
                <a:cs typeface="Calibri"/>
              </a:rPr>
              <a:t>с ЦНС,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психосоциальным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медицинским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вопросами.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0"/>
              </a:spcBef>
            </a:pPr>
            <a:r>
              <a:rPr sz="4400" spc="-15" dirty="0"/>
              <a:t>Оценка неврологического</a:t>
            </a:r>
            <a:r>
              <a:rPr sz="4400" spc="-40" dirty="0"/>
              <a:t> </a:t>
            </a:r>
            <a:r>
              <a:rPr sz="4400" spc="-20" dirty="0"/>
              <a:t>уровня</a:t>
            </a:r>
            <a:endParaRPr sz="4400"/>
          </a:p>
          <a:p>
            <a:pPr marL="1270" algn="ctr">
              <a:lnSpc>
                <a:spcPts val="5015"/>
              </a:lnSpc>
            </a:pPr>
            <a:r>
              <a:rPr sz="4400" i="1" spc="-5" dirty="0">
                <a:latin typeface="Times New Roman"/>
                <a:cs typeface="Times New Roman"/>
              </a:rPr>
              <a:t>поражения </a:t>
            </a:r>
            <a:r>
              <a:rPr sz="4400" i="1" dirty="0">
                <a:latin typeface="Times New Roman"/>
                <a:cs typeface="Times New Roman"/>
              </a:rPr>
              <a:t>в </a:t>
            </a:r>
            <a:r>
              <a:rPr sz="4400" i="1" spc="-35" dirty="0">
                <a:latin typeface="Times New Roman"/>
                <a:cs typeface="Times New Roman"/>
              </a:rPr>
              <a:t>грудном</a:t>
            </a:r>
            <a:r>
              <a:rPr sz="4400" i="1" spc="-114" dirty="0">
                <a:latin typeface="Times New Roman"/>
                <a:cs typeface="Times New Roman"/>
              </a:rPr>
              <a:t> </a:t>
            </a:r>
            <a:r>
              <a:rPr sz="4400" i="1" spc="-30" dirty="0">
                <a:latin typeface="Times New Roman"/>
                <a:cs typeface="Times New Roman"/>
              </a:rPr>
              <a:t>отделе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75205"/>
            <a:ext cx="10346055" cy="40697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714375" indent="-229235">
              <a:lnSpc>
                <a:spcPct val="7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Пороки </a:t>
            </a:r>
            <a:r>
              <a:rPr sz="1800" spc="-5" dirty="0">
                <a:latin typeface="Calibri"/>
                <a:cs typeface="Calibri"/>
              </a:rPr>
              <a:t>развития на </a:t>
            </a:r>
            <a:r>
              <a:rPr sz="1800" dirty="0">
                <a:latin typeface="Calibri"/>
                <a:cs typeface="Calibri"/>
              </a:rPr>
              <a:t>уровне </a:t>
            </a:r>
            <a:r>
              <a:rPr sz="1800" spc="-20" dirty="0">
                <a:latin typeface="Calibri"/>
                <a:cs typeface="Calibri"/>
              </a:rPr>
              <a:t>грудного </a:t>
            </a:r>
            <a:r>
              <a:rPr sz="1800" spc="-25" dirty="0">
                <a:latin typeface="Calibri"/>
                <a:cs typeface="Calibri"/>
              </a:rPr>
              <a:t>отдела </a:t>
            </a:r>
            <a:r>
              <a:rPr sz="1800" spc="-5" dirty="0">
                <a:latin typeface="Calibri"/>
                <a:cs typeface="Calibri"/>
              </a:rPr>
              <a:t>не поражают верхние </a:t>
            </a:r>
            <a:r>
              <a:rPr sz="1800" spc="-10" dirty="0">
                <a:latin typeface="Calibri"/>
                <a:cs typeface="Calibri"/>
              </a:rPr>
              <a:t>конечности, </a:t>
            </a:r>
            <a:r>
              <a:rPr sz="1800" spc="-5" dirty="0">
                <a:latin typeface="Calibri"/>
                <a:cs typeface="Calibri"/>
              </a:rPr>
              <a:t>за исключением  </a:t>
            </a:r>
            <a:r>
              <a:rPr sz="1800" spc="-10" dirty="0">
                <a:latin typeface="Calibri"/>
                <a:cs typeface="Calibri"/>
              </a:rPr>
              <a:t>снижения </a:t>
            </a:r>
            <a:r>
              <a:rPr sz="1800" spc="-5" dirty="0">
                <a:latin typeface="Calibri"/>
                <a:cs typeface="Calibri"/>
              </a:rPr>
              <a:t>способности </a:t>
            </a:r>
            <a:r>
              <a:rPr sz="1800" spc="-15" dirty="0">
                <a:latin typeface="Calibri"/>
                <a:cs typeface="Calibri"/>
              </a:rPr>
              <a:t>отводить </a:t>
            </a:r>
            <a:r>
              <a:rPr sz="1800" dirty="0">
                <a:latin typeface="Calibri"/>
                <a:cs typeface="Calibri"/>
              </a:rPr>
              <a:t>пятый палец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(T1).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ts val="1835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Обычно </a:t>
            </a:r>
            <a:r>
              <a:rPr sz="1800" spc="-10" dirty="0">
                <a:latin typeface="Calibri"/>
                <a:cs typeface="Calibri"/>
              </a:rPr>
              <a:t>нарушается </a:t>
            </a:r>
            <a:r>
              <a:rPr sz="1800" spc="-5" dirty="0">
                <a:latin typeface="Calibri"/>
                <a:cs typeface="Calibri"/>
              </a:rPr>
              <a:t>иннервация брюшной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межреберной </a:t>
            </a:r>
            <a:r>
              <a:rPr sz="1800" spc="-10" dirty="0">
                <a:latin typeface="Calibri"/>
                <a:cs typeface="Calibri"/>
              </a:rPr>
              <a:t>мускулатуры, что </a:t>
            </a: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dirty="0">
                <a:latin typeface="Calibri"/>
                <a:cs typeface="Calibri"/>
              </a:rPr>
              <a:t>привести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r>
              <a:rPr sz="1800" spc="-10" dirty="0">
                <a:latin typeface="Calibri"/>
                <a:cs typeface="Calibri"/>
              </a:rPr>
              <a:t>дыхательной </a:t>
            </a:r>
            <a:r>
              <a:rPr sz="1800" spc="-5" dirty="0">
                <a:latin typeface="Calibri"/>
                <a:cs typeface="Calibri"/>
              </a:rPr>
              <a:t>дисфункции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недостаточности.</a:t>
            </a:r>
            <a:endParaRPr sz="18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Кифоз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кифосколиоз </a:t>
            </a: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dirty="0">
                <a:latin typeface="Calibri"/>
                <a:cs typeface="Calibri"/>
              </a:rPr>
              <a:t>быть </a:t>
            </a:r>
            <a:r>
              <a:rPr sz="1800" spc="-20" dirty="0">
                <a:latin typeface="Calibri"/>
                <a:cs typeface="Calibri"/>
              </a:rPr>
              <a:t>результатом </a:t>
            </a:r>
            <a:r>
              <a:rPr sz="1800" spc="-5" dirty="0">
                <a:latin typeface="Calibri"/>
                <a:cs typeface="Calibri"/>
              </a:rPr>
              <a:t>слабости </a:t>
            </a:r>
            <a:r>
              <a:rPr sz="1800" spc="-15" dirty="0">
                <a:latin typeface="Calibri"/>
                <a:cs typeface="Calibri"/>
              </a:rPr>
              <a:t>туловища </a:t>
            </a:r>
            <a:r>
              <a:rPr sz="1800" dirty="0">
                <a:latin typeface="Calibri"/>
                <a:cs typeface="Calibri"/>
              </a:rPr>
              <a:t>и быть </a:t>
            </a:r>
            <a:r>
              <a:rPr sz="1800" spc="-10" dirty="0">
                <a:latin typeface="Calibri"/>
                <a:cs typeface="Calibri"/>
              </a:rPr>
              <a:t>более </a:t>
            </a:r>
            <a:r>
              <a:rPr sz="1800" spc="-5" dirty="0">
                <a:latin typeface="Calibri"/>
                <a:cs typeface="Calibri"/>
              </a:rPr>
              <a:t>заметным </a:t>
            </a:r>
            <a:r>
              <a:rPr sz="1800" dirty="0">
                <a:latin typeface="Calibri"/>
                <a:cs typeface="Calibri"/>
              </a:rPr>
              <a:t>у </a:t>
            </a:r>
            <a:r>
              <a:rPr sz="1800" spc="-5" dirty="0">
                <a:latin typeface="Calibri"/>
                <a:cs typeface="Calibri"/>
              </a:rPr>
              <a:t>пациентов 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аномалиями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позвонков.</a:t>
            </a:r>
            <a:endParaRPr sz="1800">
              <a:latin typeface="Calibri"/>
              <a:cs typeface="Calibri"/>
            </a:endParaRPr>
          </a:p>
          <a:p>
            <a:pPr marL="241300" marR="627380" indent="-229235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Ноги могут </a:t>
            </a:r>
            <a:r>
              <a:rPr sz="1800" dirty="0">
                <a:latin typeface="Calibri"/>
                <a:cs typeface="Calibri"/>
              </a:rPr>
              <a:t>быть </a:t>
            </a:r>
            <a:r>
              <a:rPr sz="1800" spc="-5" dirty="0">
                <a:latin typeface="Calibri"/>
                <a:cs typeface="Calibri"/>
              </a:rPr>
              <a:t>вялыми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5" dirty="0">
                <a:latin typeface="Calibri"/>
                <a:cs typeface="Calibri"/>
              </a:rPr>
              <a:t>проявлять признаки спастичности </a:t>
            </a: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5" dirty="0">
                <a:latin typeface="Calibri"/>
                <a:cs typeface="Calibri"/>
              </a:rPr>
              <a:t>сохранении </a:t>
            </a:r>
            <a:r>
              <a:rPr sz="1800" spc="-10" dirty="0">
                <a:latin typeface="Calibri"/>
                <a:cs typeface="Calibri"/>
              </a:rPr>
              <a:t>некоторой </a:t>
            </a:r>
            <a:r>
              <a:rPr sz="1800" spc="-5" dirty="0">
                <a:latin typeface="Calibri"/>
                <a:cs typeface="Calibri"/>
              </a:rPr>
              <a:t>части  </a:t>
            </a:r>
            <a:r>
              <a:rPr sz="1800" spc="-10" dirty="0">
                <a:latin typeface="Calibri"/>
                <a:cs typeface="Calibri"/>
              </a:rPr>
              <a:t>дистального </a:t>
            </a:r>
            <a:r>
              <a:rPr sz="1800" spc="-25" dirty="0">
                <a:latin typeface="Calibri"/>
                <a:cs typeface="Calibri"/>
              </a:rPr>
              <a:t>отдела </a:t>
            </a:r>
            <a:r>
              <a:rPr sz="1800" spc="-10" dirty="0">
                <a:latin typeface="Calibri"/>
                <a:cs typeface="Calibri"/>
              </a:rPr>
              <a:t>спинного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мозга.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ts val="1835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0" dirty="0">
                <a:latin typeface="Calibri"/>
                <a:cs typeface="Calibri"/>
              </a:rPr>
              <a:t>Отсутствие </a:t>
            </a:r>
            <a:r>
              <a:rPr sz="1800" spc="-5" dirty="0">
                <a:latin typeface="Calibri"/>
                <a:cs typeface="Calibri"/>
              </a:rPr>
              <a:t>волевых движений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сочетании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действием силы </a:t>
            </a:r>
            <a:r>
              <a:rPr sz="1800" spc="-10" dirty="0">
                <a:latin typeface="Calibri"/>
                <a:cs typeface="Calibri"/>
              </a:rPr>
              <a:t>тяжести приводит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деформациям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r>
              <a:rPr sz="1800" spc="-5" dirty="0">
                <a:latin typeface="Calibri"/>
                <a:cs typeface="Calibri"/>
              </a:rPr>
              <a:t>нижних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конечностей.</a:t>
            </a:r>
            <a:endParaRPr sz="1800">
              <a:latin typeface="Calibri"/>
              <a:cs typeface="Calibri"/>
            </a:endParaRPr>
          </a:p>
          <a:p>
            <a:pPr marL="241300" marR="67691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Обычное </a:t>
            </a:r>
            <a:r>
              <a:rPr sz="1800" spc="-10" dirty="0">
                <a:latin typeface="Calibri"/>
                <a:cs typeface="Calibri"/>
              </a:rPr>
              <a:t>положение </a:t>
            </a:r>
            <a:r>
              <a:rPr sz="1800" spc="-5" dirty="0">
                <a:latin typeface="Calibri"/>
                <a:cs typeface="Calibri"/>
              </a:rPr>
              <a:t>нижних </a:t>
            </a:r>
            <a:r>
              <a:rPr sz="1800" spc="-10" dirty="0">
                <a:latin typeface="Calibri"/>
                <a:cs typeface="Calibri"/>
              </a:rPr>
              <a:t>конечностей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положении </a:t>
            </a:r>
            <a:r>
              <a:rPr sz="1800" spc="-15" dirty="0">
                <a:latin typeface="Calibri"/>
                <a:cs typeface="Calibri"/>
              </a:rPr>
              <a:t>лежа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спине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это </a:t>
            </a:r>
            <a:r>
              <a:rPr sz="1800" spc="-5" dirty="0">
                <a:latin typeface="Calibri"/>
                <a:cs typeface="Calibri"/>
              </a:rPr>
              <a:t>частичная наружная  ротация бедра, </a:t>
            </a:r>
            <a:r>
              <a:rPr sz="1800" spc="-10" dirty="0">
                <a:latin typeface="Calibri"/>
                <a:cs typeface="Calibri"/>
              </a:rPr>
              <a:t>отведение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подошвенное </a:t>
            </a:r>
            <a:r>
              <a:rPr sz="1800" spc="-5" dirty="0">
                <a:latin typeface="Calibri"/>
                <a:cs typeface="Calibri"/>
              </a:rPr>
              <a:t>сгибание </a:t>
            </a:r>
            <a:r>
              <a:rPr sz="1800" spc="-10" dirty="0">
                <a:latin typeface="Calibri"/>
                <a:cs typeface="Calibri"/>
              </a:rPr>
              <a:t>стопы </a:t>
            </a:r>
            <a:r>
              <a:rPr sz="1800" spc="-20" dirty="0">
                <a:latin typeface="Calibri"/>
                <a:cs typeface="Calibri"/>
              </a:rPr>
              <a:t>под </a:t>
            </a:r>
            <a:r>
              <a:rPr sz="1800" dirty="0">
                <a:latin typeface="Calibri"/>
                <a:cs typeface="Calibri"/>
              </a:rPr>
              <a:t>силой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тяжести.</a:t>
            </a:r>
            <a:endParaRPr sz="1800">
              <a:latin typeface="Calibri"/>
              <a:cs typeface="Calibri"/>
            </a:endParaRPr>
          </a:p>
          <a:p>
            <a:pPr marL="241300" marR="1001394" indent="-229235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0" dirty="0">
                <a:latin typeface="Calibri"/>
                <a:cs typeface="Calibri"/>
              </a:rPr>
              <a:t>Сгибательная </a:t>
            </a:r>
            <a:r>
              <a:rPr sz="1800" spc="-5" dirty="0">
                <a:latin typeface="Calibri"/>
                <a:cs typeface="Calibri"/>
              </a:rPr>
              <a:t>контрактура </a:t>
            </a:r>
            <a:r>
              <a:rPr sz="1800" spc="-10" dirty="0">
                <a:latin typeface="Calibri"/>
                <a:cs typeface="Calibri"/>
              </a:rPr>
              <a:t>коленного сустава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эквинусная деформация </a:t>
            </a:r>
            <a:r>
              <a:rPr sz="1800" spc="-10" dirty="0">
                <a:latin typeface="Calibri"/>
                <a:cs typeface="Calibri"/>
              </a:rPr>
              <a:t>стопы развиваются </a:t>
            </a:r>
            <a:r>
              <a:rPr sz="1800" dirty="0">
                <a:latin typeface="Calibri"/>
                <a:cs typeface="Calibri"/>
              </a:rPr>
              <a:t>в  </a:t>
            </a:r>
            <a:r>
              <a:rPr sz="1800" spc="-10" dirty="0">
                <a:latin typeface="Calibri"/>
                <a:cs typeface="Calibri"/>
              </a:rPr>
              <a:t>положении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сидя.</a:t>
            </a:r>
            <a:endParaRPr sz="1800">
              <a:latin typeface="Calibri"/>
              <a:cs typeface="Calibri"/>
            </a:endParaRPr>
          </a:p>
          <a:p>
            <a:pPr marL="241300" marR="852169" indent="-229235">
              <a:lnSpc>
                <a:spcPct val="7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0" dirty="0">
                <a:latin typeface="Calibri"/>
                <a:cs typeface="Calibri"/>
              </a:rPr>
              <a:t>Сгибательные </a:t>
            </a:r>
            <a:r>
              <a:rPr sz="1800" spc="-5" dirty="0">
                <a:latin typeface="Calibri"/>
                <a:cs typeface="Calibri"/>
              </a:rPr>
              <a:t>контрактуры </a:t>
            </a:r>
            <a:r>
              <a:rPr sz="1800" spc="-10" dirty="0">
                <a:latin typeface="Calibri"/>
                <a:cs typeface="Calibri"/>
              </a:rPr>
              <a:t>тазобедренного сустава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компенсаторным </a:t>
            </a:r>
            <a:r>
              <a:rPr sz="1800" spc="-5" dirty="0">
                <a:latin typeface="Calibri"/>
                <a:cs typeface="Calibri"/>
              </a:rPr>
              <a:t>поясничным </a:t>
            </a:r>
            <a:r>
              <a:rPr sz="1800" spc="-15" dirty="0">
                <a:latin typeface="Calibri"/>
                <a:cs typeface="Calibri"/>
              </a:rPr>
              <a:t>лордозом  </a:t>
            </a:r>
            <a:r>
              <a:rPr sz="1800" spc="-5" dirty="0">
                <a:latin typeface="Calibri"/>
                <a:cs typeface="Calibri"/>
              </a:rPr>
              <a:t>увеличивают </a:t>
            </a:r>
            <a:r>
              <a:rPr sz="1800" dirty="0">
                <a:latin typeface="Calibri"/>
                <a:cs typeface="Calibri"/>
              </a:rPr>
              <a:t>любой </a:t>
            </a:r>
            <a:r>
              <a:rPr sz="1800" spc="-10" dirty="0">
                <a:latin typeface="Calibri"/>
                <a:cs typeface="Calibri"/>
              </a:rPr>
              <a:t>предсуществующий </a:t>
            </a:r>
            <a:r>
              <a:rPr sz="1800" dirty="0">
                <a:latin typeface="Calibri"/>
                <a:cs typeface="Calibri"/>
              </a:rPr>
              <a:t>кифоз или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кифосколиоз.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072" rIns="0" bIns="0" rtlCol="0">
            <a:spAutoFit/>
          </a:bodyPr>
          <a:lstStyle/>
          <a:p>
            <a:pPr algn="ctr">
              <a:lnSpc>
                <a:spcPts val="4510"/>
              </a:lnSpc>
              <a:spcBef>
                <a:spcPts val="95"/>
              </a:spcBef>
            </a:pPr>
            <a:r>
              <a:rPr sz="4000" spc="-15" dirty="0"/>
              <a:t>Оценка неврологического</a:t>
            </a:r>
            <a:r>
              <a:rPr sz="4000" spc="-60" dirty="0"/>
              <a:t> </a:t>
            </a:r>
            <a:r>
              <a:rPr sz="4000" spc="-20" dirty="0"/>
              <a:t>уровня</a:t>
            </a:r>
            <a:endParaRPr sz="4000"/>
          </a:p>
          <a:p>
            <a:pPr marL="635" algn="ctr">
              <a:lnSpc>
                <a:spcPts val="4510"/>
              </a:lnSpc>
            </a:pPr>
            <a:r>
              <a:rPr sz="4000" i="1" spc="-5" dirty="0">
                <a:latin typeface="Times New Roman"/>
                <a:cs typeface="Times New Roman"/>
              </a:rPr>
              <a:t>L1-L3 </a:t>
            </a:r>
            <a:r>
              <a:rPr sz="4000" i="1" spc="-10" dirty="0">
                <a:latin typeface="Times New Roman"/>
                <a:cs typeface="Times New Roman"/>
              </a:rPr>
              <a:t>сегменты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049888"/>
            <a:ext cx="10226040" cy="353758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0" dirty="0">
                <a:latin typeface="Calibri"/>
                <a:cs typeface="Calibri"/>
              </a:rPr>
              <a:t>Сгибатели </a:t>
            </a:r>
            <a:r>
              <a:rPr sz="1800" spc="-5" dirty="0">
                <a:latin typeface="Calibri"/>
                <a:cs typeface="Calibri"/>
              </a:rPr>
              <a:t>бедра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аддукторы бедра иннервируются </a:t>
            </a:r>
            <a:r>
              <a:rPr sz="1800" dirty="0">
                <a:latin typeface="Calibri"/>
                <a:cs typeface="Calibri"/>
              </a:rPr>
              <a:t>на уровнях </a:t>
            </a: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spc="-5" dirty="0">
                <a:latin typeface="Calibri"/>
                <a:cs typeface="Calibri"/>
              </a:rPr>
              <a:t>L1 до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L2.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10" dirty="0">
                <a:latin typeface="Calibri"/>
                <a:cs typeface="Calibri"/>
              </a:rPr>
              <a:t>недостаточности </a:t>
            </a:r>
            <a:r>
              <a:rPr sz="1800" spc="-5" dirty="0">
                <a:latin typeface="Calibri"/>
                <a:cs typeface="Calibri"/>
              </a:rPr>
              <a:t>L2 </a:t>
            </a:r>
            <a:r>
              <a:rPr sz="1800" spc="-10" dirty="0">
                <a:latin typeface="Calibri"/>
                <a:cs typeface="Calibri"/>
              </a:rPr>
              <a:t>разгибатели колена </a:t>
            </a:r>
            <a:r>
              <a:rPr sz="1800" spc="-5" dirty="0">
                <a:latin typeface="Calibri"/>
                <a:cs typeface="Calibri"/>
              </a:rPr>
              <a:t>имеют частичную иннервацию, </a:t>
            </a:r>
            <a:r>
              <a:rPr sz="1800" dirty="0">
                <a:latin typeface="Calibri"/>
                <a:cs typeface="Calibri"/>
              </a:rPr>
              <a:t>но не в </a:t>
            </a:r>
            <a:r>
              <a:rPr sz="1800" spc="-10" dirty="0">
                <a:latin typeface="Calibri"/>
                <a:cs typeface="Calibri"/>
              </a:rPr>
              <a:t>полную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силу.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Мышечная сила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дистальных мышцах нижних </a:t>
            </a:r>
            <a:r>
              <a:rPr sz="1800" spc="-10" dirty="0">
                <a:latin typeface="Calibri"/>
                <a:cs typeface="Calibri"/>
              </a:rPr>
              <a:t>конечностей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отсутствует.</a:t>
            </a:r>
            <a:endParaRPr sz="1800">
              <a:latin typeface="Calibri"/>
              <a:cs typeface="Calibri"/>
            </a:endParaRPr>
          </a:p>
          <a:p>
            <a:pPr marL="241300" marR="13271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0" dirty="0">
                <a:latin typeface="Calibri"/>
                <a:cs typeface="Calibri"/>
              </a:rPr>
              <a:t>Распределение мышечного </a:t>
            </a:r>
            <a:r>
              <a:rPr sz="1800" spc="-5" dirty="0">
                <a:latin typeface="Calibri"/>
                <a:cs typeface="Calibri"/>
              </a:rPr>
              <a:t>дисбаланса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сгибание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приведение бедра </a:t>
            </a: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10" dirty="0">
                <a:latin typeface="Calibri"/>
                <a:cs typeface="Calibri"/>
              </a:rPr>
              <a:t>отсутствии </a:t>
            </a:r>
            <a:r>
              <a:rPr sz="1800" spc="-5" dirty="0">
                <a:latin typeface="Calibri"/>
                <a:cs typeface="Calibri"/>
              </a:rPr>
              <a:t>разгибания </a:t>
            </a:r>
            <a:r>
              <a:rPr sz="1800" dirty="0">
                <a:latin typeface="Calibri"/>
                <a:cs typeface="Calibri"/>
              </a:rPr>
              <a:t>и  </a:t>
            </a:r>
            <a:r>
              <a:rPr sz="1800" spc="-10" dirty="0">
                <a:latin typeface="Calibri"/>
                <a:cs typeface="Calibri"/>
              </a:rPr>
              <a:t>отведения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приводит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развитию </a:t>
            </a:r>
            <a:r>
              <a:rPr sz="1800" spc="-10" dirty="0">
                <a:latin typeface="Calibri"/>
                <a:cs typeface="Calibri"/>
              </a:rPr>
              <a:t>контрактур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раннему </a:t>
            </a:r>
            <a:r>
              <a:rPr sz="1800" spc="-5" dirty="0">
                <a:latin typeface="Calibri"/>
                <a:cs typeface="Calibri"/>
              </a:rPr>
              <a:t>паралитическому </a:t>
            </a:r>
            <a:r>
              <a:rPr sz="1800" dirty="0">
                <a:latin typeface="Calibri"/>
                <a:cs typeface="Calibri"/>
              </a:rPr>
              <a:t>вывиху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бедра.</a:t>
            </a:r>
            <a:endParaRPr sz="1800">
              <a:latin typeface="Calibri"/>
              <a:cs typeface="Calibri"/>
            </a:endParaRPr>
          </a:p>
          <a:p>
            <a:pPr marL="241300" marR="65151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0" dirty="0">
                <a:latin typeface="Calibri"/>
                <a:cs typeface="Calibri"/>
              </a:rPr>
              <a:t>Сколиоз </a:t>
            </a:r>
            <a:r>
              <a:rPr sz="1800" spc="-5" dirty="0">
                <a:latin typeface="Calibri"/>
                <a:cs typeface="Calibri"/>
              </a:rPr>
              <a:t>таза, </a:t>
            </a:r>
            <a:r>
              <a:rPr sz="1800" spc="-15" dirty="0">
                <a:latin typeface="Calibri"/>
                <a:cs typeface="Calibri"/>
              </a:rPr>
              <a:t>наблюдаемый </a:t>
            </a: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10" dirty="0">
                <a:latin typeface="Calibri"/>
                <a:cs typeface="Calibri"/>
              </a:rPr>
              <a:t>асимметричной патологии тазобедренного сустава, </a:t>
            </a:r>
            <a:r>
              <a:rPr sz="1800" spc="-5" dirty="0">
                <a:latin typeface="Calibri"/>
                <a:cs typeface="Calibri"/>
              </a:rPr>
              <a:t>усиливает  </a:t>
            </a:r>
            <a:r>
              <a:rPr sz="1800" spc="-10" dirty="0">
                <a:latin typeface="Calibri"/>
                <a:cs typeface="Calibri"/>
              </a:rPr>
              <a:t>сколиоз.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spc="-10" dirty="0">
                <a:latin typeface="Calibri"/>
                <a:cs typeface="Calibri"/>
              </a:rPr>
              <a:t>развиться </a:t>
            </a:r>
            <a:r>
              <a:rPr sz="1800" spc="-5" dirty="0">
                <a:latin typeface="Calibri"/>
                <a:cs typeface="Calibri"/>
              </a:rPr>
              <a:t>связанная </a:t>
            </a:r>
            <a:r>
              <a:rPr sz="1800" dirty="0">
                <a:latin typeface="Calibri"/>
                <a:cs typeface="Calibri"/>
              </a:rPr>
              <a:t>с гравитацией </a:t>
            </a:r>
            <a:r>
              <a:rPr sz="1800" spc="-5" dirty="0">
                <a:latin typeface="Calibri"/>
                <a:cs typeface="Calibri"/>
              </a:rPr>
              <a:t>эквинусная деформация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стопы.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ts val="1835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0" dirty="0">
                <a:latin typeface="Calibri"/>
                <a:cs typeface="Calibri"/>
              </a:rPr>
              <a:t>Передвижение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детстве </a:t>
            </a:r>
            <a:r>
              <a:rPr sz="1800" spc="-5" dirty="0">
                <a:latin typeface="Calibri"/>
                <a:cs typeface="Calibri"/>
              </a:rPr>
              <a:t>типично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использованием </a:t>
            </a:r>
            <a:r>
              <a:rPr sz="1800" spc="-5" dirty="0">
                <a:latin typeface="Calibri"/>
                <a:cs typeface="Calibri"/>
              </a:rPr>
              <a:t>распорок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вспомогательных</a:t>
            </a:r>
            <a:endParaRPr sz="1800">
              <a:latin typeface="Calibri"/>
              <a:cs typeface="Calibri"/>
            </a:endParaRPr>
          </a:p>
          <a:p>
            <a:pPr marL="241300" marR="419734">
              <a:lnSpc>
                <a:spcPct val="70000"/>
              </a:lnSpc>
              <a:spcBef>
                <a:spcPts val="325"/>
              </a:spcBef>
            </a:pPr>
            <a:r>
              <a:rPr sz="1800" spc="-10" dirty="0">
                <a:latin typeface="Calibri"/>
                <a:cs typeface="Calibri"/>
              </a:rPr>
              <a:t>устройств. </a:t>
            </a:r>
            <a:r>
              <a:rPr sz="1800" spc="-5" dirty="0">
                <a:latin typeface="Calibri"/>
                <a:cs typeface="Calibri"/>
              </a:rPr>
              <a:t>Длительные перемещения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зрелом возрасте, менее вероятны, </a:t>
            </a:r>
            <a:r>
              <a:rPr sz="1800" spc="-10" dirty="0">
                <a:latin typeface="Calibri"/>
                <a:cs typeface="Calibri"/>
              </a:rPr>
              <a:t>поскольку </a:t>
            </a:r>
            <a:r>
              <a:rPr sz="1800" spc="-5" dirty="0">
                <a:latin typeface="Calibri"/>
                <a:cs typeface="Calibri"/>
              </a:rPr>
              <a:t>приоритеты  </a:t>
            </a:r>
            <a:r>
              <a:rPr sz="1800" spc="-10" dirty="0">
                <a:latin typeface="Calibri"/>
                <a:cs typeface="Calibri"/>
              </a:rPr>
              <a:t>меняются,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требуется </a:t>
            </a:r>
            <a:r>
              <a:rPr sz="1800" spc="-5" dirty="0">
                <a:latin typeface="Calibri"/>
                <a:cs typeface="Calibri"/>
              </a:rPr>
              <a:t>дальнейшее увеличение высокоэнергетических затрат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ходьбы.</a:t>
            </a:r>
            <a:endParaRPr sz="18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Степень </a:t>
            </a:r>
            <a:r>
              <a:rPr sz="1800" spc="-10" dirty="0">
                <a:latin typeface="Calibri"/>
                <a:cs typeface="Calibri"/>
              </a:rPr>
              <a:t>жесткости, </a:t>
            </a:r>
            <a:r>
              <a:rPr sz="1800" spc="-15" dirty="0">
                <a:latin typeface="Calibri"/>
                <a:cs typeface="Calibri"/>
              </a:rPr>
              <a:t>необходимой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10" dirty="0">
                <a:latin typeface="Calibri"/>
                <a:cs typeface="Calibri"/>
              </a:rPr>
              <a:t>достижения </a:t>
            </a:r>
            <a:r>
              <a:rPr sz="1800" spc="-15" dirty="0">
                <a:latin typeface="Calibri"/>
                <a:cs typeface="Calibri"/>
              </a:rPr>
              <a:t>ходьбы, </a:t>
            </a:r>
            <a:r>
              <a:rPr sz="1800" spc="-10" dirty="0">
                <a:latin typeface="Calibri"/>
                <a:cs typeface="Calibri"/>
              </a:rPr>
              <a:t>как </a:t>
            </a:r>
            <a:r>
              <a:rPr sz="1800" dirty="0">
                <a:latin typeface="Calibri"/>
                <a:cs typeface="Calibri"/>
              </a:rPr>
              <a:t>правило, </a:t>
            </a:r>
            <a:r>
              <a:rPr sz="1800" spc="-10" dirty="0">
                <a:latin typeface="Calibri"/>
                <a:cs typeface="Calibri"/>
              </a:rPr>
              <a:t>связана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объемом активного  </a:t>
            </a:r>
            <a:r>
              <a:rPr sz="1800" spc="-5" dirty="0">
                <a:latin typeface="Calibri"/>
                <a:cs typeface="Calibri"/>
              </a:rPr>
              <a:t>разгибания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колена.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072" rIns="0" bIns="0" rtlCol="0">
            <a:spAutoFit/>
          </a:bodyPr>
          <a:lstStyle/>
          <a:p>
            <a:pPr algn="ctr">
              <a:lnSpc>
                <a:spcPts val="4510"/>
              </a:lnSpc>
              <a:spcBef>
                <a:spcPts val="95"/>
              </a:spcBef>
            </a:pPr>
            <a:r>
              <a:rPr sz="4000" spc="-15" dirty="0"/>
              <a:t>Оценка неврологического</a:t>
            </a:r>
            <a:r>
              <a:rPr sz="4000" spc="-60" dirty="0"/>
              <a:t> </a:t>
            </a:r>
            <a:r>
              <a:rPr sz="4000" spc="-20" dirty="0"/>
              <a:t>уровня</a:t>
            </a:r>
            <a:endParaRPr sz="4000"/>
          </a:p>
          <a:p>
            <a:pPr marL="635" algn="ctr">
              <a:lnSpc>
                <a:spcPts val="4510"/>
              </a:lnSpc>
            </a:pPr>
            <a:r>
              <a:rPr sz="4000" i="1" spc="-5" dirty="0">
                <a:latin typeface="Times New Roman"/>
                <a:cs typeface="Times New Roman"/>
              </a:rPr>
              <a:t>L4-L5 </a:t>
            </a:r>
            <a:r>
              <a:rPr sz="4000" i="1" spc="-10" dirty="0">
                <a:latin typeface="Times New Roman"/>
                <a:cs typeface="Times New Roman"/>
              </a:rPr>
              <a:t>сегменты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186670" cy="428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Иннервация </a:t>
            </a:r>
            <a:r>
              <a:rPr sz="2200" spc="-15" dirty="0">
                <a:latin typeface="Calibri"/>
                <a:cs typeface="Calibri"/>
              </a:rPr>
              <a:t>сгибателей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приводящих </a:t>
            </a:r>
            <a:r>
              <a:rPr sz="2200" spc="-5" dirty="0">
                <a:latin typeface="Calibri"/>
                <a:cs typeface="Calibri"/>
              </a:rPr>
              <a:t>мышц </a:t>
            </a:r>
            <a:r>
              <a:rPr sz="2200" spc="-15" dirty="0">
                <a:latin typeface="Calibri"/>
                <a:cs typeface="Calibri"/>
              </a:rPr>
              <a:t>бедра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разгибателей </a:t>
            </a:r>
            <a:r>
              <a:rPr sz="2200" spc="-20" dirty="0">
                <a:latin typeface="Calibri"/>
                <a:cs typeface="Calibri"/>
              </a:rPr>
              <a:t>колена</a:t>
            </a:r>
            <a:r>
              <a:rPr sz="2200" spc="2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обычно</a:t>
            </a:r>
            <a:endParaRPr sz="2200">
              <a:latin typeface="Calibri"/>
              <a:cs typeface="Calibri"/>
            </a:endParaRPr>
          </a:p>
          <a:p>
            <a:pPr marL="241300" marR="513715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Calibri"/>
                <a:cs typeface="Calibri"/>
              </a:rPr>
              <a:t>полноценная; </a:t>
            </a:r>
            <a:r>
              <a:rPr sz="2200" spc="-20" dirty="0">
                <a:latin typeface="Calibri"/>
                <a:cs typeface="Calibri"/>
              </a:rPr>
              <a:t>однако, </a:t>
            </a:r>
            <a:r>
              <a:rPr sz="2200" spc="-15" dirty="0">
                <a:latin typeface="Calibri"/>
                <a:cs typeface="Calibri"/>
              </a:rPr>
              <a:t>отводящие </a:t>
            </a:r>
            <a:r>
              <a:rPr sz="2200" spc="-10" dirty="0">
                <a:latin typeface="Calibri"/>
                <a:cs typeface="Calibri"/>
              </a:rPr>
              <a:t>мышцы </a:t>
            </a:r>
            <a:r>
              <a:rPr sz="2200" spc="-15" dirty="0">
                <a:latin typeface="Calibri"/>
                <a:cs typeface="Calibri"/>
              </a:rPr>
              <a:t>бедра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разгибатели бедра </a:t>
            </a:r>
            <a:r>
              <a:rPr sz="2200" spc="-10" dirty="0">
                <a:latin typeface="Calibri"/>
                <a:cs typeface="Calibri"/>
              </a:rPr>
              <a:t>остаются  ослабленными.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5" dirty="0">
                <a:latin typeface="Calibri"/>
                <a:cs typeface="Calibri"/>
              </a:rPr>
              <a:t>Coxa </a:t>
            </a:r>
            <a:r>
              <a:rPr sz="2200" spc="-20" dirty="0">
                <a:latin typeface="Calibri"/>
                <a:cs typeface="Calibri"/>
              </a:rPr>
              <a:t>valga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дисплазия </a:t>
            </a:r>
            <a:r>
              <a:rPr sz="2200" spc="-15" dirty="0">
                <a:latin typeface="Calibri"/>
                <a:cs typeface="Calibri"/>
              </a:rPr>
              <a:t>вертлужной </a:t>
            </a:r>
            <a:r>
              <a:rPr sz="2200" spc="-5" dirty="0">
                <a:latin typeface="Calibri"/>
                <a:cs typeface="Calibri"/>
              </a:rPr>
              <a:t>впадины </a:t>
            </a:r>
            <a:r>
              <a:rPr sz="2200" spc="-15" dirty="0">
                <a:latin typeface="Calibri"/>
                <a:cs typeface="Calibri"/>
              </a:rPr>
              <a:t>является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проблемой.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Как </a:t>
            </a:r>
            <a:r>
              <a:rPr sz="2200" spc="-5" dirty="0">
                <a:latin typeface="Calibri"/>
                <a:cs typeface="Calibri"/>
              </a:rPr>
              <a:t>правило, вывих </a:t>
            </a:r>
            <a:r>
              <a:rPr sz="2200" spc="-15" dirty="0">
                <a:latin typeface="Calibri"/>
                <a:cs typeface="Calibri"/>
              </a:rPr>
              <a:t>бедра происходит </a:t>
            </a: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0" dirty="0">
                <a:latin typeface="Calibri"/>
                <a:cs typeface="Calibri"/>
              </a:rPr>
              <a:t>поражении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0" dirty="0">
                <a:latin typeface="Calibri"/>
                <a:cs typeface="Calibri"/>
              </a:rPr>
              <a:t>сегментарном </a:t>
            </a:r>
            <a:r>
              <a:rPr sz="2200" spc="-5" dirty="0">
                <a:latin typeface="Calibri"/>
                <a:cs typeface="Calibri"/>
              </a:rPr>
              <a:t>уровне</a:t>
            </a:r>
            <a:r>
              <a:rPr sz="2200" spc="22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L4-</a:t>
            </a:r>
            <a:endParaRPr sz="2200">
              <a:latin typeface="Calibri"/>
              <a:cs typeface="Calibri"/>
            </a:endParaRPr>
          </a:p>
          <a:p>
            <a:pPr marL="241300" marR="307975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Calibri"/>
                <a:cs typeface="Calibri"/>
              </a:rPr>
              <a:t>L5. </a:t>
            </a:r>
            <a:r>
              <a:rPr sz="2200" spc="-10" dirty="0">
                <a:latin typeface="Calibri"/>
                <a:cs typeface="Calibri"/>
              </a:rPr>
              <a:t>Новорожденные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поражением </a:t>
            </a:r>
            <a:r>
              <a:rPr sz="2200" spc="-5" dirty="0">
                <a:latin typeface="Calibri"/>
                <a:cs typeface="Calibri"/>
              </a:rPr>
              <a:t>L4 </a:t>
            </a:r>
            <a:r>
              <a:rPr sz="2200" spc="-25" dirty="0">
                <a:latin typeface="Calibri"/>
                <a:cs typeface="Calibri"/>
              </a:rPr>
              <a:t>лежат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типичном </a:t>
            </a:r>
            <a:r>
              <a:rPr sz="2200" spc="-15" dirty="0">
                <a:latin typeface="Calibri"/>
                <a:cs typeface="Calibri"/>
              </a:rPr>
              <a:t>положении </a:t>
            </a:r>
            <a:r>
              <a:rPr sz="2200" spc="-5" dirty="0">
                <a:latin typeface="Calibri"/>
                <a:cs typeface="Calibri"/>
              </a:rPr>
              <a:t>- сгибание и  </a:t>
            </a:r>
            <a:r>
              <a:rPr sz="2200" spc="-10" dirty="0">
                <a:latin typeface="Calibri"/>
                <a:cs typeface="Calibri"/>
              </a:rPr>
              <a:t>приведение </a:t>
            </a:r>
            <a:r>
              <a:rPr sz="2200" spc="-15" dirty="0">
                <a:latin typeface="Calibri"/>
                <a:cs typeface="Calibri"/>
              </a:rPr>
              <a:t>бедра </a:t>
            </a:r>
            <a:r>
              <a:rPr sz="2200" spc="-5" dirty="0">
                <a:latin typeface="Calibri"/>
                <a:cs typeface="Calibri"/>
              </a:rPr>
              <a:t>и разгибание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колена.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19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35" dirty="0">
                <a:latin typeface="Calibri"/>
                <a:cs typeface="Calibri"/>
              </a:rPr>
              <a:t>Когда </a:t>
            </a:r>
            <a:r>
              <a:rPr sz="2200" spc="-10" dirty="0">
                <a:latin typeface="Calibri"/>
                <a:cs typeface="Calibri"/>
              </a:rPr>
              <a:t>сегмент </a:t>
            </a:r>
            <a:r>
              <a:rPr sz="2200" spc="-5" dirty="0">
                <a:latin typeface="Calibri"/>
                <a:cs typeface="Calibri"/>
              </a:rPr>
              <a:t>L5 </a:t>
            </a:r>
            <a:r>
              <a:rPr sz="2200" spc="-10" dirty="0">
                <a:latin typeface="Calibri"/>
                <a:cs typeface="Calibri"/>
              </a:rPr>
              <a:t>сохранен, средняя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большая </a:t>
            </a:r>
            <a:r>
              <a:rPr sz="2200" spc="-15" dirty="0">
                <a:latin typeface="Calibri"/>
                <a:cs typeface="Calibri"/>
              </a:rPr>
              <a:t>ягодичные </a:t>
            </a:r>
            <a:r>
              <a:rPr sz="2200" spc="-10" dirty="0">
                <a:latin typeface="Calibri"/>
                <a:cs typeface="Calibri"/>
              </a:rPr>
              <a:t>мышцы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2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hamstring</a:t>
            </a:r>
            <a:endParaRPr sz="2200">
              <a:latin typeface="Calibri"/>
              <a:cs typeface="Calibri"/>
            </a:endParaRPr>
          </a:p>
          <a:p>
            <a:pPr marL="241300" marR="317500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Calibri"/>
                <a:cs typeface="Calibri"/>
              </a:rPr>
              <a:t>(задняя </a:t>
            </a:r>
            <a:r>
              <a:rPr sz="2200" spc="-10" dirty="0">
                <a:latin typeface="Calibri"/>
                <a:cs typeface="Calibri"/>
              </a:rPr>
              <a:t>группа мышц </a:t>
            </a:r>
            <a:r>
              <a:rPr sz="2200" spc="-15" dirty="0">
                <a:latin typeface="Calibri"/>
                <a:cs typeface="Calibri"/>
              </a:rPr>
              <a:t>бедра) </a:t>
            </a:r>
            <a:r>
              <a:rPr sz="2200" spc="-5" dirty="0">
                <a:latin typeface="Calibri"/>
                <a:cs typeface="Calibri"/>
              </a:rPr>
              <a:t>имеют частично </a:t>
            </a:r>
            <a:r>
              <a:rPr sz="2200" spc="-10" dirty="0">
                <a:latin typeface="Calibri"/>
                <a:cs typeface="Calibri"/>
              </a:rPr>
              <a:t>сохраненную </a:t>
            </a:r>
            <a:r>
              <a:rPr sz="2200" spc="-20" dirty="0">
                <a:latin typeface="Calibri"/>
                <a:cs typeface="Calibri"/>
              </a:rPr>
              <a:t>силу, </a:t>
            </a:r>
            <a:r>
              <a:rPr sz="2200" spc="-15" dirty="0">
                <a:latin typeface="Calibri"/>
                <a:cs typeface="Calibri"/>
              </a:rPr>
              <a:t>разгибательная  </a:t>
            </a:r>
            <a:r>
              <a:rPr sz="2200" spc="-10" dirty="0">
                <a:latin typeface="Calibri"/>
                <a:cs typeface="Calibri"/>
              </a:rPr>
              <a:t>контрактура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20" dirty="0">
                <a:latin typeface="Calibri"/>
                <a:cs typeface="Calibri"/>
              </a:rPr>
              <a:t>колене </a:t>
            </a:r>
            <a:r>
              <a:rPr sz="2200" spc="-10" dirty="0">
                <a:latin typeface="Calibri"/>
                <a:cs typeface="Calibri"/>
              </a:rPr>
              <a:t>менее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вероятна.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5" dirty="0">
                <a:latin typeface="Calibri"/>
                <a:cs typeface="Calibri"/>
              </a:rPr>
              <a:t>Поскольку </a:t>
            </a:r>
            <a:r>
              <a:rPr sz="2200" spc="-10" dirty="0">
                <a:latin typeface="Calibri"/>
                <a:cs typeface="Calibri"/>
              </a:rPr>
              <a:t>передняя большеберцовая мышца </a:t>
            </a:r>
            <a:r>
              <a:rPr sz="2200" spc="-5" dirty="0">
                <a:latin typeface="Calibri"/>
                <a:cs typeface="Calibri"/>
              </a:rPr>
              <a:t>не встречает </a:t>
            </a:r>
            <a:r>
              <a:rPr sz="2200" spc="-10" dirty="0">
                <a:latin typeface="Calibri"/>
                <a:cs typeface="Calibri"/>
              </a:rPr>
              <a:t>сопротивления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своих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антагонистов </a:t>
            </a:r>
            <a:r>
              <a:rPr sz="2200" spc="-15" dirty="0">
                <a:latin typeface="Calibri"/>
                <a:cs typeface="Calibri"/>
              </a:rPr>
              <a:t>(подошвенного </a:t>
            </a:r>
            <a:r>
              <a:rPr sz="2200" spc="-5" dirty="0">
                <a:latin typeface="Calibri"/>
                <a:cs typeface="Calibri"/>
              </a:rPr>
              <a:t>сгибания и эверсии </a:t>
            </a:r>
            <a:r>
              <a:rPr sz="2200" spc="-10" dirty="0">
                <a:latin typeface="Calibri"/>
                <a:cs typeface="Calibri"/>
              </a:rPr>
              <a:t>стопы), развивается пяточно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варусная </a:t>
            </a:r>
            <a:r>
              <a:rPr sz="2200" spc="-5" dirty="0">
                <a:latin typeface="Calibri"/>
                <a:cs typeface="Calibri"/>
              </a:rPr>
              <a:t>деформации </a:t>
            </a:r>
            <a:r>
              <a:rPr sz="2200" spc="-10" dirty="0">
                <a:latin typeface="Calibri"/>
                <a:cs typeface="Calibri"/>
              </a:rPr>
              <a:t>стопы. </a:t>
            </a:r>
            <a:r>
              <a:rPr sz="2200" spc="-20" dirty="0">
                <a:latin typeface="Calibri"/>
                <a:cs typeface="Calibri"/>
              </a:rPr>
              <a:t>Если </a:t>
            </a:r>
            <a:r>
              <a:rPr sz="2200" spc="-10" dirty="0">
                <a:latin typeface="Calibri"/>
                <a:cs typeface="Calibri"/>
              </a:rPr>
              <a:t>peroneus мышцы сохранны, varus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устранен.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5" dirty="0">
                <a:latin typeface="Calibri"/>
                <a:cs typeface="Calibri"/>
              </a:rPr>
              <a:t>Хотя </a:t>
            </a:r>
            <a:r>
              <a:rPr sz="2200" spc="-10" dirty="0">
                <a:latin typeface="Calibri"/>
                <a:cs typeface="Calibri"/>
              </a:rPr>
              <a:t>мышцы </a:t>
            </a:r>
            <a:r>
              <a:rPr sz="2200" spc="-15" dirty="0">
                <a:latin typeface="Calibri"/>
                <a:cs typeface="Calibri"/>
              </a:rPr>
              <a:t>подошвенного </a:t>
            </a:r>
            <a:r>
              <a:rPr sz="2200" spc="-5" dirty="0">
                <a:latin typeface="Calibri"/>
                <a:cs typeface="Calibri"/>
              </a:rPr>
              <a:t>сгибания частично иннервированы, они не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достаточно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сильны, </a:t>
            </a:r>
            <a:r>
              <a:rPr sz="2200" spc="-10" dirty="0">
                <a:latin typeface="Calibri"/>
                <a:cs typeface="Calibri"/>
              </a:rPr>
              <a:t>чтобы противостоять </a:t>
            </a:r>
            <a:r>
              <a:rPr sz="2200" spc="-5" dirty="0">
                <a:latin typeface="Calibri"/>
                <a:cs typeface="Calibri"/>
              </a:rPr>
              <a:t>сильному </a:t>
            </a:r>
            <a:r>
              <a:rPr sz="2200" spc="-10" dirty="0">
                <a:latin typeface="Calibri"/>
                <a:cs typeface="Calibri"/>
              </a:rPr>
              <a:t>взаимодействию </a:t>
            </a:r>
            <a:r>
              <a:rPr sz="2200" spc="-15" dirty="0">
                <a:latin typeface="Calibri"/>
                <a:cs typeface="Calibri"/>
              </a:rPr>
              <a:t>дорсифлексии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стопы.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072" rIns="0" bIns="0" rtlCol="0">
            <a:spAutoFit/>
          </a:bodyPr>
          <a:lstStyle/>
          <a:p>
            <a:pPr algn="ctr">
              <a:lnSpc>
                <a:spcPts val="4510"/>
              </a:lnSpc>
              <a:spcBef>
                <a:spcPts val="95"/>
              </a:spcBef>
            </a:pPr>
            <a:r>
              <a:rPr sz="4000" spc="-15" dirty="0"/>
              <a:t>Оценка неврологического</a:t>
            </a:r>
            <a:r>
              <a:rPr sz="4000" spc="-60" dirty="0"/>
              <a:t> </a:t>
            </a:r>
            <a:r>
              <a:rPr sz="4000" spc="-20" dirty="0"/>
              <a:t>уровня</a:t>
            </a:r>
            <a:endParaRPr sz="4000"/>
          </a:p>
          <a:p>
            <a:pPr marL="2540" algn="ctr">
              <a:lnSpc>
                <a:spcPts val="4510"/>
              </a:lnSpc>
            </a:pPr>
            <a:r>
              <a:rPr sz="4000" i="1" spc="-10" dirty="0">
                <a:latin typeface="Times New Roman"/>
                <a:cs typeface="Times New Roman"/>
              </a:rPr>
              <a:t>Крестцовые</a:t>
            </a:r>
            <a:r>
              <a:rPr sz="4000" i="1" spc="-5" dirty="0">
                <a:latin typeface="Times New Roman"/>
                <a:cs typeface="Times New Roman"/>
              </a:rPr>
              <a:t> </a:t>
            </a:r>
            <a:r>
              <a:rPr sz="4000" i="1" spc="-10" dirty="0">
                <a:latin typeface="Times New Roman"/>
                <a:cs typeface="Times New Roman"/>
              </a:rPr>
              <a:t>сегменты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732049"/>
            <a:ext cx="10066020" cy="19431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Активное </a:t>
            </a:r>
            <a:r>
              <a:rPr sz="2800" spc="-15" dirty="0">
                <a:latin typeface="Calibri"/>
                <a:cs typeface="Calibri"/>
              </a:rPr>
              <a:t>подошвенное </a:t>
            </a:r>
            <a:r>
              <a:rPr sz="2800" spc="-5" dirty="0">
                <a:latin typeface="Calibri"/>
                <a:cs typeface="Calibri"/>
              </a:rPr>
              <a:t>сгибание </a:t>
            </a:r>
            <a:r>
              <a:rPr sz="2800" spc="-15" dirty="0">
                <a:latin typeface="Calibri"/>
                <a:cs typeface="Calibri"/>
              </a:rPr>
              <a:t>более</a:t>
            </a:r>
            <a:r>
              <a:rPr sz="2800" spc="-5" dirty="0">
                <a:latin typeface="Calibri"/>
                <a:cs typeface="Calibri"/>
              </a:rPr>
              <a:t> сильное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Некоторые </a:t>
            </a:r>
            <a:r>
              <a:rPr sz="2800" spc="-10" dirty="0">
                <a:latin typeface="Calibri"/>
                <a:cs typeface="Calibri"/>
              </a:rPr>
              <a:t>движения пальцев </a:t>
            </a:r>
            <a:r>
              <a:rPr sz="2800" spc="-5" dirty="0">
                <a:latin typeface="Calibri"/>
                <a:cs typeface="Calibri"/>
              </a:rPr>
              <a:t>ног </a:t>
            </a:r>
            <a:r>
              <a:rPr sz="2800" spc="-15" dirty="0">
                <a:latin typeface="Calibri"/>
                <a:cs typeface="Calibri"/>
              </a:rPr>
              <a:t>имеют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место.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5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Внутренние мышцы </a:t>
            </a:r>
            <a:r>
              <a:rPr sz="2800" spc="-15" dirty="0">
                <a:latin typeface="Calibri"/>
                <a:cs typeface="Calibri"/>
              </a:rPr>
              <a:t>стопы остаются </a:t>
            </a:r>
            <a:r>
              <a:rPr sz="2800" spc="-5" dirty="0">
                <a:latin typeface="Calibri"/>
                <a:cs typeface="Calibri"/>
              </a:rPr>
              <a:t>слабыми и могут привести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spc="-10" dirty="0">
                <a:latin typeface="Calibri"/>
                <a:cs typeface="Calibri"/>
              </a:rPr>
              <a:t>pes </a:t>
            </a:r>
            <a:r>
              <a:rPr sz="2800" spc="-15" dirty="0">
                <a:latin typeface="Calibri"/>
                <a:cs typeface="Calibri"/>
              </a:rPr>
              <a:t>cavus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5" dirty="0">
                <a:latin typeface="Calibri"/>
                <a:cs typeface="Calibri"/>
              </a:rPr>
              <a:t>полой </a:t>
            </a:r>
            <a:r>
              <a:rPr sz="2800" spc="-10" dirty="0">
                <a:latin typeface="Calibri"/>
                <a:cs typeface="Calibri"/>
              </a:rPr>
              <a:t>стопе </a:t>
            </a:r>
            <a:r>
              <a:rPr sz="2800" spc="-5" dirty="0">
                <a:latin typeface="Calibri"/>
                <a:cs typeface="Calibri"/>
              </a:rPr>
              <a:t>с согнутыми </a:t>
            </a:r>
            <a:r>
              <a:rPr sz="2800" spc="-10" dirty="0">
                <a:latin typeface="Calibri"/>
                <a:cs typeface="Calibri"/>
              </a:rPr>
              <a:t>(когтистыми) </a:t>
            </a:r>
            <a:r>
              <a:rPr sz="2800" spc="-5" dirty="0">
                <a:latin typeface="Calibri"/>
                <a:cs typeface="Calibri"/>
              </a:rPr>
              <a:t>пальцами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ног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1614" y="334136"/>
            <a:ext cx="3128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Эмбри</a:t>
            </a:r>
            <a:r>
              <a:rPr sz="4000" spc="-40" dirty="0"/>
              <a:t>о</a:t>
            </a:r>
            <a:r>
              <a:rPr sz="4000" spc="-10" dirty="0"/>
              <a:t>логия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913257"/>
            <a:ext cx="10257790" cy="51244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880744" marR="628015" indent="-147955">
              <a:lnSpc>
                <a:spcPts val="2530"/>
              </a:lnSpc>
              <a:spcBef>
                <a:spcPts val="475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Понимание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процесса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первичной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вторичной нейруляция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имеет  первостепенное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значение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понимании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патогенеза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spina</a:t>
            </a:r>
            <a:r>
              <a:rPr sz="24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bifida.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245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Как </a:t>
            </a:r>
            <a:r>
              <a:rPr sz="2200" spc="-5" dirty="0">
                <a:latin typeface="Calibri"/>
                <a:cs typeface="Calibri"/>
              </a:rPr>
              <a:t>известно, </a:t>
            </a:r>
            <a:r>
              <a:rPr sz="2200" spc="-10" dirty="0">
                <a:latin typeface="Calibri"/>
                <a:cs typeface="Calibri"/>
              </a:rPr>
              <a:t>ДНТ </a:t>
            </a:r>
            <a:r>
              <a:rPr sz="2200" spc="-15" dirty="0">
                <a:latin typeface="Calibri"/>
                <a:cs typeface="Calibri"/>
              </a:rPr>
              <a:t>происходят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30" dirty="0">
                <a:latin typeface="Calibri"/>
                <a:cs typeface="Calibri"/>
              </a:rPr>
              <a:t>результате </a:t>
            </a:r>
            <a:r>
              <a:rPr sz="2200" spc="-5" dirty="0">
                <a:latin typeface="Calibri"/>
                <a:cs typeface="Calibri"/>
              </a:rPr>
              <a:t>нарушения </a:t>
            </a:r>
            <a:r>
              <a:rPr sz="2200" spc="-15" dirty="0">
                <a:latin typeface="Calibri"/>
                <a:cs typeface="Calibri"/>
              </a:rPr>
              <a:t>нейруляции </a:t>
            </a:r>
            <a:r>
              <a:rPr sz="2200" spc="-20" dirty="0">
                <a:latin typeface="Calibri"/>
                <a:cs typeface="Calibri"/>
              </a:rPr>
              <a:t>между </a:t>
            </a:r>
            <a:r>
              <a:rPr sz="2200" dirty="0">
                <a:latin typeface="Calibri"/>
                <a:cs typeface="Calibri"/>
              </a:rPr>
              <a:t>17-м</a:t>
            </a:r>
            <a:r>
              <a:rPr sz="2200" spc="229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30-м </a:t>
            </a:r>
            <a:r>
              <a:rPr sz="2200" spc="-10" dirty="0">
                <a:latin typeface="Calibri"/>
                <a:cs typeface="Calibri"/>
              </a:rPr>
              <a:t>днем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беременности.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Первичная </a:t>
            </a:r>
            <a:r>
              <a:rPr sz="2200" spc="-15" dirty="0">
                <a:latin typeface="Calibri"/>
                <a:cs typeface="Calibri"/>
              </a:rPr>
              <a:t>нейруляция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развитие </a:t>
            </a:r>
            <a:r>
              <a:rPr sz="2200" spc="-5" dirty="0">
                <a:latin typeface="Calibri"/>
                <a:cs typeface="Calibri"/>
              </a:rPr>
              <a:t>нервной </a:t>
            </a:r>
            <a:r>
              <a:rPr sz="2200" spc="-10" dirty="0">
                <a:latin typeface="Calibri"/>
                <a:cs typeface="Calibri"/>
              </a:rPr>
              <a:t>трубки, </a:t>
            </a:r>
            <a:r>
              <a:rPr sz="2200" spc="-15" dirty="0">
                <a:latin typeface="Calibri"/>
                <a:cs typeface="Calibri"/>
              </a:rPr>
              <a:t>которая </a:t>
            </a:r>
            <a:r>
              <a:rPr sz="2200" spc="-10" dirty="0">
                <a:latin typeface="Calibri"/>
                <a:cs typeface="Calibri"/>
              </a:rPr>
              <a:t>формирует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головной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мозг и спинной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мозг.</a:t>
            </a:r>
            <a:endParaRPr sz="2200">
              <a:latin typeface="Calibri"/>
              <a:cs typeface="Calibri"/>
            </a:endParaRPr>
          </a:p>
          <a:p>
            <a:pPr marL="267335">
              <a:lnSpc>
                <a:spcPts val="2245"/>
              </a:lnSpc>
              <a:spcBef>
                <a:spcPts val="204"/>
              </a:spcBef>
            </a:pPr>
            <a:r>
              <a:rPr sz="2200" spc="-5" dirty="0">
                <a:latin typeface="Calibri"/>
                <a:cs typeface="Calibri"/>
              </a:rPr>
              <a:t>Нарушение первичной </a:t>
            </a:r>
            <a:r>
              <a:rPr sz="2200" spc="-15" dirty="0">
                <a:latin typeface="Calibri"/>
                <a:cs typeface="Calibri"/>
              </a:rPr>
              <a:t>нейруляции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открытый ДНТ </a:t>
            </a:r>
            <a:r>
              <a:rPr sz="2200" spc="-5" dirty="0">
                <a:latin typeface="Calibri"/>
                <a:cs typeface="Calibri"/>
              </a:rPr>
              <a:t>(спинальная аномалия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+</a:t>
            </a:r>
            <a:endParaRPr sz="2200">
              <a:latin typeface="Calibri"/>
              <a:cs typeface="Calibri"/>
            </a:endParaRPr>
          </a:p>
          <a:p>
            <a:pPr marL="12700" marR="1539240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Calibri"/>
                <a:cs typeface="Calibri"/>
              </a:rPr>
              <a:t>другие </a:t>
            </a:r>
            <a:r>
              <a:rPr sz="2200" spc="-10" dirty="0">
                <a:latin typeface="Calibri"/>
                <a:cs typeface="Calibri"/>
              </a:rPr>
              <a:t>дефекты </a:t>
            </a:r>
            <a:r>
              <a:rPr sz="2200" spc="-5" dirty="0">
                <a:latin typeface="Calibri"/>
                <a:cs typeface="Calibri"/>
              </a:rPr>
              <a:t>(в </a:t>
            </a:r>
            <a:r>
              <a:rPr sz="2200" spc="-30" dirty="0">
                <a:latin typeface="Calibri"/>
                <a:cs typeface="Calibri"/>
              </a:rPr>
              <a:t>т.ч. </a:t>
            </a:r>
            <a:r>
              <a:rPr sz="2200" spc="-10" dirty="0">
                <a:latin typeface="Calibri"/>
                <a:cs typeface="Calibri"/>
              </a:rPr>
              <a:t>мальформация </a:t>
            </a:r>
            <a:r>
              <a:rPr sz="2200" spc="-5" dirty="0">
                <a:latin typeface="Calibri"/>
                <a:cs typeface="Calibri"/>
              </a:rPr>
              <a:t>Киари II и гидроцефалия ← </a:t>
            </a:r>
            <a:r>
              <a:rPr sz="2200" spc="-10" dirty="0">
                <a:latin typeface="Calibri"/>
                <a:cs typeface="Calibri"/>
              </a:rPr>
              <a:t>потеря  </a:t>
            </a:r>
            <a:r>
              <a:rPr sz="2200" spc="-5" dirty="0">
                <a:latin typeface="Calibri"/>
                <a:cs typeface="Calibri"/>
              </a:rPr>
              <a:t>спинномозговой </a:t>
            </a:r>
            <a:r>
              <a:rPr sz="2200" spc="-10" dirty="0">
                <a:latin typeface="Calibri"/>
                <a:cs typeface="Calibri"/>
              </a:rPr>
              <a:t>жидкости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раннем </a:t>
            </a:r>
            <a:r>
              <a:rPr sz="2200" spc="-15" dirty="0">
                <a:latin typeface="Calibri"/>
                <a:cs typeface="Calibri"/>
              </a:rPr>
              <a:t>периоде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развития).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Вторичная </a:t>
            </a:r>
            <a:r>
              <a:rPr sz="2200" spc="-15" dirty="0">
                <a:latin typeface="Calibri"/>
                <a:cs typeface="Calibri"/>
              </a:rPr>
              <a:t>нейруляция </a:t>
            </a:r>
            <a:r>
              <a:rPr sz="2200" spc="-5" dirty="0">
                <a:latin typeface="Calibri"/>
                <a:cs typeface="Calibri"/>
              </a:rPr>
              <a:t>- образование части нервной </a:t>
            </a:r>
            <a:r>
              <a:rPr sz="2200" spc="-10" dirty="0">
                <a:latin typeface="Calibri"/>
                <a:cs typeface="Calibri"/>
              </a:rPr>
              <a:t>трубки </a:t>
            </a:r>
            <a:r>
              <a:rPr sz="2200" spc="-5" dirty="0">
                <a:latin typeface="Calibri"/>
                <a:cs typeface="Calibri"/>
              </a:rPr>
              <a:t>из массы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клеток</a:t>
            </a:r>
            <a:endParaRPr sz="2200">
              <a:latin typeface="Calibri"/>
              <a:cs typeface="Calibri"/>
            </a:endParaRPr>
          </a:p>
          <a:p>
            <a:pPr marL="241300" marR="883285">
              <a:lnSpc>
                <a:spcPct val="70000"/>
              </a:lnSpc>
              <a:spcBef>
                <a:spcPts val="400"/>
              </a:spcBef>
            </a:pPr>
            <a:r>
              <a:rPr sz="2200" spc="-20" dirty="0">
                <a:latin typeface="Calibri"/>
                <a:cs typeface="Calibri"/>
              </a:rPr>
              <a:t>каудальных </a:t>
            </a:r>
            <a:r>
              <a:rPr sz="2200" spc="-5" dirty="0">
                <a:latin typeface="Calibri"/>
                <a:cs typeface="Calibri"/>
              </a:rPr>
              <a:t>по </a:t>
            </a:r>
            <a:r>
              <a:rPr sz="2200" spc="-10" dirty="0">
                <a:latin typeface="Calibri"/>
                <a:cs typeface="Calibri"/>
              </a:rPr>
              <a:t>отношению </a:t>
            </a:r>
            <a:r>
              <a:rPr sz="2200" spc="-5" dirty="0">
                <a:latin typeface="Calibri"/>
                <a:cs typeface="Calibri"/>
              </a:rPr>
              <a:t>к </a:t>
            </a:r>
            <a:r>
              <a:rPr sz="2200" spc="-10" dirty="0">
                <a:latin typeface="Calibri"/>
                <a:cs typeface="Calibri"/>
              </a:rPr>
              <a:t>заднему невропору, </a:t>
            </a:r>
            <a:r>
              <a:rPr sz="2200" spc="-15" dirty="0">
                <a:latin typeface="Calibri"/>
                <a:cs typeface="Calibri"/>
              </a:rPr>
              <a:t>которые </a:t>
            </a:r>
            <a:r>
              <a:rPr sz="2200" spc="-10" dirty="0">
                <a:latin typeface="Calibri"/>
                <a:cs typeface="Calibri"/>
              </a:rPr>
              <a:t>образуют </a:t>
            </a:r>
            <a:r>
              <a:rPr sz="2200" spc="-5" dirty="0">
                <a:latin typeface="Calibri"/>
                <a:cs typeface="Calibri"/>
              </a:rPr>
              <a:t>нижние  </a:t>
            </a:r>
            <a:r>
              <a:rPr sz="2200" spc="-10" dirty="0">
                <a:latin typeface="Calibri"/>
                <a:cs typeface="Calibri"/>
              </a:rPr>
              <a:t>крестцовые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копчиковые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сегменты.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0" dirty="0">
                <a:latin typeface="Calibri"/>
                <a:cs typeface="Calibri"/>
              </a:rPr>
              <a:t>Каудальный </a:t>
            </a:r>
            <a:r>
              <a:rPr sz="2200" spc="-5" dirty="0">
                <a:latin typeface="Calibri"/>
                <a:cs typeface="Calibri"/>
              </a:rPr>
              <a:t>невропор </a:t>
            </a:r>
            <a:r>
              <a:rPr sz="2200" spc="-10" dirty="0">
                <a:latin typeface="Calibri"/>
                <a:cs typeface="Calibri"/>
              </a:rPr>
              <a:t>закрывается примерно </a:t>
            </a:r>
            <a:r>
              <a:rPr sz="2200" spc="-5" dirty="0">
                <a:latin typeface="Calibri"/>
                <a:cs typeface="Calibri"/>
              </a:rPr>
              <a:t>на 26-й </a:t>
            </a:r>
            <a:r>
              <a:rPr sz="2200" spc="-15" dirty="0">
                <a:latin typeface="Calibri"/>
                <a:cs typeface="Calibri"/>
              </a:rPr>
              <a:t>день </a:t>
            </a:r>
            <a:r>
              <a:rPr sz="2200" spc="-10" dirty="0">
                <a:latin typeface="Calibri"/>
                <a:cs typeface="Calibri"/>
              </a:rPr>
              <a:t>беременности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→</a:t>
            </a:r>
            <a:endParaRPr sz="2200">
              <a:latin typeface="Calibri"/>
              <a:cs typeface="Calibri"/>
            </a:endParaRPr>
          </a:p>
          <a:p>
            <a:pPr marL="241300" marR="798830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Calibri"/>
                <a:cs typeface="Calibri"/>
              </a:rPr>
              <a:t>тератогенные </a:t>
            </a:r>
            <a:r>
              <a:rPr sz="2200" spc="-5" dirty="0">
                <a:latin typeface="Calibri"/>
                <a:cs typeface="Calibri"/>
              </a:rPr>
              <a:t>события, </a:t>
            </a:r>
            <a:r>
              <a:rPr sz="2200" spc="-15" dirty="0">
                <a:latin typeface="Calibri"/>
                <a:cs typeface="Calibri"/>
              </a:rPr>
              <a:t>которые происходят </a:t>
            </a:r>
            <a:r>
              <a:rPr sz="2200" spc="-5" dirty="0">
                <a:latin typeface="Calibri"/>
                <a:cs typeface="Calibri"/>
              </a:rPr>
              <a:t>после </a:t>
            </a:r>
            <a:r>
              <a:rPr sz="2200" spc="-20" dirty="0">
                <a:latin typeface="Calibri"/>
                <a:cs typeface="Calibri"/>
              </a:rPr>
              <a:t>этого </a:t>
            </a:r>
            <a:r>
              <a:rPr sz="2200" spc="-5" dirty="0">
                <a:latin typeface="Calibri"/>
                <a:cs typeface="Calibri"/>
              </a:rPr>
              <a:t>замыкания, не могут  вызвать </a:t>
            </a:r>
            <a:r>
              <a:rPr sz="2200" spc="-20" dirty="0">
                <a:latin typeface="Calibri"/>
                <a:cs typeface="Calibri"/>
              </a:rPr>
              <a:t>грудное </a:t>
            </a:r>
            <a:r>
              <a:rPr sz="2200" spc="-5" dirty="0">
                <a:latin typeface="Calibri"/>
                <a:cs typeface="Calibri"/>
              </a:rPr>
              <a:t>или пояснично-крестцовое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ММЦ.</a:t>
            </a:r>
            <a:endParaRPr sz="2200">
              <a:latin typeface="Calibri"/>
              <a:cs typeface="Calibri"/>
            </a:endParaRPr>
          </a:p>
          <a:p>
            <a:pPr marL="329565">
              <a:lnSpc>
                <a:spcPts val="2245"/>
              </a:lnSpc>
              <a:spcBef>
                <a:spcPts val="204"/>
              </a:spcBef>
            </a:pPr>
            <a:r>
              <a:rPr sz="2200" spc="-5" dirty="0">
                <a:latin typeface="Calibri"/>
                <a:cs typeface="Calibri"/>
              </a:rPr>
              <a:t>Нарушение </a:t>
            </a:r>
            <a:r>
              <a:rPr sz="2200" spc="-10" dirty="0">
                <a:latin typeface="Calibri"/>
                <a:cs typeface="Calibri"/>
              </a:rPr>
              <a:t>вторичной </a:t>
            </a:r>
            <a:r>
              <a:rPr sz="2200" spc="-15" dirty="0">
                <a:latin typeface="Calibri"/>
                <a:cs typeface="Calibri"/>
              </a:rPr>
              <a:t>нейруляции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большинство </a:t>
            </a:r>
            <a:r>
              <a:rPr sz="2200" spc="-5" dirty="0">
                <a:latin typeface="Calibri"/>
                <a:cs typeface="Calibri"/>
              </a:rPr>
              <a:t>случаев </a:t>
            </a:r>
            <a:r>
              <a:rPr sz="2200" spc="-10" dirty="0">
                <a:latin typeface="Calibri"/>
                <a:cs typeface="Calibri"/>
              </a:rPr>
              <a:t>заднего </a:t>
            </a:r>
            <a:r>
              <a:rPr sz="2200" spc="-5" dirty="0">
                <a:latin typeface="Calibri"/>
                <a:cs typeface="Calibri"/>
              </a:rPr>
              <a:t>поясничного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крестцового </a:t>
            </a:r>
            <a:r>
              <a:rPr sz="2200" spc="15" dirty="0">
                <a:latin typeface="Calibri"/>
                <a:cs typeface="Calibri"/>
              </a:rPr>
              <a:t>МЦ, </a:t>
            </a:r>
            <a:r>
              <a:rPr sz="2200" spc="-15" dirty="0">
                <a:latin typeface="Calibri"/>
                <a:cs typeface="Calibri"/>
              </a:rPr>
              <a:t>которые </a:t>
            </a:r>
            <a:r>
              <a:rPr sz="2200" spc="-5" dirty="0">
                <a:latin typeface="Calibri"/>
                <a:cs typeface="Calibri"/>
              </a:rPr>
              <a:t>не вызывают </a:t>
            </a:r>
            <a:r>
              <a:rPr sz="2200" spc="-10" dirty="0">
                <a:latin typeface="Calibri"/>
                <a:cs typeface="Calibri"/>
              </a:rPr>
              <a:t>открытого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ДНТ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072" rIns="0" bIns="0" rtlCol="0">
            <a:spAutoFit/>
          </a:bodyPr>
          <a:lstStyle/>
          <a:p>
            <a:pPr algn="ctr">
              <a:lnSpc>
                <a:spcPts val="4510"/>
              </a:lnSpc>
              <a:spcBef>
                <a:spcPts val="95"/>
              </a:spcBef>
            </a:pPr>
            <a:r>
              <a:rPr sz="4000" spc="-15" dirty="0"/>
              <a:t>Оценка неврологического</a:t>
            </a:r>
            <a:r>
              <a:rPr sz="4000" spc="-60" dirty="0"/>
              <a:t> </a:t>
            </a:r>
            <a:r>
              <a:rPr sz="4000" spc="-20" dirty="0"/>
              <a:t>уровня</a:t>
            </a:r>
            <a:endParaRPr sz="4000"/>
          </a:p>
          <a:p>
            <a:pPr marL="635" algn="ctr">
              <a:lnSpc>
                <a:spcPts val="4510"/>
              </a:lnSpc>
            </a:pPr>
            <a:r>
              <a:rPr sz="4000" i="1" spc="-10" dirty="0">
                <a:latin typeface="Times New Roman"/>
                <a:cs typeface="Times New Roman"/>
              </a:rPr>
              <a:t>Сенсорный</a:t>
            </a:r>
            <a:r>
              <a:rPr sz="4000" i="1" dirty="0">
                <a:latin typeface="Times New Roman"/>
                <a:cs typeface="Times New Roman"/>
              </a:rPr>
              <a:t> </a:t>
            </a:r>
            <a:r>
              <a:rPr sz="4000" i="1" spc="-25" dirty="0">
                <a:latin typeface="Times New Roman"/>
                <a:cs typeface="Times New Roman"/>
              </a:rPr>
              <a:t>дефицит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104389"/>
            <a:ext cx="10283825" cy="386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Частичное или </a:t>
            </a:r>
            <a:r>
              <a:rPr sz="2000" spc="-10" dirty="0">
                <a:latin typeface="Calibri"/>
                <a:cs typeface="Calibri"/>
              </a:rPr>
              <a:t>полное </a:t>
            </a:r>
            <a:r>
              <a:rPr sz="2000" spc="-5" dirty="0">
                <a:latin typeface="Calibri"/>
                <a:cs typeface="Calibri"/>
              </a:rPr>
              <a:t>отсутствие ощущения </a:t>
            </a:r>
            <a:r>
              <a:rPr sz="2000" spc="-10" dirty="0">
                <a:latin typeface="Calibri"/>
                <a:cs typeface="Calibri"/>
              </a:rPr>
              <a:t>предрасполагает </a:t>
            </a:r>
            <a:r>
              <a:rPr sz="2000" spc="-20" dirty="0">
                <a:latin typeface="Calibri"/>
                <a:cs typeface="Calibri"/>
              </a:rPr>
              <a:t>людей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расщеплением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позвоночника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повреждениям </a:t>
            </a:r>
            <a:r>
              <a:rPr sz="2000" spc="-15" dirty="0">
                <a:latin typeface="Calibri"/>
                <a:cs typeface="Calibri"/>
              </a:rPr>
              <a:t>кожи </a:t>
            </a:r>
            <a:r>
              <a:rPr sz="2000" spc="-5" dirty="0">
                <a:latin typeface="Calibri"/>
                <a:cs typeface="Calibri"/>
              </a:rPr>
              <a:t>из-за снижения </a:t>
            </a:r>
            <a:r>
              <a:rPr sz="2000" dirty="0">
                <a:latin typeface="Calibri"/>
                <a:cs typeface="Calibri"/>
              </a:rPr>
              <a:t>способности воспринимать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давление,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10" dirty="0">
                <a:latin typeface="Calibri"/>
                <a:cs typeface="Calibri"/>
              </a:rPr>
              <a:t>боль, </a:t>
            </a:r>
            <a:r>
              <a:rPr sz="2000" spc="-5" dirty="0">
                <a:latin typeface="Calibri"/>
                <a:cs typeface="Calibri"/>
              </a:rPr>
              <a:t>травму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тепло.</a:t>
            </a:r>
            <a:endParaRPr sz="2000">
              <a:latin typeface="Calibri"/>
              <a:cs typeface="Calibri"/>
            </a:endParaRPr>
          </a:p>
          <a:p>
            <a:pPr marL="241300" marR="909955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Пролежни </a:t>
            </a:r>
            <a:r>
              <a:rPr sz="2000" spc="-5" dirty="0">
                <a:latin typeface="Calibri"/>
                <a:cs typeface="Calibri"/>
              </a:rPr>
              <a:t>обычно возникают </a:t>
            </a:r>
            <a:r>
              <a:rPr sz="2000" dirty="0">
                <a:latin typeface="Calibri"/>
                <a:cs typeface="Calibri"/>
              </a:rPr>
              <a:t>над </a:t>
            </a:r>
            <a:r>
              <a:rPr sz="2000" spc="-5" dirty="0">
                <a:latin typeface="Calibri"/>
                <a:cs typeface="Calibri"/>
              </a:rPr>
              <a:t>зонами костных </a:t>
            </a:r>
            <a:r>
              <a:rPr sz="2000" dirty="0">
                <a:latin typeface="Calibri"/>
                <a:cs typeface="Calibri"/>
              </a:rPr>
              <a:t>выступов и повышенной весовой  нагрузки.</a:t>
            </a:r>
            <a:endParaRPr sz="2000">
              <a:latin typeface="Calibri"/>
              <a:cs typeface="Calibri"/>
            </a:endParaRPr>
          </a:p>
          <a:p>
            <a:pPr marL="241300" marR="2667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Наиболее </a:t>
            </a:r>
            <a:r>
              <a:rPr sz="2000" dirty="0">
                <a:latin typeface="Calibri"/>
                <a:cs typeface="Calibri"/>
              </a:rPr>
              <a:t>частые зоны - </a:t>
            </a:r>
            <a:r>
              <a:rPr sz="2000" spc="-5" dirty="0">
                <a:latin typeface="Calibri"/>
                <a:cs typeface="Calibri"/>
              </a:rPr>
              <a:t>нижняя </a:t>
            </a:r>
            <a:r>
              <a:rPr sz="2000" dirty="0">
                <a:latin typeface="Calibri"/>
                <a:cs typeface="Calibri"/>
              </a:rPr>
              <a:t>часть </a:t>
            </a:r>
            <a:r>
              <a:rPr sz="2000" spc="-5" dirty="0">
                <a:latin typeface="Calibri"/>
                <a:cs typeface="Calibri"/>
              </a:rPr>
              <a:t>спины, </a:t>
            </a:r>
            <a:r>
              <a:rPr sz="2000" spc="-15" dirty="0">
                <a:latin typeface="Calibri"/>
                <a:cs typeface="Calibri"/>
              </a:rPr>
              <a:t>межъягодичная </a:t>
            </a:r>
            <a:r>
              <a:rPr sz="2000" spc="-5" dirty="0">
                <a:latin typeface="Calibri"/>
                <a:cs typeface="Calibri"/>
              </a:rPr>
              <a:t>складка, промежность, стопы,  </a:t>
            </a:r>
            <a:r>
              <a:rPr sz="2000" dirty="0">
                <a:latin typeface="Calibri"/>
                <a:cs typeface="Calibri"/>
              </a:rPr>
              <a:t>пятки и </a:t>
            </a:r>
            <a:r>
              <a:rPr sz="2000" spc="-5" dirty="0">
                <a:latin typeface="Calibri"/>
                <a:cs typeface="Calibri"/>
              </a:rPr>
              <a:t>пальцы </a:t>
            </a:r>
            <a:r>
              <a:rPr sz="2000" spc="-25" dirty="0">
                <a:latin typeface="Calibri"/>
                <a:cs typeface="Calibri"/>
              </a:rPr>
              <a:t>ног, </a:t>
            </a:r>
            <a:r>
              <a:rPr sz="2000" spc="-5" dirty="0">
                <a:latin typeface="Calibri"/>
                <a:cs typeface="Calibri"/>
              </a:rPr>
              <a:t>но </a:t>
            </a:r>
            <a:r>
              <a:rPr sz="2000" dirty="0">
                <a:latin typeface="Calibri"/>
                <a:cs typeface="Calibri"/>
              </a:rPr>
              <a:t>любая </a:t>
            </a:r>
            <a:r>
              <a:rPr sz="2000" spc="-10" dirty="0">
                <a:latin typeface="Calibri"/>
                <a:cs typeface="Calibri"/>
              </a:rPr>
              <a:t>область </a:t>
            </a:r>
            <a:r>
              <a:rPr sz="2000" dirty="0">
                <a:latin typeface="Calibri"/>
                <a:cs typeface="Calibri"/>
              </a:rPr>
              <a:t>с сенсорной </a:t>
            </a:r>
            <a:r>
              <a:rPr sz="2000" spc="-5" dirty="0">
                <a:latin typeface="Calibri"/>
                <a:cs typeface="Calibri"/>
              </a:rPr>
              <a:t>потерей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spc="-5" dirty="0">
                <a:latin typeface="Calibri"/>
                <a:cs typeface="Calibri"/>
              </a:rPr>
              <a:t>быть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затронута.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Выступающие за </a:t>
            </a:r>
            <a:r>
              <a:rPr sz="2000" spc="-5" dirty="0">
                <a:latin typeface="Calibri"/>
                <a:cs typeface="Calibri"/>
              </a:rPr>
              <a:t>счет кифоза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сколиоза области </a:t>
            </a:r>
            <a:r>
              <a:rPr sz="2000" spc="-15" dirty="0">
                <a:latin typeface="Calibri"/>
                <a:cs typeface="Calibri"/>
              </a:rPr>
              <a:t>подвержены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поражению.</a:t>
            </a:r>
            <a:endParaRPr sz="2000">
              <a:latin typeface="Calibri"/>
              <a:cs typeface="Calibri"/>
            </a:endParaRPr>
          </a:p>
          <a:p>
            <a:pPr marL="241300" marR="361315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Пролежни </a:t>
            </a:r>
            <a:r>
              <a:rPr sz="2000" spc="-5" dirty="0">
                <a:latin typeface="Calibri"/>
                <a:cs typeface="Calibri"/>
              </a:rPr>
              <a:t>часто </a:t>
            </a:r>
            <a:r>
              <a:rPr sz="2000" spc="-10" dirty="0">
                <a:latin typeface="Calibri"/>
                <a:cs typeface="Calibri"/>
              </a:rPr>
              <a:t>медленно заживают,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могут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5" dirty="0">
                <a:latin typeface="Calibri"/>
                <a:cs typeface="Calibri"/>
              </a:rPr>
              <a:t>признаком фиксированного спинного  мозга.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5" dirty="0">
                <a:latin typeface="Calibri"/>
                <a:cs typeface="Calibri"/>
              </a:rPr>
              <a:t>Продолжительное </a:t>
            </a:r>
            <a:r>
              <a:rPr sz="2000" spc="-5" dirty="0">
                <a:latin typeface="Calibri"/>
                <a:cs typeface="Calibri"/>
              </a:rPr>
              <a:t>изъязвление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5" dirty="0">
                <a:latin typeface="Calibri"/>
                <a:cs typeface="Calibri"/>
              </a:rPr>
              <a:t>глубоким </a:t>
            </a:r>
            <a:r>
              <a:rPr sz="2000" dirty="0">
                <a:latin typeface="Calibri"/>
                <a:cs typeface="Calibri"/>
              </a:rPr>
              <a:t>некрозом </a:t>
            </a:r>
            <a:r>
              <a:rPr sz="2000" spc="-10" dirty="0">
                <a:latin typeface="Calibri"/>
                <a:cs typeface="Calibri"/>
              </a:rPr>
              <a:t>ткани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spc="-5" dirty="0">
                <a:latin typeface="Calibri"/>
                <a:cs typeface="Calibri"/>
              </a:rPr>
              <a:t>распространиться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10" dirty="0">
                <a:latin typeface="Calibri"/>
                <a:cs typeface="Calibri"/>
              </a:rPr>
              <a:t>кости  </a:t>
            </a:r>
            <a:r>
              <a:rPr sz="2000" dirty="0">
                <a:latin typeface="Calibri"/>
                <a:cs typeface="Calibri"/>
              </a:rPr>
              <a:t>и привести к </a:t>
            </a:r>
            <a:r>
              <a:rPr sz="2000" spc="-5" dirty="0">
                <a:latin typeface="Calibri"/>
                <a:cs typeface="Calibri"/>
              </a:rPr>
              <a:t>острому или </a:t>
            </a:r>
            <a:r>
              <a:rPr sz="2000" spc="-10" dirty="0">
                <a:latin typeface="Calibri"/>
                <a:cs typeface="Calibri"/>
              </a:rPr>
              <a:t>хроническому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остеомиелиту.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Весовая </a:t>
            </a:r>
            <a:r>
              <a:rPr sz="2000" spc="-5" dirty="0">
                <a:latin typeface="Calibri"/>
                <a:cs typeface="Calibri"/>
              </a:rPr>
              <a:t>нагрузка часто </a:t>
            </a:r>
            <a:r>
              <a:rPr sz="2000" spc="-20" dirty="0">
                <a:latin typeface="Calibri"/>
                <a:cs typeface="Calibri"/>
              </a:rPr>
              <a:t>находится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нечувствительной пятке,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5" dirty="0">
                <a:latin typeface="Calibri"/>
                <a:cs typeface="Calibri"/>
              </a:rPr>
              <a:t>глубокая </a:t>
            </a:r>
            <a:r>
              <a:rPr sz="2000" spc="-5" dirty="0">
                <a:latin typeface="Calibri"/>
                <a:cs typeface="Calibri"/>
              </a:rPr>
              <a:t>язва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может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привести к </a:t>
            </a:r>
            <a:r>
              <a:rPr sz="2000" spc="-10" dirty="0">
                <a:latin typeface="Calibri"/>
                <a:cs typeface="Calibri"/>
              </a:rPr>
              <a:t>остеомиелиту </a:t>
            </a:r>
            <a:r>
              <a:rPr sz="2000" spc="-5" dirty="0">
                <a:latin typeface="Calibri"/>
                <a:cs typeface="Calibri"/>
              </a:rPr>
              <a:t>пяточной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кости.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5608" y="663016"/>
            <a:ext cx="7780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Оценка неврологического</a:t>
            </a:r>
            <a:r>
              <a:rPr sz="4000" spc="-60" dirty="0"/>
              <a:t> </a:t>
            </a:r>
            <a:r>
              <a:rPr sz="4000" spc="-20" dirty="0"/>
              <a:t>уровня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2220430"/>
            <a:ext cx="8604885" cy="29654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spc="-10" dirty="0">
                <a:latin typeface="Calibri"/>
                <a:cs typeface="Calibri"/>
              </a:rPr>
              <a:t>Другие </a:t>
            </a:r>
            <a:r>
              <a:rPr sz="2800" spc="-5" dirty="0">
                <a:latin typeface="Calibri"/>
                <a:cs typeface="Calibri"/>
              </a:rPr>
              <a:t>осложнения денервации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включают:</a:t>
            </a:r>
            <a:endParaRPr sz="2800">
              <a:latin typeface="Calibri"/>
              <a:cs typeface="Calibri"/>
            </a:endParaRPr>
          </a:p>
          <a:p>
            <a:pPr marL="372110" indent="-360045">
              <a:lnSpc>
                <a:spcPct val="100000"/>
              </a:lnSpc>
              <a:spcBef>
                <a:spcPts val="665"/>
              </a:spcBef>
              <a:buFont typeface="Wingdings"/>
              <a:buChar char=""/>
              <a:tabLst>
                <a:tab pos="372745" algn="l"/>
              </a:tabLst>
            </a:pPr>
            <a:r>
              <a:rPr sz="2800" spc="-10" dirty="0">
                <a:latin typeface="Calibri"/>
                <a:cs typeface="Calibri"/>
              </a:rPr>
              <a:t>вазомоторную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нестабильность,</a:t>
            </a:r>
            <a:endParaRPr sz="2800">
              <a:latin typeface="Calibri"/>
              <a:cs typeface="Calibri"/>
            </a:endParaRPr>
          </a:p>
          <a:p>
            <a:pPr marL="372110" indent="-360045">
              <a:lnSpc>
                <a:spcPct val="100000"/>
              </a:lnSpc>
              <a:spcBef>
                <a:spcPts val="660"/>
              </a:spcBef>
              <a:buFont typeface="Wingdings"/>
              <a:buChar char=""/>
              <a:tabLst>
                <a:tab pos="372745" algn="l"/>
              </a:tabLst>
            </a:pPr>
            <a:r>
              <a:rPr sz="2800" spc="-10" dirty="0">
                <a:latin typeface="Calibri"/>
                <a:cs typeface="Calibri"/>
              </a:rPr>
              <a:t>нейропатические </a:t>
            </a:r>
            <a:r>
              <a:rPr sz="2800" spc="-5" dirty="0">
                <a:latin typeface="Calibri"/>
                <a:cs typeface="Calibri"/>
              </a:rPr>
              <a:t>суставы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Шарко,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45"/>
              </a:spcBef>
              <a:buFont typeface="Wingdings"/>
              <a:buChar char=""/>
              <a:tabLst>
                <a:tab pos="372745" algn="l"/>
              </a:tabLst>
            </a:pPr>
            <a:r>
              <a:rPr sz="2800" spc="-10" dirty="0">
                <a:latin typeface="Calibri"/>
                <a:cs typeface="Calibri"/>
              </a:rPr>
              <a:t>остеопороз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25" dirty="0">
                <a:latin typeface="Calibri"/>
                <a:cs typeface="Calibri"/>
              </a:rPr>
              <a:t>людей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выраженной </a:t>
            </a:r>
            <a:r>
              <a:rPr sz="2800" spc="-5" dirty="0">
                <a:latin typeface="Calibri"/>
                <a:cs typeface="Calibri"/>
              </a:rPr>
              <a:t>слабостью </a:t>
            </a:r>
            <a:r>
              <a:rPr sz="2800" dirty="0">
                <a:latin typeface="Calibri"/>
                <a:cs typeface="Calibri"/>
              </a:rPr>
              <a:t>нижних  </a:t>
            </a:r>
            <a:r>
              <a:rPr sz="2800" spc="-10" dirty="0">
                <a:latin typeface="Calibri"/>
                <a:cs typeface="Calibri"/>
              </a:rPr>
              <a:t>конечностей.</a:t>
            </a:r>
            <a:endParaRPr sz="2800">
              <a:latin typeface="Calibri"/>
              <a:cs typeface="Calibri"/>
            </a:endParaRPr>
          </a:p>
          <a:p>
            <a:pPr marL="372110" indent="-360045">
              <a:lnSpc>
                <a:spcPct val="100000"/>
              </a:lnSpc>
              <a:spcBef>
                <a:spcPts val="610"/>
              </a:spcBef>
              <a:buFont typeface="Wingdings"/>
              <a:buChar char=""/>
              <a:tabLst>
                <a:tab pos="372745" algn="l"/>
              </a:tabLst>
            </a:pPr>
            <a:r>
              <a:rPr sz="2800" spc="-5" dirty="0">
                <a:latin typeface="Calibri"/>
                <a:cs typeface="Calibri"/>
              </a:rPr>
              <a:t>нарушения сексуальной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функции.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030" rIns="0" bIns="0" rtlCol="0">
            <a:spAutoFit/>
          </a:bodyPr>
          <a:lstStyle/>
          <a:p>
            <a:pPr algn="ctr">
              <a:lnSpc>
                <a:spcPts val="3304"/>
              </a:lnSpc>
              <a:spcBef>
                <a:spcPts val="105"/>
              </a:spcBef>
            </a:pPr>
            <a:r>
              <a:rPr sz="2900" spc="-20" dirty="0"/>
              <a:t>АССОЦИИРОВАННОСТЬ </a:t>
            </a:r>
            <a:r>
              <a:rPr sz="2900" dirty="0"/>
              <a:t>С </a:t>
            </a:r>
            <a:r>
              <a:rPr sz="2900" spc="-5" dirty="0"/>
              <a:t>МАЛЬФОРМАЦИЯМИ</a:t>
            </a:r>
            <a:r>
              <a:rPr sz="2900" spc="-85" dirty="0"/>
              <a:t> </a:t>
            </a:r>
            <a:r>
              <a:rPr sz="2900" dirty="0"/>
              <a:t>ЦНС</a:t>
            </a:r>
            <a:endParaRPr sz="2900"/>
          </a:p>
          <a:p>
            <a:pPr marL="635" algn="ctr">
              <a:lnSpc>
                <a:spcPts val="3304"/>
              </a:lnSpc>
            </a:pPr>
            <a:r>
              <a:rPr sz="2900" i="1" dirty="0">
                <a:latin typeface="Times New Roman"/>
                <a:cs typeface="Times New Roman"/>
              </a:rPr>
              <a:t>Спинной</a:t>
            </a:r>
            <a:r>
              <a:rPr sz="2900" i="1" spc="-5" dirty="0">
                <a:latin typeface="Times New Roman"/>
                <a:cs typeface="Times New Roman"/>
              </a:rPr>
              <a:t> </a:t>
            </a:r>
            <a:r>
              <a:rPr sz="2900" i="1" spc="-15" dirty="0">
                <a:latin typeface="Times New Roman"/>
                <a:cs typeface="Times New Roman"/>
              </a:rPr>
              <a:t>мозг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220430"/>
            <a:ext cx="8604250" cy="334391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Синдром </a:t>
            </a:r>
            <a:r>
              <a:rPr sz="2800" spc="-15" dirty="0">
                <a:latin typeface="Calibri"/>
                <a:cs typeface="Calibri"/>
              </a:rPr>
              <a:t>натянутого </a:t>
            </a:r>
            <a:r>
              <a:rPr sz="2800" spc="-5" dirty="0">
                <a:latin typeface="Calibri"/>
                <a:cs typeface="Calibri"/>
              </a:rPr>
              <a:t>(фиксированного) спинного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мозга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libri"/>
                <a:cs typeface="Calibri"/>
              </a:rPr>
              <a:t>Дистальные </a:t>
            </a:r>
            <a:r>
              <a:rPr sz="2800" spc="-10" dirty="0">
                <a:latin typeface="Calibri"/>
                <a:cs typeface="Calibri"/>
              </a:rPr>
              <a:t>очаговые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аномалии</a:t>
            </a:r>
            <a:endParaRPr sz="2800">
              <a:latin typeface="Calibri"/>
              <a:cs typeface="Calibri"/>
            </a:endParaRPr>
          </a:p>
          <a:p>
            <a:pPr marL="781050" lvl="1" indent="-311150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15" dirty="0">
                <a:latin typeface="Calibri"/>
                <a:cs typeface="Calibri"/>
              </a:rPr>
              <a:t>Утолщенная, </a:t>
            </a:r>
            <a:r>
              <a:rPr sz="2400" spc="-5" dirty="0">
                <a:latin typeface="Calibri"/>
                <a:cs typeface="Calibri"/>
              </a:rPr>
              <a:t>укороченная терминальная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нить</a:t>
            </a:r>
            <a:endParaRPr sz="2400">
              <a:latin typeface="Calibri"/>
              <a:cs typeface="Calibri"/>
            </a:endParaRPr>
          </a:p>
          <a:p>
            <a:pPr marL="781050" lvl="1" indent="-311150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15" dirty="0">
                <a:latin typeface="Calibri"/>
                <a:cs typeface="Calibri"/>
              </a:rPr>
              <a:t>Дополнительные </a:t>
            </a:r>
            <a:r>
              <a:rPr sz="2400" spc="-5" dirty="0">
                <a:latin typeface="Calibri"/>
                <a:cs typeface="Calibri"/>
              </a:rPr>
              <a:t>фиброзные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полосы</a:t>
            </a:r>
            <a:endParaRPr sz="2400">
              <a:latin typeface="Calibri"/>
              <a:cs typeface="Calibri"/>
            </a:endParaRPr>
          </a:p>
          <a:p>
            <a:pPr marL="698500" marR="10160" lvl="1" indent="-228600">
              <a:lnSpc>
                <a:spcPts val="2590"/>
              </a:lnSpc>
              <a:spcBef>
                <a:spcPts val="545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15" dirty="0">
                <a:latin typeface="Calibri"/>
                <a:cs typeface="Calibri"/>
              </a:rPr>
              <a:t>Опухоли </a:t>
            </a:r>
            <a:r>
              <a:rPr sz="2400" spc="-5" dirty="0">
                <a:latin typeface="Calibri"/>
                <a:cs typeface="Calibri"/>
              </a:rPr>
              <a:t>пояснично-крестцовой </a:t>
            </a:r>
            <a:r>
              <a:rPr sz="2400" spc="-10" dirty="0">
                <a:latin typeface="Calibri"/>
                <a:cs typeface="Calibri"/>
              </a:rPr>
              <a:t>области </a:t>
            </a:r>
            <a:r>
              <a:rPr sz="2400" spc="-5" dirty="0">
                <a:latin typeface="Calibri"/>
                <a:cs typeface="Calibri"/>
              </a:rPr>
              <a:t>(липома, фиброма,  дермоидная, эпидермоидная киста,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тератома)</a:t>
            </a:r>
            <a:endParaRPr sz="2400">
              <a:latin typeface="Calibri"/>
              <a:cs typeface="Calibri"/>
            </a:endParaRPr>
          </a:p>
          <a:p>
            <a:pPr marL="781050" lvl="1" indent="-311150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10" dirty="0">
                <a:latin typeface="Calibri"/>
                <a:cs typeface="Calibri"/>
              </a:rPr>
              <a:t>Костные </a:t>
            </a:r>
            <a:r>
              <a:rPr sz="2400" dirty="0">
                <a:latin typeface="Calibri"/>
                <a:cs typeface="Calibri"/>
              </a:rPr>
              <a:t>выступы на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позвонках</a:t>
            </a:r>
            <a:endParaRPr sz="2400">
              <a:latin typeface="Calibri"/>
              <a:cs typeface="Calibri"/>
            </a:endParaRPr>
          </a:p>
          <a:p>
            <a:pPr marL="781050" lvl="1" indent="-311150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10" dirty="0">
                <a:latin typeface="Calibri"/>
                <a:cs typeface="Calibri"/>
              </a:rPr>
              <a:t>Диастомиелия, дипломиелия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086" y="663016"/>
            <a:ext cx="9691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Синдром </a:t>
            </a:r>
            <a:r>
              <a:rPr sz="4000" spc="-25" dirty="0"/>
              <a:t>фиксированного </a:t>
            </a:r>
            <a:r>
              <a:rPr sz="4000" spc="-15" dirty="0"/>
              <a:t>спинного</a:t>
            </a:r>
            <a:r>
              <a:rPr sz="4000" spc="-35" dirty="0"/>
              <a:t> </a:t>
            </a:r>
            <a:r>
              <a:rPr sz="4000" spc="-15" dirty="0"/>
              <a:t>мозга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8848090" cy="41001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41275">
              <a:lnSpc>
                <a:spcPts val="3020"/>
              </a:lnSpc>
              <a:spcBef>
                <a:spcPts val="480"/>
              </a:spcBef>
            </a:pPr>
            <a:r>
              <a:rPr sz="2800" spc="-15" dirty="0">
                <a:latin typeface="Calibri"/>
                <a:cs typeface="Calibri"/>
              </a:rPr>
              <a:t>Является второй </a:t>
            </a:r>
            <a:r>
              <a:rPr sz="2800" spc="-10" dirty="0">
                <a:latin typeface="Calibri"/>
                <a:cs typeface="Calibri"/>
              </a:rPr>
              <a:t>наиболее </a:t>
            </a:r>
            <a:r>
              <a:rPr sz="2800" spc="-5" dirty="0">
                <a:latin typeface="Calibri"/>
                <a:cs typeface="Calibri"/>
              </a:rPr>
              <a:t>распространенной причиной  </a:t>
            </a:r>
            <a:r>
              <a:rPr sz="2800" spc="-10" dirty="0">
                <a:latin typeface="Calibri"/>
                <a:cs typeface="Calibri"/>
              </a:rPr>
              <a:t>неврологического </a:t>
            </a:r>
            <a:r>
              <a:rPr sz="2800" spc="-5" dirty="0">
                <a:latin typeface="Calibri"/>
                <a:cs typeface="Calibri"/>
              </a:rPr>
              <a:t>дефицита у </a:t>
            </a:r>
            <a:r>
              <a:rPr sz="2800" spc="-15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миеломенингоцеле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800" spc="-30" dirty="0">
                <a:latin typeface="Calibri"/>
                <a:cs typeface="Calibri"/>
              </a:rPr>
              <a:t>Типичные </a:t>
            </a:r>
            <a:r>
              <a:rPr sz="2800" spc="-5" dirty="0">
                <a:latin typeface="Calibri"/>
                <a:cs typeface="Calibri"/>
              </a:rPr>
              <a:t>признаки и симптомы у </a:t>
            </a:r>
            <a:r>
              <a:rPr sz="2800" spc="-15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включают в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себя:</a:t>
            </a:r>
            <a:endParaRPr sz="2800">
              <a:latin typeface="Calibri"/>
              <a:cs typeface="Calibri"/>
            </a:endParaRPr>
          </a:p>
          <a:p>
            <a:pPr marL="781050" indent="-311150">
              <a:lnSpc>
                <a:spcPct val="100000"/>
              </a:lnSpc>
              <a:spcBef>
                <a:spcPts val="229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5" dirty="0">
                <a:latin typeface="Calibri"/>
                <a:cs typeface="Calibri"/>
              </a:rPr>
              <a:t>спастичность </a:t>
            </a:r>
            <a:r>
              <a:rPr sz="2400" dirty="0">
                <a:latin typeface="Calibri"/>
                <a:cs typeface="Calibri"/>
              </a:rPr>
              <a:t>в нижних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конечностях</a:t>
            </a:r>
            <a:endParaRPr sz="2400">
              <a:latin typeface="Calibri"/>
              <a:cs typeface="Calibri"/>
            </a:endParaRPr>
          </a:p>
          <a:p>
            <a:pPr marL="781050" indent="-311150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5" dirty="0">
                <a:latin typeface="Calibri"/>
                <a:cs typeface="Calibri"/>
              </a:rPr>
              <a:t>снижение </a:t>
            </a:r>
            <a:r>
              <a:rPr sz="2400" dirty="0">
                <a:latin typeface="Calibri"/>
                <a:cs typeface="Calibri"/>
              </a:rPr>
              <a:t>силы нижних </a:t>
            </a:r>
            <a:r>
              <a:rPr sz="2400" spc="-10" dirty="0">
                <a:latin typeface="Calibri"/>
                <a:cs typeface="Calibri"/>
              </a:rPr>
              <a:t>конечностей</a:t>
            </a:r>
            <a:r>
              <a:rPr sz="2400" spc="-5" dirty="0">
                <a:latin typeface="Calibri"/>
                <a:cs typeface="Calibri"/>
              </a:rPr>
              <a:t> (54%),</a:t>
            </a:r>
            <a:endParaRPr sz="2400">
              <a:latin typeface="Calibri"/>
              <a:cs typeface="Calibri"/>
            </a:endParaRPr>
          </a:p>
          <a:p>
            <a:pPr marL="781050" indent="-311150">
              <a:lnSpc>
                <a:spcPct val="100000"/>
              </a:lnSpc>
              <a:spcBef>
                <a:spcPts val="219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10" dirty="0">
                <a:latin typeface="Calibri"/>
                <a:cs typeface="Calibri"/>
              </a:rPr>
              <a:t>ухудшение </a:t>
            </a:r>
            <a:r>
              <a:rPr sz="2400" spc="-25" dirty="0">
                <a:latin typeface="Calibri"/>
                <a:cs typeface="Calibri"/>
              </a:rPr>
              <a:t>походки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(54%),</a:t>
            </a:r>
            <a:endParaRPr sz="2400">
              <a:latin typeface="Calibri"/>
              <a:cs typeface="Calibri"/>
            </a:endParaRPr>
          </a:p>
          <a:p>
            <a:pPr marL="781050" indent="-311150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5" dirty="0">
                <a:latin typeface="Calibri"/>
                <a:cs typeface="Calibri"/>
              </a:rPr>
              <a:t>прогрессирующий </a:t>
            </a:r>
            <a:r>
              <a:rPr sz="2400" spc="-20" dirty="0">
                <a:latin typeface="Calibri"/>
                <a:cs typeface="Calibri"/>
              </a:rPr>
              <a:t>сколиоз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(51%),</a:t>
            </a:r>
            <a:endParaRPr sz="2400">
              <a:latin typeface="Calibri"/>
              <a:cs typeface="Calibri"/>
            </a:endParaRPr>
          </a:p>
          <a:p>
            <a:pPr marL="781050" indent="-311150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15" dirty="0">
                <a:latin typeface="Calibri"/>
                <a:cs typeface="Calibri"/>
              </a:rPr>
              <a:t>боль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(32%),</a:t>
            </a:r>
            <a:endParaRPr sz="2400">
              <a:latin typeface="Calibri"/>
              <a:cs typeface="Calibri"/>
            </a:endParaRPr>
          </a:p>
          <a:p>
            <a:pPr marL="781050" indent="-311150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5" dirty="0">
                <a:latin typeface="Calibri"/>
                <a:cs typeface="Calibri"/>
              </a:rPr>
              <a:t>развитие </a:t>
            </a:r>
            <a:r>
              <a:rPr sz="2400" spc="-10" dirty="0">
                <a:latin typeface="Calibri"/>
                <a:cs typeface="Calibri"/>
              </a:rPr>
              <a:t>контрактур </a:t>
            </a:r>
            <a:r>
              <a:rPr sz="2400" dirty="0">
                <a:latin typeface="Calibri"/>
                <a:cs typeface="Calibri"/>
              </a:rPr>
              <a:t>в нижних </a:t>
            </a:r>
            <a:r>
              <a:rPr sz="2400" spc="-10" dirty="0">
                <a:latin typeface="Calibri"/>
                <a:cs typeface="Calibri"/>
              </a:rPr>
              <a:t>конечностях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(11%)</a:t>
            </a:r>
            <a:endParaRPr sz="2400">
              <a:latin typeface="Calibri"/>
              <a:cs typeface="Calibri"/>
            </a:endParaRPr>
          </a:p>
          <a:p>
            <a:pPr marL="781050" indent="-311150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10" dirty="0">
                <a:latin typeface="Calibri"/>
                <a:cs typeface="Calibri"/>
              </a:rPr>
              <a:t>урологическую </a:t>
            </a:r>
            <a:r>
              <a:rPr sz="2400" spc="-5" dirty="0">
                <a:latin typeface="Calibri"/>
                <a:cs typeface="Calibri"/>
              </a:rPr>
              <a:t>дисфункцию (6%)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086" y="663016"/>
            <a:ext cx="9691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Синдром </a:t>
            </a:r>
            <a:r>
              <a:rPr sz="4000" spc="-25" dirty="0"/>
              <a:t>фиксированного </a:t>
            </a:r>
            <a:r>
              <a:rPr sz="4000" spc="-15" dirty="0"/>
              <a:t>спинного</a:t>
            </a:r>
            <a:r>
              <a:rPr sz="4000" spc="-35" dirty="0"/>
              <a:t> </a:t>
            </a:r>
            <a:r>
              <a:rPr sz="4000" spc="-15" dirty="0"/>
              <a:t>мозга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198100" cy="426275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15620" indent="-229235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20" dirty="0">
                <a:latin typeface="Calibri"/>
                <a:cs typeface="Calibri"/>
              </a:rPr>
              <a:t>детей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5" dirty="0">
                <a:latin typeface="Calibri"/>
                <a:cs typeface="Calibri"/>
              </a:rPr>
              <a:t>ММЦ, </a:t>
            </a:r>
            <a:r>
              <a:rPr sz="2200" spc="-5" dirty="0">
                <a:latin typeface="Calibri"/>
                <a:cs typeface="Calibri"/>
              </a:rPr>
              <a:t>спинной мозг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5" dirty="0">
                <a:latin typeface="Calibri"/>
                <a:cs typeface="Calibri"/>
              </a:rPr>
              <a:t>быть </a:t>
            </a:r>
            <a:r>
              <a:rPr sz="2200" spc="-10" dirty="0">
                <a:latin typeface="Calibri"/>
                <a:cs typeface="Calibri"/>
              </a:rPr>
              <a:t>фиксирован или "привязан"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20" dirty="0">
                <a:latin typeface="Calibri"/>
                <a:cs typeface="Calibri"/>
              </a:rPr>
              <a:t>одной  </a:t>
            </a:r>
            <a:r>
              <a:rPr sz="2200" spc="-15" dirty="0">
                <a:latin typeface="Calibri"/>
                <a:cs typeface="Calibri"/>
              </a:rPr>
              <a:t>точке, </a:t>
            </a:r>
            <a:r>
              <a:rPr sz="2200" spc="-10" dirty="0">
                <a:latin typeface="Calibri"/>
                <a:cs typeface="Calibri"/>
              </a:rPr>
              <a:t>что </a:t>
            </a:r>
            <a:r>
              <a:rPr sz="2200" spc="-5" dirty="0">
                <a:latin typeface="Calibri"/>
                <a:cs typeface="Calibri"/>
              </a:rPr>
              <a:t>вызывает </a:t>
            </a:r>
            <a:r>
              <a:rPr sz="2200" spc="-10" dirty="0">
                <a:latin typeface="Calibri"/>
                <a:cs typeface="Calibri"/>
              </a:rPr>
              <a:t>натяжение, </a:t>
            </a:r>
            <a:r>
              <a:rPr sz="2200" spc="-15" dirty="0">
                <a:latin typeface="Calibri"/>
                <a:cs typeface="Calibri"/>
              </a:rPr>
              <a:t>которое может </a:t>
            </a:r>
            <a:r>
              <a:rPr sz="2200" spc="-5" dirty="0">
                <a:latin typeface="Calibri"/>
                <a:cs typeface="Calibri"/>
              </a:rPr>
              <a:t>привести к </a:t>
            </a:r>
            <a:r>
              <a:rPr sz="2200" spc="-10" dirty="0">
                <a:latin typeface="Calibri"/>
                <a:cs typeface="Calibri"/>
              </a:rPr>
              <a:t>прогрессирующим  урологическим, ортопедическим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10" dirty="0">
                <a:latin typeface="Calibri"/>
                <a:cs typeface="Calibri"/>
              </a:rPr>
              <a:t>неврологическим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нарушениям.</a:t>
            </a:r>
            <a:endParaRPr sz="2200">
              <a:latin typeface="Calibri"/>
              <a:cs typeface="Calibri"/>
            </a:endParaRPr>
          </a:p>
          <a:p>
            <a:pPr marL="241300" marR="141605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Восстановление </a:t>
            </a:r>
            <a:r>
              <a:rPr sz="2200" spc="-5" dirty="0">
                <a:latin typeface="Calibri"/>
                <a:cs typeface="Calibri"/>
              </a:rPr>
              <a:t>структур при </a:t>
            </a:r>
            <a:r>
              <a:rPr sz="2200" spc="-10" dirty="0">
                <a:latin typeface="Calibri"/>
                <a:cs typeface="Calibri"/>
              </a:rPr>
              <a:t>хирургическом лечении MMЦ </a:t>
            </a:r>
            <a:r>
              <a:rPr sz="2200" spc="-5" dirty="0">
                <a:latin typeface="Calibri"/>
                <a:cs typeface="Calibri"/>
              </a:rPr>
              <a:t>неизменно  </a:t>
            </a:r>
            <a:r>
              <a:rPr sz="2200" spc="-10" dirty="0">
                <a:latin typeface="Calibri"/>
                <a:cs typeface="Calibri"/>
              </a:rPr>
              <a:t>сопровождается </a:t>
            </a:r>
            <a:r>
              <a:rPr sz="2200" spc="-5" dirty="0">
                <a:latin typeface="Calibri"/>
                <a:cs typeface="Calibri"/>
              </a:rPr>
              <a:t>развитием арахноидита, </a:t>
            </a:r>
            <a:r>
              <a:rPr sz="2200" spc="-10" dirty="0">
                <a:latin typeface="Calibri"/>
                <a:cs typeface="Calibri"/>
              </a:rPr>
              <a:t>фиброза </a:t>
            </a:r>
            <a:r>
              <a:rPr sz="2200" spc="-5" dirty="0">
                <a:latin typeface="Calibri"/>
                <a:cs typeface="Calibri"/>
              </a:rPr>
              <a:t>и спаек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между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450"/>
              </a:lnSpc>
            </a:pPr>
            <a:r>
              <a:rPr sz="2200" spc="-5" dirty="0">
                <a:latin typeface="Calibri"/>
                <a:cs typeface="Calibri"/>
              </a:rPr>
              <a:t>интраспинальными структурами нервной </a:t>
            </a:r>
            <a:r>
              <a:rPr sz="2200" spc="-10" dirty="0">
                <a:latin typeface="Calibri"/>
                <a:cs typeface="Calibri"/>
              </a:rPr>
              <a:t>системы, мозговыми </a:t>
            </a:r>
            <a:r>
              <a:rPr sz="2200" spc="-15" dirty="0">
                <a:latin typeface="Calibri"/>
                <a:cs typeface="Calibri"/>
              </a:rPr>
              <a:t>оболочками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Calibri"/>
                <a:cs typeface="Calibri"/>
              </a:rPr>
              <a:t>окружающими </a:t>
            </a:r>
            <a:r>
              <a:rPr sz="2200" spc="-5" dirty="0">
                <a:latin typeface="Calibri"/>
                <a:cs typeface="Calibri"/>
              </a:rPr>
              <a:t>позвонки структурами. Эти спайки могут </a:t>
            </a:r>
            <a:r>
              <a:rPr sz="2200" spc="-10" dirty="0">
                <a:latin typeface="Calibri"/>
                <a:cs typeface="Calibri"/>
              </a:rPr>
              <a:t>фиксировать </a:t>
            </a:r>
            <a:r>
              <a:rPr sz="2200" spc="-5" dirty="0">
                <a:latin typeface="Calibri"/>
                <a:cs typeface="Calibri"/>
              </a:rPr>
              <a:t>спинной мозг  в нижнем поясничном или крестцовом </a:t>
            </a:r>
            <a:r>
              <a:rPr sz="2200" spc="-10" dirty="0">
                <a:latin typeface="Calibri"/>
                <a:cs typeface="Calibri"/>
              </a:rPr>
              <a:t>регионах (обычно оканчивается </a:t>
            </a:r>
            <a:r>
              <a:rPr sz="2200" spc="-5" dirty="0">
                <a:latin typeface="Calibri"/>
                <a:cs typeface="Calibri"/>
              </a:rPr>
              <a:t>на уровне  </a:t>
            </a:r>
            <a:r>
              <a:rPr sz="2200" spc="-10" dirty="0">
                <a:latin typeface="Calibri"/>
                <a:cs typeface="Calibri"/>
              </a:rPr>
              <a:t>L1-L2).</a:t>
            </a:r>
            <a:endParaRPr sz="2200">
              <a:latin typeface="Calibri"/>
              <a:cs typeface="Calibri"/>
            </a:endParaRPr>
          </a:p>
          <a:p>
            <a:pPr marL="241300" marR="25654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dirty="0"/>
              <a:t>	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10" dirty="0">
                <a:latin typeface="Calibri"/>
                <a:cs typeface="Calibri"/>
              </a:rPr>
              <a:t>большинства </a:t>
            </a:r>
            <a:r>
              <a:rPr sz="2200" spc="-20" dirty="0">
                <a:latin typeface="Calibri"/>
                <a:cs typeface="Calibri"/>
              </a:rPr>
              <a:t>детей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MMЦ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0" dirty="0">
                <a:latin typeface="Calibri"/>
                <a:cs typeface="Calibri"/>
              </a:rPr>
              <a:t>МРТ </a:t>
            </a:r>
            <a:r>
              <a:rPr sz="2200" spc="-5" dirty="0">
                <a:latin typeface="Calibri"/>
                <a:cs typeface="Calibri"/>
              </a:rPr>
              <a:t>обнаруживаются признаки </a:t>
            </a:r>
            <a:r>
              <a:rPr sz="2200" spc="-10" dirty="0">
                <a:latin typeface="Calibri"/>
                <a:cs typeface="Calibri"/>
              </a:rPr>
              <a:t>фиксации </a:t>
            </a:r>
            <a:r>
              <a:rPr sz="2200" spc="-5" dirty="0">
                <a:latin typeface="Calibri"/>
                <a:cs typeface="Calibri"/>
              </a:rPr>
              <a:t>→  </a:t>
            </a:r>
            <a:r>
              <a:rPr sz="2200" spc="-15" dirty="0">
                <a:latin typeface="Calibri"/>
                <a:cs typeface="Calibri"/>
              </a:rPr>
              <a:t>должны </a:t>
            </a:r>
            <a:r>
              <a:rPr sz="2200" spc="-5" dirty="0">
                <a:latin typeface="Calibri"/>
                <a:cs typeface="Calibri"/>
              </a:rPr>
              <a:t>проявиться </a:t>
            </a:r>
            <a:r>
              <a:rPr sz="2200" spc="-10" dirty="0">
                <a:latin typeface="Calibri"/>
                <a:cs typeface="Calibri"/>
              </a:rPr>
              <a:t>симптомы, </a:t>
            </a:r>
            <a:r>
              <a:rPr sz="2200" spc="-15" dirty="0">
                <a:latin typeface="Calibri"/>
                <a:cs typeface="Calibri"/>
              </a:rPr>
              <a:t>прежде </a:t>
            </a:r>
            <a:r>
              <a:rPr sz="2200" spc="-10" dirty="0">
                <a:latin typeface="Calibri"/>
                <a:cs typeface="Calibri"/>
              </a:rPr>
              <a:t>чем </a:t>
            </a:r>
            <a:r>
              <a:rPr sz="2200" spc="-15" dirty="0">
                <a:latin typeface="Calibri"/>
                <a:cs typeface="Calibri"/>
              </a:rPr>
              <a:t>последует </a:t>
            </a:r>
            <a:r>
              <a:rPr sz="2200" spc="-10" dirty="0">
                <a:latin typeface="Calibri"/>
                <a:cs typeface="Calibri"/>
              </a:rPr>
              <a:t>хирургическая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коррекция.</a:t>
            </a:r>
            <a:endParaRPr sz="2200">
              <a:latin typeface="Calibri"/>
              <a:cs typeface="Calibri"/>
            </a:endParaRPr>
          </a:p>
          <a:p>
            <a:pPr marL="241300" marR="15240" indent="-229235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Хирургическая коррекция </a:t>
            </a:r>
            <a:r>
              <a:rPr sz="2200" spc="-15" dirty="0">
                <a:latin typeface="Calibri"/>
                <a:cs typeface="Calibri"/>
              </a:rPr>
              <a:t>должна </a:t>
            </a:r>
            <a:r>
              <a:rPr sz="2200" spc="-10" dirty="0">
                <a:latin typeface="Calibri"/>
                <a:cs typeface="Calibri"/>
              </a:rPr>
              <a:t>рассматриваться </a:t>
            </a:r>
            <a:r>
              <a:rPr sz="2200" spc="-15" dirty="0">
                <a:latin typeface="Calibri"/>
                <a:cs typeface="Calibri"/>
              </a:rPr>
              <a:t>как </a:t>
            </a:r>
            <a:r>
              <a:rPr sz="2200" spc="-5" dirty="0">
                <a:latin typeface="Calibri"/>
                <a:cs typeface="Calibri"/>
              </a:rPr>
              <a:t>вариант </a:t>
            </a:r>
            <a:r>
              <a:rPr sz="2200" spc="-10" dirty="0">
                <a:latin typeface="Calibri"/>
                <a:cs typeface="Calibri"/>
              </a:rPr>
              <a:t>лечения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0" dirty="0">
                <a:latin typeface="Calibri"/>
                <a:cs typeface="Calibri"/>
              </a:rPr>
              <a:t>раннем  этапе, </a:t>
            </a:r>
            <a:r>
              <a:rPr sz="2200" spc="-15" dirty="0">
                <a:latin typeface="Calibri"/>
                <a:cs typeface="Calibri"/>
              </a:rPr>
              <a:t>поскольку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большинстве </a:t>
            </a:r>
            <a:r>
              <a:rPr sz="2200" spc="-5" dirty="0">
                <a:latin typeface="Calibri"/>
                <a:cs typeface="Calibri"/>
              </a:rPr>
              <a:t>случаев </a:t>
            </a:r>
            <a:r>
              <a:rPr sz="2200" spc="-10" dirty="0">
                <a:latin typeface="Calibri"/>
                <a:cs typeface="Calibri"/>
              </a:rPr>
              <a:t>состояние </a:t>
            </a:r>
            <a:r>
              <a:rPr sz="2200" spc="-35" dirty="0">
                <a:latin typeface="Calibri"/>
                <a:cs typeface="Calibri"/>
              </a:rPr>
              <a:t>будет </a:t>
            </a:r>
            <a:r>
              <a:rPr sz="2200" spc="-15" dirty="0">
                <a:latin typeface="Calibri"/>
                <a:cs typeface="Calibri"/>
              </a:rPr>
              <a:t>улучшено</a:t>
            </a:r>
            <a:r>
              <a:rPr sz="2200" spc="2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или</a:t>
            </a:r>
            <a:endParaRPr sz="2200">
              <a:latin typeface="Calibri"/>
              <a:cs typeface="Calibri"/>
            </a:endParaRPr>
          </a:p>
          <a:p>
            <a:pPr marL="241300" marR="375285">
              <a:lnSpc>
                <a:spcPct val="70000"/>
              </a:lnSpc>
            </a:pPr>
            <a:r>
              <a:rPr sz="2200" spc="-5" dirty="0">
                <a:latin typeface="Calibri"/>
                <a:cs typeface="Calibri"/>
              </a:rPr>
              <a:t>стабилизировано, </a:t>
            </a:r>
            <a:r>
              <a:rPr sz="2200" spc="-10" dirty="0">
                <a:latin typeface="Calibri"/>
                <a:cs typeface="Calibri"/>
              </a:rPr>
              <a:t>если </a:t>
            </a:r>
            <a:r>
              <a:rPr sz="2200" spc="-5" dirty="0">
                <a:latin typeface="Calibri"/>
                <a:cs typeface="Calibri"/>
              </a:rPr>
              <a:t>начать </a:t>
            </a:r>
            <a:r>
              <a:rPr sz="2200" spc="-10" dirty="0">
                <a:latin typeface="Calibri"/>
                <a:cs typeface="Calibri"/>
              </a:rPr>
              <a:t>лечение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0" dirty="0">
                <a:latin typeface="Calibri"/>
                <a:cs typeface="Calibri"/>
              </a:rPr>
              <a:t>ранней </a:t>
            </a:r>
            <a:r>
              <a:rPr sz="2200" spc="-5" dirty="0">
                <a:latin typeface="Calibri"/>
                <a:cs typeface="Calibri"/>
              </a:rPr>
              <a:t>стадии. </a:t>
            </a:r>
            <a:r>
              <a:rPr sz="2200" spc="-15" dirty="0">
                <a:latin typeface="Calibri"/>
                <a:cs typeface="Calibri"/>
              </a:rPr>
              <a:t>Задержка </a:t>
            </a:r>
            <a:r>
              <a:rPr sz="2200" spc="-10" dirty="0">
                <a:latin typeface="Calibri"/>
                <a:cs typeface="Calibri"/>
              </a:rPr>
              <a:t>коррекции 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5" dirty="0">
                <a:latin typeface="Calibri"/>
                <a:cs typeface="Calibri"/>
              </a:rPr>
              <a:t>привести к необратимой </a:t>
            </a:r>
            <a:r>
              <a:rPr sz="2200" spc="-10" dirty="0">
                <a:latin typeface="Calibri"/>
                <a:cs typeface="Calibri"/>
              </a:rPr>
              <a:t>потере </a:t>
            </a:r>
            <a:r>
              <a:rPr sz="2200" spc="-5" dirty="0">
                <a:latin typeface="Calibri"/>
                <a:cs typeface="Calibri"/>
              </a:rPr>
              <a:t>функции, в </a:t>
            </a:r>
            <a:r>
              <a:rPr sz="2200" spc="-10" dirty="0">
                <a:latin typeface="Calibri"/>
                <a:cs typeface="Calibri"/>
              </a:rPr>
              <a:t>связи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5" dirty="0">
                <a:latin typeface="Calibri"/>
                <a:cs typeface="Calibri"/>
              </a:rPr>
              <a:t>тем, </a:t>
            </a:r>
            <a:r>
              <a:rPr sz="2200" spc="-10" dirty="0">
                <a:latin typeface="Calibri"/>
                <a:cs typeface="Calibri"/>
              </a:rPr>
              <a:t>что естественная  история развития заболевания состоит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ухудшении </a:t>
            </a:r>
            <a:r>
              <a:rPr sz="2200" spc="-10" dirty="0">
                <a:latin typeface="Calibri"/>
                <a:cs typeface="Calibri"/>
              </a:rPr>
              <a:t>симптомов </a:t>
            </a:r>
            <a:r>
              <a:rPr sz="2200" spc="-5" dirty="0">
                <a:latin typeface="Calibri"/>
                <a:cs typeface="Calibri"/>
              </a:rPr>
              <a:t>со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временем.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086" y="663016"/>
            <a:ext cx="9691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Синдром </a:t>
            </a:r>
            <a:r>
              <a:rPr sz="4000" spc="-25" dirty="0"/>
              <a:t>фиксированного </a:t>
            </a:r>
            <a:r>
              <a:rPr sz="4000" spc="-15" dirty="0"/>
              <a:t>спинного</a:t>
            </a:r>
            <a:r>
              <a:rPr sz="4000" spc="-35" dirty="0"/>
              <a:t> </a:t>
            </a:r>
            <a:r>
              <a:rPr sz="4000" spc="-15" dirty="0"/>
              <a:t>мозга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077450" cy="435800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751840" indent="-229235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По крайней </a:t>
            </a:r>
            <a:r>
              <a:rPr sz="2400" spc="-5" dirty="0">
                <a:latin typeface="Calibri"/>
                <a:cs typeface="Calibri"/>
              </a:rPr>
              <a:t>мере, три других </a:t>
            </a:r>
            <a:r>
              <a:rPr sz="2400" spc="-10" dirty="0">
                <a:latin typeface="Calibri"/>
                <a:cs typeface="Calibri"/>
              </a:rPr>
              <a:t>поражения </a:t>
            </a:r>
            <a:r>
              <a:rPr sz="2400" spc="-5" dirty="0">
                <a:latin typeface="Calibri"/>
                <a:cs typeface="Calibri"/>
              </a:rPr>
              <a:t>могут привести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5" dirty="0">
                <a:latin typeface="Calibri"/>
                <a:cs typeface="Calibri"/>
              </a:rPr>
              <a:t>фиксации  спинного мозга: </a:t>
            </a:r>
            <a:r>
              <a:rPr sz="2400" spc="-10" dirty="0">
                <a:latin typeface="Calibri"/>
                <a:cs typeface="Calibri"/>
              </a:rPr>
              <a:t>диастемомиелия, </a:t>
            </a:r>
            <a:r>
              <a:rPr sz="2400" spc="-15" dirty="0">
                <a:latin typeface="Calibri"/>
                <a:cs typeface="Calibri"/>
              </a:rPr>
              <a:t>липомиеломенингоцеле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жесткая  </a:t>
            </a:r>
            <a:r>
              <a:rPr sz="2400" spc="-5" dirty="0">
                <a:latin typeface="Calibri"/>
                <a:cs typeface="Calibri"/>
              </a:rPr>
              <a:t>терминальная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нить.</a:t>
            </a: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Диастемомиелия относится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5" dirty="0">
                <a:latin typeface="Calibri"/>
                <a:cs typeface="Calibri"/>
              </a:rPr>
              <a:t>расщеплению </a:t>
            </a:r>
            <a:r>
              <a:rPr sz="2400" dirty="0">
                <a:latin typeface="Calibri"/>
                <a:cs typeface="Calibri"/>
              </a:rPr>
              <a:t>(не </a:t>
            </a:r>
            <a:r>
              <a:rPr sz="2400" spc="-10" dirty="0">
                <a:latin typeface="Calibri"/>
                <a:cs typeface="Calibri"/>
              </a:rPr>
              <a:t>дублированию) </a:t>
            </a:r>
            <a:r>
              <a:rPr sz="2400" spc="-5" dirty="0">
                <a:latin typeface="Calibri"/>
                <a:cs typeface="Calibri"/>
              </a:rPr>
              <a:t>спинного  мозга. </a:t>
            </a:r>
            <a:r>
              <a:rPr sz="2400" spc="-15" dirty="0">
                <a:latin typeface="Calibri"/>
                <a:cs typeface="Calibri"/>
              </a:rPr>
              <a:t>Даже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асимптотическом </a:t>
            </a:r>
            <a:r>
              <a:rPr sz="2400" spc="-5" dirty="0">
                <a:latin typeface="Calibri"/>
                <a:cs typeface="Calibri"/>
              </a:rPr>
              <a:t>течении, естественная </a:t>
            </a:r>
            <a:r>
              <a:rPr sz="2400" spc="-10" dirty="0">
                <a:latin typeface="Calibri"/>
                <a:cs typeface="Calibri"/>
              </a:rPr>
              <a:t>история </a:t>
            </a:r>
            <a:r>
              <a:rPr sz="2400" spc="-5" dirty="0">
                <a:latin typeface="Calibri"/>
                <a:cs typeface="Calibri"/>
              </a:rPr>
              <a:t>развития  заболевания </a:t>
            </a:r>
            <a:r>
              <a:rPr sz="2400" spc="-10" dirty="0">
                <a:latin typeface="Calibri"/>
                <a:cs typeface="Calibri"/>
              </a:rPr>
              <a:t>такова, что симптомы </a:t>
            </a:r>
            <a:r>
              <a:rPr sz="2400" spc="-25" dirty="0">
                <a:latin typeface="Calibri"/>
                <a:cs typeface="Calibri"/>
              </a:rPr>
              <a:t>будут </a:t>
            </a:r>
            <a:r>
              <a:rPr sz="2400" spc="-5" dirty="0">
                <a:latin typeface="Calibri"/>
                <a:cs typeface="Calibri"/>
              </a:rPr>
              <a:t>развиваться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могут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быть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необратимыми.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Calibri"/>
                <a:cs typeface="Calibri"/>
              </a:rPr>
              <a:t>Липомиеломенингоцеле </a:t>
            </a:r>
            <a:r>
              <a:rPr sz="2400" spc="-10" dirty="0">
                <a:latin typeface="Calibri"/>
                <a:cs typeface="Calibri"/>
              </a:rPr>
              <a:t>относится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20" dirty="0">
                <a:latin typeface="Calibri"/>
                <a:cs typeface="Calibri"/>
              </a:rPr>
              <a:t>подкожной </a:t>
            </a:r>
            <a:r>
              <a:rPr sz="2400" spc="-10" dirty="0">
                <a:latin typeface="Calibri"/>
                <a:cs typeface="Calibri"/>
              </a:rPr>
              <a:t>липоме,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растущей</a:t>
            </a:r>
            <a:endParaRPr sz="2400">
              <a:latin typeface="Calibri"/>
              <a:cs typeface="Calibri"/>
            </a:endParaRPr>
          </a:p>
          <a:p>
            <a:pPr marL="241300" marR="504190">
              <a:lnSpc>
                <a:spcPct val="70000"/>
              </a:lnSpc>
              <a:spcBef>
                <a:spcPts val="434"/>
              </a:spcBef>
            </a:pPr>
            <a:r>
              <a:rPr sz="2400" spc="-5" dirty="0">
                <a:latin typeface="Calibri"/>
                <a:cs typeface="Calibri"/>
              </a:rPr>
              <a:t>непрерывно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spc="-20" dirty="0">
                <a:latin typeface="Calibri"/>
                <a:cs typeface="Calibri"/>
              </a:rPr>
              <a:t>конского </a:t>
            </a:r>
            <a:r>
              <a:rPr sz="2400" spc="-5" dirty="0">
                <a:latin typeface="Calibri"/>
                <a:cs typeface="Calibri"/>
              </a:rPr>
              <a:t>хвоста, </a:t>
            </a:r>
            <a:r>
              <a:rPr sz="2400" spc="-15" dirty="0">
                <a:latin typeface="Calibri"/>
                <a:cs typeface="Calibri"/>
              </a:rPr>
              <a:t>которая </a:t>
            </a:r>
            <a:r>
              <a:rPr sz="2400" spc="-10" dirty="0">
                <a:latin typeface="Calibri"/>
                <a:cs typeface="Calibri"/>
              </a:rPr>
              <a:t>также </a:t>
            </a:r>
            <a:r>
              <a:rPr sz="2400" spc="-5" dirty="0">
                <a:latin typeface="Calibri"/>
                <a:cs typeface="Calibri"/>
              </a:rPr>
              <a:t>имеет </a:t>
            </a:r>
            <a:r>
              <a:rPr sz="2400" spc="-15" dirty="0">
                <a:latin typeface="Calibri"/>
                <a:cs typeface="Calibri"/>
              </a:rPr>
              <a:t>менингоцеле </a:t>
            </a:r>
            <a:r>
              <a:rPr sz="2400" dirty="0">
                <a:latin typeface="Calibri"/>
                <a:cs typeface="Calibri"/>
              </a:rPr>
              <a:t>с  </a:t>
            </a:r>
            <a:r>
              <a:rPr sz="2400" spc="-5" dirty="0">
                <a:latin typeface="Calibri"/>
                <a:cs typeface="Calibri"/>
              </a:rPr>
              <a:t>охваченными </a:t>
            </a:r>
            <a:r>
              <a:rPr sz="2400" dirty="0">
                <a:latin typeface="Calibri"/>
                <a:cs typeface="Calibri"/>
              </a:rPr>
              <a:t>нервными </a:t>
            </a:r>
            <a:r>
              <a:rPr sz="2400" spc="-10" dirty="0">
                <a:latin typeface="Calibri"/>
                <a:cs typeface="Calibri"/>
              </a:rPr>
              <a:t>элементами </a:t>
            </a:r>
            <a:r>
              <a:rPr sz="2400" spc="-15" dirty="0">
                <a:latin typeface="Calibri"/>
                <a:cs typeface="Calibri"/>
              </a:rPr>
              <a:t>выходящими </a:t>
            </a:r>
            <a:r>
              <a:rPr sz="2400" dirty="0">
                <a:latin typeface="Calibri"/>
                <a:cs typeface="Calibri"/>
              </a:rPr>
              <a:t>за </a:t>
            </a:r>
            <a:r>
              <a:rPr sz="2400" spc="-15" dirty="0">
                <a:latin typeface="Calibri"/>
                <a:cs typeface="Calibri"/>
              </a:rPr>
              <a:t>пределы </a:t>
            </a:r>
            <a:r>
              <a:rPr sz="2400" spc="-20" dirty="0">
                <a:latin typeface="Calibri"/>
                <a:cs typeface="Calibri"/>
              </a:rPr>
              <a:t>твердой  </a:t>
            </a:r>
            <a:r>
              <a:rPr sz="2400" spc="-10" dirty="0">
                <a:latin typeface="Calibri"/>
                <a:cs typeface="Calibri"/>
              </a:rPr>
              <a:t>мозговой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оболочки.</a:t>
            </a:r>
            <a:endParaRPr sz="2400">
              <a:latin typeface="Calibri"/>
              <a:cs typeface="Calibri"/>
            </a:endParaRPr>
          </a:p>
          <a:p>
            <a:pPr marL="241300" marR="240029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Calibri"/>
                <a:cs typeface="Calibri"/>
              </a:rPr>
              <a:t>Жесткая </a:t>
            </a:r>
            <a:r>
              <a:rPr sz="2400" spc="-5" dirty="0">
                <a:latin typeface="Calibri"/>
                <a:cs typeface="Calibri"/>
              </a:rPr>
              <a:t>терминальная </a:t>
            </a:r>
            <a:r>
              <a:rPr sz="2400" dirty="0">
                <a:latin typeface="Calibri"/>
                <a:cs typeface="Calibri"/>
              </a:rPr>
              <a:t>нить – </a:t>
            </a:r>
            <a:r>
              <a:rPr sz="2400" spc="-15" dirty="0">
                <a:latin typeface="Calibri"/>
                <a:cs typeface="Calibri"/>
              </a:rPr>
              <a:t>это </a:t>
            </a:r>
            <a:r>
              <a:rPr sz="2400" spc="-10" dirty="0">
                <a:latin typeface="Calibri"/>
                <a:cs typeface="Calibri"/>
              </a:rPr>
              <a:t>еще </a:t>
            </a:r>
            <a:r>
              <a:rPr sz="2400" spc="-25" dirty="0">
                <a:latin typeface="Calibri"/>
                <a:cs typeface="Calibri"/>
              </a:rPr>
              <a:t>один </a:t>
            </a:r>
            <a:r>
              <a:rPr sz="2400" spc="-5" dirty="0">
                <a:latin typeface="Calibri"/>
                <a:cs typeface="Calibri"/>
              </a:rPr>
              <a:t>врожденный порок развития, 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5" dirty="0">
                <a:latin typeface="Calibri"/>
                <a:cs typeface="Calibri"/>
              </a:rPr>
              <a:t>котором </a:t>
            </a:r>
            <a:r>
              <a:rPr sz="2400" spc="-10" dirty="0">
                <a:latin typeface="Calibri"/>
                <a:cs typeface="Calibri"/>
              </a:rPr>
              <a:t>концевая </a:t>
            </a:r>
            <a:r>
              <a:rPr sz="2400" spc="-5" dirty="0">
                <a:latin typeface="Calibri"/>
                <a:cs typeface="Calibri"/>
              </a:rPr>
              <a:t>нить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spc="-5" dirty="0">
                <a:latin typeface="Calibri"/>
                <a:cs typeface="Calibri"/>
              </a:rPr>
              <a:t>растягиваться. Для </a:t>
            </a:r>
            <a:r>
              <a:rPr sz="2400" spc="-10" dirty="0">
                <a:latin typeface="Calibri"/>
                <a:cs typeface="Calibri"/>
              </a:rPr>
              <a:t>этих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трех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1585"/>
              </a:lnSpc>
            </a:pPr>
            <a:r>
              <a:rPr sz="2400" spc="-5" dirty="0">
                <a:latin typeface="Calibri"/>
                <a:cs typeface="Calibri"/>
              </a:rPr>
              <a:t>поражений обычно </a:t>
            </a:r>
            <a:r>
              <a:rPr sz="2400" spc="-15" dirty="0">
                <a:latin typeface="Calibri"/>
                <a:cs typeface="Calibri"/>
              </a:rPr>
              <a:t>рекомендуется </a:t>
            </a:r>
            <a:r>
              <a:rPr sz="2400" spc="-10" dirty="0">
                <a:latin typeface="Calibri"/>
                <a:cs typeface="Calibri"/>
              </a:rPr>
              <a:t>выполнение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профилактической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операции.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8778" y="626440"/>
            <a:ext cx="4314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Диастемомиелия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27640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Диастематомелией </a:t>
            </a:r>
            <a:r>
              <a:rPr sz="2600" dirty="0">
                <a:latin typeface="Calibri"/>
                <a:cs typeface="Calibri"/>
              </a:rPr>
              <a:t>- </a:t>
            </a:r>
            <a:r>
              <a:rPr sz="2600" spc="-10" dirty="0">
                <a:latin typeface="Calibri"/>
                <a:cs typeface="Calibri"/>
              </a:rPr>
              <a:t>постнейруляционный </a:t>
            </a:r>
            <a:r>
              <a:rPr sz="2600" spc="-20" dirty="0">
                <a:latin typeface="Calibri"/>
                <a:cs typeface="Calibri"/>
              </a:rPr>
              <a:t>дефект, </a:t>
            </a:r>
            <a:r>
              <a:rPr sz="2600" spc="-15" dirty="0">
                <a:latin typeface="Calibri"/>
                <a:cs typeface="Calibri"/>
              </a:rPr>
              <a:t>который </a:t>
            </a:r>
            <a:r>
              <a:rPr sz="2600" spc="-10" dirty="0">
                <a:latin typeface="Calibri"/>
                <a:cs typeface="Calibri"/>
              </a:rPr>
              <a:t>приводит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endParaRPr sz="2600">
              <a:latin typeface="Calibri"/>
              <a:cs typeface="Calibri"/>
            </a:endParaRPr>
          </a:p>
          <a:p>
            <a:pPr marL="241300" marR="524510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Calibri"/>
                <a:cs typeface="Calibri"/>
              </a:rPr>
              <a:t>сагиттальному </a:t>
            </a:r>
            <a:r>
              <a:rPr sz="2600" spc="-5" dirty="0">
                <a:latin typeface="Calibri"/>
                <a:cs typeface="Calibri"/>
              </a:rPr>
              <a:t>расщеплению спинного мозга, чаще всего </a:t>
            </a:r>
            <a:r>
              <a:rPr sz="2600" dirty="0">
                <a:latin typeface="Calibri"/>
                <a:cs typeface="Calibri"/>
              </a:rPr>
              <a:t>бывает на  люмбальном и </a:t>
            </a:r>
            <a:r>
              <a:rPr sz="2600" spc="-10" dirty="0">
                <a:latin typeface="Calibri"/>
                <a:cs typeface="Calibri"/>
              </a:rPr>
              <a:t>тораколюмбальном </a:t>
            </a:r>
            <a:r>
              <a:rPr sz="2600" dirty="0">
                <a:latin typeface="Calibri"/>
                <a:cs typeface="Calibri"/>
              </a:rPr>
              <a:t>уровнях </a:t>
            </a:r>
            <a:r>
              <a:rPr sz="2600" spc="-5" dirty="0">
                <a:latin typeface="Calibri"/>
                <a:cs typeface="Calibri"/>
              </a:rPr>
              <a:t>спинного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мозга.</a:t>
            </a:r>
            <a:endParaRPr sz="2600">
              <a:latin typeface="Calibri"/>
              <a:cs typeface="Calibri"/>
            </a:endParaRPr>
          </a:p>
          <a:p>
            <a:pPr marL="316230" indent="-3041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sz="2600" spc="-5" dirty="0">
                <a:latin typeface="Calibri"/>
                <a:cs typeface="Calibri"/>
              </a:rPr>
              <a:t>Чаще встречается </a:t>
            </a:r>
            <a:r>
              <a:rPr sz="2600" dirty="0">
                <a:latin typeface="Calibri"/>
                <a:cs typeface="Calibri"/>
              </a:rPr>
              <a:t>у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женщин.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spc="-5" dirty="0">
                <a:latin typeface="Calibri"/>
                <a:cs typeface="Calibri"/>
              </a:rPr>
              <a:t>иметь </a:t>
            </a:r>
            <a:r>
              <a:rPr sz="2600" spc="-10" dirty="0">
                <a:latin typeface="Calibri"/>
                <a:cs typeface="Calibri"/>
              </a:rPr>
              <a:t>неврологические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ортопедические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проявления.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Неврологические </a:t>
            </a:r>
            <a:r>
              <a:rPr sz="2600" spc="-5" dirty="0">
                <a:latin typeface="Calibri"/>
                <a:cs typeface="Calibri"/>
              </a:rPr>
              <a:t>симптомы </a:t>
            </a:r>
            <a:r>
              <a:rPr sz="2600" dirty="0">
                <a:latin typeface="Calibri"/>
                <a:cs typeface="Calibri"/>
              </a:rPr>
              <a:t>включают </a:t>
            </a:r>
            <a:r>
              <a:rPr sz="2600" spc="-5" dirty="0">
                <a:latin typeface="Calibri"/>
                <a:cs typeface="Calibri"/>
              </a:rPr>
              <a:t>нарушения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походки,</a:t>
            </a:r>
            <a:endParaRPr sz="2600">
              <a:latin typeface="Calibri"/>
              <a:cs typeface="Calibri"/>
            </a:endParaRPr>
          </a:p>
          <a:p>
            <a:pPr marL="241300" marR="919480">
              <a:lnSpc>
                <a:spcPct val="70100"/>
              </a:lnSpc>
              <a:spcBef>
                <a:spcPts val="465"/>
              </a:spcBef>
            </a:pPr>
            <a:r>
              <a:rPr sz="2600" spc="-5" dirty="0">
                <a:latin typeface="Calibri"/>
                <a:cs typeface="Calibri"/>
              </a:rPr>
              <a:t>асимметричные </a:t>
            </a:r>
            <a:r>
              <a:rPr sz="2600" spc="-10" dirty="0">
                <a:latin typeface="Calibri"/>
                <a:cs typeface="Calibri"/>
              </a:rPr>
              <a:t>моторные </a:t>
            </a:r>
            <a:r>
              <a:rPr sz="2600" dirty="0">
                <a:latin typeface="Calibri"/>
                <a:cs typeface="Calibri"/>
              </a:rPr>
              <a:t>и сенсорные </a:t>
            </a:r>
            <a:r>
              <a:rPr sz="2600" spc="-5" dirty="0">
                <a:latin typeface="Calibri"/>
                <a:cs typeface="Calibri"/>
              </a:rPr>
              <a:t>дефициты </a:t>
            </a:r>
            <a:r>
              <a:rPr sz="2600" dirty="0">
                <a:latin typeface="Calibri"/>
                <a:cs typeface="Calibri"/>
              </a:rPr>
              <a:t>нижних  </a:t>
            </a:r>
            <a:r>
              <a:rPr sz="2600" spc="-10" dirty="0">
                <a:latin typeface="Calibri"/>
                <a:cs typeface="Calibri"/>
              </a:rPr>
              <a:t>конечностей, </a:t>
            </a:r>
            <a:r>
              <a:rPr sz="2600" dirty="0">
                <a:latin typeface="Calibri"/>
                <a:cs typeface="Calibri"/>
              </a:rPr>
              <a:t>а </a:t>
            </a:r>
            <a:r>
              <a:rPr sz="2600" spc="-10" dirty="0">
                <a:latin typeface="Calibri"/>
                <a:cs typeface="Calibri"/>
              </a:rPr>
              <a:t>также </a:t>
            </a:r>
            <a:r>
              <a:rPr sz="2600" spc="-5" dirty="0">
                <a:latin typeface="Calibri"/>
                <a:cs typeface="Calibri"/>
              </a:rPr>
              <a:t>нейрогенный мочевой </a:t>
            </a:r>
            <a:r>
              <a:rPr sz="2600" dirty="0">
                <a:latin typeface="Calibri"/>
                <a:cs typeface="Calibri"/>
              </a:rPr>
              <a:t>пузырь и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кишечник.</a:t>
            </a:r>
            <a:endParaRPr sz="2600">
              <a:latin typeface="Calibri"/>
              <a:cs typeface="Calibri"/>
            </a:endParaRPr>
          </a:p>
          <a:p>
            <a:pPr marL="241300" marR="123380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Симптомы могут присутствовать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детстве </a:t>
            </a:r>
            <a:r>
              <a:rPr sz="2600" dirty="0">
                <a:latin typeface="Calibri"/>
                <a:cs typeface="Calibri"/>
              </a:rPr>
              <a:t>или, </a:t>
            </a:r>
            <a:r>
              <a:rPr sz="2600" spc="-15" dirty="0">
                <a:latin typeface="Calibri"/>
                <a:cs typeface="Calibri"/>
              </a:rPr>
              <a:t>реже,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зрелом  </a:t>
            </a:r>
            <a:r>
              <a:rPr sz="2600" spc="-5" dirty="0">
                <a:latin typeface="Calibri"/>
                <a:cs typeface="Calibri"/>
              </a:rPr>
              <a:t>возрасте.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Ортопедические </a:t>
            </a:r>
            <a:r>
              <a:rPr sz="2600" spc="-5" dirty="0">
                <a:latin typeface="Calibri"/>
                <a:cs typeface="Calibri"/>
              </a:rPr>
              <a:t>симптомы </a:t>
            </a:r>
            <a:r>
              <a:rPr sz="2600" dirty="0">
                <a:latin typeface="Calibri"/>
                <a:cs typeface="Calibri"/>
              </a:rPr>
              <a:t>включают </a:t>
            </a:r>
            <a:r>
              <a:rPr sz="2600" spc="-15" dirty="0">
                <a:latin typeface="Calibri"/>
                <a:cs typeface="Calibri"/>
              </a:rPr>
              <a:t>сколиоз,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деформацию</a:t>
            </a:r>
            <a:endParaRPr sz="2600">
              <a:latin typeface="Calibri"/>
              <a:cs typeface="Calibri"/>
            </a:endParaRPr>
          </a:p>
          <a:p>
            <a:pPr marL="241300" marR="453390">
              <a:lnSpc>
                <a:spcPct val="70100"/>
              </a:lnSpc>
              <a:spcBef>
                <a:spcPts val="465"/>
              </a:spcBef>
            </a:pPr>
            <a:r>
              <a:rPr sz="2600" spc="-10" dirty="0">
                <a:latin typeface="Calibri"/>
                <a:cs typeface="Calibri"/>
              </a:rPr>
              <a:t>Шпренгеля </a:t>
            </a:r>
            <a:r>
              <a:rPr sz="2600" spc="-5" dirty="0">
                <a:latin typeface="Calibri"/>
                <a:cs typeface="Calibri"/>
              </a:rPr>
              <a:t>(особенно </a:t>
            </a:r>
            <a:r>
              <a:rPr sz="2600" spc="-35" dirty="0">
                <a:latin typeface="Calibri"/>
                <a:cs typeface="Calibri"/>
              </a:rPr>
              <a:t>когда </a:t>
            </a:r>
            <a:r>
              <a:rPr sz="2600" spc="-5" dirty="0">
                <a:latin typeface="Calibri"/>
                <a:cs typeface="Calibri"/>
              </a:rPr>
              <a:t>ассоциирована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синдромом Клиппеля-  Фейля), </a:t>
            </a:r>
            <a:r>
              <a:rPr sz="2600" spc="-15" dirty="0">
                <a:latin typeface="Calibri"/>
                <a:cs typeface="Calibri"/>
              </a:rPr>
              <a:t>подвывих </a:t>
            </a:r>
            <a:r>
              <a:rPr sz="2600" spc="-10" dirty="0">
                <a:latin typeface="Calibri"/>
                <a:cs typeface="Calibri"/>
              </a:rPr>
              <a:t>бедра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укорочение </a:t>
            </a:r>
            <a:r>
              <a:rPr sz="2600" dirty="0">
                <a:latin typeface="Calibri"/>
                <a:cs typeface="Calibri"/>
              </a:rPr>
              <a:t>нижней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конечности).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0473" y="626440"/>
            <a:ext cx="7670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Гидромиелия/Сирингомиелия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2513035"/>
            <a:ext cx="1568708" cy="2822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80105" y="1730095"/>
            <a:ext cx="8073390" cy="43287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latin typeface="Calibri"/>
                <a:cs typeface="Calibri"/>
              </a:rPr>
              <a:t>Гидромиелия </a:t>
            </a:r>
            <a:r>
              <a:rPr sz="2000" spc="-15" dirty="0">
                <a:latin typeface="Calibri"/>
                <a:cs typeface="Calibri"/>
              </a:rPr>
              <a:t>это </a:t>
            </a:r>
            <a:r>
              <a:rPr sz="2000" spc="-5" dirty="0">
                <a:latin typeface="Calibri"/>
                <a:cs typeface="Calibri"/>
              </a:rPr>
              <a:t>дилатация центрального канала спинного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мозга.</a:t>
            </a:r>
            <a:endParaRPr sz="2000">
              <a:latin typeface="Calibri"/>
              <a:cs typeface="Calibri"/>
            </a:endParaRPr>
          </a:p>
          <a:p>
            <a:pPr marL="241300" marR="56515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Это </a:t>
            </a:r>
            <a:r>
              <a:rPr sz="2000" spc="-5" dirty="0">
                <a:latin typeface="Calibri"/>
                <a:cs typeface="Calibri"/>
              </a:rPr>
              <a:t>аналогично дилатации </a:t>
            </a:r>
            <a:r>
              <a:rPr sz="2000" spc="-25" dirty="0">
                <a:latin typeface="Calibri"/>
                <a:cs typeface="Calibri"/>
              </a:rPr>
              <a:t>желудочков </a:t>
            </a:r>
            <a:r>
              <a:rPr sz="2000" spc="-15" dirty="0">
                <a:latin typeface="Calibri"/>
                <a:cs typeface="Calibri"/>
              </a:rPr>
              <a:t>головного </a:t>
            </a:r>
            <a:r>
              <a:rPr sz="2000" spc="-5" dirty="0">
                <a:latin typeface="Calibri"/>
                <a:cs typeface="Calibri"/>
              </a:rPr>
              <a:t>мозга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является  относительно </a:t>
            </a:r>
            <a:r>
              <a:rPr sz="2000" dirty="0">
                <a:latin typeface="Calibri"/>
                <a:cs typeface="Calibri"/>
              </a:rPr>
              <a:t>распространенным </a:t>
            </a:r>
            <a:r>
              <a:rPr sz="2000" spc="-10" dirty="0">
                <a:latin typeface="Calibri"/>
                <a:cs typeface="Calibri"/>
              </a:rPr>
              <a:t>явлением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детей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MMЦ.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latin typeface="Calibri"/>
                <a:cs typeface="Calibri"/>
              </a:rPr>
              <a:t>Гидромиелия, </a:t>
            </a:r>
            <a:r>
              <a:rPr sz="2000" dirty="0">
                <a:latin typeface="Calibri"/>
                <a:cs typeface="Calibri"/>
              </a:rPr>
              <a:t>вероятно, </a:t>
            </a:r>
            <a:r>
              <a:rPr sz="2000" spc="-5" dirty="0">
                <a:latin typeface="Calibri"/>
                <a:cs typeface="Calibri"/>
              </a:rPr>
              <a:t>возникает </a:t>
            </a:r>
            <a:r>
              <a:rPr sz="2000" spc="-15" dirty="0">
                <a:latin typeface="Calibri"/>
                <a:cs typeface="Calibri"/>
              </a:rPr>
              <a:t>гораздо </a:t>
            </a:r>
            <a:r>
              <a:rPr sz="2000" spc="-5" dirty="0">
                <a:latin typeface="Calibri"/>
                <a:cs typeface="Calibri"/>
              </a:rPr>
              <a:t>чаще, чем </a:t>
            </a:r>
            <a:r>
              <a:rPr sz="2000" dirty="0">
                <a:latin typeface="Calibri"/>
                <a:cs typeface="Calibri"/>
              </a:rPr>
              <a:t>мы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осознаем,</a:t>
            </a:r>
            <a:endParaRPr sz="2000">
              <a:latin typeface="Calibri"/>
              <a:cs typeface="Calibri"/>
            </a:endParaRPr>
          </a:p>
          <a:p>
            <a:pPr marL="241300" marR="782320">
              <a:lnSpc>
                <a:spcPct val="70000"/>
              </a:lnSpc>
              <a:spcBef>
                <a:spcPts val="360"/>
              </a:spcBef>
            </a:pPr>
            <a:r>
              <a:rPr sz="2000" spc="-10" dirty="0">
                <a:latin typeface="Calibri"/>
                <a:cs typeface="Calibri"/>
              </a:rPr>
              <a:t>потому что </a:t>
            </a:r>
            <a:r>
              <a:rPr sz="2000" spc="-5" dirty="0">
                <a:latin typeface="Calibri"/>
                <a:cs typeface="Calibri"/>
              </a:rPr>
              <a:t>она часто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5" dirty="0">
                <a:latin typeface="Calibri"/>
                <a:cs typeface="Calibri"/>
              </a:rPr>
              <a:t>проявляется очевидными симптомами </a:t>
            </a:r>
            <a:r>
              <a:rPr sz="2000" dirty="0">
                <a:latin typeface="Calibri"/>
                <a:cs typeface="Calibri"/>
              </a:rPr>
              <a:t>у  </a:t>
            </a:r>
            <a:r>
              <a:rPr sz="2000" spc="-5" dirty="0">
                <a:latin typeface="Calibri"/>
                <a:cs typeface="Calibri"/>
              </a:rPr>
              <a:t>пациентов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MMЦ.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10" dirty="0">
                <a:latin typeface="Calibri"/>
                <a:cs typeface="Calibri"/>
              </a:rPr>
              <a:t>симптоматической </a:t>
            </a:r>
            <a:r>
              <a:rPr sz="2000" spc="-5" dirty="0">
                <a:latin typeface="Calibri"/>
                <a:cs typeface="Calibri"/>
              </a:rPr>
              <a:t>форме она, </a:t>
            </a:r>
            <a:r>
              <a:rPr sz="2000" spc="-10" dirty="0">
                <a:latin typeface="Calibri"/>
                <a:cs typeface="Calibri"/>
              </a:rPr>
              <a:t>как </a:t>
            </a:r>
            <a:r>
              <a:rPr sz="2000" dirty="0">
                <a:latin typeface="Calibri"/>
                <a:cs typeface="Calibri"/>
              </a:rPr>
              <a:t>правило, </a:t>
            </a:r>
            <a:r>
              <a:rPr sz="2000" spc="-5" dirty="0">
                <a:latin typeface="Calibri"/>
                <a:cs typeface="Calibri"/>
              </a:rPr>
              <a:t>манифестирует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быстро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прогрессирующим </a:t>
            </a:r>
            <a:r>
              <a:rPr sz="2000" spc="-10" dirty="0">
                <a:latin typeface="Calibri"/>
                <a:cs typeface="Calibri"/>
              </a:rPr>
              <a:t>сколиозом, </a:t>
            </a:r>
            <a:r>
              <a:rPr sz="2000" spc="-5" dirty="0">
                <a:latin typeface="Calibri"/>
                <a:cs typeface="Calibri"/>
              </a:rPr>
              <a:t>изменением мышечной </a:t>
            </a:r>
            <a:r>
              <a:rPr sz="2000" dirty="0">
                <a:latin typeface="Calibri"/>
                <a:cs typeface="Calibri"/>
              </a:rPr>
              <a:t>силы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или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10" dirty="0">
                <a:latin typeface="Calibri"/>
                <a:cs typeface="Calibri"/>
              </a:rPr>
              <a:t>координации </a:t>
            </a:r>
            <a:r>
              <a:rPr sz="2000" spc="-5" dirty="0">
                <a:latin typeface="Calibri"/>
                <a:cs typeface="Calibri"/>
              </a:rPr>
              <a:t>верхних </a:t>
            </a:r>
            <a:r>
              <a:rPr sz="2000" dirty="0">
                <a:latin typeface="Calibri"/>
                <a:cs typeface="Calibri"/>
              </a:rPr>
              <a:t>или нижних </a:t>
            </a:r>
            <a:r>
              <a:rPr sz="2000" spc="-5" dirty="0">
                <a:latin typeface="Calibri"/>
                <a:cs typeface="Calibri"/>
              </a:rPr>
              <a:t>конечностей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спастичностью.</a:t>
            </a:r>
            <a:endParaRPr sz="2000">
              <a:latin typeface="Calibri"/>
              <a:cs typeface="Calibri"/>
            </a:endParaRPr>
          </a:p>
          <a:p>
            <a:pPr marL="241300" marR="90995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МРТ </a:t>
            </a:r>
            <a:r>
              <a:rPr sz="2000" spc="-10" dirty="0">
                <a:latin typeface="Calibri"/>
                <a:cs typeface="Calibri"/>
              </a:rPr>
              <a:t>является </a:t>
            </a:r>
            <a:r>
              <a:rPr sz="2000" dirty="0">
                <a:latin typeface="Calibri"/>
                <a:cs typeface="Calibri"/>
              </a:rPr>
              <a:t>лучшим </a:t>
            </a:r>
            <a:r>
              <a:rPr sz="2000" spc="-5" dirty="0">
                <a:latin typeface="Calibri"/>
                <a:cs typeface="Calibri"/>
              </a:rPr>
              <a:t>вариантом </a:t>
            </a:r>
            <a:r>
              <a:rPr sz="2000" spc="-10" dirty="0">
                <a:latin typeface="Calibri"/>
                <a:cs typeface="Calibri"/>
              </a:rPr>
              <a:t>исследования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5" dirty="0">
                <a:latin typeface="Calibri"/>
                <a:cs typeface="Calibri"/>
              </a:rPr>
              <a:t>того, </a:t>
            </a:r>
            <a:r>
              <a:rPr sz="2000" spc="-10" dirty="0">
                <a:latin typeface="Calibri"/>
                <a:cs typeface="Calibri"/>
              </a:rPr>
              <a:t>чтобы  продемонстрировать </a:t>
            </a:r>
            <a:r>
              <a:rPr sz="2000" spc="-5" dirty="0">
                <a:latin typeface="Calibri"/>
                <a:cs typeface="Calibri"/>
              </a:rPr>
              <a:t>эту </a:t>
            </a:r>
            <a:r>
              <a:rPr sz="2000" dirty="0">
                <a:latin typeface="Calibri"/>
                <a:cs typeface="Calibri"/>
              </a:rPr>
              <a:t>аномалию </a:t>
            </a:r>
            <a:r>
              <a:rPr sz="2000" spc="-5" dirty="0">
                <a:latin typeface="Calibri"/>
                <a:cs typeface="Calibri"/>
              </a:rPr>
              <a:t>спинного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мозга.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10" dirty="0">
                <a:latin typeface="Calibri"/>
                <a:cs typeface="Calibri"/>
              </a:rPr>
              <a:t>подозрении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гидромиелию </a:t>
            </a:r>
            <a:r>
              <a:rPr sz="2000" spc="-15" dirty="0">
                <a:latin typeface="Calibri"/>
                <a:cs typeface="Calibri"/>
              </a:rPr>
              <a:t>должна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отображена </a:t>
            </a:r>
            <a:r>
              <a:rPr sz="2000" dirty="0">
                <a:latin typeface="Calibri"/>
                <a:cs typeface="Calibri"/>
              </a:rPr>
              <a:t>вся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осевая</a:t>
            </a:r>
            <a:endParaRPr sz="2000">
              <a:latin typeface="Calibri"/>
              <a:cs typeface="Calibri"/>
            </a:endParaRPr>
          </a:p>
          <a:p>
            <a:pPr marL="241300" marR="735965">
              <a:lnSpc>
                <a:spcPct val="70000"/>
              </a:lnSpc>
              <a:spcBef>
                <a:spcPts val="359"/>
              </a:spcBef>
            </a:pPr>
            <a:r>
              <a:rPr sz="2000" dirty="0">
                <a:latin typeface="Calibri"/>
                <a:cs typeface="Calibri"/>
              </a:rPr>
              <a:t>часть </a:t>
            </a:r>
            <a:r>
              <a:rPr sz="2000" spc="-5" dirty="0">
                <a:latin typeface="Calibri"/>
                <a:cs typeface="Calibri"/>
              </a:rPr>
              <a:t>центральной нервной системы, </a:t>
            </a:r>
            <a:r>
              <a:rPr sz="2000" spc="-10" dirty="0">
                <a:latin typeface="Calibri"/>
                <a:cs typeface="Calibri"/>
              </a:rPr>
              <a:t>потому что нелеченная </a:t>
            </a:r>
            <a:r>
              <a:rPr sz="2000" spc="-5" dirty="0">
                <a:latin typeface="Calibri"/>
                <a:cs typeface="Calibri"/>
              </a:rPr>
              <a:t>или  субклиническая гидроцефалия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dirty="0">
                <a:latin typeface="Calibri"/>
                <a:cs typeface="Calibri"/>
              </a:rPr>
              <a:t>вызвать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гидромиелию.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Гидроцефалию </a:t>
            </a:r>
            <a:r>
              <a:rPr sz="2000" spc="-10" dirty="0">
                <a:latin typeface="Calibri"/>
                <a:cs typeface="Calibri"/>
              </a:rPr>
              <a:t>следует </a:t>
            </a:r>
            <a:r>
              <a:rPr sz="2000" spc="-5" dirty="0">
                <a:latin typeface="Calibri"/>
                <a:cs typeface="Calibri"/>
              </a:rPr>
              <a:t>лечить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spc="-5" dirty="0">
                <a:latin typeface="Calibri"/>
                <a:cs typeface="Calibri"/>
              </a:rPr>
              <a:t>начала </a:t>
            </a:r>
            <a:r>
              <a:rPr sz="2000" spc="-10" dirty="0">
                <a:latin typeface="Calibri"/>
                <a:cs typeface="Calibri"/>
              </a:rPr>
              <a:t>хирургического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лечения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гидромиелии.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61250" y="457708"/>
          <a:ext cx="9467215" cy="5956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9600"/>
                <a:gridCol w="3149600"/>
                <a:gridCol w="3149600"/>
              </a:tblGrid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i="1" spc="-20" dirty="0">
                          <a:latin typeface="Calibri"/>
                          <a:cs typeface="Calibri"/>
                        </a:rPr>
                        <a:t>Мозжечок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2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i="1" spc="-15" dirty="0">
                          <a:latin typeface="Calibri"/>
                          <a:cs typeface="Calibri"/>
                        </a:rPr>
                        <a:t>Головной</a:t>
                      </a:r>
                      <a:r>
                        <a:rPr sz="180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35" dirty="0">
                          <a:latin typeface="Calibri"/>
                          <a:cs typeface="Calibri"/>
                        </a:rPr>
                        <a:t>мозг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34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i="1" spc="25" dirty="0">
                          <a:latin typeface="Calibri"/>
                          <a:cs typeface="Calibri"/>
                        </a:rPr>
                        <a:t>Передний</a:t>
                      </a:r>
                      <a:r>
                        <a:rPr sz="1800" b="1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35" dirty="0">
                          <a:latin typeface="Calibri"/>
                          <a:cs typeface="Calibri"/>
                        </a:rPr>
                        <a:t>мозг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Мальформация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Арнольда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типа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Полимикрогирия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19">
                <a:tc>
                  <a:txBody>
                    <a:bodyPr/>
                    <a:lstStyle/>
                    <a:p>
                      <a:pPr marL="1005840" marR="46100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Удлинение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червя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мозжечка,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смещение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вниз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552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Искривление, нижнее  смещение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продолговатого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мозга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813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Нарушения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ядерных  структурах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 gridSpan="2"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Межпозвоночная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грыжа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шейном позвоночном</a:t>
                      </a:r>
                      <a:r>
                        <a:rPr sz="18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канале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Гетеротопия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Нарушения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ядерных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структурах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Гетеротаксия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Дисплазия,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гетеротопия, гетеротаксия</a:t>
                      </a:r>
                      <a:r>
                        <a:rPr sz="18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(изменение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расположения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органа)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Межталамическое сращение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(промежуточная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масса)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3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Геморрагический,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ишемический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некроз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27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Агенезия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обонятельной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луковицы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трактов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Сирингобульбия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Дисгенезия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мозолистого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тела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4398" y="626440"/>
            <a:ext cx="5823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Times New Roman"/>
                <a:cs typeface="Times New Roman"/>
              </a:rPr>
              <a:t>Мальформация </a:t>
            </a:r>
            <a:r>
              <a:rPr sz="4400" b="0" dirty="0">
                <a:latin typeface="Times New Roman"/>
                <a:cs typeface="Times New Roman"/>
              </a:rPr>
              <a:t>Киари</a:t>
            </a:r>
            <a:r>
              <a:rPr sz="4400" b="0" spc="-65" dirty="0">
                <a:latin typeface="Times New Roman"/>
                <a:cs typeface="Times New Roman"/>
              </a:rPr>
              <a:t> </a:t>
            </a:r>
            <a:r>
              <a:rPr sz="4400" b="0" spc="-5" dirty="0">
                <a:latin typeface="Times New Roman"/>
                <a:cs typeface="Times New Roman"/>
              </a:rPr>
              <a:t>II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291" y="1805939"/>
            <a:ext cx="4440160" cy="4359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1828" y="1766062"/>
            <a:ext cx="4931410" cy="43541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204470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характеризуется </a:t>
            </a:r>
            <a:r>
              <a:rPr sz="2600" spc="-5" dirty="0">
                <a:latin typeface="Calibri"/>
                <a:cs typeface="Calibri"/>
              </a:rPr>
              <a:t>вариабельным  смещением </a:t>
            </a:r>
            <a:r>
              <a:rPr sz="2600" spc="-10" dirty="0">
                <a:latin typeface="Calibri"/>
                <a:cs typeface="Calibri"/>
              </a:rPr>
              <a:t>ткани мозжечка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Calibri"/>
                <a:cs typeface="Calibri"/>
              </a:rPr>
              <a:t>спинномозговой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канал,</a:t>
            </a:r>
            <a:endParaRPr sz="2600">
              <a:latin typeface="Calibri"/>
              <a:cs typeface="Calibri"/>
            </a:endParaRPr>
          </a:p>
          <a:p>
            <a:pPr marL="241300" marR="645795">
              <a:lnSpc>
                <a:spcPct val="80000"/>
              </a:lnSpc>
              <a:spcBef>
                <a:spcPts val="315"/>
              </a:spcBef>
            </a:pPr>
            <a:r>
              <a:rPr sz="2600" spc="-10" dirty="0">
                <a:latin typeface="Calibri"/>
                <a:cs typeface="Calibri"/>
              </a:rPr>
              <a:t>одновременно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20" dirty="0">
                <a:latin typeface="Calibri"/>
                <a:cs typeface="Calibri"/>
              </a:rPr>
              <a:t>каудальной  </a:t>
            </a:r>
            <a:r>
              <a:rPr sz="2600" spc="-5" dirty="0">
                <a:latin typeface="Calibri"/>
                <a:cs typeface="Calibri"/>
              </a:rPr>
              <a:t>дислокацией </a:t>
            </a:r>
            <a:r>
              <a:rPr sz="2600" dirty="0">
                <a:latin typeface="Calibri"/>
                <a:cs typeface="Calibri"/>
              </a:rPr>
              <a:t>нижней части  </a:t>
            </a:r>
            <a:r>
              <a:rPr sz="2600" spc="-10" dirty="0">
                <a:latin typeface="Calibri"/>
                <a:cs typeface="Calibri"/>
              </a:rPr>
              <a:t>ствола </a:t>
            </a:r>
            <a:r>
              <a:rPr sz="2600" spc="-5" dirty="0">
                <a:latin typeface="Calibri"/>
                <a:cs typeface="Calibri"/>
              </a:rPr>
              <a:t>мозга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четвертого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25" dirty="0">
                <a:latin typeface="Calibri"/>
                <a:cs typeface="Calibri"/>
              </a:rPr>
              <a:t>желудочка, </a:t>
            </a:r>
            <a:r>
              <a:rPr sz="2600" spc="-10" dirty="0">
                <a:latin typeface="Calibri"/>
                <a:cs typeface="Calibri"/>
              </a:rPr>
              <a:t>эти </a:t>
            </a:r>
            <a:r>
              <a:rPr sz="2600" spc="-5" dirty="0">
                <a:latin typeface="Calibri"/>
                <a:cs typeface="Calibri"/>
              </a:rPr>
              <a:t>аномалии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задней</a:t>
            </a:r>
            <a:endParaRPr sz="2600">
              <a:latin typeface="Calibri"/>
              <a:cs typeface="Calibri"/>
            </a:endParaRPr>
          </a:p>
          <a:p>
            <a:pPr marL="241300" marR="606425">
              <a:lnSpc>
                <a:spcPts val="2500"/>
              </a:lnSpc>
              <a:spcBef>
                <a:spcPts val="290"/>
              </a:spcBef>
            </a:pPr>
            <a:r>
              <a:rPr sz="2600" dirty="0">
                <a:latin typeface="Calibri"/>
                <a:cs typeface="Calibri"/>
              </a:rPr>
              <a:t>черепной ямки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описываются  чаще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всего</a:t>
            </a:r>
            <a:endParaRPr sz="2600">
              <a:latin typeface="Calibri"/>
              <a:cs typeface="Calibri"/>
            </a:endParaRPr>
          </a:p>
          <a:p>
            <a:pPr marL="241300" marR="31496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мальформация Chiari </a:t>
            </a:r>
            <a:r>
              <a:rPr sz="2600" dirty="0">
                <a:latin typeface="Calibri"/>
                <a:cs typeface="Calibri"/>
              </a:rPr>
              <a:t>II </a:t>
            </a:r>
            <a:r>
              <a:rPr sz="2600" spc="-10" dirty="0">
                <a:latin typeface="Calibri"/>
                <a:cs typeface="Calibri"/>
              </a:rPr>
              <a:t>также  </a:t>
            </a:r>
            <a:r>
              <a:rPr sz="2600" dirty="0">
                <a:latin typeface="Calibri"/>
                <a:cs typeface="Calibri"/>
              </a:rPr>
              <a:t>ассоциирована с широким  </a:t>
            </a:r>
            <a:r>
              <a:rPr sz="2600" spc="-5" dirty="0">
                <a:latin typeface="Calibri"/>
                <a:cs typeface="Calibri"/>
              </a:rPr>
              <a:t>диапазоном аномалий </a:t>
            </a:r>
            <a:r>
              <a:rPr sz="2600" dirty="0">
                <a:latin typeface="Calibri"/>
                <a:cs typeface="Calibri"/>
              </a:rPr>
              <a:t>по всей  </a:t>
            </a:r>
            <a:r>
              <a:rPr sz="2600" spc="-5" dirty="0">
                <a:latin typeface="Calibri"/>
                <a:cs typeface="Calibri"/>
              </a:rPr>
              <a:t>осевой </a:t>
            </a:r>
            <a:r>
              <a:rPr sz="2600" dirty="0">
                <a:latin typeface="Calibri"/>
                <a:cs typeface="Calibri"/>
              </a:rPr>
              <a:t>части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ЦНС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680"/>
              </a:lnSpc>
              <a:spcBef>
                <a:spcPts val="95"/>
              </a:spcBef>
            </a:pPr>
            <a:r>
              <a:rPr sz="4000" spc="-10" dirty="0"/>
              <a:t>Эмбриология</a:t>
            </a:r>
            <a:endParaRPr sz="4000"/>
          </a:p>
          <a:p>
            <a:pPr marL="8255" marR="5080" algn="ctr">
              <a:lnSpc>
                <a:spcPts val="2530"/>
              </a:lnSpc>
              <a:spcBef>
                <a:spcPts val="259"/>
              </a:spcBef>
            </a:pPr>
            <a:r>
              <a:rPr sz="2400" spc="-5" dirty="0">
                <a:solidFill>
                  <a:srgbClr val="FF0000"/>
                </a:solidFill>
              </a:rPr>
              <a:t>Понимание </a:t>
            </a:r>
            <a:r>
              <a:rPr sz="2400" dirty="0">
                <a:solidFill>
                  <a:srgbClr val="FF0000"/>
                </a:solidFill>
              </a:rPr>
              <a:t>процесса </a:t>
            </a:r>
            <a:r>
              <a:rPr sz="2400" spc="-5" dirty="0">
                <a:solidFill>
                  <a:srgbClr val="FF0000"/>
                </a:solidFill>
              </a:rPr>
              <a:t>первичной </a:t>
            </a:r>
            <a:r>
              <a:rPr sz="2400" dirty="0">
                <a:solidFill>
                  <a:srgbClr val="FF0000"/>
                </a:solidFill>
              </a:rPr>
              <a:t>и </a:t>
            </a:r>
            <a:r>
              <a:rPr sz="2400" spc="-15" dirty="0">
                <a:solidFill>
                  <a:srgbClr val="FF0000"/>
                </a:solidFill>
              </a:rPr>
              <a:t>вторичной нейруляция </a:t>
            </a:r>
            <a:r>
              <a:rPr sz="2400" spc="-5" dirty="0">
                <a:solidFill>
                  <a:srgbClr val="FF0000"/>
                </a:solidFill>
              </a:rPr>
              <a:t>имеет  первостепенное </a:t>
            </a:r>
            <a:r>
              <a:rPr sz="2400" spc="-15" dirty="0">
                <a:solidFill>
                  <a:srgbClr val="FF0000"/>
                </a:solidFill>
              </a:rPr>
              <a:t>значение </a:t>
            </a:r>
            <a:r>
              <a:rPr sz="2400" dirty="0">
                <a:solidFill>
                  <a:srgbClr val="FF0000"/>
                </a:solidFill>
              </a:rPr>
              <a:t>в </a:t>
            </a:r>
            <a:r>
              <a:rPr sz="2400" spc="-5" dirty="0">
                <a:solidFill>
                  <a:srgbClr val="FF0000"/>
                </a:solidFill>
              </a:rPr>
              <a:t>понимании </a:t>
            </a:r>
            <a:r>
              <a:rPr sz="2400" spc="-15" dirty="0">
                <a:solidFill>
                  <a:srgbClr val="FF0000"/>
                </a:solidFill>
              </a:rPr>
              <a:t>патогенеза </a:t>
            </a:r>
            <a:r>
              <a:rPr sz="2400" dirty="0">
                <a:solidFill>
                  <a:srgbClr val="FF0000"/>
                </a:solidFill>
              </a:rPr>
              <a:t>spina</a:t>
            </a:r>
            <a:r>
              <a:rPr sz="2400" spc="5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bifida.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16939" y="2209241"/>
            <a:ext cx="10287000" cy="3820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81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временная окклюзия </a:t>
            </a:r>
            <a:r>
              <a:rPr sz="2600" spc="-20" dirty="0">
                <a:latin typeface="Calibri"/>
                <a:cs typeface="Calibri"/>
              </a:rPr>
              <a:t>каудальной </a:t>
            </a:r>
            <a:r>
              <a:rPr sz="2600" spc="-5" dirty="0">
                <a:latin typeface="Calibri"/>
                <a:cs typeface="Calibri"/>
              </a:rPr>
              <a:t>(спинномозговой) </a:t>
            </a:r>
            <a:r>
              <a:rPr sz="2600" dirty="0">
                <a:latin typeface="Calibri"/>
                <a:cs typeface="Calibri"/>
              </a:rPr>
              <a:t>нервной </a:t>
            </a:r>
            <a:r>
              <a:rPr sz="2600" spc="-5" dirty="0">
                <a:latin typeface="Calibri"/>
                <a:cs typeface="Calibri"/>
              </a:rPr>
              <a:t>трубки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810"/>
              </a:lnSpc>
            </a:pPr>
            <a:r>
              <a:rPr sz="2600" spc="-5" dirty="0">
                <a:latin typeface="Calibri"/>
                <a:cs typeface="Calibri"/>
              </a:rPr>
              <a:t>23-27 </a:t>
            </a:r>
            <a:r>
              <a:rPr sz="2600" dirty="0">
                <a:latin typeface="Calibri"/>
                <a:cs typeface="Calibri"/>
              </a:rPr>
              <a:t>- е сутки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→</a:t>
            </a:r>
            <a:endParaRPr sz="2600">
              <a:latin typeface="Calibri"/>
              <a:cs typeface="Calibri"/>
            </a:endParaRPr>
          </a:p>
          <a:p>
            <a:pPr marL="241300" marR="1463040" indent="-229235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→ </a:t>
            </a:r>
            <a:r>
              <a:rPr sz="2600" spc="-10" dirty="0">
                <a:latin typeface="Calibri"/>
                <a:cs typeface="Calibri"/>
              </a:rPr>
              <a:t>создается </a:t>
            </a:r>
            <a:r>
              <a:rPr sz="2600" spc="-5" dirty="0">
                <a:latin typeface="Calibri"/>
                <a:cs typeface="Calibri"/>
              </a:rPr>
              <a:t>рострально-замкнутое </a:t>
            </a:r>
            <a:r>
              <a:rPr sz="2600" spc="-10" dirty="0">
                <a:latin typeface="Calibri"/>
                <a:cs typeface="Calibri"/>
              </a:rPr>
              <a:t>заполненное </a:t>
            </a:r>
            <a:r>
              <a:rPr sz="2600" spc="-5" dirty="0">
                <a:latin typeface="Calibri"/>
                <a:cs typeface="Calibri"/>
              </a:rPr>
              <a:t>жидкостью  </a:t>
            </a:r>
            <a:r>
              <a:rPr sz="2600" dirty="0">
                <a:latin typeface="Calibri"/>
                <a:cs typeface="Calibri"/>
              </a:rPr>
              <a:t>пространство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→</a:t>
            </a:r>
            <a:endParaRPr sz="2600">
              <a:latin typeface="Calibri"/>
              <a:cs typeface="Calibri"/>
            </a:endParaRPr>
          </a:p>
          <a:p>
            <a:pPr marL="241300" marR="464820" indent="-229235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5" dirty="0">
                <a:latin typeface="Calibri"/>
                <a:cs typeface="Calibri"/>
              </a:rPr>
              <a:t>→ </a:t>
            </a:r>
            <a:r>
              <a:rPr sz="2600" spc="-10" dirty="0">
                <a:latin typeface="Calibri"/>
                <a:cs typeface="Calibri"/>
              </a:rPr>
              <a:t>давление, </a:t>
            </a:r>
            <a:r>
              <a:rPr sz="2600" spc="-5" dirty="0">
                <a:latin typeface="Calibri"/>
                <a:cs typeface="Calibri"/>
              </a:rPr>
              <a:t>чтобы расширить просвет </a:t>
            </a:r>
            <a:r>
              <a:rPr sz="2600" dirty="0">
                <a:latin typeface="Calibri"/>
                <a:cs typeface="Calibri"/>
              </a:rPr>
              <a:t>черепа и </a:t>
            </a:r>
            <a:r>
              <a:rPr sz="2600" spc="-10" dirty="0">
                <a:latin typeface="Calibri"/>
                <a:cs typeface="Calibri"/>
              </a:rPr>
              <a:t>является </a:t>
            </a:r>
            <a:r>
              <a:rPr sz="2600" spc="-15" dirty="0">
                <a:latin typeface="Calibri"/>
                <a:cs typeface="Calibri"/>
              </a:rPr>
              <a:t>стимулом  </a:t>
            </a:r>
            <a:r>
              <a:rPr sz="2600" spc="-5" dirty="0">
                <a:latin typeface="Calibri"/>
                <a:cs typeface="Calibri"/>
              </a:rPr>
              <a:t>для </a:t>
            </a:r>
            <a:r>
              <a:rPr sz="2600" spc="-10" dirty="0">
                <a:latin typeface="Calibri"/>
                <a:cs typeface="Calibri"/>
              </a:rPr>
              <a:t>увеличения </a:t>
            </a:r>
            <a:r>
              <a:rPr sz="2600" spc="-5" dirty="0">
                <a:latin typeface="Calibri"/>
                <a:cs typeface="Calibri"/>
              </a:rPr>
              <a:t>мозга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→</a:t>
            </a:r>
            <a:endParaRPr sz="2600">
              <a:latin typeface="Calibri"/>
              <a:cs typeface="Calibri"/>
            </a:endParaRPr>
          </a:p>
          <a:p>
            <a:pPr marL="241300" marR="1700530" indent="-229235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→ </a:t>
            </a:r>
            <a:r>
              <a:rPr sz="2600" spc="-5" dirty="0">
                <a:latin typeface="Calibri"/>
                <a:cs typeface="Calibri"/>
              </a:rPr>
              <a:t>расширение черепно-мозговых структур </a:t>
            </a:r>
            <a:r>
              <a:rPr sz="2600" spc="-10" dirty="0">
                <a:latin typeface="Calibri"/>
                <a:cs typeface="Calibri"/>
              </a:rPr>
              <a:t>путем </a:t>
            </a:r>
            <a:r>
              <a:rPr sz="2600" spc="-5" dirty="0">
                <a:latin typeface="Calibri"/>
                <a:cs typeface="Calibri"/>
              </a:rPr>
              <a:t>развития  </a:t>
            </a:r>
            <a:r>
              <a:rPr sz="2600" dirty="0">
                <a:latin typeface="Calibri"/>
                <a:cs typeface="Calibri"/>
              </a:rPr>
              <a:t>примитивной </a:t>
            </a:r>
            <a:r>
              <a:rPr sz="2600" spc="-25" dirty="0">
                <a:latin typeface="Calibri"/>
                <a:cs typeface="Calibri"/>
              </a:rPr>
              <a:t>желудочковой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системы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600" spc="-5" dirty="0">
                <a:latin typeface="Calibri"/>
                <a:cs typeface="Calibri"/>
              </a:rPr>
              <a:t>Нарушение процесса </a:t>
            </a:r>
            <a:r>
              <a:rPr sz="2600" spc="5" dirty="0">
                <a:latin typeface="Calibri"/>
                <a:cs typeface="Calibri"/>
              </a:rPr>
              <a:t>→ </a:t>
            </a:r>
            <a:r>
              <a:rPr sz="2600" spc="-5" dirty="0">
                <a:latin typeface="Calibri"/>
                <a:cs typeface="Calibri"/>
              </a:rPr>
              <a:t>мальформация </a:t>
            </a:r>
            <a:r>
              <a:rPr sz="2600" dirty="0">
                <a:latin typeface="Calibri"/>
                <a:cs typeface="Calibri"/>
              </a:rPr>
              <a:t>Киари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(15)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800" b="1" i="1" dirty="0">
                <a:latin typeface="Times New Roman"/>
                <a:cs typeface="Times New Roman"/>
              </a:rPr>
              <a:t>McLone </a:t>
            </a:r>
            <a:r>
              <a:rPr sz="1800" b="1" i="1" spc="-5" dirty="0">
                <a:latin typeface="Times New Roman"/>
                <a:cs typeface="Times New Roman"/>
              </a:rPr>
              <a:t>DG, Knepper </a:t>
            </a:r>
            <a:r>
              <a:rPr sz="1800" b="1" i="1" spc="-65" dirty="0">
                <a:latin typeface="Times New Roman"/>
                <a:cs typeface="Times New Roman"/>
              </a:rPr>
              <a:t>PA</a:t>
            </a:r>
            <a:r>
              <a:rPr sz="1800" b="1" i="1" spc="-114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(1989)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4398" y="614248"/>
            <a:ext cx="5823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Times New Roman"/>
                <a:cs typeface="Times New Roman"/>
              </a:rPr>
              <a:t>Мальформация </a:t>
            </a:r>
            <a:r>
              <a:rPr sz="4400" b="0" dirty="0">
                <a:latin typeface="Times New Roman"/>
                <a:cs typeface="Times New Roman"/>
              </a:rPr>
              <a:t>Киари</a:t>
            </a:r>
            <a:r>
              <a:rPr sz="4400" b="0" spc="-65" dirty="0">
                <a:latin typeface="Times New Roman"/>
                <a:cs typeface="Times New Roman"/>
              </a:rPr>
              <a:t> </a:t>
            </a:r>
            <a:r>
              <a:rPr sz="4400" b="0" spc="-5" dirty="0">
                <a:latin typeface="Times New Roman"/>
                <a:cs typeface="Times New Roman"/>
              </a:rPr>
              <a:t>II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25735" cy="438594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56260" indent="-229235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часто мешает </a:t>
            </a:r>
            <a:r>
              <a:rPr sz="2600" spc="-10" dirty="0">
                <a:latin typeface="Calibri"/>
                <a:cs typeface="Calibri"/>
              </a:rPr>
              <a:t>оттоку </a:t>
            </a:r>
            <a:r>
              <a:rPr sz="2600" dirty="0">
                <a:latin typeface="Calibri"/>
                <a:cs typeface="Calibri"/>
              </a:rPr>
              <a:t>СМЖ </a:t>
            </a:r>
            <a:r>
              <a:rPr sz="2600" spc="-5" dirty="0">
                <a:latin typeface="Calibri"/>
                <a:cs typeface="Calibri"/>
              </a:rPr>
              <a:t>и, </a:t>
            </a:r>
            <a:r>
              <a:rPr sz="2600" spc="-15" dirty="0">
                <a:latin typeface="Calibri"/>
                <a:cs typeface="Calibri"/>
              </a:rPr>
              <a:t>следовательно, </a:t>
            </a:r>
            <a:r>
              <a:rPr sz="2600" dirty="0">
                <a:latin typeface="Calibri"/>
                <a:cs typeface="Calibri"/>
              </a:rPr>
              <a:t>почти </a:t>
            </a:r>
            <a:r>
              <a:rPr sz="2600" spc="-25" dirty="0">
                <a:latin typeface="Calibri"/>
                <a:cs typeface="Calibri"/>
              </a:rPr>
              <a:t>всегда </a:t>
            </a:r>
            <a:r>
              <a:rPr sz="2600" spc="-5" dirty="0">
                <a:latin typeface="Calibri"/>
                <a:cs typeface="Calibri"/>
              </a:rPr>
              <a:t>связано </a:t>
            </a:r>
            <a:r>
              <a:rPr sz="2600" dirty="0">
                <a:latin typeface="Calibri"/>
                <a:cs typeface="Calibri"/>
              </a:rPr>
              <a:t>с  </a:t>
            </a:r>
            <a:r>
              <a:rPr sz="2600" spc="-5" dirty="0">
                <a:latin typeface="Calibri"/>
                <a:cs typeface="Calibri"/>
              </a:rPr>
              <a:t>гидроцефалией.</a:t>
            </a:r>
            <a:endParaRPr sz="2600">
              <a:latin typeface="Calibri"/>
              <a:cs typeface="Calibri"/>
            </a:endParaRPr>
          </a:p>
          <a:p>
            <a:pPr marL="241300" marR="688340" indent="-229235">
              <a:lnSpc>
                <a:spcPct val="7010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0" dirty="0">
                <a:latin typeface="Calibri"/>
                <a:cs typeface="Calibri"/>
              </a:rPr>
              <a:t>каудальное </a:t>
            </a:r>
            <a:r>
              <a:rPr sz="2600" spc="-5" dirty="0">
                <a:latin typeface="Calibri"/>
                <a:cs typeface="Calibri"/>
              </a:rPr>
              <a:t>смещение </a:t>
            </a:r>
            <a:r>
              <a:rPr sz="2600" spc="-10" dirty="0">
                <a:latin typeface="Calibri"/>
                <a:cs typeface="Calibri"/>
              </a:rPr>
              <a:t>мозгового </a:t>
            </a:r>
            <a:r>
              <a:rPr sz="2600" dirty="0">
                <a:latin typeface="Calibri"/>
                <a:cs typeface="Calibri"/>
              </a:rPr>
              <a:t>вещества </a:t>
            </a:r>
            <a:r>
              <a:rPr sz="2600" spc="-15" dirty="0">
                <a:latin typeface="Calibri"/>
                <a:cs typeface="Calibri"/>
              </a:rPr>
              <a:t>может происходить </a:t>
            </a:r>
            <a:r>
              <a:rPr sz="2600" dirty="0">
                <a:latin typeface="Calibri"/>
                <a:cs typeface="Calibri"/>
              </a:rPr>
              <a:t>и в  </a:t>
            </a:r>
            <a:r>
              <a:rPr sz="2600" spc="-30" dirty="0">
                <a:latin typeface="Calibri"/>
                <a:cs typeface="Calibri"/>
              </a:rPr>
              <a:t>результате </a:t>
            </a:r>
            <a:r>
              <a:rPr sz="2600" spc="-5" dirty="0">
                <a:latin typeface="Calibri"/>
                <a:cs typeface="Calibri"/>
              </a:rPr>
              <a:t>тракционной нейропатии </a:t>
            </a:r>
            <a:r>
              <a:rPr sz="2600" dirty="0">
                <a:latin typeface="Calibri"/>
                <a:cs typeface="Calibri"/>
              </a:rPr>
              <a:t>нижних черепных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нервов.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признаки </a:t>
            </a:r>
            <a:r>
              <a:rPr sz="2600" spc="-15" dirty="0">
                <a:latin typeface="Calibri"/>
                <a:cs typeface="Calibri"/>
              </a:rPr>
              <a:t>бульбарного </a:t>
            </a:r>
            <a:r>
              <a:rPr sz="2600" spc="-10" dirty="0">
                <a:latin typeface="Calibri"/>
                <a:cs typeface="Calibri"/>
              </a:rPr>
              <a:t>компромисса </a:t>
            </a:r>
            <a:r>
              <a:rPr sz="2600" spc="-5" dirty="0">
                <a:latin typeface="Calibri"/>
                <a:cs typeface="Calibri"/>
              </a:rPr>
              <a:t>возникают из-за сдавления </a:t>
            </a:r>
            <a:r>
              <a:rPr sz="2600" dirty="0">
                <a:latin typeface="Calibri"/>
                <a:cs typeface="Calibri"/>
              </a:rPr>
              <a:t>грыжи  </a:t>
            </a:r>
            <a:r>
              <a:rPr sz="2600" spc="-5" dirty="0">
                <a:latin typeface="Calibri"/>
                <a:cs typeface="Calibri"/>
              </a:rPr>
              <a:t>заднего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мозга.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241300" marR="368935" indent="-229235">
              <a:lnSpc>
                <a:spcPct val="700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проявляется </a:t>
            </a:r>
            <a:r>
              <a:rPr sz="2600" dirty="0">
                <a:latin typeface="Calibri"/>
                <a:cs typeface="Calibri"/>
              </a:rPr>
              <a:t>широкий спектр </a:t>
            </a:r>
            <a:r>
              <a:rPr sz="2600" spc="-5" dirty="0">
                <a:latin typeface="Calibri"/>
                <a:cs typeface="Calibri"/>
              </a:rPr>
              <a:t>клинических симптомов </a:t>
            </a:r>
            <a:r>
              <a:rPr sz="2600" spc="-20" dirty="0">
                <a:latin typeface="Calibri"/>
                <a:cs typeface="Calibri"/>
              </a:rPr>
              <a:t>(только </a:t>
            </a:r>
            <a:r>
              <a:rPr sz="2600" dirty="0">
                <a:latin typeface="Calibri"/>
                <a:cs typeface="Calibri"/>
              </a:rPr>
              <a:t>у 20%  </a:t>
            </a:r>
            <a:r>
              <a:rPr sz="2600" spc="-30" dirty="0">
                <a:latin typeface="Calibri"/>
                <a:cs typeface="Calibri"/>
              </a:rPr>
              <a:t>будет </a:t>
            </a:r>
            <a:r>
              <a:rPr sz="2600" spc="-5" dirty="0">
                <a:latin typeface="Calibri"/>
                <a:cs typeface="Calibri"/>
              </a:rPr>
              <a:t>развиваться клинические </a:t>
            </a:r>
            <a:r>
              <a:rPr sz="2600" dirty="0">
                <a:latin typeface="Calibri"/>
                <a:cs typeface="Calibri"/>
              </a:rPr>
              <a:t>признаки </a:t>
            </a:r>
            <a:r>
              <a:rPr sz="2600" spc="-5" dirty="0">
                <a:latin typeface="Calibri"/>
                <a:cs typeface="Calibri"/>
              </a:rPr>
              <a:t>дисфункции </a:t>
            </a:r>
            <a:r>
              <a:rPr sz="2600" spc="-10" dirty="0">
                <a:latin typeface="Calibri"/>
                <a:cs typeface="Calibri"/>
              </a:rPr>
              <a:t>ствола  </a:t>
            </a:r>
            <a:r>
              <a:rPr sz="2600" spc="-15" dirty="0">
                <a:latin typeface="Calibri"/>
                <a:cs typeface="Calibri"/>
              </a:rPr>
              <a:t>головного </a:t>
            </a:r>
            <a:r>
              <a:rPr sz="2600" spc="-5" dirty="0">
                <a:latin typeface="Calibri"/>
                <a:cs typeface="Calibri"/>
              </a:rPr>
              <a:t>мозга,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15" dirty="0">
                <a:latin typeface="Calibri"/>
                <a:cs typeface="Calibri"/>
              </a:rPr>
              <a:t>этом </a:t>
            </a:r>
            <a:r>
              <a:rPr sz="2600" spc="-10" dirty="0">
                <a:latin typeface="Calibri"/>
                <a:cs typeface="Calibri"/>
              </a:rPr>
              <a:t>большинство </a:t>
            </a:r>
            <a:r>
              <a:rPr sz="2600" spc="-15" dirty="0">
                <a:latin typeface="Calibri"/>
                <a:cs typeface="Calibri"/>
              </a:rPr>
              <a:t>происходит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неонатальном  </a:t>
            </a:r>
            <a:r>
              <a:rPr sz="2600" spc="-15" dirty="0">
                <a:latin typeface="Calibri"/>
                <a:cs typeface="Calibri"/>
              </a:rPr>
              <a:t>периоде).</a:t>
            </a:r>
            <a:endParaRPr sz="2600">
              <a:latin typeface="Calibri"/>
              <a:cs typeface="Calibri"/>
            </a:endParaRPr>
          </a:p>
          <a:p>
            <a:pPr marL="241300" marR="988060" indent="-229235">
              <a:lnSpc>
                <a:spcPct val="7010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симптомы могут </a:t>
            </a:r>
            <a:r>
              <a:rPr sz="2600" dirty="0">
                <a:latin typeface="Calibri"/>
                <a:cs typeface="Calibri"/>
              </a:rPr>
              <a:t>быть очевидны при </a:t>
            </a:r>
            <a:r>
              <a:rPr sz="2600" spc="-10" dirty="0">
                <a:latin typeface="Calibri"/>
                <a:cs typeface="Calibri"/>
              </a:rPr>
              <a:t>рождении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10" dirty="0">
                <a:latin typeface="Calibri"/>
                <a:cs typeface="Calibri"/>
              </a:rPr>
              <a:t>возникают </a:t>
            </a:r>
            <a:r>
              <a:rPr sz="2600" dirty="0">
                <a:latin typeface="Calibri"/>
                <a:cs typeface="Calibri"/>
              </a:rPr>
              <a:t>в  </a:t>
            </a:r>
            <a:r>
              <a:rPr sz="2600" spc="-5" dirty="0">
                <a:latin typeface="Calibri"/>
                <a:cs typeface="Calibri"/>
              </a:rPr>
              <a:t>течение </a:t>
            </a:r>
            <a:r>
              <a:rPr sz="2600" dirty="0">
                <a:latin typeface="Calibri"/>
                <a:cs typeface="Calibri"/>
              </a:rPr>
              <a:t>первых 2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dirty="0">
                <a:latin typeface="Calibri"/>
                <a:cs typeface="Calibri"/>
              </a:rPr>
              <a:t>3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месяцев.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4398" y="614248"/>
            <a:ext cx="5823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Times New Roman"/>
                <a:cs typeface="Times New Roman"/>
              </a:rPr>
              <a:t>Мальформация </a:t>
            </a:r>
            <a:r>
              <a:rPr sz="4400" b="0" dirty="0">
                <a:latin typeface="Times New Roman"/>
                <a:cs typeface="Times New Roman"/>
              </a:rPr>
              <a:t>Киари</a:t>
            </a:r>
            <a:r>
              <a:rPr sz="4400" b="0" spc="-65" dirty="0">
                <a:latin typeface="Times New Roman"/>
                <a:cs typeface="Times New Roman"/>
              </a:rPr>
              <a:t> </a:t>
            </a:r>
            <a:r>
              <a:rPr sz="4400" b="0" spc="-5" dirty="0">
                <a:latin typeface="Times New Roman"/>
                <a:cs typeface="Times New Roman"/>
              </a:rPr>
              <a:t>II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326370" cy="424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3025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нарушения </a:t>
            </a:r>
            <a:r>
              <a:rPr sz="2800" spc="-10" dirty="0">
                <a:latin typeface="Calibri"/>
                <a:cs typeface="Calibri"/>
              </a:rPr>
              <a:t>дыхания, </a:t>
            </a:r>
            <a:r>
              <a:rPr sz="2800" spc="-20" dirty="0">
                <a:latin typeface="Calibri"/>
                <a:cs typeface="Calibri"/>
              </a:rPr>
              <a:t>которые </a:t>
            </a:r>
            <a:r>
              <a:rPr sz="2800" spc="-5" dirty="0">
                <a:latin typeface="Calibri"/>
                <a:cs typeface="Calibri"/>
              </a:rPr>
              <a:t>могут быть </a:t>
            </a:r>
            <a:r>
              <a:rPr sz="2800" dirty="0">
                <a:latin typeface="Calibri"/>
                <a:cs typeface="Calibri"/>
              </a:rPr>
              <a:t>вызваны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как</a:t>
            </a:r>
            <a:endParaRPr sz="2800">
              <a:latin typeface="Calibri"/>
              <a:cs typeface="Calibri"/>
            </a:endParaRPr>
          </a:p>
          <a:p>
            <a:pPr marL="241300" marR="721995">
              <a:lnSpc>
                <a:spcPts val="2690"/>
              </a:lnSpc>
              <a:spcBef>
                <a:spcPts val="310"/>
              </a:spcBef>
            </a:pPr>
            <a:r>
              <a:rPr sz="2800" spc="-5" dirty="0">
                <a:latin typeface="Calibri"/>
                <a:cs typeface="Calibri"/>
              </a:rPr>
              <a:t>центральными, </a:t>
            </a:r>
            <a:r>
              <a:rPr sz="2800" spc="-10" dirty="0">
                <a:latin typeface="Calibri"/>
                <a:cs typeface="Calibri"/>
              </a:rPr>
              <a:t>так </a:t>
            </a:r>
            <a:r>
              <a:rPr sz="2800" spc="-5" dirty="0">
                <a:latin typeface="Calibri"/>
                <a:cs typeface="Calibri"/>
              </a:rPr>
              <a:t>и периферическими причинами: </a:t>
            </a:r>
            <a:r>
              <a:rPr sz="2800" spc="-10" dirty="0">
                <a:latin typeface="Calibri"/>
                <a:cs typeface="Calibri"/>
              </a:rPr>
              <a:t>стридор,  </a:t>
            </a:r>
            <a:r>
              <a:rPr sz="2800" spc="-5" dirty="0">
                <a:latin typeface="Calibri"/>
                <a:cs typeface="Calibri"/>
              </a:rPr>
              <a:t>паралич </a:t>
            </a:r>
            <a:r>
              <a:rPr sz="2800" spc="-15" dirty="0">
                <a:latin typeface="Calibri"/>
                <a:cs typeface="Calibri"/>
              </a:rPr>
              <a:t>гортанного </a:t>
            </a:r>
            <a:r>
              <a:rPr sz="2800" spc="-5" dirty="0">
                <a:latin typeface="Calibri"/>
                <a:cs typeface="Calibri"/>
              </a:rPr>
              <a:t>нерва с параличом </a:t>
            </a:r>
            <a:r>
              <a:rPr sz="2800" spc="-15" dirty="0">
                <a:latin typeface="Calibri"/>
                <a:cs typeface="Calibri"/>
              </a:rPr>
              <a:t>голосовых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связок,</a:t>
            </a:r>
            <a:endParaRPr sz="2800">
              <a:latin typeface="Calibri"/>
              <a:cs typeface="Calibri"/>
            </a:endParaRPr>
          </a:p>
          <a:p>
            <a:pPr marL="241300" marR="48895">
              <a:lnSpc>
                <a:spcPct val="80000"/>
              </a:lnSpc>
              <a:spcBef>
                <a:spcPts val="25"/>
              </a:spcBef>
            </a:pPr>
            <a:r>
              <a:rPr sz="2800" spc="-10" dirty="0">
                <a:latin typeface="Calibri"/>
                <a:cs typeface="Calibri"/>
              </a:rPr>
              <a:t>обструкции верхних </a:t>
            </a:r>
            <a:r>
              <a:rPr sz="2800" spc="-15" dirty="0">
                <a:latin typeface="Calibri"/>
                <a:cs typeface="Calibri"/>
              </a:rPr>
              <a:t>дыхательных </a:t>
            </a:r>
            <a:r>
              <a:rPr sz="2800" spc="-10" dirty="0">
                <a:latin typeface="Calibri"/>
                <a:cs typeface="Calibri"/>
              </a:rPr>
              <a:t>путей, </a:t>
            </a:r>
            <a:r>
              <a:rPr sz="2800" spc="-15" dirty="0">
                <a:latin typeface="Calibri"/>
                <a:cs typeface="Calibri"/>
              </a:rPr>
              <a:t>периодическое </a:t>
            </a:r>
            <a:r>
              <a:rPr sz="2800" spc="-10" dirty="0">
                <a:latin typeface="Calibri"/>
                <a:cs typeface="Calibri"/>
              </a:rPr>
              <a:t>дыхания,  </a:t>
            </a:r>
            <a:r>
              <a:rPr sz="2800" spc="-5" dirty="0">
                <a:latin typeface="Calibri"/>
                <a:cs typeface="Calibri"/>
              </a:rPr>
              <a:t>центральное или </a:t>
            </a:r>
            <a:r>
              <a:rPr sz="2800" spc="-10" dirty="0">
                <a:latin typeface="Calibri"/>
                <a:cs typeface="Calibri"/>
              </a:rPr>
              <a:t>обструктивное </a:t>
            </a:r>
            <a:r>
              <a:rPr sz="2800" spc="-5" dirty="0">
                <a:latin typeface="Calibri"/>
                <a:cs typeface="Calibri"/>
              </a:rPr>
              <a:t>апноэ сна,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аспирация.</a:t>
            </a:r>
            <a:endParaRPr sz="2800">
              <a:latin typeface="Calibri"/>
              <a:cs typeface="Calibri"/>
            </a:endParaRPr>
          </a:p>
          <a:p>
            <a:pPr marL="241300" marR="740410" indent="-229235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нарушения функции </a:t>
            </a:r>
            <a:r>
              <a:rPr sz="2800" spc="-10" dirty="0">
                <a:latin typeface="Calibri"/>
                <a:cs typeface="Calibri"/>
              </a:rPr>
              <a:t>дыхания </a:t>
            </a:r>
            <a:r>
              <a:rPr sz="2800" spc="-5" dirty="0">
                <a:latin typeface="Calibri"/>
                <a:cs typeface="Calibri"/>
              </a:rPr>
              <a:t>могут </a:t>
            </a:r>
            <a:r>
              <a:rPr sz="2800" spc="-10" dirty="0">
                <a:latin typeface="Calibri"/>
                <a:cs typeface="Calibri"/>
              </a:rPr>
              <a:t>потребовать выполнение  </a:t>
            </a:r>
            <a:r>
              <a:rPr sz="2800" spc="-15" dirty="0">
                <a:latin typeface="Calibri"/>
                <a:cs typeface="Calibri"/>
              </a:rPr>
              <a:t>трахеостомии.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могут </a:t>
            </a:r>
            <a:r>
              <a:rPr sz="2800" spc="-10" dirty="0">
                <a:latin typeface="Calibri"/>
                <a:cs typeface="Calibri"/>
              </a:rPr>
              <a:t>проявляться </a:t>
            </a:r>
            <a:r>
              <a:rPr sz="2800" spc="-5" dirty="0">
                <a:latin typeface="Calibri"/>
                <a:cs typeface="Calibri"/>
              </a:rPr>
              <a:t>дисфагия и аномалия </a:t>
            </a:r>
            <a:r>
              <a:rPr sz="2800" spc="-10" dirty="0">
                <a:latin typeface="Calibri"/>
                <a:cs typeface="Calibri"/>
              </a:rPr>
              <a:t>движений </a:t>
            </a:r>
            <a:r>
              <a:rPr sz="2800" spc="-25" dirty="0">
                <a:latin typeface="Calibri"/>
                <a:cs typeface="Calibri"/>
              </a:rPr>
              <a:t>глаза, </a:t>
            </a:r>
            <a:r>
              <a:rPr sz="2800" spc="-20" dirty="0">
                <a:latin typeface="Calibri"/>
                <a:cs typeface="Calibri"/>
              </a:rPr>
              <a:t>которые  </a:t>
            </a:r>
            <a:r>
              <a:rPr sz="2800" spc="-10" dirty="0">
                <a:latin typeface="Calibri"/>
                <a:cs typeface="Calibri"/>
              </a:rPr>
              <a:t>связаны </a:t>
            </a:r>
            <a:r>
              <a:rPr sz="2800" spc="-5" dirty="0">
                <a:latin typeface="Calibri"/>
                <a:cs typeface="Calibri"/>
              </a:rPr>
              <a:t>с черепно-мозговыми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нейропатиями.</a:t>
            </a:r>
            <a:endParaRPr sz="2800">
              <a:latin typeface="Calibri"/>
              <a:cs typeface="Calibri"/>
            </a:endParaRPr>
          </a:p>
          <a:p>
            <a:pPr marL="241300" marR="859155" indent="-229235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тяжелые </a:t>
            </a:r>
            <a:r>
              <a:rPr sz="2800" spc="-10" dirty="0">
                <a:latin typeface="Calibri"/>
                <a:cs typeface="Calibri"/>
              </a:rPr>
              <a:t>проявления дисфагии </a:t>
            </a:r>
            <a:r>
              <a:rPr sz="2800" spc="-5" dirty="0">
                <a:latin typeface="Calibri"/>
                <a:cs typeface="Calibri"/>
              </a:rPr>
              <a:t>могут </a:t>
            </a:r>
            <a:r>
              <a:rPr sz="2800" spc="-10" dirty="0">
                <a:latin typeface="Calibri"/>
                <a:cs typeface="Calibri"/>
              </a:rPr>
              <a:t>потребовать </a:t>
            </a:r>
            <a:r>
              <a:rPr sz="2800" spc="-5" dirty="0">
                <a:latin typeface="Calibri"/>
                <a:cs typeface="Calibri"/>
              </a:rPr>
              <a:t>установки  </a:t>
            </a:r>
            <a:r>
              <a:rPr sz="2800" spc="-10" dirty="0">
                <a:latin typeface="Calibri"/>
                <a:cs typeface="Calibri"/>
              </a:rPr>
              <a:t>гастростомы.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4398" y="614248"/>
            <a:ext cx="5823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Times New Roman"/>
                <a:cs typeface="Times New Roman"/>
              </a:rPr>
              <a:t>Мальформация </a:t>
            </a:r>
            <a:r>
              <a:rPr sz="4400" b="0" dirty="0">
                <a:latin typeface="Times New Roman"/>
                <a:cs typeface="Times New Roman"/>
              </a:rPr>
              <a:t>Киари</a:t>
            </a:r>
            <a:r>
              <a:rPr sz="4400" b="0" spc="-65" dirty="0">
                <a:latin typeface="Times New Roman"/>
                <a:cs typeface="Times New Roman"/>
              </a:rPr>
              <a:t> </a:t>
            </a:r>
            <a:r>
              <a:rPr sz="4400" b="0" spc="-5" dirty="0">
                <a:latin typeface="Times New Roman"/>
                <a:cs typeface="Times New Roman"/>
              </a:rPr>
              <a:t>II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306050" cy="4228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при </a:t>
            </a:r>
            <a:r>
              <a:rPr sz="2400" dirty="0">
                <a:latin typeface="Calibri"/>
                <a:cs typeface="Calibri"/>
              </a:rPr>
              <a:t>наличии </a:t>
            </a:r>
            <a:r>
              <a:rPr sz="2400" spc="-10" dirty="0">
                <a:latin typeface="Calibri"/>
                <a:cs typeface="Calibri"/>
              </a:rPr>
              <a:t>компрометации ствола </a:t>
            </a:r>
            <a:r>
              <a:rPr sz="2400" spc="-5" dirty="0">
                <a:latin typeface="Calibri"/>
                <a:cs typeface="Calibri"/>
              </a:rPr>
              <a:t>мозга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возникнуть </a:t>
            </a:r>
            <a:r>
              <a:rPr sz="2400" spc="-5" dirty="0">
                <a:latin typeface="Calibri"/>
                <a:cs typeface="Calibri"/>
              </a:rPr>
              <a:t>гемипарез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endParaRPr sz="2400">
              <a:latin typeface="Calibri"/>
              <a:cs typeface="Calibri"/>
            </a:endParaRPr>
          </a:p>
          <a:p>
            <a:pPr marL="241300" marR="69850">
              <a:lnSpc>
                <a:spcPct val="70000"/>
              </a:lnSpc>
              <a:spcBef>
                <a:spcPts val="430"/>
              </a:spcBef>
            </a:pPr>
            <a:r>
              <a:rPr sz="2400" spc="-10" dirty="0">
                <a:latin typeface="Calibri"/>
                <a:cs typeface="Calibri"/>
              </a:rPr>
              <a:t>тетрапарез (это </a:t>
            </a:r>
            <a:r>
              <a:rPr sz="2400" spc="-5" dirty="0">
                <a:latin typeface="Calibri"/>
                <a:cs typeface="Calibri"/>
              </a:rPr>
              <a:t>чаще встречается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15" dirty="0">
                <a:latin typeface="Calibri"/>
                <a:cs typeface="Calibri"/>
              </a:rPr>
              <a:t>детей </a:t>
            </a:r>
            <a:r>
              <a:rPr sz="2400" spc="-5" dirty="0">
                <a:latin typeface="Calibri"/>
                <a:cs typeface="Calibri"/>
              </a:rPr>
              <a:t>старшего </a:t>
            </a:r>
            <a:r>
              <a:rPr sz="2400" dirty="0">
                <a:latin typeface="Calibri"/>
                <a:cs typeface="Calibri"/>
              </a:rPr>
              <a:t>возраста и взрослых, чем  у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младенцев).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нарушение </a:t>
            </a:r>
            <a:r>
              <a:rPr sz="2400" spc="-15" dirty="0">
                <a:latin typeface="Calibri"/>
                <a:cs typeface="Calibri"/>
              </a:rPr>
              <a:t>мелкой </a:t>
            </a:r>
            <a:r>
              <a:rPr sz="2400" spc="-10" dirty="0">
                <a:latin typeface="Calibri"/>
                <a:cs typeface="Calibri"/>
              </a:rPr>
              <a:t>моторики </a:t>
            </a:r>
            <a:r>
              <a:rPr sz="2400" spc="-5" dirty="0">
                <a:latin typeface="Calibri"/>
                <a:cs typeface="Calibri"/>
              </a:rPr>
              <a:t>рук </a:t>
            </a:r>
            <a:r>
              <a:rPr sz="2400" spc="-10" dirty="0">
                <a:latin typeface="Calibri"/>
                <a:cs typeface="Calibri"/>
              </a:rPr>
              <a:t>хорошо документируется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наблюдается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5" dirty="0">
                <a:latin typeface="Calibri"/>
                <a:cs typeface="Calibri"/>
              </a:rPr>
              <a:t>более </a:t>
            </a:r>
            <a:r>
              <a:rPr sz="2400" dirty="0">
                <a:latin typeface="Calibri"/>
                <a:cs typeface="Calibri"/>
              </a:rPr>
              <a:t>чем у </a:t>
            </a:r>
            <a:r>
              <a:rPr sz="2400" spc="-5" dirty="0">
                <a:latin typeface="Calibri"/>
                <a:cs typeface="Calibri"/>
              </a:rPr>
              <a:t>50% лиц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поражениями </a:t>
            </a:r>
            <a:r>
              <a:rPr sz="2400" dirty="0">
                <a:latin typeface="Calibri"/>
                <a:cs typeface="Calibri"/>
              </a:rPr>
              <a:t>на уровне </a:t>
            </a:r>
            <a:r>
              <a:rPr sz="2400" spc="-20" dirty="0">
                <a:latin typeface="Calibri"/>
                <a:cs typeface="Calibri"/>
              </a:rPr>
              <a:t>грудной </a:t>
            </a:r>
            <a:r>
              <a:rPr sz="2400" spc="-5" dirty="0">
                <a:latin typeface="Calibri"/>
                <a:cs typeface="Calibri"/>
              </a:rPr>
              <a:t>клетки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примерно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25% лиц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пояснично-крестцовыми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поражениями.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0" dirty="0">
                <a:latin typeface="Calibri"/>
                <a:cs typeface="Calibri"/>
              </a:rPr>
              <a:t>контроль </a:t>
            </a:r>
            <a:r>
              <a:rPr sz="2400" spc="-5" dirty="0">
                <a:latin typeface="Calibri"/>
                <a:cs typeface="Calibri"/>
              </a:rPr>
              <a:t>движений </a:t>
            </a:r>
            <a:r>
              <a:rPr sz="2400" spc="-30" dirty="0">
                <a:latin typeface="Calibri"/>
                <a:cs typeface="Calibri"/>
              </a:rPr>
              <a:t>глаз </a:t>
            </a:r>
            <a:r>
              <a:rPr sz="2400" spc="-5" dirty="0">
                <a:latin typeface="Calibri"/>
                <a:cs typeface="Calibri"/>
              </a:rPr>
              <a:t>(саккадические движения, фиксация </a:t>
            </a:r>
            <a:r>
              <a:rPr sz="2400" spc="-15" dirty="0">
                <a:latin typeface="Calibri"/>
                <a:cs typeface="Calibri"/>
              </a:rPr>
              <a:t>взгляда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прослеживание) связан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функцией </a:t>
            </a:r>
            <a:r>
              <a:rPr sz="2400" spc="-10" dirty="0">
                <a:latin typeface="Calibri"/>
                <a:cs typeface="Calibri"/>
              </a:rPr>
              <a:t>мозжечка. </a:t>
            </a:r>
            <a:r>
              <a:rPr sz="2400" dirty="0">
                <a:latin typeface="Calibri"/>
                <a:cs typeface="Calibri"/>
              </a:rPr>
              <a:t>Менее </a:t>
            </a:r>
            <a:r>
              <a:rPr sz="2400" spc="-5" dirty="0">
                <a:latin typeface="Calibri"/>
                <a:cs typeface="Calibri"/>
              </a:rPr>
              <a:t>чем </a:t>
            </a:r>
            <a:r>
              <a:rPr sz="2400" spc="-25" dirty="0">
                <a:latin typeface="Calibri"/>
                <a:cs typeface="Calibri"/>
              </a:rPr>
              <a:t>одна </a:t>
            </a:r>
            <a:r>
              <a:rPr sz="2400" spc="-5" dirty="0">
                <a:latin typeface="Calibri"/>
                <a:cs typeface="Calibri"/>
              </a:rPr>
              <a:t>треть </a:t>
            </a:r>
            <a:r>
              <a:rPr sz="2400" spc="-25" dirty="0">
                <a:latin typeface="Calibri"/>
                <a:cs typeface="Calibri"/>
              </a:rPr>
              <a:t>людей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spina bifida имеют совершенно нормальную </a:t>
            </a:r>
            <a:r>
              <a:rPr sz="2400" spc="-10" dirty="0">
                <a:latin typeface="Calibri"/>
                <a:cs typeface="Calibri"/>
              </a:rPr>
              <a:t>зрительную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функцию</a:t>
            </a:r>
            <a:endParaRPr sz="2400">
              <a:latin typeface="Calibri"/>
              <a:cs typeface="Calibri"/>
            </a:endParaRPr>
          </a:p>
          <a:p>
            <a:pPr marL="241300" marR="15811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несмотря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успешное начальное лечение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хирургической декомпрессией,  </a:t>
            </a:r>
            <a:r>
              <a:rPr sz="2400" spc="-10" dirty="0">
                <a:latin typeface="Calibri"/>
                <a:cs typeface="Calibri"/>
              </a:rPr>
              <a:t>проблемы </a:t>
            </a:r>
            <a:r>
              <a:rPr sz="2400" spc="-5" dirty="0">
                <a:latin typeface="Calibri"/>
                <a:cs typeface="Calibri"/>
              </a:rPr>
              <a:t>могут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повторяться.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обычно </a:t>
            </a:r>
            <a:r>
              <a:rPr sz="2400" dirty="0">
                <a:latin typeface="Calibri"/>
                <a:cs typeface="Calibri"/>
              </a:rPr>
              <a:t>парез </a:t>
            </a:r>
            <a:r>
              <a:rPr sz="2400" spc="-15" dirty="0">
                <a:latin typeface="Calibri"/>
                <a:cs typeface="Calibri"/>
              </a:rPr>
              <a:t>голосовыех </a:t>
            </a:r>
            <a:r>
              <a:rPr sz="2400" spc="-10" dirty="0">
                <a:latin typeface="Calibri"/>
                <a:cs typeface="Calibri"/>
              </a:rPr>
              <a:t>связок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течение </a:t>
            </a:r>
            <a:r>
              <a:rPr sz="2400" dirty="0">
                <a:latin typeface="Calibri"/>
                <a:cs typeface="Calibri"/>
              </a:rPr>
              <a:t>первых 2 </a:t>
            </a:r>
            <a:r>
              <a:rPr sz="2400" spc="-10" dirty="0">
                <a:latin typeface="Calibri"/>
                <a:cs typeface="Calibri"/>
              </a:rPr>
              <a:t>месяцев </a:t>
            </a:r>
            <a:r>
              <a:rPr sz="2400" dirty="0">
                <a:latin typeface="Calibri"/>
                <a:cs typeface="Calibri"/>
              </a:rPr>
              <a:t>жизни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является </a:t>
            </a:r>
            <a:r>
              <a:rPr sz="2400" spc="-5" dirty="0">
                <a:latin typeface="Calibri"/>
                <a:cs typeface="Calibri"/>
              </a:rPr>
              <a:t>признаком необратимых повреждений,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 хирургическая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Calibri"/>
                <a:cs typeface="Calibri"/>
              </a:rPr>
              <a:t>декомпрессия </a:t>
            </a:r>
            <a:r>
              <a:rPr sz="2400" dirty="0">
                <a:latin typeface="Calibri"/>
                <a:cs typeface="Calibri"/>
              </a:rPr>
              <a:t>вряд </a:t>
            </a:r>
            <a:r>
              <a:rPr sz="2400" spc="-5" dirty="0">
                <a:latin typeface="Calibri"/>
                <a:cs typeface="Calibri"/>
              </a:rPr>
              <a:t>ли </a:t>
            </a:r>
            <a:r>
              <a:rPr sz="2400" spc="-10" dirty="0">
                <a:latin typeface="Calibri"/>
                <a:cs typeface="Calibri"/>
              </a:rPr>
              <a:t>приведет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5" dirty="0">
                <a:latin typeface="Calibri"/>
                <a:cs typeface="Calibri"/>
              </a:rPr>
              <a:t>клиническому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улучшению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01777"/>
            <a:ext cx="10192385" cy="558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algn="ctr">
              <a:lnSpc>
                <a:spcPts val="2735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АССОЦИИРОВАННОСТЬ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-5" dirty="0">
                <a:latin typeface="Times New Roman"/>
                <a:cs typeface="Times New Roman"/>
              </a:rPr>
              <a:t>МАЛЬФОРМАЦИЯМИ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ЦНС</a:t>
            </a:r>
            <a:endParaRPr sz="2400">
              <a:latin typeface="Times New Roman"/>
              <a:cs typeface="Times New Roman"/>
            </a:endParaRPr>
          </a:p>
          <a:p>
            <a:pPr marL="166370" algn="ctr">
              <a:lnSpc>
                <a:spcPts val="2600"/>
              </a:lnSpc>
            </a:pPr>
            <a:r>
              <a:rPr sz="2400" b="1" i="1" spc="-25" dirty="0">
                <a:latin typeface="Times New Roman"/>
                <a:cs typeface="Times New Roman"/>
              </a:rPr>
              <a:t>Желудочковая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система:</a:t>
            </a:r>
            <a:endParaRPr sz="2400">
              <a:latin typeface="Times New Roman"/>
              <a:cs typeface="Times New Roman"/>
            </a:endParaRPr>
          </a:p>
          <a:p>
            <a:pPr marL="165100" algn="ctr">
              <a:lnSpc>
                <a:spcPts val="2265"/>
              </a:lnSpc>
            </a:pPr>
            <a:r>
              <a:rPr sz="2000" b="1" i="1" spc="-5" dirty="0">
                <a:latin typeface="Times New Roman"/>
                <a:cs typeface="Times New Roman"/>
              </a:rPr>
              <a:t>гидроцефалия, стеноз </a:t>
            </a:r>
            <a:r>
              <a:rPr sz="2000" b="1" i="1" spc="-15" dirty="0">
                <a:latin typeface="Times New Roman"/>
                <a:cs typeface="Times New Roman"/>
              </a:rPr>
              <a:t>водопровода, </a:t>
            </a:r>
            <a:r>
              <a:rPr sz="2000" b="1" i="1" spc="-10" dirty="0">
                <a:latin typeface="Times New Roman"/>
                <a:cs typeface="Times New Roman"/>
              </a:rPr>
              <a:t>разветвление,</a:t>
            </a:r>
            <a:r>
              <a:rPr sz="2000" b="1" i="1" spc="-13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атрезия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imes New Roman"/>
              <a:cs typeface="Times New Roman"/>
            </a:endParaRPr>
          </a:p>
          <a:p>
            <a:pPr marL="241300" marR="184785" indent="-229235">
              <a:lnSpc>
                <a:spcPts val="302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Почти всем </a:t>
            </a:r>
            <a:r>
              <a:rPr sz="2800" spc="-15" dirty="0">
                <a:latin typeface="Calibri"/>
                <a:cs typeface="Calibri"/>
              </a:rPr>
              <a:t>детям </a:t>
            </a:r>
            <a:r>
              <a:rPr sz="2800" spc="-5" dirty="0">
                <a:latin typeface="Calibri"/>
                <a:cs typeface="Calibri"/>
              </a:rPr>
              <a:t>с MMЦ </a:t>
            </a:r>
            <a:r>
              <a:rPr sz="2800" spc="-20" dirty="0">
                <a:latin typeface="Calibri"/>
                <a:cs typeface="Calibri"/>
              </a:rPr>
              <a:t>требуется </a:t>
            </a:r>
            <a:r>
              <a:rPr sz="2800" spc="-10" dirty="0">
                <a:latin typeface="Calibri"/>
                <a:cs typeface="Calibri"/>
              </a:rPr>
              <a:t>установка </a:t>
            </a:r>
            <a:r>
              <a:rPr sz="2800" spc="-5" dirty="0">
                <a:latin typeface="Calibri"/>
                <a:cs typeface="Calibri"/>
              </a:rPr>
              <a:t>ВПШ </a:t>
            </a:r>
            <a:r>
              <a:rPr sz="2800" spc="-10" dirty="0">
                <a:latin typeface="Calibri"/>
                <a:cs typeface="Calibri"/>
              </a:rPr>
              <a:t>для лечения  </a:t>
            </a:r>
            <a:r>
              <a:rPr sz="2800" spc="-5" dirty="0">
                <a:latin typeface="Calibri"/>
                <a:cs typeface="Calibri"/>
              </a:rPr>
              <a:t>гидроцефалии.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Два наиболее распространенных </a:t>
            </a:r>
            <a:r>
              <a:rPr sz="2800" spc="-5" dirty="0">
                <a:latin typeface="Calibri"/>
                <a:cs typeface="Calibri"/>
              </a:rPr>
              <a:t>осложнения </a:t>
            </a:r>
            <a:r>
              <a:rPr sz="2800" spc="-10" dirty="0">
                <a:latin typeface="Calibri"/>
                <a:cs typeface="Calibri"/>
              </a:rPr>
              <a:t>при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шунтировании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30" dirty="0">
                <a:latin typeface="Calibri"/>
                <a:cs typeface="Calibri"/>
              </a:rPr>
              <a:t>это </a:t>
            </a:r>
            <a:r>
              <a:rPr sz="2800" spc="-5" dirty="0">
                <a:latin typeface="Calibri"/>
                <a:cs typeface="Calibri"/>
              </a:rPr>
              <a:t>инфекции и </a:t>
            </a:r>
            <a:r>
              <a:rPr sz="2800" spc="-15" dirty="0">
                <a:latin typeface="Calibri"/>
                <a:cs typeface="Calibri"/>
              </a:rPr>
              <a:t>непроходимость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шунта.</a:t>
            </a:r>
            <a:endParaRPr sz="2800">
              <a:latin typeface="Calibri"/>
              <a:cs typeface="Calibri"/>
            </a:endParaRPr>
          </a:p>
          <a:p>
            <a:pPr marL="241300" marR="1030605" indent="-229235">
              <a:lnSpc>
                <a:spcPts val="303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Проявления признаков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симптомов </a:t>
            </a:r>
            <a:r>
              <a:rPr sz="2800" spc="-5" dirty="0">
                <a:latin typeface="Calibri"/>
                <a:cs typeface="Calibri"/>
              </a:rPr>
              <a:t>неисправности шунта  </a:t>
            </a:r>
            <a:r>
              <a:rPr sz="2800" spc="-15" dirty="0">
                <a:latin typeface="Calibri"/>
                <a:cs typeface="Calibri"/>
              </a:rPr>
              <a:t>варьируются </a:t>
            </a:r>
            <a:r>
              <a:rPr sz="2800" spc="-5" dirty="0">
                <a:latin typeface="Calibri"/>
                <a:cs typeface="Calibri"/>
              </a:rPr>
              <a:t>в зависимости </a:t>
            </a:r>
            <a:r>
              <a:rPr sz="2800" spc="-20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возраста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ребенка.</a:t>
            </a:r>
            <a:endParaRPr sz="2800">
              <a:latin typeface="Calibri"/>
              <a:cs typeface="Calibri"/>
            </a:endParaRPr>
          </a:p>
          <a:p>
            <a:pPr marL="241300" marR="302260" indent="-229235">
              <a:lnSpc>
                <a:spcPts val="302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Механические </a:t>
            </a:r>
            <a:r>
              <a:rPr sz="2800" spc="-10" dirty="0">
                <a:latin typeface="Calibri"/>
                <a:cs typeface="Calibri"/>
              </a:rPr>
              <a:t>препятствия, </a:t>
            </a:r>
            <a:r>
              <a:rPr sz="2800" spc="-20" dirty="0">
                <a:latin typeface="Calibri"/>
                <a:cs typeface="Calibri"/>
              </a:rPr>
              <a:t>как </a:t>
            </a:r>
            <a:r>
              <a:rPr sz="2800" spc="-5" dirty="0">
                <a:latin typeface="Calibri"/>
                <a:cs typeface="Calibri"/>
              </a:rPr>
              <a:t>правило, </a:t>
            </a:r>
            <a:r>
              <a:rPr sz="2800" spc="-15" dirty="0">
                <a:latin typeface="Calibri"/>
                <a:cs typeface="Calibri"/>
              </a:rPr>
              <a:t>проявляются </a:t>
            </a:r>
            <a:r>
              <a:rPr sz="2800" spc="-20" dirty="0">
                <a:latin typeface="Calibri"/>
                <a:cs typeface="Calibri"/>
              </a:rPr>
              <a:t>более  </a:t>
            </a:r>
            <a:r>
              <a:rPr sz="2800" spc="-10" dirty="0">
                <a:latin typeface="Calibri"/>
                <a:cs typeface="Calibri"/>
              </a:rPr>
              <a:t>остро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признаками </a:t>
            </a:r>
            <a:r>
              <a:rPr sz="2800" spc="-5" dirty="0">
                <a:latin typeface="Calibri"/>
                <a:cs typeface="Calibri"/>
              </a:rPr>
              <a:t>и симптомами, связанными с повышением  </a:t>
            </a:r>
            <a:r>
              <a:rPr sz="2800" spc="-10" dirty="0">
                <a:latin typeface="Calibri"/>
                <a:cs typeface="Calibri"/>
              </a:rPr>
              <a:t>внутричерепного давления, </a:t>
            </a:r>
            <a:r>
              <a:rPr sz="2800" spc="-5" dirty="0">
                <a:latin typeface="Calibri"/>
                <a:cs typeface="Calibri"/>
              </a:rPr>
              <a:t>а инфекции, </a:t>
            </a:r>
            <a:r>
              <a:rPr sz="2800" spc="-15" dirty="0">
                <a:latin typeface="Calibri"/>
                <a:cs typeface="Calibri"/>
              </a:rPr>
              <a:t>как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правило,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90"/>
              </a:lnSpc>
            </a:pPr>
            <a:r>
              <a:rPr sz="2800" spc="-15" dirty="0">
                <a:latin typeface="Calibri"/>
                <a:cs typeface="Calibri"/>
              </a:rPr>
              <a:t>проявляются более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коварно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213860" marR="5080" indent="-3886835">
              <a:lnSpc>
                <a:spcPts val="4750"/>
              </a:lnSpc>
              <a:spcBef>
                <a:spcPts val="700"/>
              </a:spcBef>
            </a:pPr>
            <a:r>
              <a:rPr sz="4400" b="0" i="1" spc="-45" dirty="0">
                <a:latin typeface="Calibri Light"/>
                <a:cs typeface="Calibri Light"/>
              </a:rPr>
              <a:t>гидроцефалия </a:t>
            </a:r>
            <a:r>
              <a:rPr sz="4400" b="0" i="1" spc="-65" dirty="0">
                <a:latin typeface="Calibri Light"/>
                <a:cs typeface="Calibri Light"/>
              </a:rPr>
              <a:t>→ </a:t>
            </a:r>
            <a:r>
              <a:rPr sz="4400" b="0" i="1" spc="-55" dirty="0">
                <a:latin typeface="Calibri Light"/>
                <a:cs typeface="Calibri Light"/>
              </a:rPr>
              <a:t>ВПШ→ </a:t>
            </a:r>
            <a:r>
              <a:rPr sz="4400" b="0" i="1" spc="-45" dirty="0">
                <a:latin typeface="Calibri Light"/>
                <a:cs typeface="Calibri Light"/>
              </a:rPr>
              <a:t>неисправность  </a:t>
            </a:r>
            <a:r>
              <a:rPr sz="4400" b="0" i="1" spc="-40" dirty="0">
                <a:latin typeface="Calibri Light"/>
                <a:cs typeface="Calibri Light"/>
              </a:rPr>
              <a:t>шунта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9505315" cy="4211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Общие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симптомы:</a:t>
            </a:r>
            <a:endParaRPr sz="2600">
              <a:latin typeface="Calibri"/>
              <a:cs typeface="Calibri"/>
            </a:endParaRPr>
          </a:p>
          <a:p>
            <a:pPr marL="504825" lvl="1" indent="-264160">
              <a:lnSpc>
                <a:spcPct val="100000"/>
              </a:lnSpc>
              <a:spcBef>
                <a:spcPts val="55"/>
              </a:spcBef>
              <a:buSzPct val="96153"/>
              <a:buFont typeface="Wingdings"/>
              <a:buChar char=""/>
              <a:tabLst>
                <a:tab pos="505459" algn="l"/>
              </a:tabLst>
            </a:pPr>
            <a:r>
              <a:rPr sz="2600" spc="-10" dirty="0">
                <a:latin typeface="Calibri"/>
                <a:cs typeface="Calibri"/>
              </a:rPr>
              <a:t>рвота</a:t>
            </a:r>
            <a:endParaRPr sz="2600">
              <a:latin typeface="Calibri"/>
              <a:cs typeface="Calibri"/>
            </a:endParaRPr>
          </a:p>
          <a:p>
            <a:pPr marL="504825" lvl="1" indent="-264160">
              <a:lnSpc>
                <a:spcPct val="100000"/>
              </a:lnSpc>
              <a:spcBef>
                <a:spcPts val="65"/>
              </a:spcBef>
              <a:buSzPct val="96153"/>
              <a:buFont typeface="Wingdings"/>
              <a:buChar char=""/>
              <a:tabLst>
                <a:tab pos="505459" algn="l"/>
              </a:tabLst>
            </a:pPr>
            <a:r>
              <a:rPr sz="2600" spc="-10" dirty="0">
                <a:latin typeface="Calibri"/>
                <a:cs typeface="Calibri"/>
              </a:rPr>
              <a:t>раздражительность</a:t>
            </a:r>
            <a:endParaRPr sz="2600">
              <a:latin typeface="Calibri"/>
              <a:cs typeface="Calibri"/>
            </a:endParaRPr>
          </a:p>
          <a:p>
            <a:pPr marL="504825" lvl="1" indent="-264160">
              <a:lnSpc>
                <a:spcPct val="100000"/>
              </a:lnSpc>
              <a:spcBef>
                <a:spcPts val="70"/>
              </a:spcBef>
              <a:buSzPct val="96153"/>
              <a:buFont typeface="Wingdings"/>
              <a:buChar char=""/>
              <a:tabLst>
                <a:tab pos="505459" algn="l"/>
              </a:tabLst>
            </a:pPr>
            <a:r>
              <a:rPr sz="2600" spc="-10" dirty="0">
                <a:latin typeface="Calibri"/>
                <a:cs typeface="Calibri"/>
              </a:rPr>
              <a:t>вялость,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апатичность</a:t>
            </a:r>
            <a:endParaRPr sz="2600">
              <a:latin typeface="Calibri"/>
              <a:cs typeface="Calibri"/>
            </a:endParaRPr>
          </a:p>
          <a:p>
            <a:pPr marL="504825" lvl="1" indent="-264160">
              <a:lnSpc>
                <a:spcPct val="100000"/>
              </a:lnSpc>
              <a:spcBef>
                <a:spcPts val="60"/>
              </a:spcBef>
              <a:buSzPct val="96153"/>
              <a:buFont typeface="Wingdings"/>
              <a:buChar char=""/>
              <a:tabLst>
                <a:tab pos="505459" algn="l"/>
              </a:tabLst>
            </a:pPr>
            <a:r>
              <a:rPr sz="2600" spc="-15" dirty="0">
                <a:latin typeface="Calibri"/>
                <a:cs typeface="Calibri"/>
              </a:rPr>
              <a:t>головные боли</a:t>
            </a:r>
            <a:endParaRPr sz="2600">
              <a:latin typeface="Calibri"/>
              <a:cs typeface="Calibri"/>
            </a:endParaRPr>
          </a:p>
          <a:p>
            <a:pPr marL="504825" lvl="1" indent="-264160">
              <a:lnSpc>
                <a:spcPct val="100000"/>
              </a:lnSpc>
              <a:spcBef>
                <a:spcPts val="60"/>
              </a:spcBef>
              <a:buSzPct val="96153"/>
              <a:buFont typeface="Wingdings"/>
              <a:buChar char=""/>
              <a:tabLst>
                <a:tab pos="505459" algn="l"/>
              </a:tabLst>
            </a:pPr>
            <a:r>
              <a:rPr sz="2600" spc="-15" dirty="0">
                <a:latin typeface="Calibri"/>
                <a:cs typeface="Calibri"/>
              </a:rPr>
              <a:t>отек </a:t>
            </a:r>
            <a:r>
              <a:rPr sz="2600" dirty="0">
                <a:latin typeface="Calibri"/>
                <a:cs typeface="Calibri"/>
              </a:rPr>
              <a:t>и покраснение </a:t>
            </a:r>
            <a:r>
              <a:rPr sz="2600" spc="-25" dirty="0">
                <a:latin typeface="Calibri"/>
                <a:cs typeface="Calibri"/>
              </a:rPr>
              <a:t>вдоль </a:t>
            </a:r>
            <a:r>
              <a:rPr sz="2600" spc="-10" dirty="0">
                <a:latin typeface="Calibri"/>
                <a:cs typeface="Calibri"/>
              </a:rPr>
              <a:t>дорожки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шунта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Дополнительные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симптомы:</a:t>
            </a:r>
            <a:endParaRPr sz="2600">
              <a:latin typeface="Calibri"/>
              <a:cs typeface="Calibri"/>
            </a:endParaRPr>
          </a:p>
          <a:p>
            <a:pPr marL="610235" indent="-369570">
              <a:lnSpc>
                <a:spcPts val="2650"/>
              </a:lnSpc>
              <a:spcBef>
                <a:spcPts val="60"/>
              </a:spcBef>
              <a:buFont typeface="Wingdings"/>
              <a:buChar char=""/>
              <a:tabLst>
                <a:tab pos="610870" algn="l"/>
              </a:tabLst>
            </a:pP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период </a:t>
            </a:r>
            <a:r>
              <a:rPr sz="2600" spc="-5" dirty="0">
                <a:latin typeface="Calibri"/>
                <a:cs typeface="Calibri"/>
              </a:rPr>
              <a:t>младенчества </a:t>
            </a:r>
            <a:r>
              <a:rPr sz="2600" dirty="0">
                <a:latin typeface="Calibri"/>
                <a:cs typeface="Calibri"/>
              </a:rPr>
              <a:t>– выпячивание </a:t>
            </a:r>
            <a:r>
              <a:rPr sz="2600" spc="-15" dirty="0">
                <a:latin typeface="Calibri"/>
                <a:cs typeface="Calibri"/>
              </a:rPr>
              <a:t>родничка,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изменение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70"/>
              </a:spcBef>
            </a:pPr>
            <a:r>
              <a:rPr sz="2600" spc="-5" dirty="0">
                <a:latin typeface="Calibri"/>
                <a:cs typeface="Calibri"/>
              </a:rPr>
              <a:t>аппетита, закатившиеся </a:t>
            </a:r>
            <a:r>
              <a:rPr sz="2600" spc="-25" dirty="0">
                <a:latin typeface="Calibri"/>
                <a:cs typeface="Calibri"/>
              </a:rPr>
              <a:t>глаза </a:t>
            </a:r>
            <a:r>
              <a:rPr sz="2600" spc="-5" dirty="0">
                <a:latin typeface="Calibri"/>
                <a:cs typeface="Calibri"/>
              </a:rPr>
              <a:t>(паралич VI </a:t>
            </a:r>
            <a:r>
              <a:rPr sz="2600" dirty="0">
                <a:latin typeface="Calibri"/>
                <a:cs typeface="Calibri"/>
              </a:rPr>
              <a:t>пары ЧМН с параличом  </a:t>
            </a:r>
            <a:r>
              <a:rPr sz="2600" spc="-10" dirty="0">
                <a:latin typeface="Calibri"/>
                <a:cs typeface="Calibri"/>
              </a:rPr>
              <a:t>абдукции), </a:t>
            </a:r>
            <a:r>
              <a:rPr sz="2600" dirty="0">
                <a:latin typeface="Calibri"/>
                <a:cs typeface="Calibri"/>
              </a:rPr>
              <a:t>паралич </a:t>
            </a:r>
            <a:r>
              <a:rPr sz="2600" spc="-15" dirty="0">
                <a:latin typeface="Calibri"/>
                <a:cs typeface="Calibri"/>
              </a:rPr>
              <a:t>голосовых </a:t>
            </a:r>
            <a:r>
              <a:rPr sz="2600" spc="-5" dirty="0">
                <a:latin typeface="Calibri"/>
                <a:cs typeface="Calibri"/>
              </a:rPr>
              <a:t>связок </a:t>
            </a:r>
            <a:r>
              <a:rPr sz="2600" dirty="0">
                <a:latin typeface="Calibri"/>
                <a:cs typeface="Calibri"/>
              </a:rPr>
              <a:t>со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стридором)</a:t>
            </a:r>
            <a:endParaRPr sz="2600">
              <a:latin typeface="Calibri"/>
              <a:cs typeface="Calibri"/>
            </a:endParaRPr>
          </a:p>
          <a:p>
            <a:pPr marL="610235" indent="-369570">
              <a:lnSpc>
                <a:spcPct val="100000"/>
              </a:lnSpc>
              <a:spcBef>
                <a:spcPts val="60"/>
              </a:spcBef>
              <a:buFont typeface="Wingdings"/>
              <a:buChar char=""/>
              <a:tabLst>
                <a:tab pos="610870" algn="l"/>
              </a:tabLst>
            </a:pPr>
            <a:r>
              <a:rPr sz="2600" dirty="0">
                <a:latin typeface="Calibri"/>
                <a:cs typeface="Calibri"/>
              </a:rPr>
              <a:t>У </a:t>
            </a:r>
            <a:r>
              <a:rPr sz="2600" spc="-15" dirty="0">
                <a:latin typeface="Calibri"/>
                <a:cs typeface="Calibri"/>
              </a:rPr>
              <a:t>школьников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15" dirty="0">
                <a:latin typeface="Calibri"/>
                <a:cs typeface="Calibri"/>
              </a:rPr>
              <a:t>ухудшение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показателях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учебы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454" y="609676"/>
            <a:ext cx="99047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1" spc="-45" dirty="0">
                <a:latin typeface="Calibri Light"/>
                <a:cs typeface="Calibri Light"/>
              </a:rPr>
              <a:t>гидроцефалия </a:t>
            </a:r>
            <a:r>
              <a:rPr sz="4400" b="0" i="1" spc="-60" dirty="0">
                <a:latin typeface="Calibri Light"/>
                <a:cs typeface="Calibri Light"/>
              </a:rPr>
              <a:t>→ </a:t>
            </a:r>
            <a:r>
              <a:rPr sz="4400" b="0" i="1" spc="-55" dirty="0">
                <a:latin typeface="Calibri Light"/>
                <a:cs typeface="Calibri Light"/>
              </a:rPr>
              <a:t>ВПШ→ </a:t>
            </a:r>
            <a:r>
              <a:rPr sz="4400" b="0" i="1" spc="-45" dirty="0">
                <a:latin typeface="Calibri Light"/>
                <a:cs typeface="Calibri Light"/>
              </a:rPr>
              <a:t>инфекции</a:t>
            </a:r>
            <a:r>
              <a:rPr sz="4400" b="0" i="1" spc="-70" dirty="0">
                <a:latin typeface="Calibri Light"/>
                <a:cs typeface="Calibri Light"/>
              </a:rPr>
              <a:t> </a:t>
            </a:r>
            <a:r>
              <a:rPr sz="4400" b="0" i="1" spc="-40" dirty="0">
                <a:latin typeface="Calibri Light"/>
                <a:cs typeface="Calibri Light"/>
              </a:rPr>
              <a:t>шунта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098405" cy="422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Инфекции </a:t>
            </a:r>
            <a:r>
              <a:rPr sz="2400" spc="-5" dirty="0">
                <a:latin typeface="Calibri"/>
                <a:cs typeface="Calibri"/>
              </a:rPr>
              <a:t>имеют </a:t>
            </a:r>
            <a:r>
              <a:rPr sz="2400" spc="-15" dirty="0">
                <a:latin typeface="Calibri"/>
                <a:cs typeface="Calibri"/>
              </a:rPr>
              <a:t>более </a:t>
            </a:r>
            <a:r>
              <a:rPr sz="2400" spc="-20" dirty="0">
                <a:latin typeface="Calibri"/>
                <a:cs typeface="Calibri"/>
              </a:rPr>
              <a:t>продолжительное </a:t>
            </a:r>
            <a:r>
              <a:rPr sz="2400" spc="-5" dirty="0">
                <a:latin typeface="Calibri"/>
                <a:cs typeface="Calibri"/>
              </a:rPr>
              <a:t>течение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заболевания.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Общий риск инфицирования </a:t>
            </a:r>
            <a:r>
              <a:rPr sz="2400" dirty="0">
                <a:latin typeface="Calibri"/>
                <a:cs typeface="Calibri"/>
              </a:rPr>
              <a:t>шунта </a:t>
            </a:r>
            <a:r>
              <a:rPr sz="2400" spc="-25" dirty="0">
                <a:latin typeface="Calibri"/>
                <a:cs typeface="Calibri"/>
              </a:rPr>
              <a:t>около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12%.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Эпидермальный стафилококк </a:t>
            </a:r>
            <a:r>
              <a:rPr sz="2400" dirty="0">
                <a:latin typeface="Calibri"/>
                <a:cs typeface="Calibri"/>
              </a:rPr>
              <a:t>вызывает </a:t>
            </a:r>
            <a:r>
              <a:rPr sz="2400" spc="-10" dirty="0">
                <a:latin typeface="Calibri"/>
                <a:cs typeface="Calibri"/>
              </a:rPr>
              <a:t>большинство </a:t>
            </a:r>
            <a:r>
              <a:rPr sz="2400" spc="-5" dirty="0">
                <a:latin typeface="Calibri"/>
                <a:cs typeface="Calibri"/>
              </a:rPr>
              <a:t>инфекций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шунта.</a:t>
            </a:r>
            <a:endParaRPr sz="2400">
              <a:latin typeface="Calibri"/>
              <a:cs typeface="Calibri"/>
            </a:endParaRPr>
          </a:p>
          <a:p>
            <a:pPr marL="241300" marR="3429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Обычно </a:t>
            </a:r>
            <a:r>
              <a:rPr sz="2400" spc="-10" dirty="0">
                <a:latin typeface="Calibri"/>
                <a:cs typeface="Calibri"/>
              </a:rPr>
              <a:t>симптомы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5" dirty="0">
                <a:latin typeface="Calibri"/>
                <a:cs typeface="Calibri"/>
              </a:rPr>
              <a:t>развиваются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течение </a:t>
            </a:r>
            <a:r>
              <a:rPr sz="2400" spc="-15" dirty="0">
                <a:latin typeface="Calibri"/>
                <a:cs typeface="Calibri"/>
              </a:rPr>
              <a:t>нескольких </a:t>
            </a:r>
            <a:r>
              <a:rPr sz="2400" spc="-20" dirty="0">
                <a:latin typeface="Calibri"/>
                <a:cs typeface="Calibri"/>
              </a:rPr>
              <a:t>недель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момента  установки </a:t>
            </a:r>
            <a:r>
              <a:rPr sz="2400" dirty="0">
                <a:latin typeface="Calibri"/>
                <a:cs typeface="Calibri"/>
              </a:rPr>
              <a:t>или ревизии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шунта.</a:t>
            </a:r>
            <a:endParaRPr sz="2400">
              <a:latin typeface="Calibri"/>
              <a:cs typeface="Calibri"/>
            </a:endParaRPr>
          </a:p>
          <a:p>
            <a:pPr marL="241300" marR="67373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Шунты </a:t>
            </a:r>
            <a:r>
              <a:rPr sz="2400" spc="-10" dirty="0">
                <a:latin typeface="Calibri"/>
                <a:cs typeface="Calibri"/>
              </a:rPr>
              <a:t>также </a:t>
            </a:r>
            <a:r>
              <a:rPr sz="2400" spc="-5" dirty="0">
                <a:latin typeface="Calibri"/>
                <a:cs typeface="Calibri"/>
              </a:rPr>
              <a:t>могут </a:t>
            </a:r>
            <a:r>
              <a:rPr sz="2400" spc="-10" dirty="0">
                <a:latin typeface="Calibri"/>
                <a:cs typeface="Calibri"/>
              </a:rPr>
              <a:t>заражаться грамотрицательными </a:t>
            </a:r>
            <a:r>
              <a:rPr sz="2400" spc="-5" dirty="0">
                <a:latin typeface="Calibri"/>
                <a:cs typeface="Calibri"/>
              </a:rPr>
              <a:t>палочками, </a:t>
            </a:r>
            <a:r>
              <a:rPr sz="2400" dirty="0">
                <a:latin typeface="Calibri"/>
                <a:cs typeface="Calibri"/>
              </a:rPr>
              <a:t>если  </a:t>
            </a:r>
            <a:r>
              <a:rPr sz="2400" spc="-5" dirty="0">
                <a:latin typeface="Calibri"/>
                <a:cs typeface="Calibri"/>
              </a:rPr>
              <a:t>дистальный </a:t>
            </a:r>
            <a:r>
              <a:rPr sz="2400" spc="-15" dirty="0">
                <a:latin typeface="Calibri"/>
                <a:cs typeface="Calibri"/>
              </a:rPr>
              <a:t>конец </a:t>
            </a:r>
            <a:r>
              <a:rPr sz="2400" spc="-5" dirty="0">
                <a:latin typeface="Calibri"/>
                <a:cs typeface="Calibri"/>
              </a:rPr>
              <a:t>шунта </a:t>
            </a:r>
            <a:r>
              <a:rPr sz="2400" spc="-15" dirty="0">
                <a:latin typeface="Calibri"/>
                <a:cs typeface="Calibri"/>
              </a:rPr>
              <a:t>эродирует </a:t>
            </a:r>
            <a:r>
              <a:rPr sz="2400" dirty="0">
                <a:latin typeface="Calibri"/>
                <a:cs typeface="Calibri"/>
              </a:rPr>
              <a:t>во внутрибрюшный </a:t>
            </a:r>
            <a:r>
              <a:rPr sz="2400" spc="-5" dirty="0">
                <a:latin typeface="Calibri"/>
                <a:cs typeface="Calibri"/>
              </a:rPr>
              <a:t>орган.  </a:t>
            </a:r>
            <a:r>
              <a:rPr sz="2400" spc="-20" dirty="0">
                <a:latin typeface="Calibri"/>
                <a:cs typeface="Calibri"/>
              </a:rPr>
              <a:t>Грамотрицательные </a:t>
            </a:r>
            <a:r>
              <a:rPr sz="2400" dirty="0">
                <a:latin typeface="Calibri"/>
                <a:cs typeface="Calibri"/>
              </a:rPr>
              <a:t>инфекции </a:t>
            </a:r>
            <a:r>
              <a:rPr sz="2400" spc="-5" dirty="0">
                <a:latin typeface="Calibri"/>
                <a:cs typeface="Calibri"/>
              </a:rPr>
              <a:t>имеют </a:t>
            </a:r>
            <a:r>
              <a:rPr sz="2400" spc="-15" dirty="0">
                <a:latin typeface="Calibri"/>
                <a:cs typeface="Calibri"/>
              </a:rPr>
              <a:t>гораздо более плохой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прогноз.</a:t>
            </a: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Изолированные </a:t>
            </a:r>
            <a:r>
              <a:rPr sz="2400" spc="-15" dirty="0">
                <a:latin typeface="Calibri"/>
                <a:cs typeface="Calibri"/>
              </a:rPr>
              <a:t>нисходящие </a:t>
            </a:r>
            <a:r>
              <a:rPr sz="2400" dirty="0">
                <a:latin typeface="Calibri"/>
                <a:cs typeface="Calibri"/>
              </a:rPr>
              <a:t>инфекции </a:t>
            </a:r>
            <a:r>
              <a:rPr sz="2400" spc="-5" dirty="0">
                <a:latin typeface="Calibri"/>
                <a:cs typeface="Calibri"/>
              </a:rPr>
              <a:t>системы </a:t>
            </a:r>
            <a:r>
              <a:rPr sz="2400" dirty="0">
                <a:latin typeface="Calibri"/>
                <a:cs typeface="Calibri"/>
              </a:rPr>
              <a:t>шунта </a:t>
            </a:r>
            <a:r>
              <a:rPr sz="2400" spc="-10" dirty="0">
                <a:latin typeface="Calibri"/>
                <a:cs typeface="Calibri"/>
              </a:rPr>
              <a:t>имеют </a:t>
            </a:r>
            <a:r>
              <a:rPr sz="2400" dirty="0">
                <a:latin typeface="Calibri"/>
                <a:cs typeface="Calibri"/>
              </a:rPr>
              <a:t>наименьший  </a:t>
            </a:r>
            <a:r>
              <a:rPr sz="2400" spc="-15" dirty="0">
                <a:latin typeface="Calibri"/>
                <a:cs typeface="Calibri"/>
              </a:rPr>
              <a:t>показатель </a:t>
            </a:r>
            <a:r>
              <a:rPr sz="2400" spc="-10" dirty="0">
                <a:latin typeface="Calibri"/>
                <a:cs typeface="Calibri"/>
              </a:rPr>
              <a:t>заболеваемости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(вентрикуломенингитом).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Несмотря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спорность </a:t>
            </a:r>
            <a:r>
              <a:rPr sz="2400" spc="-15" dirty="0">
                <a:latin typeface="Calibri"/>
                <a:cs typeface="Calibri"/>
              </a:rPr>
              <a:t>этот </a:t>
            </a:r>
            <a:r>
              <a:rPr sz="2400" spc="-5" dirty="0">
                <a:latin typeface="Calibri"/>
                <a:cs typeface="Calibri"/>
              </a:rPr>
              <a:t>утверждения, </a:t>
            </a:r>
            <a:r>
              <a:rPr sz="2400" spc="-15" dirty="0">
                <a:latin typeface="Calibri"/>
                <a:cs typeface="Calibri"/>
              </a:rPr>
              <a:t>некоторые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исследователи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20" dirty="0">
                <a:latin typeface="Calibri"/>
                <a:cs typeface="Calibri"/>
              </a:rPr>
              <a:t>предполагают, </a:t>
            </a:r>
            <a:r>
              <a:rPr sz="2400" spc="-10" dirty="0">
                <a:latin typeface="Calibri"/>
                <a:cs typeface="Calibri"/>
              </a:rPr>
              <a:t>что </a:t>
            </a:r>
            <a:r>
              <a:rPr sz="2400" spc="-5" dirty="0">
                <a:latin typeface="Calibri"/>
                <a:cs typeface="Calibri"/>
              </a:rPr>
              <a:t>рецидивирующие </a:t>
            </a:r>
            <a:r>
              <a:rPr sz="2400" dirty="0">
                <a:latin typeface="Calibri"/>
                <a:cs typeface="Calibri"/>
              </a:rPr>
              <a:t>и частые </a:t>
            </a:r>
            <a:r>
              <a:rPr sz="2400" spc="-5" dirty="0">
                <a:latin typeface="Calibri"/>
                <a:cs typeface="Calibri"/>
              </a:rPr>
              <a:t>инфекции </a:t>
            </a:r>
            <a:r>
              <a:rPr sz="2400" dirty="0">
                <a:latin typeface="Calibri"/>
                <a:cs typeface="Calibri"/>
              </a:rPr>
              <a:t>шунта </a:t>
            </a:r>
            <a:r>
              <a:rPr sz="2400" spc="-10" dirty="0">
                <a:latin typeface="Calibri"/>
                <a:cs typeface="Calibri"/>
              </a:rPr>
              <a:t>влияют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Calibri"/>
                <a:cs typeface="Calibri"/>
              </a:rPr>
              <a:t>когнитивные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функции.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6150" y="609676"/>
            <a:ext cx="52285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1" spc="-45" dirty="0">
                <a:latin typeface="Calibri Light"/>
                <a:cs typeface="Calibri Light"/>
              </a:rPr>
              <a:t>гидроцефалия </a:t>
            </a:r>
            <a:r>
              <a:rPr sz="4400" b="0" i="1" spc="-60" dirty="0">
                <a:latin typeface="Calibri Light"/>
                <a:cs typeface="Calibri Light"/>
              </a:rPr>
              <a:t>→</a:t>
            </a:r>
            <a:r>
              <a:rPr sz="4400" b="0" i="1" spc="-105" dirty="0">
                <a:latin typeface="Calibri Light"/>
                <a:cs typeface="Calibri Light"/>
              </a:rPr>
              <a:t> </a:t>
            </a:r>
            <a:r>
              <a:rPr sz="4400" b="0" i="1" spc="-25" dirty="0">
                <a:latin typeface="Calibri Light"/>
                <a:cs typeface="Calibri Light"/>
              </a:rPr>
              <a:t>ВПШ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1798066"/>
            <a:ext cx="10084435" cy="4013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7200">
              <a:lnSpc>
                <a:spcPts val="2965"/>
              </a:lnSpc>
              <a:spcBef>
                <a:spcPts val="10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В первый </a:t>
            </a:r>
            <a:r>
              <a:rPr sz="2600" spc="-35" dirty="0">
                <a:latin typeface="Calibri"/>
                <a:cs typeface="Calibri"/>
              </a:rPr>
              <a:t>год </a:t>
            </a:r>
            <a:r>
              <a:rPr sz="2600" dirty="0">
                <a:latin typeface="Calibri"/>
                <a:cs typeface="Calibri"/>
              </a:rPr>
              <a:t>жизни у </a:t>
            </a:r>
            <a:r>
              <a:rPr sz="2600" spc="-10" dirty="0">
                <a:latin typeface="Calibri"/>
                <a:cs typeface="Calibri"/>
              </a:rPr>
              <a:t>половины </a:t>
            </a:r>
            <a:r>
              <a:rPr sz="2600" spc="-5" dirty="0">
                <a:latin typeface="Calibri"/>
                <a:cs typeface="Calibri"/>
              </a:rPr>
              <a:t>всех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dirty="0">
                <a:latin typeface="Calibri"/>
                <a:cs typeface="Calibri"/>
              </a:rPr>
              <a:t>с ВП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шунтом</a:t>
            </a:r>
            <a:endParaRPr sz="2600">
              <a:latin typeface="Calibri"/>
              <a:cs typeface="Calibri"/>
            </a:endParaRPr>
          </a:p>
          <a:p>
            <a:pPr marL="469265">
              <a:lnSpc>
                <a:spcPts val="2965"/>
              </a:lnSpc>
            </a:pPr>
            <a:r>
              <a:rPr sz="2600" spc="-5" dirty="0">
                <a:latin typeface="Calibri"/>
                <a:cs typeface="Calibri"/>
              </a:rPr>
              <a:t>развивается нарушение </a:t>
            </a:r>
            <a:r>
              <a:rPr sz="2600" spc="-15" dirty="0">
                <a:latin typeface="Calibri"/>
                <a:cs typeface="Calibri"/>
              </a:rPr>
              <a:t>проходимостти, </a:t>
            </a:r>
            <a:r>
              <a:rPr sz="2600" spc="-10" dirty="0">
                <a:latin typeface="Calibri"/>
                <a:cs typeface="Calibri"/>
              </a:rPr>
              <a:t>требующее </a:t>
            </a:r>
            <a:r>
              <a:rPr sz="2600" spc="-5" dirty="0">
                <a:latin typeface="Calibri"/>
                <a:cs typeface="Calibri"/>
              </a:rPr>
              <a:t>ревизии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шунта.</a:t>
            </a:r>
            <a:endParaRPr sz="2600">
              <a:latin typeface="Calibri"/>
              <a:cs typeface="Calibri"/>
            </a:endParaRPr>
          </a:p>
          <a:p>
            <a:pPr marL="469265" indent="-457200">
              <a:lnSpc>
                <a:spcPts val="2965"/>
              </a:lnSpc>
              <a:spcBef>
                <a:spcPts val="68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Из </a:t>
            </a:r>
            <a:r>
              <a:rPr sz="2600" spc="-15" dirty="0">
                <a:latin typeface="Calibri"/>
                <a:cs typeface="Calibri"/>
              </a:rPr>
              <a:t>тех </a:t>
            </a:r>
            <a:r>
              <a:rPr sz="2600" spc="-10" dirty="0">
                <a:latin typeface="Calibri"/>
                <a:cs typeface="Calibri"/>
              </a:rPr>
              <a:t>детей, </a:t>
            </a:r>
            <a:r>
              <a:rPr sz="2600" spc="-15" dirty="0">
                <a:latin typeface="Calibri"/>
                <a:cs typeface="Calibri"/>
              </a:rPr>
              <a:t>которые </a:t>
            </a:r>
            <a:r>
              <a:rPr sz="2600" spc="-10" dirty="0">
                <a:latin typeface="Calibri"/>
                <a:cs typeface="Calibri"/>
              </a:rPr>
              <a:t>требуют </a:t>
            </a:r>
            <a:r>
              <a:rPr sz="2600" spc="-5" dirty="0">
                <a:latin typeface="Calibri"/>
                <a:cs typeface="Calibri"/>
              </a:rPr>
              <a:t>ревизии </a:t>
            </a:r>
            <a:r>
              <a:rPr sz="2600" dirty="0">
                <a:latin typeface="Calibri"/>
                <a:cs typeface="Calibri"/>
              </a:rPr>
              <a:t>в первый </a:t>
            </a:r>
            <a:r>
              <a:rPr sz="2600" spc="-5" dirty="0">
                <a:latin typeface="Calibri"/>
                <a:cs typeface="Calibri"/>
              </a:rPr>
              <a:t>год, </a:t>
            </a:r>
            <a:r>
              <a:rPr sz="2600" dirty="0">
                <a:latin typeface="Calibri"/>
                <a:cs typeface="Calibri"/>
              </a:rPr>
              <a:t>у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31%</a:t>
            </a:r>
            <a:endParaRPr sz="2600">
              <a:latin typeface="Calibri"/>
              <a:cs typeface="Calibri"/>
            </a:endParaRPr>
          </a:p>
          <a:p>
            <a:pPr marL="469265" marR="26670">
              <a:lnSpc>
                <a:spcPts val="2810"/>
              </a:lnSpc>
              <a:spcBef>
                <a:spcPts val="195"/>
              </a:spcBef>
            </a:pPr>
            <a:r>
              <a:rPr sz="2600" spc="-10" dirty="0">
                <a:latin typeface="Calibri"/>
                <a:cs typeface="Calibri"/>
              </a:rPr>
              <a:t>потребуется </a:t>
            </a:r>
            <a:r>
              <a:rPr sz="2600" spc="-5" dirty="0">
                <a:latin typeface="Calibri"/>
                <a:cs typeface="Calibri"/>
              </a:rPr>
              <a:t>вторая ревизия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5" dirty="0">
                <a:latin typeface="Calibri"/>
                <a:cs typeface="Calibri"/>
              </a:rPr>
              <a:t>второй год, </a:t>
            </a:r>
            <a:r>
              <a:rPr sz="2600" dirty="0">
                <a:latin typeface="Calibri"/>
                <a:cs typeface="Calibri"/>
              </a:rPr>
              <a:t>а в </a:t>
            </a:r>
            <a:r>
              <a:rPr sz="2600" spc="-5" dirty="0">
                <a:latin typeface="Calibri"/>
                <a:cs typeface="Calibri"/>
              </a:rPr>
              <a:t>дальнейшем степень  </a:t>
            </a:r>
            <a:r>
              <a:rPr sz="2600" spc="-10" dirty="0">
                <a:latin typeface="Calibri"/>
                <a:cs typeface="Calibri"/>
              </a:rPr>
              <a:t>риска </a:t>
            </a:r>
            <a:r>
              <a:rPr sz="2600" spc="-5" dirty="0">
                <a:latin typeface="Calibri"/>
                <a:cs typeface="Calibri"/>
              </a:rPr>
              <a:t>рецидива составляет 12%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год.</a:t>
            </a:r>
            <a:endParaRPr sz="2600">
              <a:latin typeface="Calibri"/>
              <a:cs typeface="Calibri"/>
            </a:endParaRPr>
          </a:p>
          <a:p>
            <a:pPr marL="469265" marR="141605" indent="-457200">
              <a:lnSpc>
                <a:spcPct val="90000"/>
              </a:lnSpc>
              <a:spcBef>
                <a:spcPts val="96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третий раз эндоскопические </a:t>
            </a:r>
            <a:r>
              <a:rPr sz="2600" spc="-10" dirty="0">
                <a:latin typeface="Calibri"/>
                <a:cs typeface="Calibri"/>
              </a:rPr>
              <a:t>вентрикулостомии выполняются </a:t>
            </a:r>
            <a:r>
              <a:rPr sz="2600" dirty="0">
                <a:latin typeface="Calibri"/>
                <a:cs typeface="Calibri"/>
              </a:rPr>
              <a:t>у  </a:t>
            </a:r>
            <a:r>
              <a:rPr sz="2600" spc="-15" dirty="0">
                <a:latin typeface="Calibri"/>
                <a:cs typeface="Calibri"/>
              </a:rPr>
              <a:t>тщательно </a:t>
            </a:r>
            <a:r>
              <a:rPr sz="2600" spc="-10" dirty="0">
                <a:latin typeface="Calibri"/>
                <a:cs typeface="Calibri"/>
              </a:rPr>
              <a:t>отобранных </a:t>
            </a:r>
            <a:r>
              <a:rPr sz="2600" spc="-5" dirty="0">
                <a:latin typeface="Calibri"/>
                <a:cs typeface="Calibri"/>
              </a:rPr>
              <a:t>пациентов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могут стать </a:t>
            </a:r>
            <a:r>
              <a:rPr sz="2600" spc="-15" dirty="0">
                <a:latin typeface="Calibri"/>
                <a:cs typeface="Calibri"/>
              </a:rPr>
              <a:t>альтернативой </a:t>
            </a:r>
            <a:r>
              <a:rPr sz="2600" spc="-5" dirty="0">
                <a:latin typeface="Calibri"/>
                <a:cs typeface="Calibri"/>
              </a:rPr>
              <a:t>для  </a:t>
            </a:r>
            <a:r>
              <a:rPr sz="2600" dirty="0">
                <a:latin typeface="Calibri"/>
                <a:cs typeface="Calibri"/>
              </a:rPr>
              <a:t>установки </a:t>
            </a:r>
            <a:r>
              <a:rPr sz="2600" spc="-10" dirty="0">
                <a:latin typeface="Calibri"/>
                <a:cs typeface="Calibri"/>
              </a:rPr>
              <a:t>постоянного </a:t>
            </a:r>
            <a:r>
              <a:rPr sz="2600" dirty="0">
                <a:latin typeface="Calibri"/>
                <a:cs typeface="Calibri"/>
              </a:rPr>
              <a:t>ВП шунта </a:t>
            </a:r>
            <a:r>
              <a:rPr sz="2600" spc="-15" dirty="0">
                <a:latin typeface="Calibri"/>
                <a:cs typeface="Calibri"/>
              </a:rPr>
              <a:t>(показатели </a:t>
            </a:r>
            <a:r>
              <a:rPr sz="2600" spc="-5" dirty="0">
                <a:latin typeface="Calibri"/>
                <a:cs typeface="Calibri"/>
              </a:rPr>
              <a:t>успеха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12%-53%).</a:t>
            </a:r>
            <a:endParaRPr sz="2600">
              <a:latin typeface="Calibri"/>
              <a:cs typeface="Calibri"/>
            </a:endParaRPr>
          </a:p>
          <a:p>
            <a:pPr marL="12700" marR="622300">
              <a:lnSpc>
                <a:spcPts val="2810"/>
              </a:lnSpc>
              <a:spcBef>
                <a:spcPts val="1035"/>
              </a:spcBef>
            </a:pPr>
            <a:r>
              <a:rPr sz="2600" spc="-10" dirty="0">
                <a:latin typeface="Calibri"/>
                <a:cs typeface="Calibri"/>
              </a:rPr>
              <a:t>недавно </a:t>
            </a:r>
            <a:r>
              <a:rPr sz="2600" dirty="0">
                <a:latin typeface="Calibri"/>
                <a:cs typeface="Calibri"/>
              </a:rPr>
              <a:t>ЭВ была </a:t>
            </a:r>
            <a:r>
              <a:rPr sz="2600" spc="-5" dirty="0">
                <a:latin typeface="Calibri"/>
                <a:cs typeface="Calibri"/>
              </a:rPr>
              <a:t>совмещен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прижиганием </a:t>
            </a:r>
            <a:r>
              <a:rPr sz="2600" spc="-15" dirty="0">
                <a:latin typeface="Calibri"/>
                <a:cs typeface="Calibri"/>
              </a:rPr>
              <a:t>сосудистого </a:t>
            </a:r>
            <a:r>
              <a:rPr sz="2600" spc="-5" dirty="0">
                <a:latin typeface="Calibri"/>
                <a:cs typeface="Calibri"/>
              </a:rPr>
              <a:t>сплетения  </a:t>
            </a:r>
            <a:r>
              <a:rPr sz="2600" spc="-15" dirty="0">
                <a:latin typeface="Calibri"/>
                <a:cs typeface="Calibri"/>
              </a:rPr>
              <a:t>(показатели </a:t>
            </a:r>
            <a:r>
              <a:rPr sz="2600" spc="-5" dirty="0">
                <a:latin typeface="Calibri"/>
                <a:cs typeface="Calibri"/>
              </a:rPr>
              <a:t>успеха </a:t>
            </a:r>
            <a:r>
              <a:rPr sz="2600" dirty="0">
                <a:latin typeface="Calibri"/>
                <a:cs typeface="Calibri"/>
              </a:rPr>
              <a:t>&gt; 70% в </a:t>
            </a:r>
            <a:r>
              <a:rPr sz="2600" spc="-5" dirty="0">
                <a:latin typeface="Calibri"/>
                <a:cs typeface="Calibri"/>
              </a:rPr>
              <a:t>раннем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возрасте)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8409" y="614172"/>
          <a:ext cx="12002770" cy="5597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6490"/>
                <a:gridCol w="2396490"/>
                <a:gridCol w="2396489"/>
                <a:gridCol w="2396490"/>
                <a:gridCol w="2396490"/>
              </a:tblGrid>
              <a:tr h="1861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 marR="28702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Двигательный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20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сегмента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спинного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 marR="674370" algn="just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Критические 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наблюдаемые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виг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ел</a:t>
                      </a: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ные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функции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 marR="46164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Подвижность  школьные</a:t>
                      </a:r>
                      <a:r>
                        <a:rPr sz="20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годы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 marR="91376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Ак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ос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ь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подростки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2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взрослые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1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T12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 marR="15811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Полностью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парализованные  нижние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конечности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2075" marR="650875">
                        <a:lnSpc>
                          <a:spcPct val="10000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Фиксаторы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для 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стоячего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положения,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инвалидное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кресло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Инвалидное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кресло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2710" marR="10668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Инвалидное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кресло,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отсутствие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710" marR="677545">
                        <a:lnSpc>
                          <a:spcPct val="100000"/>
                        </a:lnSpc>
                      </a:pPr>
                      <a:r>
                        <a:rPr sz="2000" spc="10" dirty="0">
                          <a:latin typeface="Times New Roman"/>
                          <a:cs typeface="Times New Roman"/>
                        </a:rPr>
                        <a:t>способности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пер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дви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ю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1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864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L1-2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864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Флексоры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бедра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Костыли,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фиксаторы,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инвалидное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кресло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Инвалидное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кресло,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передвижение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дому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2710" marR="1066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Инвалидное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кресло,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отсутствие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710" marR="312420">
                        <a:lnSpc>
                          <a:spcPct val="100000"/>
                        </a:lnSpc>
                      </a:pPr>
                      <a:r>
                        <a:rPr sz="2000" spc="10" dirty="0">
                          <a:latin typeface="Times New Roman"/>
                          <a:cs typeface="Times New Roman"/>
                        </a:rPr>
                        <a:t>способности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му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передвижению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2196" y="951611"/>
          <a:ext cx="12002770" cy="4805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6490"/>
                <a:gridCol w="2396490"/>
                <a:gridCol w="2396489"/>
                <a:gridCol w="2396490"/>
                <a:gridCol w="2396490"/>
              </a:tblGrid>
              <a:tr h="1597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0805" marR="28702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Двигательный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20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сегмента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спинного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 marR="675640" algn="just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Критические 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наблюдаемые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виг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ел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функции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2075" marR="46164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Подвижность  школьные</a:t>
                      </a:r>
                      <a:r>
                        <a:rPr sz="20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годы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2075" marR="91376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Ак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ос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ь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подростки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2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взрослые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740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L3-4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Квадрицепсы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Костыли,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382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фиксаторы,  передвижение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дому,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инвалидное 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кресло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Костыли,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382270" algn="just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передвижение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дому,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инвалидное 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кресло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2710" marR="1714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Инвалидное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кресло  50%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времени,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передвижение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дому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костылями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730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L5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727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Медиальные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мышцы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бедра,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397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передние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мышцы 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голени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579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Костыли,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ы,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183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передвижение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коммунальной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зоне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Костыли,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18288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передвижение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коммунальной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зоне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828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Передвижение по 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коммунальной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зоне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костылями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8409" y="363727"/>
          <a:ext cx="12002770" cy="598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6490"/>
                <a:gridCol w="2396490"/>
                <a:gridCol w="2396489"/>
                <a:gridCol w="2396490"/>
                <a:gridCol w="2396490"/>
              </a:tblGrid>
              <a:tr h="1648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0805" marR="28702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Двигательный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20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сегмента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спинного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91440" marR="67437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Критические 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наблюдаемые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виг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ел</a:t>
                      </a: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ные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функции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2075" marR="46164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Подвижность  школьные</a:t>
                      </a:r>
                      <a:r>
                        <a:rPr sz="20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годы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2075" marR="91376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Ак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ос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ь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подростки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2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взрослые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03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Латеральные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59436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мышцы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бедра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 перонеальные  мышцы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Передвижение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коммунальной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зоне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Передвижение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коммунальной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зоне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710" marR="18161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Передвижение по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коммунальной</a:t>
                      </a:r>
                      <a:r>
                        <a:rPr sz="2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зоне 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50%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костылями  или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тростью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342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S2-3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63625" algn="just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Возможно 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некоторое  </a:t>
                      </a:r>
                      <a:r>
                        <a:rPr sz="2000" spc="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сл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ле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внутренних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мышц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ног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Нормальное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Нормальное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663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Ограниченная 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выносливость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из-за  поздней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деформации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стопы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2050" y="561213"/>
            <a:ext cx="2248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Этиология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14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(внутренние</a:t>
            </a:r>
            <a:r>
              <a:rPr spc="10" dirty="0"/>
              <a:t> </a:t>
            </a:r>
            <a:r>
              <a:rPr spc="-10" dirty="0"/>
              <a:t>факторы)</a:t>
            </a:r>
          </a:p>
          <a:p>
            <a:pPr marL="241300" indent="-229235">
              <a:lnSpc>
                <a:spcPct val="100000"/>
              </a:lnSpc>
              <a:spcBef>
                <a:spcPts val="19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spc="-5" dirty="0">
                <a:latin typeface="Calibri"/>
                <a:cs typeface="Calibri"/>
              </a:rPr>
              <a:t>Механизмы возникновения заболевания </a:t>
            </a:r>
            <a:r>
              <a:rPr sz="2000" b="0" dirty="0">
                <a:latin typeface="Calibri"/>
                <a:cs typeface="Calibri"/>
              </a:rPr>
              <a:t>не </a:t>
            </a:r>
            <a:r>
              <a:rPr sz="2000" b="0" spc="-5" dirty="0">
                <a:latin typeface="Calibri"/>
                <a:cs typeface="Calibri"/>
              </a:rPr>
              <a:t>очень </a:t>
            </a:r>
            <a:r>
              <a:rPr sz="2000" b="0" spc="-10" dirty="0">
                <a:latin typeface="Calibri"/>
                <a:cs typeface="Calibri"/>
              </a:rPr>
              <a:t>хорошо</a:t>
            </a:r>
            <a:r>
              <a:rPr sz="2000" b="0" spc="-2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понятны</a:t>
            </a:r>
            <a:endParaRPr sz="2000">
              <a:latin typeface="Calibri"/>
              <a:cs typeface="Calibri"/>
            </a:endParaRPr>
          </a:p>
          <a:p>
            <a:pPr marL="241300" marR="156400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spc="-5" dirty="0">
                <a:latin typeface="Calibri"/>
                <a:cs typeface="Calibri"/>
              </a:rPr>
              <a:t>До </a:t>
            </a:r>
            <a:r>
              <a:rPr sz="2000" b="0" dirty="0">
                <a:latin typeface="Calibri"/>
                <a:cs typeface="Calibri"/>
              </a:rPr>
              <a:t>80% </a:t>
            </a:r>
            <a:r>
              <a:rPr sz="2000" b="0" spc="-5" dirty="0">
                <a:latin typeface="Calibri"/>
                <a:cs typeface="Calibri"/>
              </a:rPr>
              <a:t>всех ДНТ </a:t>
            </a:r>
            <a:r>
              <a:rPr sz="2000" b="0" dirty="0">
                <a:latin typeface="Calibri"/>
                <a:cs typeface="Calibri"/>
              </a:rPr>
              <a:t>вызваны </a:t>
            </a:r>
            <a:r>
              <a:rPr sz="2000" b="0" spc="-10" dirty="0">
                <a:latin typeface="Calibri"/>
                <a:cs typeface="Calibri"/>
              </a:rPr>
              <a:t>многофакторными </a:t>
            </a:r>
            <a:r>
              <a:rPr sz="2000" b="0" spc="-5" dirty="0">
                <a:latin typeface="Calibri"/>
                <a:cs typeface="Calibri"/>
              </a:rPr>
              <a:t>воздействиями (генетические </a:t>
            </a:r>
            <a:r>
              <a:rPr sz="2000" b="0" dirty="0">
                <a:latin typeface="Calibri"/>
                <a:cs typeface="Calibri"/>
              </a:rPr>
              <a:t>и  </a:t>
            </a:r>
            <a:r>
              <a:rPr sz="2000" b="0" spc="-10" dirty="0">
                <a:latin typeface="Calibri"/>
                <a:cs typeface="Calibri"/>
              </a:rPr>
              <a:t>экологическими</a:t>
            </a:r>
            <a:r>
              <a:rPr sz="2000" b="0" spc="-55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факторами).</a:t>
            </a:r>
            <a:endParaRPr sz="2000">
              <a:latin typeface="Calibri"/>
              <a:cs typeface="Calibri"/>
            </a:endParaRPr>
          </a:p>
          <a:p>
            <a:pPr marL="241300" marR="1513840" indent="-229235">
              <a:lnSpc>
                <a:spcPct val="70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spc="-5" dirty="0">
                <a:latin typeface="Calibri"/>
                <a:cs typeface="Calibri"/>
              </a:rPr>
              <a:t>Другие ДНТ </a:t>
            </a:r>
            <a:r>
              <a:rPr sz="2000" b="0" dirty="0">
                <a:latin typeface="Calibri"/>
                <a:cs typeface="Calibri"/>
              </a:rPr>
              <a:t>ассоциированы с </a:t>
            </a:r>
            <a:r>
              <a:rPr sz="2000" b="0" spc="-5" dirty="0">
                <a:latin typeface="Calibri"/>
                <a:cs typeface="Calibri"/>
              </a:rPr>
              <a:t>ДНТ- синдромами, нарушениями </a:t>
            </a:r>
            <a:r>
              <a:rPr sz="2000" b="0" spc="-20" dirty="0">
                <a:latin typeface="Calibri"/>
                <a:cs typeface="Calibri"/>
              </a:rPr>
              <a:t>одного </a:t>
            </a:r>
            <a:r>
              <a:rPr sz="2000" b="0" spc="-10" dirty="0">
                <a:latin typeface="Calibri"/>
                <a:cs typeface="Calibri"/>
              </a:rPr>
              <a:t>гена, </a:t>
            </a:r>
            <a:r>
              <a:rPr sz="2000" b="0" dirty="0">
                <a:latin typeface="Calibri"/>
                <a:cs typeface="Calibri"/>
              </a:rPr>
              <a:t>и  </a:t>
            </a:r>
            <a:r>
              <a:rPr sz="2000" b="0" spc="-5" dirty="0">
                <a:latin typeface="Calibri"/>
                <a:cs typeface="Calibri"/>
              </a:rPr>
              <a:t>хромосомными нарушениями </a:t>
            </a:r>
            <a:r>
              <a:rPr sz="2000" b="0" dirty="0">
                <a:latin typeface="Calibri"/>
                <a:cs typeface="Calibri"/>
              </a:rPr>
              <a:t>и </a:t>
            </a:r>
            <a:r>
              <a:rPr sz="2000" b="0" spc="-10" dirty="0">
                <a:latin typeface="Calibri"/>
                <a:cs typeface="Calibri"/>
              </a:rPr>
              <a:t>относительно хорошо</a:t>
            </a:r>
            <a:r>
              <a:rPr sz="2000" b="0" spc="-105" dirty="0">
                <a:latin typeface="Calibri"/>
                <a:cs typeface="Calibri"/>
              </a:rPr>
              <a:t> </a:t>
            </a:r>
            <a:r>
              <a:rPr sz="2000" b="0" spc="-15" dirty="0">
                <a:latin typeface="Calibri"/>
                <a:cs typeface="Calibri"/>
              </a:rPr>
              <a:t>определены.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spc="-5" dirty="0">
                <a:latin typeface="Calibri"/>
                <a:cs typeface="Calibri"/>
              </a:rPr>
              <a:t>На частоту повторов ДНТ </a:t>
            </a:r>
            <a:r>
              <a:rPr sz="2000" b="0" spc="-10" dirty="0">
                <a:latin typeface="Calibri"/>
                <a:cs typeface="Calibri"/>
              </a:rPr>
              <a:t>влияют: </a:t>
            </a:r>
            <a:r>
              <a:rPr sz="2000" b="0" spc="-5" dirty="0">
                <a:latin typeface="Calibri"/>
                <a:cs typeface="Calibri"/>
              </a:rPr>
              <a:t>семейный </a:t>
            </a:r>
            <a:r>
              <a:rPr sz="2000" b="0" dirty="0">
                <a:latin typeface="Calibri"/>
                <a:cs typeface="Calibri"/>
              </a:rPr>
              <a:t>анамнез, </a:t>
            </a:r>
            <a:r>
              <a:rPr sz="2000" b="0" spc="-5" dirty="0">
                <a:latin typeface="Calibri"/>
                <a:cs typeface="Calibri"/>
              </a:rPr>
              <a:t>географическое </a:t>
            </a:r>
            <a:r>
              <a:rPr sz="2000" b="0" spc="-15" dirty="0">
                <a:latin typeface="Calibri"/>
                <a:cs typeface="Calibri"/>
              </a:rPr>
              <a:t>положение </a:t>
            </a:r>
            <a:r>
              <a:rPr sz="2000" b="0" dirty="0">
                <a:latin typeface="Calibri"/>
                <a:cs typeface="Calibri"/>
              </a:rPr>
              <a:t>и </a:t>
            </a:r>
            <a:r>
              <a:rPr sz="2000" b="0" spc="-5" dirty="0">
                <a:latin typeface="Calibri"/>
                <a:cs typeface="Calibri"/>
              </a:rPr>
              <a:t>тяжесть  </a:t>
            </a:r>
            <a:r>
              <a:rPr sz="2000" b="0" dirty="0">
                <a:latin typeface="Calibri"/>
                <a:cs typeface="Calibri"/>
              </a:rPr>
              <a:t>аномалии.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  <a:spcBef>
                <a:spcPts val="275"/>
              </a:spcBef>
            </a:pPr>
            <a:r>
              <a:rPr sz="2000" b="0" dirty="0">
                <a:latin typeface="Calibri"/>
                <a:cs typeface="Calibri"/>
              </a:rPr>
              <a:t>2.4% -5% после </a:t>
            </a:r>
            <a:r>
              <a:rPr sz="2000" b="0" spc="-10" dirty="0">
                <a:latin typeface="Calibri"/>
                <a:cs typeface="Calibri"/>
              </a:rPr>
              <a:t>рождения </a:t>
            </a:r>
            <a:r>
              <a:rPr sz="2000" b="0" spc="-20" dirty="0">
                <a:latin typeface="Calibri"/>
                <a:cs typeface="Calibri"/>
              </a:rPr>
              <a:t>одного </a:t>
            </a:r>
            <a:r>
              <a:rPr sz="2000" b="0" spc="-10" dirty="0">
                <a:latin typeface="Calibri"/>
                <a:cs typeface="Calibri"/>
              </a:rPr>
              <a:t>больного ребенка, </a:t>
            </a:r>
            <a:r>
              <a:rPr sz="2000" b="0" dirty="0">
                <a:latin typeface="Calibri"/>
                <a:cs typeface="Calibri"/>
              </a:rPr>
              <a:t>с </a:t>
            </a:r>
            <a:r>
              <a:rPr sz="2000" b="0" spc="-15" dirty="0">
                <a:latin typeface="Calibri"/>
                <a:cs typeface="Calibri"/>
              </a:rPr>
              <a:t>удвоением </a:t>
            </a:r>
            <a:r>
              <a:rPr sz="2000" b="0" spc="-10" dirty="0">
                <a:latin typeface="Calibri"/>
                <a:cs typeface="Calibri"/>
              </a:rPr>
              <a:t>риска </a:t>
            </a:r>
            <a:r>
              <a:rPr sz="2000" b="0" dirty="0">
                <a:latin typeface="Calibri"/>
                <a:cs typeface="Calibri"/>
              </a:rPr>
              <a:t>после </a:t>
            </a:r>
            <a:r>
              <a:rPr sz="2000" b="0" spc="-10" dirty="0">
                <a:latin typeface="Calibri"/>
                <a:cs typeface="Calibri"/>
              </a:rPr>
              <a:t>рождения </a:t>
            </a:r>
            <a:r>
              <a:rPr sz="2000" b="0" spc="-5" dirty="0">
                <a:latin typeface="Calibri"/>
                <a:cs typeface="Calibri"/>
              </a:rPr>
              <a:t>двух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b="0" dirty="0">
                <a:latin typeface="Calibri"/>
                <a:cs typeface="Calibri"/>
              </a:rPr>
              <a:t>пострадавших </a:t>
            </a:r>
            <a:r>
              <a:rPr sz="2000" b="0" spc="-10" dirty="0">
                <a:latin typeface="Calibri"/>
                <a:cs typeface="Calibri"/>
              </a:rPr>
              <a:t>детей. </a:t>
            </a:r>
            <a:r>
              <a:rPr sz="2000" b="0" i="1" spc="-5" dirty="0">
                <a:latin typeface="Calibri"/>
                <a:cs typeface="Calibri"/>
              </a:rPr>
              <a:t>S. Cowchock, </a:t>
            </a:r>
            <a:r>
              <a:rPr sz="2000" b="0" i="1" dirty="0">
                <a:latin typeface="Calibri"/>
                <a:cs typeface="Calibri"/>
              </a:rPr>
              <a:t>E. </a:t>
            </a:r>
            <a:r>
              <a:rPr sz="2000" b="0" i="1" spc="-15" dirty="0">
                <a:latin typeface="Calibri"/>
                <a:cs typeface="Calibri"/>
              </a:rPr>
              <a:t>Ainbender, </a:t>
            </a:r>
            <a:r>
              <a:rPr sz="2000" b="0" i="1" spc="-5" dirty="0">
                <a:latin typeface="Calibri"/>
                <a:cs typeface="Calibri"/>
              </a:rPr>
              <a:t>G. Prescott, et al</a:t>
            </a:r>
            <a:r>
              <a:rPr sz="2000" b="0" i="1" spc="-12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(1980)</a:t>
            </a:r>
            <a:endParaRPr sz="2000">
              <a:latin typeface="Calibri"/>
              <a:cs typeface="Calibri"/>
            </a:endParaRPr>
          </a:p>
          <a:p>
            <a:pPr marL="12700" marR="1046480">
              <a:lnSpc>
                <a:spcPct val="70000"/>
              </a:lnSpc>
              <a:spcBef>
                <a:spcPts val="1010"/>
              </a:spcBef>
            </a:pPr>
            <a:r>
              <a:rPr sz="2000" b="0" spc="-5" dirty="0">
                <a:latin typeface="Calibri"/>
                <a:cs typeface="Calibri"/>
              </a:rPr>
              <a:t>Самый </a:t>
            </a:r>
            <a:r>
              <a:rPr sz="2000" b="0" spc="-10" dirty="0">
                <a:latin typeface="Calibri"/>
                <a:cs typeface="Calibri"/>
              </a:rPr>
              <a:t>большой </a:t>
            </a:r>
            <a:r>
              <a:rPr sz="2000" b="0" spc="-5" dirty="0">
                <a:latin typeface="Calibri"/>
                <a:cs typeface="Calibri"/>
              </a:rPr>
              <a:t>(на уровне </a:t>
            </a:r>
            <a:r>
              <a:rPr sz="2000" b="0" dirty="0">
                <a:latin typeface="Calibri"/>
                <a:cs typeface="Calibri"/>
              </a:rPr>
              <a:t>4,79%) </a:t>
            </a:r>
            <a:r>
              <a:rPr sz="2000" b="0" spc="-5" dirty="0">
                <a:latin typeface="Calibri"/>
                <a:cs typeface="Calibri"/>
              </a:rPr>
              <a:t>риск повтора </a:t>
            </a:r>
            <a:r>
              <a:rPr sz="2000" b="0" dirty="0">
                <a:latin typeface="Calibri"/>
                <a:cs typeface="Calibri"/>
              </a:rPr>
              <a:t>у </a:t>
            </a:r>
            <a:r>
              <a:rPr sz="2000" b="0" spc="15" dirty="0">
                <a:latin typeface="Calibri"/>
                <a:cs typeface="Calibri"/>
              </a:rPr>
              <a:t>лиц, </a:t>
            </a:r>
            <a:r>
              <a:rPr sz="2000" b="0" dirty="0">
                <a:latin typeface="Calibri"/>
                <a:cs typeface="Calibri"/>
              </a:rPr>
              <a:t>со </a:t>
            </a:r>
            <a:r>
              <a:rPr sz="2000" b="0" spc="-5" dirty="0">
                <a:latin typeface="Calibri"/>
                <a:cs typeface="Calibri"/>
              </a:rPr>
              <a:t>spina bifida </a:t>
            </a:r>
            <a:r>
              <a:rPr sz="2000" b="0" dirty="0">
                <a:latin typeface="Calibri"/>
                <a:cs typeface="Calibri"/>
              </a:rPr>
              <a:t>был </a:t>
            </a:r>
            <a:r>
              <a:rPr sz="2000" b="0" spc="-5" dirty="0">
                <a:latin typeface="Calibri"/>
                <a:cs typeface="Calibri"/>
              </a:rPr>
              <a:t>для </a:t>
            </a:r>
            <a:r>
              <a:rPr sz="2000" b="0" spc="15" dirty="0">
                <a:latin typeface="Calibri"/>
                <a:cs typeface="Calibri"/>
              </a:rPr>
              <a:t>ММЦ,  </a:t>
            </a:r>
            <a:r>
              <a:rPr sz="2000" b="0" spc="-5" dirty="0">
                <a:latin typeface="Calibri"/>
                <a:cs typeface="Calibri"/>
              </a:rPr>
              <a:t>ассоциированного </a:t>
            </a:r>
            <a:r>
              <a:rPr sz="2000" b="0" dirty="0">
                <a:latin typeface="Calibri"/>
                <a:cs typeface="Calibri"/>
              </a:rPr>
              <a:t>с </a:t>
            </a:r>
            <a:r>
              <a:rPr sz="2000" b="0" spc="-5" dirty="0">
                <a:latin typeface="Calibri"/>
                <a:cs typeface="Calibri"/>
              </a:rPr>
              <a:t>гидроцефалией. </a:t>
            </a:r>
            <a:r>
              <a:rPr sz="2000" b="0" i="1" spc="-5" dirty="0">
                <a:latin typeface="Calibri"/>
                <a:cs typeface="Calibri"/>
              </a:rPr>
              <a:t>C. </a:t>
            </a:r>
            <a:r>
              <a:rPr sz="2000" b="0" i="1" spc="-10" dirty="0">
                <a:latin typeface="Calibri"/>
                <a:cs typeface="Calibri"/>
              </a:rPr>
              <a:t>Papp, </a:t>
            </a:r>
            <a:r>
              <a:rPr sz="2000" b="0" i="1" spc="-5" dirty="0">
                <a:latin typeface="Calibri"/>
                <a:cs typeface="Calibri"/>
              </a:rPr>
              <a:t>Z. </a:t>
            </a:r>
            <a:r>
              <a:rPr sz="2000" b="0" i="1" dirty="0">
                <a:latin typeface="Calibri"/>
                <a:cs typeface="Calibri"/>
              </a:rPr>
              <a:t>Adám, </a:t>
            </a:r>
            <a:r>
              <a:rPr sz="2000" b="0" i="1" spc="-5" dirty="0">
                <a:latin typeface="Calibri"/>
                <a:cs typeface="Calibri"/>
              </a:rPr>
              <a:t>E. </a:t>
            </a:r>
            <a:r>
              <a:rPr sz="2000" b="0" i="1" spc="-25" dirty="0">
                <a:latin typeface="Calibri"/>
                <a:cs typeface="Calibri"/>
              </a:rPr>
              <a:t>Tóth-Pál, </a:t>
            </a:r>
            <a:r>
              <a:rPr sz="2000" b="0" i="1" spc="-10" dirty="0">
                <a:latin typeface="Calibri"/>
                <a:cs typeface="Calibri"/>
              </a:rPr>
              <a:t>et </a:t>
            </a:r>
            <a:r>
              <a:rPr sz="2000" b="0" i="1" spc="-5" dirty="0">
                <a:latin typeface="Calibri"/>
                <a:cs typeface="Calibri"/>
              </a:rPr>
              <a:t>al</a:t>
            </a:r>
            <a:r>
              <a:rPr sz="2000" b="0" i="1" spc="-45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(1997)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0" dirty="0">
                <a:latin typeface="Calibri"/>
                <a:cs typeface="Calibri"/>
              </a:rPr>
              <a:t>Кроме </a:t>
            </a:r>
            <a:r>
              <a:rPr sz="2000" b="0" spc="-15" dirty="0">
                <a:latin typeface="Calibri"/>
                <a:cs typeface="Calibri"/>
              </a:rPr>
              <a:t>того, </a:t>
            </a:r>
            <a:r>
              <a:rPr sz="2000" b="0" spc="-10" dirty="0">
                <a:latin typeface="Calibri"/>
                <a:cs typeface="Calibri"/>
              </a:rPr>
              <a:t>исследования, проведенные </a:t>
            </a:r>
            <a:r>
              <a:rPr sz="2000" b="0" dirty="0">
                <a:latin typeface="Calibri"/>
                <a:cs typeface="Calibri"/>
              </a:rPr>
              <a:t>в начале 1990-х, </a:t>
            </a:r>
            <a:r>
              <a:rPr sz="2000" b="0" spc="-5" dirty="0">
                <a:latin typeface="Calibri"/>
                <a:cs typeface="Calibri"/>
              </a:rPr>
              <a:t>показали, </a:t>
            </a:r>
            <a:r>
              <a:rPr sz="2000" b="0" spc="-10" dirty="0">
                <a:latin typeface="Calibri"/>
                <a:cs typeface="Calibri"/>
              </a:rPr>
              <a:t>что </a:t>
            </a:r>
            <a:r>
              <a:rPr sz="2000" b="0" dirty="0">
                <a:latin typeface="Calibri"/>
                <a:cs typeface="Calibri"/>
              </a:rPr>
              <a:t>по </a:t>
            </a:r>
            <a:r>
              <a:rPr sz="2000" b="0" spc="-5" dirty="0">
                <a:latin typeface="Calibri"/>
                <a:cs typeface="Calibri"/>
              </a:rPr>
              <a:t>крайней</a:t>
            </a:r>
            <a:r>
              <a:rPr sz="2000" b="0" spc="15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мере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b="0" dirty="0">
                <a:latin typeface="Calibri"/>
                <a:cs typeface="Calibri"/>
              </a:rPr>
              <a:t>70% </a:t>
            </a:r>
            <a:r>
              <a:rPr sz="2000" b="0" spc="-5" dirty="0">
                <a:latin typeface="Calibri"/>
                <a:cs typeface="Calibri"/>
              </a:rPr>
              <a:t>ДНТ </a:t>
            </a:r>
            <a:r>
              <a:rPr sz="2000" b="0" spc="-10" dirty="0">
                <a:latin typeface="Calibri"/>
                <a:cs typeface="Calibri"/>
              </a:rPr>
              <a:t>являются </a:t>
            </a:r>
            <a:r>
              <a:rPr sz="2000" b="0" spc="-5" dirty="0">
                <a:latin typeface="Calibri"/>
                <a:cs typeface="Calibri"/>
              </a:rPr>
              <a:t>"чувствительными </a:t>
            </a:r>
            <a:r>
              <a:rPr sz="2000" b="0" dirty="0">
                <a:latin typeface="Calibri"/>
                <a:cs typeface="Calibri"/>
              </a:rPr>
              <a:t>к </a:t>
            </a:r>
            <a:r>
              <a:rPr sz="2000" b="0" spc="-10" dirty="0">
                <a:latin typeface="Calibri"/>
                <a:cs typeface="Calibri"/>
              </a:rPr>
              <a:t>фолиевой </a:t>
            </a:r>
            <a:r>
              <a:rPr sz="2000" b="0" spc="-5" dirty="0">
                <a:latin typeface="Calibri"/>
                <a:cs typeface="Calibri"/>
              </a:rPr>
              <a:t>кислоте" или </a:t>
            </a:r>
            <a:r>
              <a:rPr sz="2000" b="0" dirty="0">
                <a:latin typeface="Calibri"/>
                <a:cs typeface="Calibri"/>
              </a:rPr>
              <a:t>"зависимыми </a:t>
            </a:r>
            <a:r>
              <a:rPr sz="2000" b="0" spc="-10" dirty="0">
                <a:latin typeface="Calibri"/>
                <a:cs typeface="Calibri"/>
              </a:rPr>
              <a:t>от</a:t>
            </a:r>
            <a:r>
              <a:rPr sz="2000" b="0" spc="-65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фолиевой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b="0" spc="-5" dirty="0">
                <a:latin typeface="Calibri"/>
                <a:cs typeface="Calibri"/>
              </a:rPr>
              <a:t>кислоты", </a:t>
            </a:r>
            <a:r>
              <a:rPr sz="2000" b="0" dirty="0">
                <a:latin typeface="Calibri"/>
                <a:cs typeface="Calibri"/>
              </a:rPr>
              <a:t>а оставшиеся 30% - </a:t>
            </a:r>
            <a:r>
              <a:rPr sz="2000" b="0" spc="-5" dirty="0">
                <a:latin typeface="Calibri"/>
                <a:cs typeface="Calibri"/>
              </a:rPr>
              <a:t>"нечувствительны </a:t>
            </a:r>
            <a:r>
              <a:rPr sz="2000" b="0" dirty="0">
                <a:latin typeface="Calibri"/>
                <a:cs typeface="Calibri"/>
              </a:rPr>
              <a:t>к </a:t>
            </a:r>
            <a:r>
              <a:rPr sz="2000" b="0" spc="-5" dirty="0">
                <a:latin typeface="Calibri"/>
                <a:cs typeface="Calibri"/>
              </a:rPr>
              <a:t>фолиевой кислоте </a:t>
            </a:r>
            <a:r>
              <a:rPr sz="2000" b="0" i="1" spc="-5" dirty="0">
                <a:latin typeface="Calibri"/>
                <a:cs typeface="Calibri"/>
              </a:rPr>
              <a:t>[Anonymous]</a:t>
            </a:r>
            <a:r>
              <a:rPr sz="2000" b="0" i="1" spc="-110" dirty="0">
                <a:latin typeface="Calibri"/>
                <a:cs typeface="Calibri"/>
              </a:rPr>
              <a:t> </a:t>
            </a:r>
            <a:r>
              <a:rPr sz="2000" b="0" i="1" spc="-10" dirty="0">
                <a:latin typeface="Calibri"/>
                <a:cs typeface="Calibri"/>
              </a:rPr>
              <a:t>Mental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b="0" i="1" spc="-5" dirty="0">
                <a:latin typeface="Calibri"/>
                <a:cs typeface="Calibri"/>
              </a:rPr>
              <a:t>retardation </a:t>
            </a:r>
            <a:r>
              <a:rPr sz="2000" b="0" i="1" dirty="0">
                <a:latin typeface="Calibri"/>
                <a:cs typeface="Calibri"/>
              </a:rPr>
              <a:t>and </a:t>
            </a:r>
            <a:r>
              <a:rPr sz="2000" b="0" i="1" spc="-10" dirty="0">
                <a:latin typeface="Calibri"/>
                <a:cs typeface="Calibri"/>
              </a:rPr>
              <a:t>developmental </a:t>
            </a:r>
            <a:r>
              <a:rPr sz="2000" b="0" i="1" spc="-5" dirty="0">
                <a:latin typeface="Calibri"/>
                <a:cs typeface="Calibri"/>
              </a:rPr>
              <a:t>disabilities </a:t>
            </a:r>
            <a:r>
              <a:rPr sz="2000" b="0" i="1" dirty="0">
                <a:latin typeface="Calibri"/>
                <a:cs typeface="Calibri"/>
              </a:rPr>
              <a:t>research </a:t>
            </a:r>
            <a:r>
              <a:rPr sz="2000" b="0" i="1" spc="-5" dirty="0">
                <a:latin typeface="Calibri"/>
                <a:cs typeface="Calibri"/>
              </a:rPr>
              <a:t>reviews,. </a:t>
            </a:r>
            <a:r>
              <a:rPr sz="2000" b="0" i="1" spc="-10" dirty="0">
                <a:latin typeface="Calibri"/>
                <a:cs typeface="Calibri"/>
              </a:rPr>
              <a:t>vol </a:t>
            </a:r>
            <a:r>
              <a:rPr sz="2000" b="0" i="1" dirty="0">
                <a:latin typeface="Calibri"/>
                <a:cs typeface="Calibri"/>
              </a:rPr>
              <a:t>4 1998 </a:t>
            </a:r>
            <a:r>
              <a:rPr sz="2000" b="0" i="1" spc="-5" dirty="0">
                <a:latin typeface="Calibri"/>
                <a:cs typeface="Calibri"/>
              </a:rPr>
              <a:t>Wiley </a:t>
            </a:r>
            <a:r>
              <a:rPr sz="2000" b="0" i="1" dirty="0">
                <a:latin typeface="Calibri"/>
                <a:cs typeface="Calibri"/>
              </a:rPr>
              <a:t>New</a:t>
            </a:r>
            <a:r>
              <a:rPr sz="2000" b="0" i="1" spc="-180" dirty="0">
                <a:latin typeface="Calibri"/>
                <a:cs typeface="Calibri"/>
              </a:rPr>
              <a:t> </a:t>
            </a:r>
            <a:r>
              <a:rPr sz="2000" b="0" i="1" spc="-40" dirty="0">
                <a:latin typeface="Calibri"/>
                <a:cs typeface="Calibri"/>
              </a:rPr>
              <a:t>York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6765" y="609676"/>
            <a:ext cx="1466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5" dirty="0">
                <a:latin typeface="Calibri Light"/>
                <a:cs typeface="Calibri Light"/>
              </a:rPr>
              <a:t>Б</a:t>
            </a:r>
            <a:r>
              <a:rPr sz="4400" b="0" spc="-30" dirty="0">
                <a:latin typeface="Calibri Light"/>
                <a:cs typeface="Calibri Light"/>
              </a:rPr>
              <a:t>е</a:t>
            </a:r>
            <a:r>
              <a:rPr sz="4400" b="0" spc="-55" dirty="0">
                <a:latin typeface="Calibri Light"/>
                <a:cs typeface="Calibri Light"/>
              </a:rPr>
              <a:t>д</a:t>
            </a:r>
            <a:r>
              <a:rPr sz="4400" b="0" spc="-45" dirty="0">
                <a:latin typeface="Calibri Light"/>
                <a:cs typeface="Calibri Light"/>
              </a:rPr>
              <a:t>р</a:t>
            </a:r>
            <a:r>
              <a:rPr sz="4400" b="0" dirty="0">
                <a:latin typeface="Calibri Light"/>
                <a:cs typeface="Calibri Light"/>
              </a:rPr>
              <a:t>о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10337165" cy="4177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345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Большинство пациентов </a:t>
            </a:r>
            <a:r>
              <a:rPr sz="2000" dirty="0">
                <a:latin typeface="Calibri"/>
                <a:cs typeface="Calibri"/>
              </a:rPr>
              <a:t>с MMЦ </a:t>
            </a:r>
            <a:r>
              <a:rPr sz="2000" spc="-25" dirty="0">
                <a:latin typeface="Calibri"/>
                <a:cs typeface="Calibri"/>
              </a:rPr>
              <a:t>будет </a:t>
            </a:r>
            <a:r>
              <a:rPr sz="2000" spc="-5" dirty="0">
                <a:latin typeface="Calibri"/>
                <a:cs typeface="Calibri"/>
              </a:rPr>
              <a:t>иметь деформации </a:t>
            </a:r>
            <a:r>
              <a:rPr sz="2000" spc="-10" dirty="0">
                <a:latin typeface="Calibri"/>
                <a:cs typeface="Calibri"/>
              </a:rPr>
              <a:t>бедер, </a:t>
            </a:r>
            <a:r>
              <a:rPr sz="2000" spc="-15" dirty="0">
                <a:latin typeface="Calibri"/>
                <a:cs typeface="Calibri"/>
              </a:rPr>
              <a:t>которые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мешают</a:t>
            </a:r>
            <a:endParaRPr sz="2000">
              <a:latin typeface="Calibri"/>
              <a:cs typeface="Calibri"/>
            </a:endParaRPr>
          </a:p>
          <a:p>
            <a:pPr marL="698500" lvl="1" indent="-229235">
              <a:lnSpc>
                <a:spcPts val="1930"/>
              </a:lnSpc>
              <a:buFont typeface="Wingdings"/>
              <a:buChar char=""/>
              <a:tabLst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передвижению,</a:t>
            </a:r>
            <a:endParaRPr sz="1700">
              <a:latin typeface="Calibri"/>
              <a:cs typeface="Calibri"/>
            </a:endParaRPr>
          </a:p>
          <a:p>
            <a:pPr marL="698500" lvl="1" indent="-229235">
              <a:lnSpc>
                <a:spcPts val="1925"/>
              </a:lnSpc>
              <a:buFont typeface="Wingdings"/>
              <a:buChar char=""/>
              <a:tabLst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нахождению </a:t>
            </a:r>
            <a:r>
              <a:rPr sz="1700" dirty="0">
                <a:latin typeface="Calibri"/>
                <a:cs typeface="Calibri"/>
              </a:rPr>
              <a:t>в </a:t>
            </a:r>
            <a:r>
              <a:rPr sz="1700" spc="-10" dirty="0">
                <a:latin typeface="Calibri"/>
                <a:cs typeface="Calibri"/>
              </a:rPr>
              <a:t>положении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сидя,</a:t>
            </a:r>
            <a:endParaRPr sz="1700">
              <a:latin typeface="Calibri"/>
              <a:cs typeface="Calibri"/>
            </a:endParaRPr>
          </a:p>
          <a:p>
            <a:pPr marL="698500" lvl="1" indent="-229235">
              <a:lnSpc>
                <a:spcPts val="1980"/>
              </a:lnSpc>
              <a:buFont typeface="Wingdings"/>
              <a:buChar char=""/>
              <a:tabLst>
                <a:tab pos="699135" algn="l"/>
              </a:tabLst>
            </a:pPr>
            <a:r>
              <a:rPr sz="1700" dirty="0">
                <a:latin typeface="Calibri"/>
                <a:cs typeface="Calibri"/>
              </a:rPr>
              <a:t>фиксации.</a:t>
            </a:r>
            <a:endParaRPr sz="17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Правильное </a:t>
            </a:r>
            <a:r>
              <a:rPr sz="2000" spc="-5" dirty="0">
                <a:latin typeface="Calibri"/>
                <a:cs typeface="Calibri"/>
              </a:rPr>
              <a:t>лечение деформаций </a:t>
            </a:r>
            <a:r>
              <a:rPr sz="2000" spc="-10" dirty="0">
                <a:latin typeface="Calibri"/>
                <a:cs typeface="Calibri"/>
              </a:rPr>
              <a:t>бедер </a:t>
            </a:r>
            <a:r>
              <a:rPr sz="2000" spc="-5" dirty="0">
                <a:latin typeface="Calibri"/>
                <a:cs typeface="Calibri"/>
              </a:rPr>
              <a:t>остается темой </a:t>
            </a:r>
            <a:r>
              <a:rPr sz="2000" spc="-10" dirty="0">
                <a:latin typeface="Calibri"/>
                <a:cs typeface="Calibri"/>
              </a:rPr>
              <a:t>дебатов </a:t>
            </a:r>
            <a:r>
              <a:rPr sz="2000" spc="-5" dirty="0">
                <a:latin typeface="Calibri"/>
                <a:cs typeface="Calibri"/>
              </a:rPr>
              <a:t>среди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хирургов-ортопедов.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345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5" dirty="0">
                <a:latin typeface="Calibri"/>
                <a:cs typeface="Calibri"/>
              </a:rPr>
              <a:t>Флексионные </a:t>
            </a:r>
            <a:r>
              <a:rPr sz="2000" spc="-5" dirty="0">
                <a:latin typeface="Calibri"/>
                <a:cs typeface="Calibri"/>
              </a:rPr>
              <a:t>деформации </a:t>
            </a:r>
            <a:r>
              <a:rPr sz="2000" spc="-10" dirty="0">
                <a:latin typeface="Calibri"/>
                <a:cs typeface="Calibri"/>
              </a:rPr>
              <a:t>бедра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5" dirty="0">
                <a:latin typeface="Calibri"/>
                <a:cs typeface="Calibri"/>
              </a:rPr>
              <a:t>это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результат</a:t>
            </a:r>
            <a:endParaRPr sz="2000">
              <a:latin typeface="Calibri"/>
              <a:cs typeface="Calibri"/>
            </a:endParaRPr>
          </a:p>
          <a:p>
            <a:pPr marL="698500" marR="48260" lvl="1" indent="-228600">
              <a:lnSpc>
                <a:spcPct val="70000"/>
              </a:lnSpc>
              <a:spcBef>
                <a:spcPts val="555"/>
              </a:spcBef>
              <a:buFont typeface="Wingdings"/>
              <a:buChar char=""/>
              <a:tabLst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мышечного дисбаланса </a:t>
            </a:r>
            <a:r>
              <a:rPr sz="1700" dirty="0">
                <a:latin typeface="Calibri"/>
                <a:cs typeface="Calibri"/>
              </a:rPr>
              <a:t>в </a:t>
            </a:r>
            <a:r>
              <a:rPr sz="1700" spc="-5" dirty="0">
                <a:latin typeface="Calibri"/>
                <a:cs typeface="Calibri"/>
              </a:rPr>
              <a:t>тазобедренной </a:t>
            </a:r>
            <a:r>
              <a:rPr sz="1700" spc="-10" dirty="0">
                <a:latin typeface="Calibri"/>
                <a:cs typeface="Calibri"/>
              </a:rPr>
              <a:t>области </a:t>
            </a:r>
            <a:r>
              <a:rPr sz="1700" spc="-5" dirty="0">
                <a:latin typeface="Calibri"/>
                <a:cs typeface="Calibri"/>
              </a:rPr>
              <a:t>(большинство </a:t>
            </a:r>
            <a:r>
              <a:rPr sz="1700" dirty="0">
                <a:latin typeface="Calibri"/>
                <a:cs typeface="Calibri"/>
              </a:rPr>
              <a:t>случаев) = </a:t>
            </a:r>
            <a:r>
              <a:rPr sz="1700" spc="-5" dirty="0">
                <a:latin typeface="Calibri"/>
                <a:cs typeface="Calibri"/>
              </a:rPr>
              <a:t>отсутствие противодействия  </a:t>
            </a:r>
            <a:r>
              <a:rPr sz="1700" dirty="0">
                <a:latin typeface="Calibri"/>
                <a:cs typeface="Calibri"/>
              </a:rPr>
              <a:t>со </a:t>
            </a:r>
            <a:r>
              <a:rPr sz="1700" spc="-5" dirty="0">
                <a:latin typeface="Calibri"/>
                <a:cs typeface="Calibri"/>
              </a:rPr>
              <a:t>стороны антагонистов </a:t>
            </a:r>
            <a:r>
              <a:rPr sz="1700" spc="-10" dirty="0">
                <a:latin typeface="Calibri"/>
                <a:cs typeface="Calibri"/>
              </a:rPr>
              <a:t>флексорам </a:t>
            </a:r>
            <a:r>
              <a:rPr sz="1700" dirty="0">
                <a:latin typeface="Calibri"/>
                <a:cs typeface="Calibri"/>
              </a:rPr>
              <a:t>и аддукторам </a:t>
            </a:r>
            <a:r>
              <a:rPr sz="1700" spc="-5" dirty="0">
                <a:latin typeface="Calibri"/>
                <a:cs typeface="Calibri"/>
              </a:rPr>
              <a:t>бедра (верхний </a:t>
            </a:r>
            <a:r>
              <a:rPr sz="1700" dirty="0">
                <a:latin typeface="Calibri"/>
                <a:cs typeface="Calibri"/>
              </a:rPr>
              <a:t>и </a:t>
            </a:r>
            <a:r>
              <a:rPr sz="1700" spc="-5" dirty="0">
                <a:latin typeface="Calibri"/>
                <a:cs typeface="Calibri"/>
              </a:rPr>
              <a:t>средний </a:t>
            </a:r>
            <a:r>
              <a:rPr sz="1700" dirty="0">
                <a:latin typeface="Calibri"/>
                <a:cs typeface="Calibri"/>
              </a:rPr>
              <a:t>поясничный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уровень</a:t>
            </a:r>
            <a:endParaRPr sz="1700">
              <a:latin typeface="Calibri"/>
              <a:cs typeface="Calibri"/>
            </a:endParaRPr>
          </a:p>
          <a:p>
            <a:pPr marL="698500">
              <a:lnSpc>
                <a:spcPts val="1370"/>
              </a:lnSpc>
            </a:pPr>
            <a:r>
              <a:rPr sz="1700" spc="-5" dirty="0">
                <a:latin typeface="Calibri"/>
                <a:cs typeface="Calibri"/>
              </a:rPr>
              <a:t>поражения)</a:t>
            </a:r>
            <a:endParaRPr sz="1700">
              <a:latin typeface="Calibri"/>
              <a:cs typeface="Calibri"/>
            </a:endParaRPr>
          </a:p>
          <a:p>
            <a:pPr marL="698500" lvl="1" indent="-229235">
              <a:lnSpc>
                <a:spcPts val="1980"/>
              </a:lnSpc>
              <a:buFont typeface="Wingdings"/>
              <a:buChar char=""/>
              <a:tabLst>
                <a:tab pos="699135" algn="l"/>
              </a:tabLst>
            </a:pPr>
            <a:r>
              <a:rPr sz="1700" spc="-10" dirty="0">
                <a:latin typeface="Calibri"/>
                <a:cs typeface="Calibri"/>
              </a:rPr>
              <a:t>положения </a:t>
            </a:r>
            <a:r>
              <a:rPr sz="1700" dirty="0">
                <a:latin typeface="Calibri"/>
                <a:cs typeface="Calibri"/>
              </a:rPr>
              <a:t>сидя </a:t>
            </a:r>
            <a:r>
              <a:rPr sz="1700" spc="-15" dirty="0">
                <a:latin typeface="Calibri"/>
                <a:cs typeface="Calibri"/>
              </a:rPr>
              <a:t>под </a:t>
            </a:r>
            <a:r>
              <a:rPr sz="1700" spc="-20" dirty="0">
                <a:latin typeface="Calibri"/>
                <a:cs typeface="Calibri"/>
              </a:rPr>
              <a:t>углом </a:t>
            </a:r>
            <a:r>
              <a:rPr sz="1700" dirty="0">
                <a:latin typeface="Calibri"/>
                <a:cs typeface="Calibri"/>
              </a:rPr>
              <a:t>90° + спастичность </a:t>
            </a:r>
            <a:r>
              <a:rPr sz="1700" spc="-10" dirty="0">
                <a:latin typeface="Calibri"/>
                <a:cs typeface="Calibri"/>
              </a:rPr>
              <a:t>флексоров </a:t>
            </a:r>
            <a:r>
              <a:rPr sz="1700" spc="-5" dirty="0">
                <a:latin typeface="Calibri"/>
                <a:cs typeface="Calibri"/>
              </a:rPr>
              <a:t>бедра </a:t>
            </a:r>
            <a:r>
              <a:rPr sz="1700" spc="-15" dirty="0">
                <a:latin typeface="Calibri"/>
                <a:cs typeface="Calibri"/>
              </a:rPr>
              <a:t>(грудной </a:t>
            </a:r>
            <a:r>
              <a:rPr sz="1700" dirty="0">
                <a:latin typeface="Calibri"/>
                <a:cs typeface="Calibri"/>
              </a:rPr>
              <a:t>уровень</a:t>
            </a:r>
            <a:r>
              <a:rPr sz="1700" spc="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поражения)</a:t>
            </a:r>
            <a:endParaRPr sz="17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Контрактура </a:t>
            </a:r>
            <a:r>
              <a:rPr sz="2000" spc="-10" dirty="0">
                <a:latin typeface="Calibri"/>
                <a:cs typeface="Calibri"/>
              </a:rPr>
              <a:t>флексора </a:t>
            </a:r>
            <a:r>
              <a:rPr sz="2000" spc="-5" dirty="0">
                <a:latin typeface="Calibri"/>
                <a:cs typeface="Calibri"/>
              </a:rPr>
              <a:t>бедра </a:t>
            </a:r>
            <a:r>
              <a:rPr sz="2000" dirty="0">
                <a:latin typeface="Calibri"/>
                <a:cs typeface="Calibri"/>
              </a:rPr>
              <a:t>→ </a:t>
            </a:r>
            <a:r>
              <a:rPr sz="2000" spc="-5" dirty="0">
                <a:latin typeface="Calibri"/>
                <a:cs typeface="Calibri"/>
              </a:rPr>
              <a:t>передний наклон </a:t>
            </a:r>
            <a:r>
              <a:rPr sz="2000" dirty="0">
                <a:latin typeface="Calibri"/>
                <a:cs typeface="Calibri"/>
              </a:rPr>
              <a:t>таза → повышение </a:t>
            </a:r>
            <a:r>
              <a:rPr sz="2000" spc="-5" dirty="0">
                <a:latin typeface="Calibri"/>
                <a:cs typeface="Calibri"/>
              </a:rPr>
              <a:t>поясничного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лордоза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→ </a:t>
            </a:r>
            <a:r>
              <a:rPr sz="2000" spc="-5" dirty="0">
                <a:latin typeface="Calibri"/>
                <a:cs typeface="Calibri"/>
              </a:rPr>
              <a:t>ограничение нормального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передвижения.</a:t>
            </a:r>
            <a:endParaRPr sz="2000">
              <a:latin typeface="Calibri"/>
              <a:cs typeface="Calibri"/>
            </a:endParaRPr>
          </a:p>
          <a:p>
            <a:pPr marL="241300" marR="163195" indent="-229235">
              <a:lnSpc>
                <a:spcPct val="6900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Процедуры </a:t>
            </a:r>
            <a:r>
              <a:rPr sz="2000" spc="-15" dirty="0">
                <a:latin typeface="Calibri"/>
                <a:cs typeface="Calibri"/>
              </a:rPr>
              <a:t>удлинения </a:t>
            </a:r>
            <a:r>
              <a:rPr sz="2000" spc="-5" dirty="0">
                <a:latin typeface="Calibri"/>
                <a:cs typeface="Calibri"/>
              </a:rPr>
              <a:t>сгибателей могут сохранить способность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передвижению </a:t>
            </a:r>
            <a:r>
              <a:rPr sz="2000" spc="-25" dirty="0">
                <a:latin typeface="Calibri"/>
                <a:cs typeface="Calibri"/>
              </a:rPr>
              <a:t>ходящего  </a:t>
            </a:r>
            <a:r>
              <a:rPr sz="2000" dirty="0">
                <a:latin typeface="Calibri"/>
                <a:cs typeface="Calibri"/>
              </a:rPr>
              <a:t>пациента с </a:t>
            </a:r>
            <a:r>
              <a:rPr sz="2000" spc="15" dirty="0">
                <a:latin typeface="Calibri"/>
                <a:cs typeface="Calibri"/>
              </a:rPr>
              <a:t>MMЦ, </a:t>
            </a:r>
            <a:r>
              <a:rPr sz="2000" dirty="0">
                <a:latin typeface="Calibri"/>
                <a:cs typeface="Calibri"/>
              </a:rPr>
              <a:t>но </a:t>
            </a:r>
            <a:r>
              <a:rPr sz="2400" b="1" i="1" spc="15" dirty="0">
                <a:latin typeface="Calibri"/>
                <a:cs typeface="Calibri"/>
              </a:rPr>
              <a:t>не </a:t>
            </a:r>
            <a:r>
              <a:rPr sz="2400" b="1" i="1" spc="-25" dirty="0">
                <a:latin typeface="Calibri"/>
                <a:cs typeface="Calibri"/>
              </a:rPr>
              <a:t>должно </a:t>
            </a:r>
            <a:r>
              <a:rPr sz="2000" spc="-5" dirty="0">
                <a:latin typeface="Calibri"/>
                <a:cs typeface="Calibri"/>
              </a:rPr>
              <a:t>рассматриваться </a:t>
            </a:r>
            <a:r>
              <a:rPr sz="2000" spc="-10" dirty="0">
                <a:latin typeface="Calibri"/>
                <a:cs typeface="Calibri"/>
              </a:rPr>
              <a:t>как </a:t>
            </a:r>
            <a:r>
              <a:rPr sz="2000" dirty="0">
                <a:latin typeface="Calibri"/>
                <a:cs typeface="Calibri"/>
              </a:rPr>
              <a:t>вариант </a:t>
            </a:r>
            <a:r>
              <a:rPr sz="2000" spc="-5" dirty="0">
                <a:latin typeface="Calibri"/>
                <a:cs typeface="Calibri"/>
              </a:rPr>
              <a:t>лечения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20" dirty="0">
                <a:latin typeface="Calibri"/>
                <a:cs typeface="Calibri"/>
              </a:rPr>
              <a:t> неходящих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325"/>
              </a:lnSpc>
            </a:pPr>
            <a:r>
              <a:rPr sz="2000" spc="-5" dirty="0">
                <a:latin typeface="Calibri"/>
                <a:cs typeface="Calibri"/>
              </a:rPr>
              <a:t>пациентов, </a:t>
            </a:r>
            <a:r>
              <a:rPr sz="2000" dirty="0">
                <a:latin typeface="Calibri"/>
                <a:cs typeface="Calibri"/>
              </a:rPr>
              <a:t>если </a:t>
            </a:r>
            <a:r>
              <a:rPr sz="2000" spc="-5" dirty="0">
                <a:latin typeface="Calibri"/>
                <a:cs typeface="Calibri"/>
              </a:rPr>
              <a:t>нет </a:t>
            </a:r>
            <a:r>
              <a:rPr sz="2000" dirty="0">
                <a:latin typeface="Calibri"/>
                <a:cs typeface="Calibri"/>
              </a:rPr>
              <a:t>угрозы </a:t>
            </a:r>
            <a:r>
              <a:rPr sz="2000" spc="-5" dirty="0">
                <a:latin typeface="Calibri"/>
                <a:cs typeface="Calibri"/>
              </a:rPr>
              <a:t>нарушения </a:t>
            </a:r>
            <a:r>
              <a:rPr sz="2000" spc="-10" dirty="0">
                <a:latin typeface="Calibri"/>
                <a:cs typeface="Calibri"/>
              </a:rPr>
              <a:t>целостности </a:t>
            </a:r>
            <a:r>
              <a:rPr sz="2000" spc="-15" dirty="0">
                <a:latin typeface="Calibri"/>
                <a:cs typeface="Calibri"/>
              </a:rPr>
              <a:t>кожи, </a:t>
            </a:r>
            <a:r>
              <a:rPr sz="2000" spc="-5" dirty="0">
                <a:latin typeface="Calibri"/>
                <a:cs typeface="Calibri"/>
              </a:rPr>
              <a:t>ограничения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возможности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сидения </a:t>
            </a:r>
            <a:r>
              <a:rPr sz="2000" dirty="0">
                <a:latin typeface="Calibri"/>
                <a:cs typeface="Calibri"/>
              </a:rPr>
              <a:t>или </a:t>
            </a:r>
            <a:r>
              <a:rPr sz="2000" spc="-5" dirty="0">
                <a:latin typeface="Calibri"/>
                <a:cs typeface="Calibri"/>
              </a:rPr>
              <a:t>усиления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боли.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6765" y="609676"/>
            <a:ext cx="1466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5" dirty="0">
                <a:latin typeface="Calibri Light"/>
                <a:cs typeface="Calibri Light"/>
              </a:rPr>
              <a:t>Б</a:t>
            </a:r>
            <a:r>
              <a:rPr sz="4400" b="0" spc="-30" dirty="0">
                <a:latin typeface="Calibri Light"/>
                <a:cs typeface="Calibri Light"/>
              </a:rPr>
              <a:t>е</a:t>
            </a:r>
            <a:r>
              <a:rPr sz="4400" b="0" spc="-55" dirty="0">
                <a:latin typeface="Calibri Light"/>
                <a:cs typeface="Calibri Light"/>
              </a:rPr>
              <a:t>д</a:t>
            </a:r>
            <a:r>
              <a:rPr sz="4400" b="0" spc="-45" dirty="0">
                <a:latin typeface="Calibri Light"/>
                <a:cs typeface="Calibri Light"/>
              </a:rPr>
              <a:t>р</a:t>
            </a:r>
            <a:r>
              <a:rPr sz="4400" b="0" dirty="0">
                <a:latin typeface="Calibri Light"/>
                <a:cs typeface="Calibri Light"/>
              </a:rPr>
              <a:t>о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220430"/>
            <a:ext cx="10341610" cy="283908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5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с MMЦ </a:t>
            </a:r>
            <a:r>
              <a:rPr sz="2800" spc="-10" dirty="0">
                <a:latin typeface="Calibri"/>
                <a:cs typeface="Calibri"/>
              </a:rPr>
              <a:t>дислокации бедра </a:t>
            </a:r>
            <a:r>
              <a:rPr sz="2800" spc="-20" dirty="0">
                <a:latin typeface="Calibri"/>
                <a:cs typeface="Calibri"/>
              </a:rPr>
              <a:t>одного </a:t>
            </a:r>
            <a:r>
              <a:rPr sz="2800" spc="-5" dirty="0">
                <a:latin typeface="Calibri"/>
                <a:cs typeface="Calibri"/>
              </a:rPr>
              <a:t>из двух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типов: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Врожденная</a:t>
            </a:r>
            <a:endParaRPr sz="2800">
              <a:latin typeface="Calibri"/>
              <a:cs typeface="Calibri"/>
            </a:endParaRPr>
          </a:p>
          <a:p>
            <a:pPr marL="241300" marR="209550" indent="-229235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30" dirty="0">
                <a:latin typeface="Calibri"/>
                <a:cs typeface="Calibri"/>
              </a:rPr>
              <a:t>результате </a:t>
            </a:r>
            <a:r>
              <a:rPr sz="2800" spc="-15" dirty="0">
                <a:latin typeface="Calibri"/>
                <a:cs typeface="Calibri"/>
              </a:rPr>
              <a:t>отсутствия противодействия </a:t>
            </a:r>
            <a:r>
              <a:rPr sz="2800" spc="-10" dirty="0">
                <a:latin typeface="Calibri"/>
                <a:cs typeface="Calibri"/>
              </a:rPr>
              <a:t>антагонистов действию  </a:t>
            </a:r>
            <a:r>
              <a:rPr sz="2800" spc="-15" dirty="0">
                <a:latin typeface="Calibri"/>
                <a:cs typeface="Calibri"/>
              </a:rPr>
              <a:t>флексоров </a:t>
            </a:r>
            <a:r>
              <a:rPr sz="2800" spc="-5" dirty="0">
                <a:latin typeface="Calibri"/>
                <a:cs typeface="Calibri"/>
              </a:rPr>
              <a:t>и аддукторов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бедра.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019"/>
              </a:spcBef>
            </a:pPr>
            <a:r>
              <a:rPr sz="2800" b="1" i="1" spc="25" dirty="0">
                <a:latin typeface="Calibri"/>
                <a:cs typeface="Calibri"/>
              </a:rPr>
              <a:t>Лечение дислокации </a:t>
            </a:r>
            <a:r>
              <a:rPr sz="2800" b="1" i="1" spc="5" dirty="0">
                <a:latin typeface="Calibri"/>
                <a:cs typeface="Calibri"/>
              </a:rPr>
              <a:t>бедра </a:t>
            </a:r>
            <a:r>
              <a:rPr sz="2800" b="1" i="1" spc="30" dirty="0">
                <a:latin typeface="Calibri"/>
                <a:cs typeface="Calibri"/>
              </a:rPr>
              <a:t>при </a:t>
            </a:r>
            <a:r>
              <a:rPr sz="2800" b="1" spc="-5" dirty="0">
                <a:latin typeface="Calibri"/>
                <a:cs typeface="Calibri"/>
              </a:rPr>
              <a:t>MMC </a:t>
            </a:r>
            <a:r>
              <a:rPr sz="2800" b="1" i="1" spc="-150" dirty="0">
                <a:latin typeface="Calibri"/>
                <a:cs typeface="Calibri"/>
              </a:rPr>
              <a:t>является </a:t>
            </a:r>
            <a:r>
              <a:rPr sz="2800" b="1" i="1" spc="-120" dirty="0">
                <a:latin typeface="Calibri"/>
                <a:cs typeface="Calibri"/>
              </a:rPr>
              <a:t>предметом </a:t>
            </a:r>
            <a:r>
              <a:rPr sz="2800" b="1" i="1" spc="-185" dirty="0">
                <a:latin typeface="Calibri"/>
                <a:cs typeface="Calibri"/>
              </a:rPr>
              <a:t>острых  </a:t>
            </a:r>
            <a:r>
              <a:rPr sz="2800" b="1" i="1" spc="5" dirty="0">
                <a:latin typeface="Calibri"/>
                <a:cs typeface="Calibri"/>
              </a:rPr>
              <a:t>споров</a:t>
            </a:r>
            <a:r>
              <a:rPr sz="2800" spc="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730" rIns="0" bIns="0" rtlCol="0">
            <a:spAutoFit/>
          </a:bodyPr>
          <a:lstStyle/>
          <a:p>
            <a:pPr marL="6985" algn="ctr">
              <a:lnSpc>
                <a:spcPts val="5200"/>
              </a:lnSpc>
              <a:spcBef>
                <a:spcPts val="105"/>
              </a:spcBef>
            </a:pPr>
            <a:r>
              <a:rPr sz="4400" b="0" spc="-30" dirty="0">
                <a:latin typeface="Calibri Light"/>
                <a:cs typeface="Calibri Light"/>
              </a:rPr>
              <a:t>Бедро</a:t>
            </a:r>
            <a:endParaRPr sz="4400">
              <a:latin typeface="Calibri Light"/>
              <a:cs typeface="Calibri Light"/>
            </a:endParaRPr>
          </a:p>
          <a:p>
            <a:pPr marL="1270" algn="ctr">
              <a:lnSpc>
                <a:spcPts val="2800"/>
              </a:lnSpc>
            </a:pPr>
            <a:r>
              <a:rPr sz="2400" b="0" spc="-20" dirty="0">
                <a:latin typeface="Calibri Light"/>
                <a:cs typeface="Calibri Light"/>
              </a:rPr>
              <a:t>Врожденный</a:t>
            </a:r>
            <a:r>
              <a:rPr sz="2400" b="0" spc="-15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вывих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326370" cy="42475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1022985" indent="-229235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Поражение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уровне </a:t>
            </a:r>
            <a:r>
              <a:rPr sz="2800" spc="-25" dirty="0">
                <a:latin typeface="Calibri"/>
                <a:cs typeface="Calibri"/>
              </a:rPr>
              <a:t>грудного, </a:t>
            </a:r>
            <a:r>
              <a:rPr sz="2800" spc="-5" dirty="0">
                <a:latin typeface="Calibri"/>
                <a:cs typeface="Calibri"/>
              </a:rPr>
              <a:t>поясничного и </a:t>
            </a:r>
            <a:r>
              <a:rPr sz="2800" spc="-10" dirty="0">
                <a:latin typeface="Calibri"/>
                <a:cs typeface="Calibri"/>
              </a:rPr>
              <a:t>крестцового  </a:t>
            </a:r>
            <a:r>
              <a:rPr sz="2800" spc="-40" dirty="0">
                <a:latin typeface="Calibri"/>
                <a:cs typeface="Calibri"/>
              </a:rPr>
              <a:t>отдела.</a:t>
            </a:r>
            <a:endParaRPr sz="2800">
              <a:latin typeface="Calibri"/>
              <a:cs typeface="Calibri"/>
            </a:endParaRPr>
          </a:p>
          <a:p>
            <a:pPr marL="241300" marR="777875" indent="-229235">
              <a:lnSpc>
                <a:spcPts val="269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Лечение зависит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10" dirty="0">
                <a:latin typeface="Calibri"/>
                <a:cs typeface="Calibri"/>
              </a:rPr>
              <a:t>прогноза </a:t>
            </a:r>
            <a:r>
              <a:rPr sz="2800" spc="-5" dirty="0">
                <a:latin typeface="Calibri"/>
                <a:cs typeface="Calibri"/>
              </a:rPr>
              <a:t>возможности функционального  </a:t>
            </a:r>
            <a:r>
              <a:rPr sz="2800" spc="-10" dirty="0">
                <a:latin typeface="Calibri"/>
                <a:cs typeface="Calibri"/>
              </a:rPr>
              <a:t>передвижения.</a:t>
            </a:r>
            <a:endParaRPr sz="2800">
              <a:latin typeface="Calibri"/>
              <a:cs typeface="Calibri"/>
            </a:endParaRPr>
          </a:p>
          <a:p>
            <a:pPr marL="241300" marR="13335" indent="-229235">
              <a:lnSpc>
                <a:spcPct val="80000"/>
              </a:lnSpc>
              <a:spcBef>
                <a:spcPts val="10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Детям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поражением </a:t>
            </a:r>
            <a:r>
              <a:rPr sz="2800" spc="-25" dirty="0">
                <a:latin typeface="Calibri"/>
                <a:cs typeface="Calibri"/>
              </a:rPr>
              <a:t>грудного </a:t>
            </a:r>
            <a:r>
              <a:rPr sz="2800" spc="-10" dirty="0">
                <a:latin typeface="Calibri"/>
                <a:cs typeface="Calibri"/>
              </a:rPr>
              <a:t>уровня </a:t>
            </a:r>
            <a:r>
              <a:rPr sz="2800" spc="-5" dirty="0">
                <a:latin typeface="Calibri"/>
                <a:cs typeface="Calibri"/>
              </a:rPr>
              <a:t>и с </a:t>
            </a:r>
            <a:r>
              <a:rPr sz="2800" spc="-10" dirty="0">
                <a:latin typeface="Calibri"/>
                <a:cs typeface="Calibri"/>
              </a:rPr>
              <a:t>отсутствием  </a:t>
            </a:r>
            <a:r>
              <a:rPr sz="2800" spc="-15" dirty="0">
                <a:latin typeface="Calibri"/>
                <a:cs typeface="Calibri"/>
              </a:rPr>
              <a:t>двигательной </a:t>
            </a:r>
            <a:r>
              <a:rPr sz="2800" spc="-10" dirty="0">
                <a:latin typeface="Calibri"/>
                <a:cs typeface="Calibri"/>
              </a:rPr>
              <a:t>функции </a:t>
            </a:r>
            <a:r>
              <a:rPr sz="2800" spc="-5" dirty="0">
                <a:latin typeface="Calibri"/>
                <a:cs typeface="Calibri"/>
              </a:rPr>
              <a:t>нижних </a:t>
            </a:r>
            <a:r>
              <a:rPr sz="2800" spc="-10" dirty="0">
                <a:latin typeface="Calibri"/>
                <a:cs typeface="Calibri"/>
              </a:rPr>
              <a:t>конечностей, </a:t>
            </a:r>
            <a:r>
              <a:rPr sz="2800" spc="-5" dirty="0">
                <a:latin typeface="Calibri"/>
                <a:cs typeface="Calibri"/>
              </a:rPr>
              <a:t>вероятно, не </a:t>
            </a:r>
            <a:r>
              <a:rPr sz="2800" spc="-20" dirty="0">
                <a:latin typeface="Calibri"/>
                <a:cs typeface="Calibri"/>
              </a:rPr>
              <a:t>следует  </a:t>
            </a:r>
            <a:r>
              <a:rPr sz="2800" spc="-15" dirty="0">
                <a:latin typeface="Calibri"/>
                <a:cs typeface="Calibri"/>
              </a:rPr>
              <a:t>производить </a:t>
            </a:r>
            <a:r>
              <a:rPr sz="2800" spc="-10" dirty="0">
                <a:latin typeface="Calibri"/>
                <a:cs typeface="Calibri"/>
              </a:rPr>
              <a:t>вправление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бедра.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025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Ребенок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хорошей </a:t>
            </a:r>
            <a:r>
              <a:rPr sz="2800" spc="-5" dirty="0">
                <a:latin typeface="Calibri"/>
                <a:cs typeface="Calibri"/>
              </a:rPr>
              <a:t>силой </a:t>
            </a:r>
            <a:r>
              <a:rPr sz="2800" spc="-20" dirty="0">
                <a:latin typeface="Calibri"/>
                <a:cs typeface="Calibri"/>
              </a:rPr>
              <a:t>четырехглавой </a:t>
            </a:r>
            <a:r>
              <a:rPr sz="2800" spc="-10" dirty="0">
                <a:latin typeface="Calibri"/>
                <a:cs typeface="Calibri"/>
              </a:rPr>
              <a:t>мышцы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должен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335"/>
              </a:spcBef>
            </a:pPr>
            <a:r>
              <a:rPr sz="2800" spc="-15" dirty="0">
                <a:latin typeface="Calibri"/>
                <a:cs typeface="Calibri"/>
              </a:rPr>
              <a:t>получить более </a:t>
            </a:r>
            <a:r>
              <a:rPr sz="2800" spc="-5" dirty="0">
                <a:latin typeface="Calibri"/>
                <a:cs typeface="Calibri"/>
              </a:rPr>
              <a:t>агрессивный план </a:t>
            </a:r>
            <a:r>
              <a:rPr sz="2800" spc="-10" dirty="0">
                <a:latin typeface="Calibri"/>
                <a:cs typeface="Calibri"/>
              </a:rPr>
              <a:t>лечения для </a:t>
            </a:r>
            <a:r>
              <a:rPr sz="2800" spc="-5" dirty="0">
                <a:latin typeface="Calibri"/>
                <a:cs typeface="Calibri"/>
              </a:rPr>
              <a:t>врожденно-  дислоцированных </a:t>
            </a:r>
            <a:r>
              <a:rPr sz="2800" spc="-15" dirty="0">
                <a:latin typeface="Calibri"/>
                <a:cs typeface="Calibri"/>
              </a:rPr>
              <a:t>бедер. Это </a:t>
            </a:r>
            <a:r>
              <a:rPr sz="2800" spc="-10" dirty="0">
                <a:latin typeface="Calibri"/>
                <a:cs typeface="Calibri"/>
              </a:rPr>
              <a:t>особенно </a:t>
            </a:r>
            <a:r>
              <a:rPr sz="2800" spc="-5" dirty="0">
                <a:latin typeface="Calibri"/>
                <a:cs typeface="Calibri"/>
              </a:rPr>
              <a:t>верно при </a:t>
            </a:r>
            <a:r>
              <a:rPr sz="2800" spc="-15" dirty="0">
                <a:latin typeface="Calibri"/>
                <a:cs typeface="Calibri"/>
              </a:rPr>
              <a:t>односторонней  </a:t>
            </a:r>
            <a:r>
              <a:rPr sz="2800" spc="-10" dirty="0">
                <a:latin typeface="Calibri"/>
                <a:cs typeface="Calibri"/>
              </a:rPr>
              <a:t>дислокации бедра.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7020" y="445388"/>
            <a:ext cx="14649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5" dirty="0">
                <a:latin typeface="Calibri Light"/>
                <a:cs typeface="Calibri Light"/>
              </a:rPr>
              <a:t>Б</a:t>
            </a:r>
            <a:r>
              <a:rPr sz="4400" b="0" spc="-30" dirty="0">
                <a:latin typeface="Calibri Light"/>
                <a:cs typeface="Calibri Light"/>
              </a:rPr>
              <a:t>е</a:t>
            </a:r>
            <a:r>
              <a:rPr sz="4400" b="0" spc="-55" dirty="0">
                <a:latin typeface="Calibri Light"/>
                <a:cs typeface="Calibri Light"/>
              </a:rPr>
              <a:t>д</a:t>
            </a:r>
            <a:r>
              <a:rPr sz="4400" b="0" spc="-45" dirty="0">
                <a:latin typeface="Calibri Light"/>
                <a:cs typeface="Calibri Light"/>
              </a:rPr>
              <a:t>р</a:t>
            </a:r>
            <a:r>
              <a:rPr sz="4400" b="0" dirty="0">
                <a:latin typeface="Calibri Light"/>
                <a:cs typeface="Calibri Light"/>
              </a:rPr>
              <a:t>о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095832"/>
            <a:ext cx="10289540" cy="499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algn="ctr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latin typeface="Calibri Light"/>
                <a:cs typeface="Calibri Light"/>
              </a:rPr>
              <a:t>Вывих, </a:t>
            </a:r>
            <a:r>
              <a:rPr sz="2400" b="0" spc="-20" dirty="0">
                <a:latin typeface="Calibri Light"/>
                <a:cs typeface="Calibri Light"/>
              </a:rPr>
              <a:t>развивающийся</a:t>
            </a:r>
            <a:r>
              <a:rPr sz="2400" b="0" spc="-9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постепенно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Как </a:t>
            </a:r>
            <a:r>
              <a:rPr sz="2000" dirty="0">
                <a:latin typeface="Calibri"/>
                <a:cs typeface="Calibri"/>
              </a:rPr>
              <a:t>правило, </a:t>
            </a:r>
            <a:r>
              <a:rPr sz="2000" spc="-5" dirty="0">
                <a:latin typeface="Calibri"/>
                <a:cs typeface="Calibri"/>
              </a:rPr>
              <a:t>связаны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мышечным дисбалансом вокруг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бедра.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345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i="1" spc="-5" dirty="0">
                <a:latin typeface="Calibri"/>
                <a:cs typeface="Calibri"/>
              </a:rPr>
              <a:t>Broughton </a:t>
            </a:r>
            <a:r>
              <a:rPr sz="2000" i="1" dirty="0">
                <a:latin typeface="Calibri"/>
                <a:cs typeface="Calibri"/>
              </a:rPr>
              <a:t>и др. (1993): </a:t>
            </a:r>
            <a:r>
              <a:rPr sz="2000" spc="-5" dirty="0">
                <a:latin typeface="Calibri"/>
                <a:cs typeface="Calibri"/>
              </a:rPr>
              <a:t>дислокация </a:t>
            </a:r>
            <a:r>
              <a:rPr sz="2000" spc="-10" dirty="0">
                <a:latin typeface="Calibri"/>
                <a:cs typeface="Calibri"/>
              </a:rPr>
              <a:t>бедра </a:t>
            </a:r>
            <a:r>
              <a:rPr sz="2000" spc="-5" dirty="0">
                <a:latin typeface="Calibri"/>
                <a:cs typeface="Calibri"/>
              </a:rPr>
              <a:t>возникает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возрасту</a:t>
            </a:r>
            <a:endParaRPr sz="2000">
              <a:latin typeface="Calibri"/>
              <a:cs typeface="Calibri"/>
            </a:endParaRPr>
          </a:p>
          <a:p>
            <a:pPr marL="698500" lvl="1" indent="-229235">
              <a:lnSpc>
                <a:spcPts val="1935"/>
              </a:lnSpc>
              <a:buFont typeface="Wingdings"/>
              <a:buChar char=""/>
              <a:tabLst>
                <a:tab pos="699135" algn="l"/>
              </a:tabLst>
            </a:pPr>
            <a:r>
              <a:rPr sz="1700" dirty="0">
                <a:latin typeface="Calibri"/>
                <a:cs typeface="Calibri"/>
              </a:rPr>
              <a:t>11 </a:t>
            </a:r>
            <a:r>
              <a:rPr sz="1700" spc="-10" dirty="0">
                <a:latin typeface="Calibri"/>
                <a:cs typeface="Calibri"/>
              </a:rPr>
              <a:t>лет </a:t>
            </a:r>
            <a:r>
              <a:rPr sz="1700" dirty="0">
                <a:latin typeface="Calibri"/>
                <a:cs typeface="Calibri"/>
              </a:rPr>
              <a:t>у 28% </a:t>
            </a:r>
            <a:r>
              <a:rPr sz="1700" spc="-5" dirty="0">
                <a:latin typeface="Calibri"/>
                <a:cs typeface="Calibri"/>
              </a:rPr>
              <a:t>больных </a:t>
            </a:r>
            <a:r>
              <a:rPr sz="1700" dirty="0">
                <a:latin typeface="Calibri"/>
                <a:cs typeface="Calibri"/>
              </a:rPr>
              <a:t>с поражением </a:t>
            </a:r>
            <a:r>
              <a:rPr sz="1700" spc="-15" dirty="0">
                <a:latin typeface="Calibri"/>
                <a:cs typeface="Calibri"/>
              </a:rPr>
              <a:t>грудного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уровня,</a:t>
            </a:r>
            <a:endParaRPr sz="1700">
              <a:latin typeface="Calibri"/>
              <a:cs typeface="Calibri"/>
            </a:endParaRPr>
          </a:p>
          <a:p>
            <a:pPr marL="698500" lvl="1" indent="-229235">
              <a:lnSpc>
                <a:spcPts val="1935"/>
              </a:lnSpc>
              <a:buFont typeface="Wingdings"/>
              <a:buChar char=""/>
              <a:tabLst>
                <a:tab pos="699135" algn="l"/>
              </a:tabLst>
            </a:pPr>
            <a:r>
              <a:rPr sz="1700" dirty="0">
                <a:latin typeface="Calibri"/>
                <a:cs typeface="Calibri"/>
              </a:rPr>
              <a:t>у 30% </a:t>
            </a:r>
            <a:r>
              <a:rPr sz="1700" spc="-5" dirty="0">
                <a:latin typeface="Calibri"/>
                <a:cs typeface="Calibri"/>
              </a:rPr>
              <a:t>пациентов </a:t>
            </a:r>
            <a:r>
              <a:rPr sz="1700" dirty="0">
                <a:latin typeface="Calibri"/>
                <a:cs typeface="Calibri"/>
              </a:rPr>
              <a:t>с </a:t>
            </a:r>
            <a:r>
              <a:rPr sz="1700" spc="-5" dirty="0">
                <a:latin typeface="Calibri"/>
                <a:cs typeface="Calibri"/>
              </a:rPr>
              <a:t>поражением верхнего поясничного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уровня,</a:t>
            </a:r>
            <a:endParaRPr sz="1700">
              <a:latin typeface="Calibri"/>
              <a:cs typeface="Calibri"/>
            </a:endParaRPr>
          </a:p>
          <a:p>
            <a:pPr marL="698500" lvl="1" indent="-229235">
              <a:lnSpc>
                <a:spcPts val="1925"/>
              </a:lnSpc>
              <a:buFont typeface="Wingdings"/>
              <a:buChar char=""/>
              <a:tabLst>
                <a:tab pos="699135" algn="l"/>
              </a:tabLst>
            </a:pPr>
            <a:r>
              <a:rPr sz="1700" dirty="0">
                <a:latin typeface="Calibri"/>
                <a:cs typeface="Calibri"/>
              </a:rPr>
              <a:t>у 36% </a:t>
            </a:r>
            <a:r>
              <a:rPr sz="1700" spc="-10" dirty="0">
                <a:latin typeface="Calibri"/>
                <a:cs typeface="Calibri"/>
              </a:rPr>
              <a:t>больных </a:t>
            </a:r>
            <a:r>
              <a:rPr sz="1700" dirty="0">
                <a:latin typeface="Calibri"/>
                <a:cs typeface="Calibri"/>
              </a:rPr>
              <a:t>с </a:t>
            </a:r>
            <a:r>
              <a:rPr sz="1700" spc="-5" dirty="0">
                <a:latin typeface="Calibri"/>
                <a:cs typeface="Calibri"/>
              </a:rPr>
              <a:t>нарушением </a:t>
            </a:r>
            <a:r>
              <a:rPr sz="1700" dirty="0">
                <a:latin typeface="Calibri"/>
                <a:cs typeface="Calibri"/>
              </a:rPr>
              <a:t>функций на уровне</a:t>
            </a:r>
            <a:r>
              <a:rPr sz="1700" spc="-5" dirty="0">
                <a:latin typeface="Calibri"/>
                <a:cs typeface="Calibri"/>
              </a:rPr>
              <a:t> L4,</a:t>
            </a:r>
            <a:endParaRPr sz="1700">
              <a:latin typeface="Calibri"/>
              <a:cs typeface="Calibri"/>
            </a:endParaRPr>
          </a:p>
          <a:p>
            <a:pPr marL="698500" lvl="1" indent="-229235">
              <a:lnSpc>
                <a:spcPts val="1925"/>
              </a:lnSpc>
              <a:buFont typeface="Wingdings"/>
              <a:buChar char=""/>
              <a:tabLst>
                <a:tab pos="699135" algn="l"/>
              </a:tabLst>
            </a:pPr>
            <a:r>
              <a:rPr sz="1700" dirty="0">
                <a:latin typeface="Calibri"/>
                <a:cs typeface="Calibri"/>
              </a:rPr>
              <a:t>у 7% </a:t>
            </a:r>
            <a:r>
              <a:rPr sz="1700" spc="-5" dirty="0">
                <a:latin typeface="Calibri"/>
                <a:cs typeface="Calibri"/>
              </a:rPr>
              <a:t>пациентов </a:t>
            </a:r>
            <a:r>
              <a:rPr sz="1700" dirty="0">
                <a:latin typeface="Calibri"/>
                <a:cs typeface="Calibri"/>
              </a:rPr>
              <a:t>с </a:t>
            </a:r>
            <a:r>
              <a:rPr sz="1700" spc="-5" dirty="0">
                <a:latin typeface="Calibri"/>
                <a:cs typeface="Calibri"/>
              </a:rPr>
              <a:t>нарушением </a:t>
            </a:r>
            <a:r>
              <a:rPr sz="1700" dirty="0">
                <a:latin typeface="Calibri"/>
                <a:cs typeface="Calibri"/>
              </a:rPr>
              <a:t>на </a:t>
            </a:r>
            <a:r>
              <a:rPr sz="1700" spc="-5" dirty="0">
                <a:latin typeface="Calibri"/>
                <a:cs typeface="Calibri"/>
              </a:rPr>
              <a:t>уровне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L5,</a:t>
            </a:r>
            <a:endParaRPr sz="1700">
              <a:latin typeface="Calibri"/>
              <a:cs typeface="Calibri"/>
            </a:endParaRPr>
          </a:p>
          <a:p>
            <a:pPr marL="698500" lvl="1" indent="-229235">
              <a:lnSpc>
                <a:spcPts val="1985"/>
              </a:lnSpc>
              <a:buFont typeface="Wingdings"/>
              <a:buChar char=""/>
              <a:tabLst>
                <a:tab pos="699135" algn="l"/>
              </a:tabLst>
            </a:pPr>
            <a:r>
              <a:rPr sz="1700" dirty="0">
                <a:latin typeface="Calibri"/>
                <a:cs typeface="Calibri"/>
              </a:rPr>
              <a:t>у 1% </a:t>
            </a:r>
            <a:r>
              <a:rPr sz="1700" spc="-5" dirty="0">
                <a:latin typeface="Calibri"/>
                <a:cs typeface="Calibri"/>
              </a:rPr>
              <a:t>пациентов </a:t>
            </a:r>
            <a:r>
              <a:rPr sz="1700" dirty="0">
                <a:latin typeface="Calibri"/>
                <a:cs typeface="Calibri"/>
              </a:rPr>
              <a:t>с </a:t>
            </a:r>
            <a:r>
              <a:rPr sz="1700" spc="-5" dirty="0">
                <a:latin typeface="Calibri"/>
                <a:cs typeface="Calibri"/>
              </a:rPr>
              <a:t>нарушением </a:t>
            </a:r>
            <a:r>
              <a:rPr sz="1700" dirty="0">
                <a:latin typeface="Calibri"/>
                <a:cs typeface="Calibri"/>
              </a:rPr>
              <a:t>функций на уровне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крестца.</a:t>
            </a:r>
            <a:endParaRPr sz="17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20" dirty="0">
                <a:latin typeface="Calibri"/>
                <a:cs typeface="Calibri"/>
              </a:rPr>
              <a:t>ходячего </a:t>
            </a:r>
            <a:r>
              <a:rPr sz="2000" spc="-10" dirty="0">
                <a:latin typeface="Calibri"/>
                <a:cs typeface="Calibri"/>
              </a:rPr>
              <a:t>ребенка </a:t>
            </a:r>
            <a:r>
              <a:rPr sz="2000" spc="-15" dirty="0">
                <a:latin typeface="Calibri"/>
                <a:cs typeface="Calibri"/>
              </a:rPr>
              <a:t>должны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5" dirty="0">
                <a:latin typeface="Calibri"/>
                <a:cs typeface="Calibri"/>
              </a:rPr>
              <a:t>рассмотрены </a:t>
            </a:r>
            <a:r>
              <a:rPr sz="2000" dirty="0">
                <a:latin typeface="Calibri"/>
                <a:cs typeface="Calibri"/>
              </a:rPr>
              <a:t>варианты </a:t>
            </a:r>
            <a:r>
              <a:rPr sz="2000" spc="-5" dirty="0">
                <a:latin typeface="Calibri"/>
                <a:cs typeface="Calibri"/>
              </a:rPr>
              <a:t>агрессивного лечения,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том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числе </a:t>
            </a:r>
            <a:r>
              <a:rPr sz="2000" spc="-5" dirty="0">
                <a:latin typeface="Calibri"/>
                <a:cs typeface="Calibri"/>
              </a:rPr>
              <a:t>бедренной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вертлужной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остеотомии.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i="1" dirty="0">
                <a:latin typeface="Calibri"/>
                <a:cs typeface="Calibri"/>
              </a:rPr>
              <a:t>Gabrieli и др. (2003) : </a:t>
            </a:r>
            <a:r>
              <a:rPr sz="2000" spc="-5" dirty="0">
                <a:latin typeface="Calibri"/>
                <a:cs typeface="Calibri"/>
              </a:rPr>
              <a:t>характеристики </a:t>
            </a:r>
            <a:r>
              <a:rPr sz="2000" spc="-20" dirty="0">
                <a:latin typeface="Calibri"/>
                <a:cs typeface="Calibri"/>
              </a:rPr>
              <a:t>походки </a:t>
            </a:r>
            <a:r>
              <a:rPr sz="2000" spc="-5" dirty="0">
                <a:latin typeface="Calibri"/>
                <a:cs typeface="Calibri"/>
              </a:rPr>
              <a:t>существенно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15" dirty="0">
                <a:latin typeface="Calibri"/>
                <a:cs typeface="Calibri"/>
              </a:rPr>
              <a:t>отличаются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случае</a:t>
            </a:r>
            <a:endParaRPr sz="2000">
              <a:latin typeface="Calibri"/>
              <a:cs typeface="Calibri"/>
            </a:endParaRPr>
          </a:p>
          <a:p>
            <a:pPr marL="241300" marR="873760">
              <a:lnSpc>
                <a:spcPct val="70000"/>
              </a:lnSpc>
              <a:spcBef>
                <a:spcPts val="360"/>
              </a:spcBef>
            </a:pPr>
            <a:r>
              <a:rPr sz="2000" spc="-10" dirty="0">
                <a:latin typeface="Calibri"/>
                <a:cs typeface="Calibri"/>
              </a:rPr>
              <a:t>подвывиха бедра </a:t>
            </a:r>
            <a:r>
              <a:rPr sz="2000" dirty="0">
                <a:latin typeface="Calibri"/>
                <a:cs typeface="Calibri"/>
              </a:rPr>
              <a:t>→ </a:t>
            </a:r>
            <a:r>
              <a:rPr sz="2000" spc="-5" dirty="0">
                <a:latin typeface="Calibri"/>
                <a:cs typeface="Calibri"/>
              </a:rPr>
              <a:t>оперирование дислоцированного </a:t>
            </a:r>
            <a:r>
              <a:rPr sz="2000" spc="-10" dirty="0">
                <a:latin typeface="Calibri"/>
                <a:cs typeface="Calibri"/>
              </a:rPr>
              <a:t>бедра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25" dirty="0">
                <a:latin typeface="Calibri"/>
                <a:cs typeface="Calibri"/>
              </a:rPr>
              <a:t>ходящего </a:t>
            </a:r>
            <a:r>
              <a:rPr sz="2000" spc="-10" dirty="0">
                <a:latin typeface="Calibri"/>
                <a:cs typeface="Calibri"/>
              </a:rPr>
              <a:t>ребенка </a:t>
            </a:r>
            <a:r>
              <a:rPr sz="2000" dirty="0">
                <a:latin typeface="Calibri"/>
                <a:cs typeface="Calibri"/>
              </a:rPr>
              <a:t>не  </a:t>
            </a:r>
            <a:r>
              <a:rPr sz="2000" spc="-10" dirty="0">
                <a:latin typeface="Calibri"/>
                <a:cs typeface="Calibri"/>
              </a:rPr>
              <a:t>рекомендуется.</a:t>
            </a:r>
            <a:endParaRPr sz="2000">
              <a:latin typeface="Calibri"/>
              <a:cs typeface="Calibri"/>
            </a:endParaRPr>
          </a:p>
          <a:p>
            <a:pPr marL="241300" marR="786765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Существуют </a:t>
            </a:r>
            <a:r>
              <a:rPr sz="2000" spc="-10" dirty="0">
                <a:latin typeface="Calibri"/>
                <a:cs typeface="Calibri"/>
              </a:rPr>
              <a:t>некоторые разногласия </a:t>
            </a:r>
            <a:r>
              <a:rPr sz="2000" dirty="0">
                <a:latin typeface="Calibri"/>
                <a:cs typeface="Calibri"/>
              </a:rPr>
              <a:t>о </a:t>
            </a:r>
            <a:r>
              <a:rPr sz="2000" spc="-10" dirty="0">
                <a:latin typeface="Calibri"/>
                <a:cs typeface="Calibri"/>
              </a:rPr>
              <a:t>том, что </a:t>
            </a:r>
            <a:r>
              <a:rPr sz="2000" dirty="0">
                <a:latin typeface="Calibri"/>
                <a:cs typeface="Calibri"/>
              </a:rPr>
              <a:t>вывих </a:t>
            </a:r>
            <a:r>
              <a:rPr sz="2000" spc="-10" dirty="0">
                <a:latin typeface="Calibri"/>
                <a:cs typeface="Calibri"/>
              </a:rPr>
              <a:t>бедра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20" dirty="0">
                <a:latin typeface="Calibri"/>
                <a:cs typeface="Calibri"/>
              </a:rPr>
              <a:t>неходящего </a:t>
            </a:r>
            <a:r>
              <a:rPr sz="2000" spc="-10" dirty="0">
                <a:latin typeface="Calibri"/>
                <a:cs typeface="Calibri"/>
              </a:rPr>
              <a:t>ребенка,  </a:t>
            </a:r>
            <a:r>
              <a:rPr sz="2000" dirty="0">
                <a:latin typeface="Calibri"/>
                <a:cs typeface="Calibri"/>
              </a:rPr>
              <a:t>вероятно, </a:t>
            </a:r>
            <a:r>
              <a:rPr sz="2000" spc="-5" dirty="0">
                <a:latin typeface="Calibri"/>
                <a:cs typeface="Calibri"/>
              </a:rPr>
              <a:t>не </a:t>
            </a:r>
            <a:r>
              <a:rPr sz="2000" dirty="0">
                <a:latin typeface="Calibri"/>
                <a:cs typeface="Calibri"/>
              </a:rPr>
              <a:t>вызывает </a:t>
            </a:r>
            <a:r>
              <a:rPr sz="2000" spc="-5" dirty="0">
                <a:latin typeface="Calibri"/>
                <a:cs typeface="Calibri"/>
              </a:rPr>
              <a:t>особых осложнений </a:t>
            </a:r>
            <a:r>
              <a:rPr sz="2000" dirty="0">
                <a:latin typeface="Calibri"/>
                <a:cs typeface="Calibri"/>
              </a:rPr>
              <a:t>→ не </a:t>
            </a:r>
            <a:r>
              <a:rPr sz="2000" spc="-10" dirty="0">
                <a:latin typeface="Calibri"/>
                <a:cs typeface="Calibri"/>
              </a:rPr>
              <a:t>требует хирургического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лечения.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5" dirty="0">
                <a:latin typeface="Calibri"/>
                <a:cs typeface="Calibri"/>
              </a:rPr>
              <a:t>Продолжаются </a:t>
            </a:r>
            <a:r>
              <a:rPr sz="2000" spc="-5" dirty="0">
                <a:latin typeface="Calibri"/>
                <a:cs typeface="Calibri"/>
              </a:rPr>
              <a:t>дебаты </a:t>
            </a:r>
            <a:r>
              <a:rPr sz="2000" spc="-10" dirty="0">
                <a:latin typeface="Calibri"/>
                <a:cs typeface="Calibri"/>
              </a:rPr>
              <a:t>касательно </a:t>
            </a:r>
            <a:r>
              <a:rPr sz="2000" spc="-15" dirty="0">
                <a:latin typeface="Calibri"/>
                <a:cs typeface="Calibri"/>
              </a:rPr>
              <a:t>одностороннего </a:t>
            </a:r>
            <a:r>
              <a:rPr sz="2000" spc="-5" dirty="0">
                <a:latin typeface="Calibri"/>
                <a:cs typeface="Calibri"/>
              </a:rPr>
              <a:t>вывиха </a:t>
            </a:r>
            <a:r>
              <a:rPr sz="2000" spc="-10" dirty="0">
                <a:latin typeface="Calibri"/>
                <a:cs typeface="Calibri"/>
              </a:rPr>
              <a:t>бедра, ведущего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перекосу </a:t>
            </a:r>
            <a:r>
              <a:rPr sz="2000" dirty="0">
                <a:latin typeface="Calibri"/>
                <a:cs typeface="Calibri"/>
              </a:rPr>
              <a:t>таза,  </a:t>
            </a:r>
            <a:r>
              <a:rPr sz="2000" spc="-10" dirty="0">
                <a:latin typeface="Calibri"/>
                <a:cs typeface="Calibri"/>
              </a:rPr>
              <a:t>что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итоге </a:t>
            </a:r>
            <a:r>
              <a:rPr sz="2000" spc="-5" dirty="0">
                <a:latin typeface="Calibri"/>
                <a:cs typeface="Calibri"/>
              </a:rPr>
              <a:t>способствует </a:t>
            </a:r>
            <a:r>
              <a:rPr sz="2000" dirty="0">
                <a:latin typeface="Calibri"/>
                <a:cs typeface="Calibri"/>
              </a:rPr>
              <a:t>развитию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сколиоза.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730" rIns="0" bIns="0" rtlCol="0">
            <a:spAutoFit/>
          </a:bodyPr>
          <a:lstStyle/>
          <a:p>
            <a:pPr marL="6350" algn="ctr">
              <a:lnSpc>
                <a:spcPts val="5200"/>
              </a:lnSpc>
              <a:spcBef>
                <a:spcPts val="105"/>
              </a:spcBef>
            </a:pPr>
            <a:r>
              <a:rPr sz="4400" b="0" spc="-30" dirty="0">
                <a:latin typeface="Calibri Light"/>
                <a:cs typeface="Calibri Light"/>
              </a:rPr>
              <a:t>Колено</a:t>
            </a:r>
            <a:endParaRPr sz="4400">
              <a:latin typeface="Calibri Light"/>
              <a:cs typeface="Calibri Light"/>
            </a:endParaRPr>
          </a:p>
          <a:p>
            <a:pPr marL="3175" algn="ctr">
              <a:lnSpc>
                <a:spcPts val="2800"/>
              </a:lnSpc>
            </a:pPr>
            <a:r>
              <a:rPr sz="2400" b="0" spc="-20" dirty="0">
                <a:latin typeface="Calibri Light"/>
                <a:cs typeface="Calibri Light"/>
              </a:rPr>
              <a:t>флексионнная</a:t>
            </a:r>
            <a:r>
              <a:rPr sz="2400" b="0" spc="-100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контрактура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091921"/>
            <a:ext cx="10163810" cy="38258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0" dirty="0">
                <a:latin typeface="Calibri"/>
                <a:cs typeface="Calibri"/>
              </a:rPr>
              <a:t>наблюдается </a:t>
            </a:r>
            <a:r>
              <a:rPr sz="2200" spc="-5" dirty="0">
                <a:latin typeface="Calibri"/>
                <a:cs typeface="Calibri"/>
              </a:rPr>
              <a:t>у пациентов с </a:t>
            </a:r>
            <a:r>
              <a:rPr sz="2200" spc="-10" dirty="0">
                <a:latin typeface="Calibri"/>
                <a:cs typeface="Calibri"/>
              </a:rPr>
              <a:t>MMЦ </a:t>
            </a:r>
            <a:r>
              <a:rPr sz="2200" spc="-20" dirty="0">
                <a:latin typeface="Calibri"/>
                <a:cs typeface="Calibri"/>
              </a:rPr>
              <a:t>грудного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уровня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5" dirty="0">
                <a:latin typeface="Calibri"/>
                <a:cs typeface="Calibri"/>
              </a:rPr>
              <a:t>может наблюдаться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10" dirty="0">
                <a:latin typeface="Calibri"/>
                <a:cs typeface="Calibri"/>
              </a:rPr>
              <a:t>пациентов </a:t>
            </a:r>
            <a:r>
              <a:rPr sz="2200" spc="-5" dirty="0">
                <a:latin typeface="Calibri"/>
                <a:cs typeface="Calibri"/>
              </a:rPr>
              <a:t>с поясничным и </a:t>
            </a:r>
            <a:r>
              <a:rPr sz="2200" spc="-10" dirty="0">
                <a:latin typeface="Calibri"/>
                <a:cs typeface="Calibri"/>
              </a:rPr>
              <a:t>крестцовым </a:t>
            </a:r>
            <a:r>
              <a:rPr sz="2200" spc="-5" dirty="0">
                <a:latin typeface="Calibri"/>
                <a:cs typeface="Calibri"/>
              </a:rPr>
              <a:t>уровнем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поражения.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545"/>
              </a:lnSpc>
              <a:spcBef>
                <a:spcPts val="2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5" dirty="0">
                <a:latin typeface="Calibri"/>
                <a:cs typeface="Calibri"/>
              </a:rPr>
              <a:t>может</a:t>
            </a:r>
            <a:r>
              <a:rPr sz="2200" spc="-5" dirty="0">
                <a:latin typeface="Calibri"/>
                <a:cs typeface="Calibri"/>
              </a:rPr>
              <a:t> препятствовать: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095"/>
              </a:lnSpc>
              <a:buFont typeface="Wingdings"/>
              <a:buChar char=""/>
              <a:tabLst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мобильности </a:t>
            </a:r>
            <a:r>
              <a:rPr sz="1900" spc="-5" dirty="0">
                <a:latin typeface="Calibri"/>
                <a:cs typeface="Calibri"/>
              </a:rPr>
              <a:t>в </a:t>
            </a:r>
            <a:r>
              <a:rPr sz="1900" spc="-10" dirty="0">
                <a:latin typeface="Calibri"/>
                <a:cs typeface="Calibri"/>
              </a:rPr>
              <a:t>вертикальном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положении,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100"/>
              </a:lnSpc>
              <a:buFont typeface="Wingdings"/>
              <a:buChar char=""/>
              <a:tabLst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перемещениям </a:t>
            </a:r>
            <a:r>
              <a:rPr sz="1900" spc="-5" dirty="0">
                <a:latin typeface="Calibri"/>
                <a:cs typeface="Calibri"/>
              </a:rPr>
              <a:t>из </a:t>
            </a:r>
            <a:r>
              <a:rPr sz="1900" spc="-20" dirty="0">
                <a:latin typeface="Calibri"/>
                <a:cs typeface="Calibri"/>
              </a:rPr>
              <a:t>одного </a:t>
            </a:r>
            <a:r>
              <a:rPr sz="1900" spc="-15" dirty="0">
                <a:latin typeface="Calibri"/>
                <a:cs typeface="Calibri"/>
              </a:rPr>
              <a:t>положения </a:t>
            </a:r>
            <a:r>
              <a:rPr sz="1900" spc="-5" dirty="0">
                <a:latin typeface="Calibri"/>
                <a:cs typeface="Calibri"/>
              </a:rPr>
              <a:t>в</a:t>
            </a:r>
            <a:r>
              <a:rPr sz="1900" spc="9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другое,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190"/>
              </a:lnSpc>
              <a:buFont typeface="Wingdings"/>
              <a:buChar char=""/>
              <a:tabLst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выполнению </a:t>
            </a:r>
            <a:r>
              <a:rPr sz="1900" spc="-5" dirty="0">
                <a:latin typeface="Calibri"/>
                <a:cs typeface="Calibri"/>
              </a:rPr>
              <a:t>гигиенических </a:t>
            </a:r>
            <a:r>
              <a:rPr sz="1900" spc="-10" dirty="0">
                <a:latin typeface="Calibri"/>
                <a:cs typeface="Calibri"/>
              </a:rPr>
              <a:t>процедур </a:t>
            </a:r>
            <a:r>
              <a:rPr sz="1900" spc="-5" dirty="0">
                <a:latin typeface="Calibri"/>
                <a:cs typeface="Calibri"/>
              </a:rPr>
              <a:t>в </a:t>
            </a:r>
            <a:r>
              <a:rPr sz="1900" spc="-20" dirty="0">
                <a:latin typeface="Calibri"/>
                <a:cs typeface="Calibri"/>
              </a:rPr>
              <a:t>подколенной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ямке.</a:t>
            </a:r>
            <a:endParaRPr sz="19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&lt; 20°, </a:t>
            </a:r>
            <a:r>
              <a:rPr sz="2200" spc="-15" dirty="0">
                <a:latin typeface="Calibri"/>
                <a:cs typeface="Calibri"/>
              </a:rPr>
              <a:t>как </a:t>
            </a:r>
            <a:r>
              <a:rPr sz="2200" spc="-5" dirty="0">
                <a:latin typeface="Calibri"/>
                <a:cs typeface="Calibri"/>
              </a:rPr>
              <a:t>правило, </a:t>
            </a:r>
            <a:r>
              <a:rPr sz="2200" spc="-10" dirty="0">
                <a:latin typeface="Calibri"/>
                <a:cs typeface="Calibri"/>
              </a:rPr>
              <a:t>хорошо переносятся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20" dirty="0">
                <a:latin typeface="Calibri"/>
                <a:cs typeface="Calibri"/>
              </a:rPr>
              <a:t>ходящих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пациентов.</a:t>
            </a:r>
            <a:endParaRPr sz="2200">
              <a:latin typeface="Calibri"/>
              <a:cs typeface="Calibri"/>
            </a:endParaRPr>
          </a:p>
          <a:p>
            <a:pPr marL="241300" marR="10350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0" dirty="0">
                <a:latin typeface="Calibri"/>
                <a:cs typeface="Calibri"/>
              </a:rPr>
              <a:t>Неходящие </a:t>
            </a:r>
            <a:r>
              <a:rPr sz="2200" spc="-5" dirty="0">
                <a:latin typeface="Calibri"/>
                <a:cs typeface="Calibri"/>
              </a:rPr>
              <a:t>пациенты могут </a:t>
            </a:r>
            <a:r>
              <a:rPr sz="2200" spc="-10" dirty="0">
                <a:latin typeface="Calibri"/>
                <a:cs typeface="Calibri"/>
              </a:rPr>
              <a:t>выдерживать </a:t>
            </a:r>
            <a:r>
              <a:rPr sz="2200" spc="-15" dirty="0">
                <a:latin typeface="Calibri"/>
                <a:cs typeface="Calibri"/>
              </a:rPr>
              <a:t>даже более </a:t>
            </a:r>
            <a:r>
              <a:rPr sz="2200" spc="-5" dirty="0">
                <a:latin typeface="Calibri"/>
                <a:cs typeface="Calibri"/>
              </a:rPr>
              <a:t>серьезные </a:t>
            </a:r>
            <a:r>
              <a:rPr sz="2200" spc="-10" dirty="0">
                <a:latin typeface="Calibri"/>
                <a:cs typeface="Calibri"/>
              </a:rPr>
              <a:t>контрактуры без  потери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функции.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Хирургическим </a:t>
            </a:r>
            <a:r>
              <a:rPr sz="2200" spc="-10" dirty="0">
                <a:latin typeface="Calibri"/>
                <a:cs typeface="Calibri"/>
              </a:rPr>
              <a:t>лечением </a:t>
            </a:r>
            <a:r>
              <a:rPr sz="2200" spc="-15" dirty="0">
                <a:latin typeface="Calibri"/>
                <a:cs typeface="Calibri"/>
              </a:rPr>
              <a:t>является </a:t>
            </a:r>
            <a:r>
              <a:rPr sz="2200" spc="-10" dirty="0">
                <a:latin typeface="Calibri"/>
                <a:cs typeface="Calibri"/>
              </a:rPr>
              <a:t>радикальный </a:t>
            </a:r>
            <a:r>
              <a:rPr sz="2200" spc="-15" dirty="0">
                <a:latin typeface="Calibri"/>
                <a:cs typeface="Calibri"/>
              </a:rPr>
              <a:t>релиз флексора колена.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Эта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5" dirty="0">
                <a:latin typeface="Calibri"/>
                <a:cs typeface="Calibri"/>
              </a:rPr>
              <a:t>процедура хорошо </a:t>
            </a:r>
            <a:r>
              <a:rPr sz="2200" spc="-5" dirty="0">
                <a:latin typeface="Calibri"/>
                <a:cs typeface="Calibri"/>
              </a:rPr>
              <a:t>переносится, с низким уровнем </a:t>
            </a:r>
            <a:r>
              <a:rPr sz="2200" spc="-10" dirty="0">
                <a:latin typeface="Calibri"/>
                <a:cs typeface="Calibri"/>
              </a:rPr>
              <a:t>рецидивов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20" dirty="0">
                <a:latin typeface="Calibri"/>
                <a:cs typeface="Calibri"/>
              </a:rPr>
              <a:t>ходящих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детей.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2200" i="1" spc="-85" dirty="0">
                <a:latin typeface="Calibri"/>
                <a:cs typeface="Calibri"/>
              </a:rPr>
              <a:t>P.D. </a:t>
            </a:r>
            <a:r>
              <a:rPr sz="2200" i="1" spc="-5" dirty="0">
                <a:latin typeface="Calibri"/>
                <a:cs typeface="Calibri"/>
              </a:rPr>
              <a:t>Marshall, N.S. </a:t>
            </a:r>
            <a:r>
              <a:rPr sz="2200" i="1" spc="-10" dirty="0">
                <a:latin typeface="Calibri"/>
                <a:cs typeface="Calibri"/>
              </a:rPr>
              <a:t>Broughton, </a:t>
            </a:r>
            <a:r>
              <a:rPr sz="2200" i="1" spc="-5" dirty="0">
                <a:latin typeface="Calibri"/>
                <a:cs typeface="Calibri"/>
              </a:rPr>
              <a:t>M.B. </a:t>
            </a:r>
            <a:r>
              <a:rPr sz="2200" i="1" spc="-10" dirty="0">
                <a:latin typeface="Calibri"/>
                <a:cs typeface="Calibri"/>
              </a:rPr>
              <a:t>Menelaus, </a:t>
            </a:r>
            <a:r>
              <a:rPr sz="2200" i="1" spc="-15" dirty="0">
                <a:latin typeface="Calibri"/>
                <a:cs typeface="Calibri"/>
              </a:rPr>
              <a:t>et </a:t>
            </a:r>
            <a:r>
              <a:rPr sz="2200" i="1" spc="-5" dirty="0">
                <a:latin typeface="Calibri"/>
                <a:cs typeface="Calibri"/>
              </a:rPr>
              <a:t>al</a:t>
            </a:r>
            <a:r>
              <a:rPr sz="2200" i="1" spc="5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(1996)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1384" y="445388"/>
            <a:ext cx="173608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5" dirty="0">
                <a:latin typeface="Calibri Light"/>
                <a:cs typeface="Calibri Light"/>
              </a:rPr>
              <a:t>Колено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095832"/>
            <a:ext cx="9709150" cy="4830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8040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latin typeface="Calibri Light"/>
                <a:cs typeface="Calibri Light"/>
              </a:rPr>
              <a:t>экстензионнная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контрактура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встречаются </a:t>
            </a:r>
            <a:r>
              <a:rPr sz="2600" spc="-15" dirty="0">
                <a:latin typeface="Calibri"/>
                <a:cs typeface="Calibri"/>
              </a:rPr>
              <a:t>гораздо реже.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3120"/>
              </a:lnSpc>
              <a:spcBef>
                <a:spcPts val="3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могут </a:t>
            </a:r>
            <a:r>
              <a:rPr sz="2600" dirty="0">
                <a:latin typeface="Calibri"/>
                <a:cs typeface="Calibri"/>
              </a:rPr>
              <a:t>быть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связаны:</a:t>
            </a:r>
            <a:endParaRPr sz="2600">
              <a:latin typeface="Calibri"/>
              <a:cs typeface="Calibri"/>
            </a:endParaRPr>
          </a:p>
          <a:p>
            <a:pPr marL="698500" lvl="1" indent="-229235">
              <a:lnSpc>
                <a:spcPts val="2625"/>
              </a:lnSpc>
              <a:buSzPct val="95454"/>
              <a:buFont typeface="Wingdings"/>
              <a:buChar char=""/>
              <a:tabLst>
                <a:tab pos="699135" algn="l"/>
              </a:tabLst>
            </a:pP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отсутствием противодействия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10" dirty="0">
                <a:latin typeface="Calibri"/>
                <a:cs typeface="Calibri"/>
              </a:rPr>
              <a:t>экстензоров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колена,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610"/>
              </a:lnSpc>
              <a:buSzPct val="95454"/>
              <a:buFont typeface="Wingdings"/>
              <a:buChar char=""/>
              <a:tabLst>
                <a:tab pos="699135" algn="l"/>
              </a:tabLst>
            </a:pPr>
            <a:r>
              <a:rPr sz="2200" spc="-10" dirty="0">
                <a:latin typeface="Calibri"/>
                <a:cs typeface="Calibri"/>
              </a:rPr>
              <a:t>врожденным вывихом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колена,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610"/>
              </a:lnSpc>
              <a:buSzPct val="95454"/>
              <a:buFont typeface="Wingdings"/>
              <a:buChar char=""/>
              <a:tabLst>
                <a:tab pos="699135" algn="l"/>
                <a:tab pos="1519555" algn="l"/>
              </a:tabLst>
            </a:pPr>
            <a:r>
              <a:rPr sz="2200" spc="-5" dirty="0">
                <a:latin typeface="Calibri"/>
                <a:cs typeface="Calibri"/>
              </a:rPr>
              <a:t>после	иммобилизации при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переломах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630"/>
              </a:lnSpc>
              <a:buSzPct val="95454"/>
              <a:buFont typeface="Wingdings"/>
              <a:buChar char=""/>
              <a:tabLst>
                <a:tab pos="699135" algn="l"/>
              </a:tabLst>
            </a:pPr>
            <a:r>
              <a:rPr sz="2200" spc="-5" dirty="0">
                <a:latin typeface="Calibri"/>
                <a:cs typeface="Calibri"/>
              </a:rPr>
              <a:t>после </a:t>
            </a:r>
            <a:r>
              <a:rPr sz="2200" spc="-10" dirty="0">
                <a:latin typeface="Calibri"/>
                <a:cs typeface="Calibri"/>
              </a:rPr>
              <a:t>лечения флексионных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контрактур.</a:t>
            </a:r>
            <a:endParaRPr sz="2200">
              <a:latin typeface="Calibri"/>
              <a:cs typeface="Calibri"/>
            </a:endParaRPr>
          </a:p>
          <a:p>
            <a:pPr marL="241300" marR="224790" indent="-229235">
              <a:lnSpc>
                <a:spcPts val="25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могут мешать </a:t>
            </a:r>
            <a:r>
              <a:rPr sz="2600" spc="-10" dirty="0">
                <a:latin typeface="Calibri"/>
                <a:cs typeface="Calibri"/>
              </a:rPr>
              <a:t>нахождению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положении </a:t>
            </a:r>
            <a:r>
              <a:rPr sz="2600" dirty="0">
                <a:latin typeface="Calibri"/>
                <a:cs typeface="Calibri"/>
              </a:rPr>
              <a:t>сидя и </a:t>
            </a:r>
            <a:r>
              <a:rPr sz="2600" spc="-5" dirty="0">
                <a:latin typeface="Calibri"/>
                <a:cs typeface="Calibri"/>
              </a:rPr>
              <a:t>перемещению </a:t>
            </a:r>
            <a:r>
              <a:rPr sz="2600" dirty="0">
                <a:latin typeface="Calibri"/>
                <a:cs typeface="Calibri"/>
              </a:rPr>
              <a:t>из  </a:t>
            </a:r>
            <a:r>
              <a:rPr sz="2600" spc="-15" dirty="0">
                <a:latin typeface="Calibri"/>
                <a:cs typeface="Calibri"/>
              </a:rPr>
              <a:t>положения </a:t>
            </a:r>
            <a:r>
              <a:rPr sz="2600" dirty="0">
                <a:latin typeface="Calibri"/>
                <a:cs typeface="Calibri"/>
              </a:rPr>
              <a:t>сидя в </a:t>
            </a:r>
            <a:r>
              <a:rPr sz="2600" spc="-15" dirty="0">
                <a:latin typeface="Calibri"/>
                <a:cs typeface="Calibri"/>
              </a:rPr>
              <a:t>положение </a:t>
            </a:r>
            <a:r>
              <a:rPr sz="2600" spc="-10" dirty="0">
                <a:latin typeface="Calibri"/>
                <a:cs typeface="Calibri"/>
              </a:rPr>
              <a:t>стоя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20" dirty="0">
                <a:latin typeface="Calibri"/>
                <a:cs typeface="Calibri"/>
              </a:rPr>
              <a:t>неходящего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пациента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5" dirty="0">
                <a:latin typeface="Calibri"/>
                <a:cs typeface="Calibri"/>
              </a:rPr>
              <a:t>препятствуют </a:t>
            </a:r>
            <a:r>
              <a:rPr sz="2600" spc="-10" dirty="0">
                <a:latin typeface="Calibri"/>
                <a:cs typeface="Calibri"/>
              </a:rPr>
              <a:t>передвижению </a:t>
            </a:r>
            <a:r>
              <a:rPr sz="2600" spc="-20" dirty="0">
                <a:latin typeface="Calibri"/>
                <a:cs typeface="Calibri"/>
              </a:rPr>
              <a:t>ходящего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ребенка.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ts val="250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у </a:t>
            </a:r>
            <a:r>
              <a:rPr sz="2600" spc="-20" dirty="0">
                <a:latin typeface="Calibri"/>
                <a:cs typeface="Calibri"/>
              </a:rPr>
              <a:t>неходящего </a:t>
            </a:r>
            <a:r>
              <a:rPr sz="2600" spc="-10" dirty="0">
                <a:latin typeface="Calibri"/>
                <a:cs typeface="Calibri"/>
              </a:rPr>
              <a:t>ребенка, </a:t>
            </a:r>
            <a:r>
              <a:rPr sz="2600" spc="-5" dirty="0">
                <a:latin typeface="Calibri"/>
                <a:cs typeface="Calibri"/>
              </a:rPr>
              <a:t>адекватная </a:t>
            </a:r>
            <a:r>
              <a:rPr sz="2600" spc="-10" dirty="0">
                <a:latin typeface="Calibri"/>
                <a:cs typeface="Calibri"/>
              </a:rPr>
              <a:t>флексия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5" dirty="0">
                <a:latin typeface="Calibri"/>
                <a:cs typeface="Calibri"/>
              </a:rPr>
              <a:t>достигнута  </a:t>
            </a:r>
            <a:r>
              <a:rPr sz="2600" dirty="0">
                <a:latin typeface="Calibri"/>
                <a:cs typeface="Calibri"/>
              </a:rPr>
              <a:t>после </a:t>
            </a:r>
            <a:r>
              <a:rPr sz="2600" spc="-5" dirty="0">
                <a:latin typeface="Calibri"/>
                <a:cs typeface="Calibri"/>
              </a:rPr>
              <a:t>операции иссечения (перерезания) связки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надколенника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8238" y="609676"/>
            <a:ext cx="53422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0" dirty="0">
                <a:latin typeface="Calibri Light"/>
                <a:cs typeface="Calibri Light"/>
              </a:rPr>
              <a:t>Большеберцовая</a:t>
            </a:r>
            <a:r>
              <a:rPr sz="4400" b="0" spc="-160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кость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104389"/>
            <a:ext cx="10326370" cy="365442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1303020" indent="-229235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Times New Roman"/>
                <a:cs typeface="Times New Roman"/>
              </a:rPr>
              <a:t>Ротационные деформации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5" dirty="0">
                <a:latin typeface="Times New Roman"/>
                <a:cs typeface="Times New Roman"/>
              </a:rPr>
              <a:t>голени </a:t>
            </a:r>
            <a:r>
              <a:rPr sz="2000" spc="-5" dirty="0">
                <a:latin typeface="Times New Roman"/>
                <a:cs typeface="Times New Roman"/>
              </a:rPr>
              <a:t>довольно </a:t>
            </a:r>
            <a:r>
              <a:rPr sz="2000" spc="5" dirty="0">
                <a:latin typeface="Times New Roman"/>
                <a:cs typeface="Times New Roman"/>
              </a:rPr>
              <a:t>распространены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могут </a:t>
            </a:r>
            <a:r>
              <a:rPr sz="2000" spc="-15" dirty="0">
                <a:latin typeface="Times New Roman"/>
                <a:cs typeface="Times New Roman"/>
              </a:rPr>
              <a:t>оказывать  </a:t>
            </a:r>
            <a:r>
              <a:rPr sz="2000" spc="-5" dirty="0">
                <a:latin typeface="Times New Roman"/>
                <a:cs typeface="Times New Roman"/>
              </a:rPr>
              <a:t>функциональное влияние на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передвижение.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Внутренняя и </a:t>
            </a:r>
            <a:r>
              <a:rPr sz="2000" spc="-5" dirty="0">
                <a:latin typeface="Times New Roman"/>
                <a:cs typeface="Times New Roman"/>
              </a:rPr>
              <a:t>внешняя торсия большеберцовой </a:t>
            </a:r>
            <a:r>
              <a:rPr sz="2000" spc="-10" dirty="0">
                <a:latin typeface="Times New Roman"/>
                <a:cs typeface="Times New Roman"/>
              </a:rPr>
              <a:t>кости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spc="-5" dirty="0">
                <a:latin typeface="Times New Roman"/>
                <a:cs typeface="Times New Roman"/>
              </a:rPr>
              <a:t>влиять на характер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походки.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Times New Roman"/>
                <a:cs typeface="Times New Roman"/>
              </a:rPr>
              <a:t>Косолапость часто </a:t>
            </a:r>
            <a:r>
              <a:rPr sz="2000" spc="-15" dirty="0">
                <a:latin typeface="Times New Roman"/>
                <a:cs typeface="Times New Roman"/>
              </a:rPr>
              <a:t>наблюдается </a:t>
            </a:r>
            <a:r>
              <a:rPr sz="2000" spc="-5" dirty="0">
                <a:latin typeface="Times New Roman"/>
                <a:cs typeface="Times New Roman"/>
              </a:rPr>
              <a:t>при поражении на </a:t>
            </a:r>
            <a:r>
              <a:rPr sz="2000" dirty="0">
                <a:latin typeface="Times New Roman"/>
                <a:cs typeface="Times New Roman"/>
              </a:rPr>
              <a:t>уровне L4 / L5, </a:t>
            </a:r>
            <a:r>
              <a:rPr sz="2000" spc="-5" dirty="0">
                <a:latin typeface="Times New Roman"/>
                <a:cs typeface="Times New Roman"/>
              </a:rPr>
              <a:t>связанная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дисбалансом</a:t>
            </a:r>
            <a:endParaRPr sz="2000">
              <a:latin typeface="Times New Roman"/>
              <a:cs typeface="Times New Roman"/>
            </a:endParaRPr>
          </a:p>
          <a:p>
            <a:pPr marL="241300" marR="1156970">
              <a:lnSpc>
                <a:spcPct val="70000"/>
              </a:lnSpc>
              <a:spcBef>
                <a:spcPts val="360"/>
              </a:spcBef>
              <a:tabLst>
                <a:tab pos="5572760" algn="l"/>
              </a:tabLst>
            </a:pPr>
            <a:r>
              <a:rPr sz="2000" dirty="0">
                <a:latin typeface="Times New Roman"/>
                <a:cs typeface="Times New Roman"/>
              </a:rPr>
              <a:t>мышц, особенно в </a:t>
            </a:r>
            <a:r>
              <a:rPr sz="2000" spc="-20" dirty="0">
                <a:latin typeface="Times New Roman"/>
                <a:cs typeface="Times New Roman"/>
              </a:rPr>
              <a:t>подколенных </a:t>
            </a:r>
            <a:r>
              <a:rPr sz="2000" spc="-15" dirty="0">
                <a:latin typeface="Times New Roman"/>
                <a:cs typeface="Times New Roman"/>
              </a:rPr>
              <a:t>сухожилиях. </a:t>
            </a:r>
            <a:r>
              <a:rPr sz="2000" spc="-5" dirty="0">
                <a:latin typeface="Times New Roman"/>
                <a:cs typeface="Times New Roman"/>
              </a:rPr>
              <a:t>Не имеющее </a:t>
            </a:r>
            <a:r>
              <a:rPr sz="2000" dirty="0">
                <a:latin typeface="Times New Roman"/>
                <a:cs typeface="Times New Roman"/>
              </a:rPr>
              <a:t>оппозиции медиальное  </a:t>
            </a:r>
            <a:r>
              <a:rPr sz="2000" spc="-15" dirty="0">
                <a:latin typeface="Times New Roman"/>
                <a:cs typeface="Times New Roman"/>
              </a:rPr>
              <a:t>подколенное </a:t>
            </a:r>
            <a:r>
              <a:rPr sz="2000" spc="-20" dirty="0">
                <a:latin typeface="Times New Roman"/>
                <a:cs typeface="Times New Roman"/>
              </a:rPr>
              <a:t>сухожилие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может</a:t>
            </a:r>
            <a:r>
              <a:rPr sz="2000" spc="-5" dirty="0">
                <a:latin typeface="Times New Roman"/>
                <a:cs typeface="Times New Roman"/>
              </a:rPr>
              <a:t> способствовать	</a:t>
            </a:r>
            <a:r>
              <a:rPr sz="2000" dirty="0">
                <a:latin typeface="Times New Roman"/>
                <a:cs typeface="Times New Roman"/>
              </a:rPr>
              <a:t>внутреннему вращению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ноги.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Деротационная </a:t>
            </a:r>
            <a:r>
              <a:rPr sz="2000" spc="-5" dirty="0">
                <a:latin typeface="Times New Roman"/>
                <a:cs typeface="Times New Roman"/>
              </a:rPr>
              <a:t>остеотомия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dirty="0">
                <a:latin typeface="Times New Roman"/>
                <a:cs typeface="Times New Roman"/>
              </a:rPr>
              <a:t>быть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эффективной.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Наружная </a:t>
            </a:r>
            <a:r>
              <a:rPr sz="2000" spc="-5" dirty="0">
                <a:latin typeface="Times New Roman"/>
                <a:cs typeface="Times New Roman"/>
              </a:rPr>
              <a:t>торсия </a:t>
            </a:r>
            <a:r>
              <a:rPr sz="2000" spc="-15" dirty="0">
                <a:latin typeface="Times New Roman"/>
                <a:cs typeface="Times New Roman"/>
              </a:rPr>
              <a:t>наблюдается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5" dirty="0">
                <a:latin typeface="Times New Roman"/>
                <a:cs typeface="Times New Roman"/>
              </a:rPr>
              <a:t>детей старшего </a:t>
            </a:r>
            <a:r>
              <a:rPr sz="2000" dirty="0">
                <a:latin typeface="Times New Roman"/>
                <a:cs typeface="Times New Roman"/>
              </a:rPr>
              <a:t>возраста и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dirty="0">
                <a:latin typeface="Times New Roman"/>
                <a:cs typeface="Times New Roman"/>
              </a:rPr>
              <a:t>быть </a:t>
            </a:r>
            <a:r>
              <a:rPr sz="2000" spc="-5" dirty="0">
                <a:latin typeface="Times New Roman"/>
                <a:cs typeface="Times New Roman"/>
              </a:rPr>
              <a:t>при вальгусе </a:t>
            </a:r>
            <a:r>
              <a:rPr sz="2000" spc="-20" dirty="0">
                <a:latin typeface="Times New Roman"/>
                <a:cs typeface="Times New Roman"/>
              </a:rPr>
              <a:t>колена,  </a:t>
            </a:r>
            <a:r>
              <a:rPr sz="2000" spc="-15" dirty="0">
                <a:latin typeface="Times New Roman"/>
                <a:cs typeface="Times New Roman"/>
              </a:rPr>
              <a:t>которое может </a:t>
            </a:r>
            <a:r>
              <a:rPr sz="2000" dirty="0">
                <a:latin typeface="Times New Roman"/>
                <a:cs typeface="Times New Roman"/>
              </a:rPr>
              <a:t>быть </a:t>
            </a:r>
            <a:r>
              <a:rPr sz="2000" spc="-25" dirty="0">
                <a:latin typeface="Times New Roman"/>
                <a:cs typeface="Times New Roman"/>
              </a:rPr>
              <a:t>источником </a:t>
            </a:r>
            <a:r>
              <a:rPr sz="2000" spc="-5" dirty="0">
                <a:latin typeface="Times New Roman"/>
                <a:cs typeface="Times New Roman"/>
              </a:rPr>
              <a:t>боли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колене.</a:t>
            </a:r>
            <a:endParaRPr sz="2000">
              <a:latin typeface="Times New Roman"/>
              <a:cs typeface="Times New Roman"/>
            </a:endParaRPr>
          </a:p>
          <a:p>
            <a:pPr marL="241300" marR="17208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Наружная </a:t>
            </a:r>
            <a:r>
              <a:rPr sz="2000" spc="-5" dirty="0">
                <a:latin typeface="Times New Roman"/>
                <a:cs typeface="Times New Roman"/>
              </a:rPr>
              <a:t>большеберцовая торсия, превышающая </a:t>
            </a:r>
            <a:r>
              <a:rPr sz="2000" spc="5" dirty="0">
                <a:latin typeface="Times New Roman"/>
                <a:cs typeface="Times New Roman"/>
              </a:rPr>
              <a:t>20°,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dirty="0">
                <a:latin typeface="Times New Roman"/>
                <a:cs typeface="Times New Roman"/>
              </a:rPr>
              <a:t>быть решена </a:t>
            </a:r>
            <a:r>
              <a:rPr sz="2000" spc="-5" dirty="0">
                <a:latin typeface="Times New Roman"/>
                <a:cs typeface="Times New Roman"/>
              </a:rPr>
              <a:t>при остеотомии  при </a:t>
            </a:r>
            <a:r>
              <a:rPr sz="2000" dirty="0">
                <a:latin typeface="Times New Roman"/>
                <a:cs typeface="Times New Roman"/>
              </a:rPr>
              <a:t>деротации для </a:t>
            </a:r>
            <a:r>
              <a:rPr sz="2000" spc="-5" dirty="0">
                <a:latin typeface="Times New Roman"/>
                <a:cs typeface="Times New Roman"/>
              </a:rPr>
              <a:t>выравнивания стопы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голени.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Деротационные операции </a:t>
            </a:r>
            <a:r>
              <a:rPr sz="2000" spc="-10" dirty="0">
                <a:latin typeface="Times New Roman"/>
                <a:cs typeface="Times New Roman"/>
              </a:rPr>
              <a:t>следует </a:t>
            </a:r>
            <a:r>
              <a:rPr sz="2000" spc="-5" dirty="0">
                <a:latin typeface="Times New Roman"/>
                <a:cs typeface="Times New Roman"/>
              </a:rPr>
              <a:t>применять </a:t>
            </a:r>
            <a:r>
              <a:rPr sz="2000" spc="-25" dirty="0">
                <a:latin typeface="Times New Roman"/>
                <a:cs typeface="Times New Roman"/>
              </a:rPr>
              <a:t>только </a:t>
            </a:r>
            <a:r>
              <a:rPr sz="2000" dirty="0">
                <a:latin typeface="Times New Roman"/>
                <a:cs typeface="Times New Roman"/>
              </a:rPr>
              <a:t>тем, </a:t>
            </a:r>
            <a:r>
              <a:rPr sz="2000" spc="-20" dirty="0">
                <a:latin typeface="Times New Roman"/>
                <a:cs typeface="Times New Roman"/>
              </a:rPr>
              <a:t>кто </a:t>
            </a:r>
            <a:r>
              <a:rPr sz="2000" spc="-25" dirty="0">
                <a:latin typeface="Times New Roman"/>
                <a:cs typeface="Times New Roman"/>
              </a:rPr>
              <a:t>ходит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обществе </a:t>
            </a:r>
            <a:r>
              <a:rPr sz="2000" dirty="0">
                <a:latin typeface="Times New Roman"/>
                <a:cs typeface="Times New Roman"/>
              </a:rPr>
              <a:t>(не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только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spc="-10" dirty="0">
                <a:latin typeface="Times New Roman"/>
                <a:cs typeface="Times New Roman"/>
              </a:rPr>
              <a:t>дома)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5788" y="609676"/>
            <a:ext cx="1366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5" dirty="0">
                <a:latin typeface="Calibri Light"/>
                <a:cs typeface="Calibri Light"/>
              </a:rPr>
              <a:t>С</a:t>
            </a:r>
            <a:r>
              <a:rPr sz="4400" b="0" spc="-25" dirty="0">
                <a:latin typeface="Calibri Light"/>
                <a:cs typeface="Calibri Light"/>
              </a:rPr>
              <a:t>т</a:t>
            </a:r>
            <a:r>
              <a:rPr sz="4400" b="0" spc="-45" dirty="0">
                <a:latin typeface="Calibri Light"/>
                <a:cs typeface="Calibri Light"/>
              </a:rPr>
              <a:t>оп</a:t>
            </a:r>
            <a:r>
              <a:rPr sz="4400" b="0" dirty="0">
                <a:latin typeface="Calibri Light"/>
                <a:cs typeface="Calibri Light"/>
              </a:rPr>
              <a:t>а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8548"/>
            <a:ext cx="10213975" cy="42887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Деформации </a:t>
            </a:r>
            <a:r>
              <a:rPr sz="2800" spc="-15" dirty="0">
                <a:latin typeface="Calibri"/>
                <a:cs typeface="Calibri"/>
              </a:rPr>
              <a:t>стопы </a:t>
            </a:r>
            <a:r>
              <a:rPr sz="2800" spc="-10" dirty="0">
                <a:latin typeface="Calibri"/>
                <a:cs typeface="Calibri"/>
              </a:rPr>
              <a:t>присутствуют </a:t>
            </a:r>
            <a:r>
              <a:rPr sz="2800" spc="-5" dirty="0">
                <a:latin typeface="Calibri"/>
                <a:cs typeface="Calibri"/>
              </a:rPr>
              <a:t>почти у всех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MMЦ.</a:t>
            </a:r>
            <a:endParaRPr sz="2800">
              <a:latin typeface="Calibri"/>
              <a:cs typeface="Calibri"/>
            </a:endParaRPr>
          </a:p>
          <a:p>
            <a:pPr marL="241300" marR="1082040" indent="-22923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Деформация стопы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присутствовать с </a:t>
            </a:r>
            <a:r>
              <a:rPr sz="2800" spc="-10" dirty="0">
                <a:latin typeface="Calibri"/>
                <a:cs typeface="Calibri"/>
              </a:rPr>
              <a:t>рождения, </a:t>
            </a:r>
            <a:r>
              <a:rPr sz="2800" spc="-20" dirty="0">
                <a:latin typeface="Calibri"/>
                <a:cs typeface="Calibri"/>
              </a:rPr>
              <a:t>что  </a:t>
            </a:r>
            <a:r>
              <a:rPr sz="2800" spc="-10" dirty="0">
                <a:latin typeface="Calibri"/>
                <a:cs typeface="Calibri"/>
              </a:rPr>
              <a:t>связано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отсутствием внутриутробного движения </a:t>
            </a:r>
            <a:r>
              <a:rPr sz="2800" spc="-5" dirty="0">
                <a:latin typeface="Calibri"/>
                <a:cs typeface="Calibri"/>
              </a:rPr>
              <a:t>или c  </a:t>
            </a:r>
            <a:r>
              <a:rPr sz="2800" spc="-10" dirty="0">
                <a:latin typeface="Calibri"/>
                <a:cs typeface="Calibri"/>
              </a:rPr>
              <a:t>мышечным </a:t>
            </a:r>
            <a:r>
              <a:rPr sz="2800" spc="-5" dirty="0">
                <a:latin typeface="Calibri"/>
                <a:cs typeface="Calibri"/>
              </a:rPr>
              <a:t>дисбалансом в </a:t>
            </a:r>
            <a:r>
              <a:rPr sz="2800" spc="-15" dirty="0">
                <a:latin typeface="Calibri"/>
                <a:cs typeface="Calibri"/>
              </a:rPr>
              <a:t>голеностопном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суставе.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Деформации </a:t>
            </a:r>
            <a:r>
              <a:rPr sz="2800" spc="-15" dirty="0">
                <a:latin typeface="Calibri"/>
                <a:cs typeface="Calibri"/>
              </a:rPr>
              <a:t>стопы также </a:t>
            </a:r>
            <a:r>
              <a:rPr sz="2800" spc="-10" dirty="0">
                <a:latin typeface="Calibri"/>
                <a:cs typeface="Calibri"/>
              </a:rPr>
              <a:t>развиваются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течением времени </a:t>
            </a:r>
            <a:r>
              <a:rPr sz="2800" dirty="0">
                <a:latin typeface="Calibri"/>
                <a:cs typeface="Calibri"/>
              </a:rPr>
              <a:t>из-за  </a:t>
            </a:r>
            <a:r>
              <a:rPr sz="2800" spc="-5" dirty="0">
                <a:latin typeface="Calibri"/>
                <a:cs typeface="Calibri"/>
              </a:rPr>
              <a:t>несбалансированного </a:t>
            </a:r>
            <a:r>
              <a:rPr sz="2800" spc="-10" dirty="0">
                <a:latin typeface="Calibri"/>
                <a:cs typeface="Calibri"/>
              </a:rPr>
              <a:t>мышечного натяжения вокруг  </a:t>
            </a:r>
            <a:r>
              <a:rPr sz="2800" spc="-15" dirty="0">
                <a:latin typeface="Calibri"/>
                <a:cs typeface="Calibri"/>
              </a:rPr>
              <a:t>голеностопного </a:t>
            </a:r>
            <a:r>
              <a:rPr sz="2800" spc="-5" dirty="0">
                <a:latin typeface="Calibri"/>
                <a:cs typeface="Calibri"/>
              </a:rPr>
              <a:t>сустава и </a:t>
            </a:r>
            <a:r>
              <a:rPr sz="2800" spc="-10" dirty="0">
                <a:latin typeface="Calibri"/>
                <a:cs typeface="Calibri"/>
              </a:rPr>
              <a:t>действия </a:t>
            </a:r>
            <a:r>
              <a:rPr sz="2800" spc="-5" dirty="0">
                <a:latin typeface="Calibri"/>
                <a:cs typeface="Calibri"/>
              </a:rPr>
              <a:t>сил, связанных с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весовой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690"/>
              </a:lnSpc>
            </a:pPr>
            <a:r>
              <a:rPr sz="2800" spc="-10" dirty="0">
                <a:latin typeface="Calibri"/>
                <a:cs typeface="Calibri"/>
              </a:rPr>
              <a:t>нагрузкой.</a:t>
            </a:r>
            <a:endParaRPr sz="2800">
              <a:latin typeface="Calibri"/>
              <a:cs typeface="Calibri"/>
            </a:endParaRPr>
          </a:p>
          <a:p>
            <a:pPr marL="241300" marR="789305" indent="-229235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Отсутствие </a:t>
            </a:r>
            <a:r>
              <a:rPr sz="2800" spc="-15" dirty="0">
                <a:latin typeface="Calibri"/>
                <a:cs typeface="Calibri"/>
              </a:rPr>
              <a:t>чувствительности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вегетативная нестабильность  </a:t>
            </a:r>
            <a:r>
              <a:rPr sz="2800" spc="-5" dirty="0">
                <a:latin typeface="Calibri"/>
                <a:cs typeface="Calibri"/>
              </a:rPr>
              <a:t>могут привести к </a:t>
            </a:r>
            <a:r>
              <a:rPr sz="2800" spc="-10" dirty="0">
                <a:latin typeface="Calibri"/>
                <a:cs typeface="Calibri"/>
              </a:rPr>
              <a:t>вторичным </a:t>
            </a:r>
            <a:r>
              <a:rPr sz="2800" spc="-15" dirty="0">
                <a:latin typeface="Calibri"/>
                <a:cs typeface="Calibri"/>
              </a:rPr>
              <a:t>проблемам </a:t>
            </a:r>
            <a:r>
              <a:rPr sz="2800" spc="-20" dirty="0">
                <a:latin typeface="Calibri"/>
                <a:cs typeface="Calibri"/>
              </a:rPr>
              <a:t>кожи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плохому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10"/>
              </a:lnSpc>
            </a:pPr>
            <a:r>
              <a:rPr sz="2800" spc="-10" dirty="0">
                <a:latin typeface="Calibri"/>
                <a:cs typeface="Calibri"/>
              </a:rPr>
              <a:t>заживлению </a:t>
            </a:r>
            <a:r>
              <a:rPr sz="2800" spc="-5" dirty="0">
                <a:latin typeface="Calibri"/>
                <a:cs typeface="Calibri"/>
              </a:rPr>
              <a:t>ран.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036" y="484124"/>
            <a:ext cx="1968500" cy="866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" algn="ctr">
              <a:lnSpc>
                <a:spcPts val="3304"/>
              </a:lnSpc>
              <a:spcBef>
                <a:spcPts val="105"/>
              </a:spcBef>
            </a:pPr>
            <a:r>
              <a:rPr sz="2900" b="0" spc="-15" dirty="0">
                <a:latin typeface="Times New Roman"/>
                <a:cs typeface="Times New Roman"/>
              </a:rPr>
              <a:t>Стопа</a:t>
            </a: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ts val="3304"/>
              </a:lnSpc>
            </a:pPr>
            <a:r>
              <a:rPr sz="2900" b="0" dirty="0">
                <a:latin typeface="Times New Roman"/>
                <a:cs typeface="Times New Roman"/>
              </a:rPr>
              <a:t>д</a:t>
            </a:r>
            <a:r>
              <a:rPr sz="2900" b="0" spc="25" dirty="0">
                <a:latin typeface="Times New Roman"/>
                <a:cs typeface="Times New Roman"/>
              </a:rPr>
              <a:t>е</a:t>
            </a:r>
            <a:r>
              <a:rPr sz="2900" b="0" dirty="0">
                <a:latin typeface="Times New Roman"/>
                <a:cs typeface="Times New Roman"/>
              </a:rPr>
              <a:t>фо</a:t>
            </a:r>
            <a:r>
              <a:rPr sz="2900" b="0" spc="-50" dirty="0">
                <a:latin typeface="Times New Roman"/>
                <a:cs typeface="Times New Roman"/>
              </a:rPr>
              <a:t>р</a:t>
            </a:r>
            <a:r>
              <a:rPr sz="2900" b="0" spc="-30" dirty="0">
                <a:latin typeface="Times New Roman"/>
                <a:cs typeface="Times New Roman"/>
              </a:rPr>
              <a:t>м</a:t>
            </a:r>
            <a:r>
              <a:rPr sz="2900" b="0" dirty="0">
                <a:latin typeface="Times New Roman"/>
                <a:cs typeface="Times New Roman"/>
              </a:rPr>
              <a:t>ации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15711" y="1303019"/>
            <a:ext cx="6279069" cy="3922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768" y="1448186"/>
            <a:ext cx="3713479" cy="412496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эквинусная,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эквиноварусная,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деформация </a:t>
            </a:r>
            <a:r>
              <a:rPr sz="1800" spc="-15" dirty="0">
                <a:latin typeface="Times New Roman"/>
                <a:cs typeface="Times New Roman"/>
              </a:rPr>
              <a:t>пяточной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кости,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полая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стопа,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стопа-качалка.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  <a:spcBef>
                <a:spcPts val="795"/>
              </a:spcBef>
            </a:pPr>
            <a:r>
              <a:rPr sz="1800" spc="-5" dirty="0">
                <a:latin typeface="Times New Roman"/>
                <a:cs typeface="Times New Roman"/>
              </a:rPr>
              <a:t>Целью </a:t>
            </a:r>
            <a:r>
              <a:rPr sz="1800" spc="-10" dirty="0">
                <a:latin typeface="Times New Roman"/>
                <a:cs typeface="Times New Roman"/>
              </a:rPr>
              <a:t>лечения </a:t>
            </a:r>
            <a:r>
              <a:rPr sz="1800" spc="-5" dirty="0">
                <a:latin typeface="Times New Roman"/>
                <a:cs typeface="Times New Roman"/>
              </a:rPr>
              <a:t>этих </a:t>
            </a:r>
            <a:r>
              <a:rPr sz="1800" dirty="0">
                <a:latin typeface="Times New Roman"/>
                <a:cs typeface="Times New Roman"/>
              </a:rPr>
              <a:t>детей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является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1939"/>
              </a:lnSpc>
              <a:spcBef>
                <a:spcPts val="140"/>
              </a:spcBef>
            </a:pPr>
            <a:r>
              <a:rPr sz="1800" dirty="0">
                <a:latin typeface="Times New Roman"/>
                <a:cs typeface="Times New Roman"/>
              </a:rPr>
              <a:t>достижение плантоградности </a:t>
            </a:r>
            <a:r>
              <a:rPr sz="1800" spc="-5" dirty="0">
                <a:latin typeface="Times New Roman"/>
                <a:cs typeface="Times New Roman"/>
              </a:rPr>
              <a:t>стопы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  </a:t>
            </a:r>
            <a:r>
              <a:rPr sz="1800" spc="-5" dirty="0">
                <a:latin typeface="Times New Roman"/>
                <a:cs typeface="Times New Roman"/>
              </a:rPr>
              <a:t>целой </a:t>
            </a:r>
            <a:r>
              <a:rPr sz="1800" dirty="0">
                <a:latin typeface="Times New Roman"/>
                <a:cs typeface="Times New Roman"/>
              </a:rPr>
              <a:t>(стабильной)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кожей.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  <a:spcBef>
                <a:spcPts val="760"/>
              </a:spcBef>
            </a:pPr>
            <a:r>
              <a:rPr sz="1800" spc="-5" dirty="0">
                <a:latin typeface="Times New Roman"/>
                <a:cs typeface="Times New Roman"/>
              </a:rPr>
              <a:t>Шинирование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пассивные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800" spc="-10" dirty="0">
                <a:latin typeface="Times New Roman"/>
                <a:cs typeface="Times New Roman"/>
              </a:rPr>
              <a:t>манипуляции </a:t>
            </a:r>
            <a:r>
              <a:rPr sz="1800" spc="5" dirty="0">
                <a:latin typeface="Times New Roman"/>
                <a:cs typeface="Times New Roman"/>
              </a:rPr>
              <a:t>могут </a:t>
            </a:r>
            <a:r>
              <a:rPr sz="1800" dirty="0">
                <a:latin typeface="Times New Roman"/>
                <a:cs typeface="Times New Roman"/>
              </a:rPr>
              <a:t>быть </a:t>
            </a:r>
            <a:r>
              <a:rPr sz="1800" spc="-5" dirty="0">
                <a:latin typeface="Times New Roman"/>
                <a:cs typeface="Times New Roman"/>
              </a:rPr>
              <a:t>полезны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latin typeface="Times New Roman"/>
                <a:cs typeface="Times New Roman"/>
              </a:rPr>
              <a:t>младенчестве, </a:t>
            </a:r>
            <a:r>
              <a:rPr sz="1800" spc="-5" dirty="0">
                <a:latin typeface="Times New Roman"/>
                <a:cs typeface="Times New Roman"/>
              </a:rPr>
              <a:t>но </a:t>
            </a:r>
            <a:r>
              <a:rPr sz="1800" dirty="0">
                <a:latin typeface="Times New Roman"/>
                <a:cs typeface="Times New Roman"/>
              </a:rPr>
              <a:t>многим </a:t>
            </a:r>
            <a:r>
              <a:rPr sz="1800" spc="-5" dirty="0">
                <a:latin typeface="Times New Roman"/>
                <a:cs typeface="Times New Roman"/>
              </a:rPr>
              <a:t>из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этих</a:t>
            </a:r>
            <a:endParaRPr sz="1800">
              <a:latin typeface="Times New Roman"/>
              <a:cs typeface="Times New Roman"/>
            </a:endParaRPr>
          </a:p>
          <a:p>
            <a:pPr marL="12700" marR="113030">
              <a:lnSpc>
                <a:spcPts val="1939"/>
              </a:lnSpc>
              <a:spcBef>
                <a:spcPts val="140"/>
              </a:spcBef>
            </a:pPr>
            <a:r>
              <a:rPr sz="1800" dirty="0">
                <a:latin typeface="Times New Roman"/>
                <a:cs typeface="Times New Roman"/>
              </a:rPr>
              <a:t>детей </a:t>
            </a:r>
            <a:r>
              <a:rPr sz="1800" spc="-10" dirty="0">
                <a:latin typeface="Times New Roman"/>
                <a:cs typeface="Times New Roman"/>
              </a:rPr>
              <a:t>потребуются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корректирующие  </a:t>
            </a:r>
            <a:r>
              <a:rPr sz="1800" dirty="0">
                <a:latin typeface="Times New Roman"/>
                <a:cs typeface="Times New Roman"/>
              </a:rPr>
              <a:t>хирургические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процедуры.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034" y="484124"/>
            <a:ext cx="3179445" cy="866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304"/>
              </a:lnSpc>
              <a:spcBef>
                <a:spcPts val="105"/>
              </a:spcBef>
            </a:pPr>
            <a:r>
              <a:rPr sz="2900" b="0" spc="-5" dirty="0">
                <a:latin typeface="Times New Roman"/>
                <a:cs typeface="Times New Roman"/>
              </a:rPr>
              <a:t>эквинусная</a:t>
            </a: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ts val="3304"/>
              </a:lnSpc>
            </a:pPr>
            <a:r>
              <a:rPr sz="2900" b="0" spc="-5" dirty="0">
                <a:latin typeface="Times New Roman"/>
                <a:cs typeface="Times New Roman"/>
              </a:rPr>
              <a:t>деформациия</a:t>
            </a:r>
            <a:r>
              <a:rPr sz="2900" b="0" spc="-65" dirty="0">
                <a:latin typeface="Times New Roman"/>
                <a:cs typeface="Times New Roman"/>
              </a:rPr>
              <a:t> </a:t>
            </a:r>
            <a:r>
              <a:rPr sz="2900" b="0" spc="-10" dirty="0">
                <a:latin typeface="Times New Roman"/>
                <a:cs typeface="Times New Roman"/>
              </a:rPr>
              <a:t>стопы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527759"/>
            <a:ext cx="3653154" cy="41624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80"/>
              </a:spcBef>
            </a:pPr>
            <a:r>
              <a:rPr sz="1600" spc="-10" dirty="0">
                <a:latin typeface="Times New Roman"/>
                <a:cs typeface="Times New Roman"/>
              </a:rPr>
              <a:t>Чистые эквинусные </a:t>
            </a:r>
            <a:r>
              <a:rPr sz="1600" spc="-5" dirty="0">
                <a:latin typeface="Times New Roman"/>
                <a:cs typeface="Times New Roman"/>
              </a:rPr>
              <a:t>деформации </a:t>
            </a:r>
            <a:r>
              <a:rPr sz="1600" spc="-10" dirty="0">
                <a:latin typeface="Times New Roman"/>
                <a:cs typeface="Times New Roman"/>
              </a:rPr>
              <a:t>можно  увидеть </a:t>
            </a:r>
            <a:r>
              <a:rPr sz="1600" spc="-5" dirty="0">
                <a:latin typeface="Times New Roman"/>
                <a:cs typeface="Times New Roman"/>
              </a:rPr>
              <a:t>у детей с S1 </a:t>
            </a:r>
            <a:r>
              <a:rPr sz="1600" spc="-10" dirty="0">
                <a:latin typeface="Times New Roman"/>
                <a:cs typeface="Times New Roman"/>
              </a:rPr>
              <a:t>иннервацией, </a:t>
            </a:r>
            <a:r>
              <a:rPr sz="1600" spc="-5" dirty="0">
                <a:latin typeface="Times New Roman"/>
                <a:cs typeface="Times New Roman"/>
              </a:rPr>
              <a:t>но </a:t>
            </a:r>
            <a:r>
              <a:rPr sz="1600" spc="-10" dirty="0">
                <a:latin typeface="Times New Roman"/>
                <a:cs typeface="Times New Roman"/>
              </a:rPr>
              <a:t>они  </a:t>
            </a:r>
            <a:r>
              <a:rPr sz="1600" spc="-5" dirty="0">
                <a:latin typeface="Times New Roman"/>
                <a:cs typeface="Times New Roman"/>
              </a:rPr>
              <a:t>также </a:t>
            </a:r>
            <a:r>
              <a:rPr sz="1600" spc="-10" dirty="0">
                <a:latin typeface="Times New Roman"/>
                <a:cs typeface="Times New Roman"/>
              </a:rPr>
              <a:t>встречаются </a:t>
            </a:r>
            <a:r>
              <a:rPr sz="1600" spc="-5" dirty="0">
                <a:latin typeface="Times New Roman"/>
                <a:cs typeface="Times New Roman"/>
              </a:rPr>
              <a:t>у детей с </a:t>
            </a:r>
            <a:r>
              <a:rPr sz="1600" spc="-10" dirty="0">
                <a:latin typeface="Times New Roman"/>
                <a:cs typeface="Times New Roman"/>
              </a:rPr>
              <a:t>поясничным 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20" dirty="0">
                <a:latin typeface="Times New Roman"/>
                <a:cs typeface="Times New Roman"/>
              </a:rPr>
              <a:t>грудным </a:t>
            </a:r>
            <a:r>
              <a:rPr sz="1600" spc="-10" dirty="0">
                <a:latin typeface="Times New Roman"/>
                <a:cs typeface="Times New Roman"/>
              </a:rPr>
              <a:t>уровнем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поражения.</a:t>
            </a:r>
            <a:endParaRPr sz="1600">
              <a:latin typeface="Times New Roman"/>
              <a:cs typeface="Times New Roman"/>
            </a:endParaRPr>
          </a:p>
          <a:p>
            <a:pPr marL="12700" marR="18415">
              <a:lnSpc>
                <a:spcPct val="80000"/>
              </a:lnSpc>
              <a:spcBef>
                <a:spcPts val="994"/>
              </a:spcBef>
            </a:pPr>
            <a:r>
              <a:rPr sz="1600" spc="-5" dirty="0">
                <a:latin typeface="Times New Roman"/>
                <a:cs typeface="Times New Roman"/>
              </a:rPr>
              <a:t>У пациента с </a:t>
            </a:r>
            <a:r>
              <a:rPr sz="1600" spc="-10" dirty="0">
                <a:latin typeface="Times New Roman"/>
                <a:cs typeface="Times New Roman"/>
              </a:rPr>
              <a:t>поясничным или </a:t>
            </a:r>
            <a:r>
              <a:rPr sz="1600" spc="-20" dirty="0">
                <a:latin typeface="Times New Roman"/>
                <a:cs typeface="Times New Roman"/>
              </a:rPr>
              <a:t>грудным  </a:t>
            </a:r>
            <a:r>
              <a:rPr sz="1600" spc="-10" dirty="0">
                <a:latin typeface="Times New Roman"/>
                <a:cs typeface="Times New Roman"/>
              </a:rPr>
              <a:t>поражением первой </a:t>
            </a:r>
            <a:r>
              <a:rPr sz="1600" spc="-20" dirty="0">
                <a:latin typeface="Times New Roman"/>
                <a:cs typeface="Times New Roman"/>
              </a:rPr>
              <a:t>попыткой </a:t>
            </a:r>
            <a:r>
              <a:rPr sz="1600" spc="-15" dirty="0">
                <a:latin typeface="Times New Roman"/>
                <a:cs typeface="Times New Roman"/>
              </a:rPr>
              <a:t>коррекции  </a:t>
            </a:r>
            <a:r>
              <a:rPr sz="1600" spc="-10" dirty="0">
                <a:latin typeface="Times New Roman"/>
                <a:cs typeface="Times New Roman"/>
              </a:rPr>
              <a:t>должны </a:t>
            </a:r>
            <a:r>
              <a:rPr sz="1600" spc="-5" dirty="0">
                <a:latin typeface="Times New Roman"/>
                <a:cs typeface="Times New Roman"/>
              </a:rPr>
              <a:t>быть, </a:t>
            </a:r>
            <a:r>
              <a:rPr sz="1600" spc="-15" dirty="0">
                <a:latin typeface="Times New Roman"/>
                <a:cs typeface="Times New Roman"/>
              </a:rPr>
              <a:t>аккуратные манипуляции </a:t>
            </a:r>
            <a:r>
              <a:rPr sz="1600" spc="-5" dirty="0">
                <a:latin typeface="Times New Roman"/>
                <a:cs typeface="Times New Roman"/>
              </a:rPr>
              <a:t>с  последующим серийным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гипсованием.</a:t>
            </a:r>
            <a:endParaRPr sz="1600">
              <a:latin typeface="Times New Roman"/>
              <a:cs typeface="Times New Roman"/>
            </a:endParaRPr>
          </a:p>
          <a:p>
            <a:pPr marL="12700" marR="207645">
              <a:lnSpc>
                <a:spcPts val="1540"/>
              </a:lnSpc>
              <a:spcBef>
                <a:spcPts val="985"/>
              </a:spcBef>
            </a:pPr>
            <a:r>
              <a:rPr sz="1600" spc="-5" dirty="0">
                <a:latin typeface="Times New Roman"/>
                <a:cs typeface="Times New Roman"/>
              </a:rPr>
              <a:t>Если </a:t>
            </a:r>
            <a:r>
              <a:rPr sz="1600" spc="-15" dirty="0">
                <a:latin typeface="Times New Roman"/>
                <a:cs typeface="Times New Roman"/>
              </a:rPr>
              <a:t>контрактура </a:t>
            </a:r>
            <a:r>
              <a:rPr sz="1600" spc="-5" dirty="0">
                <a:latin typeface="Times New Roman"/>
                <a:cs typeface="Times New Roman"/>
              </a:rPr>
              <a:t>сохраняется, </a:t>
            </a:r>
            <a:r>
              <a:rPr sz="1600" spc="-35" dirty="0">
                <a:latin typeface="Times New Roman"/>
                <a:cs typeface="Times New Roman"/>
              </a:rPr>
              <a:t>когда  </a:t>
            </a:r>
            <a:r>
              <a:rPr sz="1600" spc="-10" dirty="0">
                <a:latin typeface="Times New Roman"/>
                <a:cs typeface="Times New Roman"/>
              </a:rPr>
              <a:t>ребенок </a:t>
            </a:r>
            <a:r>
              <a:rPr sz="1600" spc="-20" dirty="0">
                <a:latin typeface="Times New Roman"/>
                <a:cs typeface="Times New Roman"/>
              </a:rPr>
              <a:t>готов </a:t>
            </a:r>
            <a:r>
              <a:rPr sz="1600" spc="-5" dirty="0">
                <a:latin typeface="Times New Roman"/>
                <a:cs typeface="Times New Roman"/>
              </a:rPr>
              <a:t>к </a:t>
            </a:r>
            <a:r>
              <a:rPr sz="1600" spc="-15" dirty="0">
                <a:latin typeface="Times New Roman"/>
                <a:cs typeface="Times New Roman"/>
              </a:rPr>
              <a:t>удержанию </a:t>
            </a:r>
            <a:r>
              <a:rPr sz="1600" spc="5" dirty="0">
                <a:latin typeface="Times New Roman"/>
                <a:cs typeface="Times New Roman"/>
              </a:rPr>
              <a:t>веса </a:t>
            </a:r>
            <a:r>
              <a:rPr sz="1600" spc="-10" dirty="0">
                <a:latin typeface="Times New Roman"/>
                <a:cs typeface="Times New Roman"/>
              </a:rPr>
              <a:t>своего  </a:t>
            </a:r>
            <a:r>
              <a:rPr sz="1600" spc="-5" dirty="0">
                <a:latin typeface="Times New Roman"/>
                <a:cs typeface="Times New Roman"/>
              </a:rPr>
              <a:t>тела, </a:t>
            </a:r>
            <a:r>
              <a:rPr sz="1600" spc="-10" dirty="0">
                <a:latin typeface="Times New Roman"/>
                <a:cs typeface="Times New Roman"/>
              </a:rPr>
              <a:t>должен </a:t>
            </a:r>
            <a:r>
              <a:rPr sz="1600" spc="-5" dirty="0">
                <a:latin typeface="Times New Roman"/>
                <a:cs typeface="Times New Roman"/>
              </a:rPr>
              <a:t>быть рассмотрен </a:t>
            </a:r>
            <a:r>
              <a:rPr sz="1600" spc="-10" dirty="0">
                <a:latin typeface="Times New Roman"/>
                <a:cs typeface="Times New Roman"/>
              </a:rPr>
              <a:t>вариант  </a:t>
            </a:r>
            <a:r>
              <a:rPr sz="1600" spc="-15" dirty="0">
                <a:latin typeface="Times New Roman"/>
                <a:cs typeface="Times New Roman"/>
              </a:rPr>
              <a:t>чрезкожного </a:t>
            </a:r>
            <a:r>
              <a:rPr sz="1600" spc="-20" dirty="0">
                <a:latin typeface="Times New Roman"/>
                <a:cs typeface="Times New Roman"/>
              </a:rPr>
              <a:t>удлинения </a:t>
            </a:r>
            <a:r>
              <a:rPr sz="1600" spc="-10" dirty="0">
                <a:latin typeface="Times New Roman"/>
                <a:cs typeface="Times New Roman"/>
              </a:rPr>
              <a:t>ахиллова  </a:t>
            </a:r>
            <a:r>
              <a:rPr sz="1600" spc="-20" dirty="0">
                <a:latin typeface="Times New Roman"/>
                <a:cs typeface="Times New Roman"/>
              </a:rPr>
              <a:t>сухожилия. </a:t>
            </a:r>
            <a:r>
              <a:rPr sz="1600" spc="-15" dirty="0">
                <a:latin typeface="Times New Roman"/>
                <a:cs typeface="Times New Roman"/>
              </a:rPr>
              <a:t>Это </a:t>
            </a:r>
            <a:r>
              <a:rPr sz="1600" spc="-10" dirty="0">
                <a:latin typeface="Times New Roman"/>
                <a:cs typeface="Times New Roman"/>
              </a:rPr>
              <a:t>часто выполняется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340"/>
              </a:lnSpc>
            </a:pPr>
            <a:r>
              <a:rPr sz="1600" spc="-25" dirty="0">
                <a:latin typeface="Times New Roman"/>
                <a:cs typeface="Times New Roman"/>
              </a:rPr>
              <a:t>амбулаторных </a:t>
            </a:r>
            <a:r>
              <a:rPr sz="1600" spc="-10" dirty="0">
                <a:latin typeface="Times New Roman"/>
                <a:cs typeface="Times New Roman"/>
              </a:rPr>
              <a:t>условиях, </a:t>
            </a:r>
            <a:r>
              <a:rPr sz="1600" dirty="0">
                <a:latin typeface="Times New Roman"/>
                <a:cs typeface="Times New Roman"/>
              </a:rPr>
              <a:t>если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ребенок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30"/>
              </a:lnSpc>
            </a:pPr>
            <a:r>
              <a:rPr sz="1600" spc="-10" dirty="0">
                <a:latin typeface="Times New Roman"/>
                <a:cs typeface="Times New Roman"/>
              </a:rPr>
              <a:t>лишен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чувствительности.</a:t>
            </a:r>
            <a:endParaRPr sz="1600">
              <a:latin typeface="Times New Roman"/>
              <a:cs typeface="Times New Roman"/>
            </a:endParaRPr>
          </a:p>
          <a:p>
            <a:pPr marL="12700" marR="393065">
              <a:lnSpc>
                <a:spcPts val="1540"/>
              </a:lnSpc>
              <a:spcBef>
                <a:spcPts val="994"/>
              </a:spcBef>
            </a:pPr>
            <a:r>
              <a:rPr sz="1600" spc="-10" dirty="0">
                <a:latin typeface="Times New Roman"/>
                <a:cs typeface="Times New Roman"/>
              </a:rPr>
              <a:t>Часто требуется </a:t>
            </a:r>
            <a:r>
              <a:rPr sz="1600" spc="-15" dirty="0">
                <a:latin typeface="Times New Roman"/>
                <a:cs typeface="Times New Roman"/>
              </a:rPr>
              <a:t>использовать </a:t>
            </a:r>
            <a:r>
              <a:rPr sz="1600" spc="-5" dirty="0">
                <a:latin typeface="Times New Roman"/>
                <a:cs typeface="Times New Roman"/>
              </a:rPr>
              <a:t>ортезы  </a:t>
            </a:r>
            <a:r>
              <a:rPr sz="1600" spc="-15" dirty="0">
                <a:latin typeface="Times New Roman"/>
                <a:cs typeface="Times New Roman"/>
              </a:rPr>
              <a:t>лодыжка-стопа, </a:t>
            </a:r>
            <a:r>
              <a:rPr sz="1600" spc="-10" dirty="0">
                <a:latin typeface="Times New Roman"/>
                <a:cs typeface="Times New Roman"/>
              </a:rPr>
              <a:t>чтобы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помочь</a:t>
            </a:r>
            <a:endParaRPr sz="1600">
              <a:latin typeface="Times New Roman"/>
              <a:cs typeface="Times New Roman"/>
            </a:endParaRPr>
          </a:p>
          <a:p>
            <a:pPr marL="12700" marR="170180">
              <a:lnSpc>
                <a:spcPct val="80000"/>
              </a:lnSpc>
              <a:spcBef>
                <a:spcPts val="5"/>
              </a:spcBef>
            </a:pPr>
            <a:r>
              <a:rPr sz="1600" spc="-15" dirty="0">
                <a:latin typeface="Times New Roman"/>
                <a:cs typeface="Times New Roman"/>
              </a:rPr>
              <a:t>поддерживать </a:t>
            </a:r>
            <a:r>
              <a:rPr sz="1600" spc="-5" dirty="0">
                <a:latin typeface="Times New Roman"/>
                <a:cs typeface="Times New Roman"/>
              </a:rPr>
              <a:t>приобретенный </a:t>
            </a:r>
            <a:r>
              <a:rPr sz="1600" spc="-10" dirty="0">
                <a:latin typeface="Times New Roman"/>
                <a:cs typeface="Times New Roman"/>
              </a:rPr>
              <a:t>диапазон  движения.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3367" y="1367027"/>
            <a:ext cx="4981955" cy="3320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2050" y="561213"/>
            <a:ext cx="2249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Этиология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868161"/>
            <a:ext cx="10271760" cy="510540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86995" algn="ctr">
              <a:lnSpc>
                <a:spcPct val="100000"/>
              </a:lnSpc>
              <a:spcBef>
                <a:spcPts val="1900"/>
              </a:spcBef>
            </a:pPr>
            <a:r>
              <a:rPr sz="2800" b="1" spc="-5" dirty="0">
                <a:latin typeface="Times New Roman"/>
                <a:cs typeface="Times New Roman"/>
              </a:rPr>
              <a:t>(внешние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факторы)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6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материнское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ожирение;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материнская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гипертермия;</a:t>
            </a:r>
            <a:endParaRPr sz="2600">
              <a:latin typeface="Calibri"/>
              <a:cs typeface="Calibri"/>
            </a:endParaRPr>
          </a:p>
          <a:p>
            <a:pPr marL="241300" marR="38862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дефицит </a:t>
            </a:r>
            <a:r>
              <a:rPr sz="2600" spc="-10" dirty="0">
                <a:latin typeface="Calibri"/>
                <a:cs typeface="Calibri"/>
              </a:rPr>
              <a:t>фолиевой </a:t>
            </a:r>
            <a:r>
              <a:rPr sz="2600" spc="-5" dirty="0">
                <a:latin typeface="Calibri"/>
                <a:cs typeface="Calibri"/>
              </a:rPr>
              <a:t>кислоты, </a:t>
            </a:r>
            <a:r>
              <a:rPr sz="2600" spc="-10" dirty="0">
                <a:latin typeface="Calibri"/>
                <a:cs typeface="Calibri"/>
              </a:rPr>
              <a:t>отсутствие </a:t>
            </a:r>
            <a:r>
              <a:rPr sz="2600" spc="-5" dirty="0">
                <a:latin typeface="Calibri"/>
                <a:cs typeface="Calibri"/>
              </a:rPr>
              <a:t>пищевых </a:t>
            </a:r>
            <a:r>
              <a:rPr sz="2600" spc="-10" dirty="0">
                <a:latin typeface="Calibri"/>
                <a:cs typeface="Calibri"/>
              </a:rPr>
              <a:t>добавок фолиевой  </a:t>
            </a:r>
            <a:r>
              <a:rPr sz="2600" spc="-5" dirty="0">
                <a:latin typeface="Calibri"/>
                <a:cs typeface="Calibri"/>
              </a:rPr>
              <a:t>кислоты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5" dirty="0">
                <a:latin typeface="Calibri"/>
                <a:cs typeface="Calibri"/>
              </a:rPr>
              <a:t>матери </a:t>
            </a:r>
            <a:r>
              <a:rPr sz="2600" dirty="0">
                <a:latin typeface="Calibri"/>
                <a:cs typeface="Calibri"/>
              </a:rPr>
              <a:t>при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зачатии;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низкий </a:t>
            </a:r>
            <a:r>
              <a:rPr sz="2600" spc="-5" dirty="0">
                <a:latin typeface="Calibri"/>
                <a:cs typeface="Calibri"/>
              </a:rPr>
              <a:t>социально-экономический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статус;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сахарный диабет </a:t>
            </a:r>
            <a:r>
              <a:rPr sz="2600" dirty="0">
                <a:latin typeface="Calibri"/>
                <a:cs typeface="Calibri"/>
              </a:rPr>
              <a:t>у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матери;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гиперцинкемия;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воздействие </a:t>
            </a:r>
            <a:r>
              <a:rPr sz="2600" spc="-10" dirty="0">
                <a:latin typeface="Calibri"/>
                <a:cs typeface="Calibri"/>
              </a:rPr>
              <a:t>некоторых </a:t>
            </a:r>
            <a:r>
              <a:rPr sz="2600" spc="-5" dirty="0">
                <a:latin typeface="Calibri"/>
                <a:cs typeface="Calibri"/>
              </a:rPr>
              <a:t>препаратов (карбамазепина,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вальпроевой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Calibri"/>
                <a:cs typeface="Calibri"/>
              </a:rPr>
              <a:t>кислоты, </a:t>
            </a:r>
            <a:r>
              <a:rPr sz="2600" spc="-10" dirty="0">
                <a:latin typeface="Calibri"/>
                <a:cs typeface="Calibri"/>
              </a:rPr>
              <a:t>диуретиков, </a:t>
            </a:r>
            <a:r>
              <a:rPr sz="2600" dirty="0">
                <a:latin typeface="Calibri"/>
                <a:cs typeface="Calibri"/>
              </a:rPr>
              <a:t>антигистаминных </a:t>
            </a:r>
            <a:r>
              <a:rPr sz="2600" spc="-5" dirty="0">
                <a:latin typeface="Calibri"/>
                <a:cs typeface="Calibri"/>
              </a:rPr>
              <a:t>препаратов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  <a:tabLst>
                <a:tab pos="6231255" algn="l"/>
              </a:tabLst>
            </a:pPr>
            <a:r>
              <a:rPr sz="2600" spc="-10" dirty="0">
                <a:latin typeface="Calibri"/>
                <a:cs typeface="Calibri"/>
              </a:rPr>
              <a:t>сульфаниламидов,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isotretinoin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(accutane),	</a:t>
            </a:r>
            <a:r>
              <a:rPr sz="2600" spc="-10" dirty="0">
                <a:latin typeface="Calibri"/>
                <a:cs typeface="Calibri"/>
              </a:rPr>
              <a:t>используемое </a:t>
            </a:r>
            <a:r>
              <a:rPr sz="2600" spc="-5" dirty="0">
                <a:latin typeface="Calibri"/>
                <a:cs typeface="Calibri"/>
              </a:rPr>
              <a:t>лечения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acne;</a:t>
            </a:r>
            <a:endParaRPr sz="2600">
              <a:latin typeface="Calibri"/>
              <a:cs typeface="Calibri"/>
            </a:endParaRPr>
          </a:p>
          <a:p>
            <a:pPr marL="241300" marR="41910">
              <a:lnSpc>
                <a:spcPct val="70100"/>
              </a:lnSpc>
              <a:spcBef>
                <a:spcPts val="465"/>
              </a:spcBef>
            </a:pPr>
            <a:r>
              <a:rPr sz="2600" spc="-10" dirty="0">
                <a:latin typeface="Calibri"/>
                <a:cs typeface="Calibri"/>
              </a:rPr>
              <a:t>etretinate </a:t>
            </a:r>
            <a:r>
              <a:rPr sz="2600" spc="-5" dirty="0">
                <a:latin typeface="Calibri"/>
                <a:cs typeface="Calibri"/>
              </a:rPr>
              <a:t>(tegison)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5" dirty="0">
                <a:latin typeface="Calibri"/>
                <a:cs typeface="Calibri"/>
              </a:rPr>
              <a:t>лечении </a:t>
            </a:r>
            <a:r>
              <a:rPr sz="2600" dirty="0">
                <a:latin typeface="Calibri"/>
                <a:cs typeface="Calibri"/>
              </a:rPr>
              <a:t>псориаза; </a:t>
            </a:r>
            <a:r>
              <a:rPr sz="2600" spc="-10" dirty="0">
                <a:latin typeface="Calibri"/>
                <a:cs typeface="Calibri"/>
              </a:rPr>
              <a:t>противораковые </a:t>
            </a:r>
            <a:r>
              <a:rPr sz="2600" spc="-5" dirty="0">
                <a:latin typeface="Calibri"/>
                <a:cs typeface="Calibri"/>
              </a:rPr>
              <a:t>агенты, </a:t>
            </a:r>
            <a:r>
              <a:rPr sz="2600" spc="-10" dirty="0">
                <a:latin typeface="Calibri"/>
                <a:cs typeface="Calibri"/>
              </a:rPr>
              <a:t>как  метотрексат)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3995" y="364363"/>
            <a:ext cx="634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latin typeface="Times New Roman"/>
                <a:cs typeface="Times New Roman"/>
              </a:rPr>
              <a:t>эквиноварусная деформациия</a:t>
            </a:r>
            <a:r>
              <a:rPr sz="3200" b="0" spc="-90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стопы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066038"/>
            <a:ext cx="5098415" cy="464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У детей с </a:t>
            </a:r>
            <a:r>
              <a:rPr sz="1800" spc="-5" dirty="0">
                <a:latin typeface="Times New Roman"/>
                <a:cs typeface="Times New Roman"/>
              </a:rPr>
              <a:t>поражением </a:t>
            </a:r>
            <a:r>
              <a:rPr sz="1800" spc="-10" dirty="0">
                <a:latin typeface="Times New Roman"/>
                <a:cs typeface="Times New Roman"/>
              </a:rPr>
              <a:t>среднепоясничного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уровня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10"/>
              </a:lnSpc>
            </a:pPr>
            <a:r>
              <a:rPr sz="1800" spc="-5" dirty="0">
                <a:latin typeface="Times New Roman"/>
                <a:cs typeface="Times New Roman"/>
              </a:rPr>
              <a:t>часто </a:t>
            </a:r>
            <a:r>
              <a:rPr sz="1800" spc="-35" dirty="0">
                <a:latin typeface="Times New Roman"/>
                <a:cs typeface="Times New Roman"/>
              </a:rPr>
              <a:t>будет </a:t>
            </a:r>
            <a:r>
              <a:rPr sz="1800" spc="-10" dirty="0">
                <a:latin typeface="Times New Roman"/>
                <a:cs typeface="Times New Roman"/>
              </a:rPr>
              <a:t>развиваться </a:t>
            </a:r>
            <a:r>
              <a:rPr sz="1800" dirty="0">
                <a:latin typeface="Times New Roman"/>
                <a:cs typeface="Times New Roman"/>
              </a:rPr>
              <a:t>(в </a:t>
            </a:r>
            <a:r>
              <a:rPr sz="1800" spc="-15" dirty="0">
                <a:latin typeface="Times New Roman"/>
                <a:cs typeface="Times New Roman"/>
              </a:rPr>
              <a:t>период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внутриутробного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10"/>
              </a:lnSpc>
            </a:pPr>
            <a:r>
              <a:rPr sz="1800" dirty="0">
                <a:latin typeface="Times New Roman"/>
                <a:cs typeface="Times New Roman"/>
              </a:rPr>
              <a:t>развития </a:t>
            </a:r>
            <a:r>
              <a:rPr sz="1800" spc="-5" dirty="0">
                <a:latin typeface="Times New Roman"/>
                <a:cs typeface="Times New Roman"/>
              </a:rPr>
              <a:t>или </a:t>
            </a:r>
            <a:r>
              <a:rPr sz="1800" spc="5" dirty="0">
                <a:latin typeface="Times New Roman"/>
                <a:cs typeface="Times New Roman"/>
              </a:rPr>
              <a:t>после </a:t>
            </a:r>
            <a:r>
              <a:rPr sz="1800" spc="-10" dirty="0">
                <a:latin typeface="Times New Roman"/>
                <a:cs typeface="Times New Roman"/>
              </a:rPr>
              <a:t>рождения)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эквиноварусная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15"/>
              </a:lnSpc>
            </a:pPr>
            <a:r>
              <a:rPr sz="1800" spc="-5" dirty="0">
                <a:latin typeface="Times New Roman"/>
                <a:cs typeface="Times New Roman"/>
              </a:rPr>
              <a:t>деформация (косолапость), ассоциированная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endParaRPr sz="1800">
              <a:latin typeface="Times New Roman"/>
              <a:cs typeface="Times New Roman"/>
            </a:endParaRPr>
          </a:p>
          <a:p>
            <a:pPr marL="12700" marR="308610">
              <a:lnSpc>
                <a:spcPct val="7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отсутствием </a:t>
            </a:r>
            <a:r>
              <a:rPr sz="1800" spc="-5" dirty="0">
                <a:latin typeface="Times New Roman"/>
                <a:cs typeface="Times New Roman"/>
              </a:rPr>
              <a:t>сопротивления </a:t>
            </a:r>
            <a:r>
              <a:rPr sz="1800" spc="-10" dirty="0">
                <a:latin typeface="Times New Roman"/>
                <a:cs typeface="Times New Roman"/>
              </a:rPr>
              <a:t>функции передней </a:t>
            </a:r>
            <a:r>
              <a:rPr sz="1800" dirty="0">
                <a:latin typeface="Times New Roman"/>
                <a:cs typeface="Times New Roman"/>
              </a:rPr>
              <a:t>и  </a:t>
            </a:r>
            <a:r>
              <a:rPr sz="1800" spc="-5" dirty="0">
                <a:latin typeface="Times New Roman"/>
                <a:cs typeface="Times New Roman"/>
              </a:rPr>
              <a:t>задней большеберцовых мышц.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  <a:spcBef>
                <a:spcPts val="345"/>
              </a:spcBef>
            </a:pPr>
            <a:r>
              <a:rPr sz="1800" dirty="0">
                <a:latin typeface="Times New Roman"/>
                <a:cs typeface="Times New Roman"/>
              </a:rPr>
              <a:t>Серийное </a:t>
            </a:r>
            <a:r>
              <a:rPr sz="1800" spc="-5" dirty="0">
                <a:latin typeface="Times New Roman"/>
                <a:cs typeface="Times New Roman"/>
              </a:rPr>
              <a:t>гипсование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10" dirty="0">
                <a:latin typeface="Times New Roman"/>
                <a:cs typeface="Times New Roman"/>
              </a:rPr>
              <a:t>первая </a:t>
            </a:r>
            <a:r>
              <a:rPr sz="1800" spc="-5" dirty="0">
                <a:latin typeface="Times New Roman"/>
                <a:cs typeface="Times New Roman"/>
              </a:rPr>
              <a:t>линия </a:t>
            </a:r>
            <a:r>
              <a:rPr sz="1800" spc="-10" dirty="0">
                <a:latin typeface="Times New Roman"/>
                <a:cs typeface="Times New Roman"/>
              </a:rPr>
              <a:t>лечения </a:t>
            </a:r>
            <a:r>
              <a:rPr sz="1800" dirty="0">
                <a:latin typeface="Times New Roman"/>
                <a:cs typeface="Times New Roman"/>
              </a:rPr>
              <a:t>+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10"/>
              </a:lnSpc>
            </a:pPr>
            <a:r>
              <a:rPr sz="1800" spc="5" dirty="0">
                <a:latin typeface="Times New Roman"/>
                <a:cs typeface="Times New Roman"/>
              </a:rPr>
              <a:t>пересадки </a:t>
            </a:r>
            <a:r>
              <a:rPr sz="1800" spc="-15" dirty="0">
                <a:latin typeface="Times New Roman"/>
                <a:cs typeface="Times New Roman"/>
              </a:rPr>
              <a:t>сухожилий, </a:t>
            </a:r>
            <a:r>
              <a:rPr sz="1800" spc="-10" dirty="0">
                <a:latin typeface="Times New Roman"/>
                <a:cs typeface="Times New Roman"/>
              </a:rPr>
              <a:t>чтобы </a:t>
            </a:r>
            <a:r>
              <a:rPr sz="1800" spc="-5" dirty="0">
                <a:latin typeface="Times New Roman"/>
                <a:cs typeface="Times New Roman"/>
              </a:rPr>
              <a:t>сбалансировать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силы</a:t>
            </a:r>
            <a:endParaRPr sz="1800">
              <a:latin typeface="Times New Roman"/>
              <a:cs typeface="Times New Roman"/>
            </a:endParaRPr>
          </a:p>
          <a:p>
            <a:pPr marL="12700" marR="238125">
              <a:lnSpc>
                <a:spcPct val="70000"/>
              </a:lnSpc>
              <a:spcBef>
                <a:spcPts val="325"/>
              </a:spcBef>
              <a:tabLst>
                <a:tab pos="2359660" algn="l"/>
              </a:tabLst>
            </a:pPr>
            <a:r>
              <a:rPr sz="1800" spc="-5" dirty="0">
                <a:latin typeface="Times New Roman"/>
                <a:cs typeface="Times New Roman"/>
              </a:rPr>
              <a:t>действующие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г/ст.	</a:t>
            </a:r>
            <a:r>
              <a:rPr sz="1800" dirty="0">
                <a:latin typeface="Times New Roman"/>
                <a:cs typeface="Times New Roman"/>
              </a:rPr>
              <a:t>( </a:t>
            </a:r>
            <a:r>
              <a:rPr sz="1800" spc="-5" dirty="0">
                <a:latin typeface="Times New Roman"/>
                <a:cs typeface="Times New Roman"/>
              </a:rPr>
              <a:t>высок </a:t>
            </a:r>
            <a:r>
              <a:rPr sz="1800" dirty="0">
                <a:latin typeface="Times New Roman"/>
                <a:cs typeface="Times New Roman"/>
              </a:rPr>
              <a:t>риск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  пролежней).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  <a:spcBef>
                <a:spcPts val="350"/>
              </a:spcBef>
            </a:pPr>
            <a:r>
              <a:rPr sz="1800" spc="-5" dirty="0">
                <a:latin typeface="Times New Roman"/>
                <a:cs typeface="Times New Roman"/>
              </a:rPr>
              <a:t>Хирургическая </a:t>
            </a:r>
            <a:r>
              <a:rPr sz="1800" spc="-15" dirty="0">
                <a:latin typeface="Times New Roman"/>
                <a:cs typeface="Times New Roman"/>
              </a:rPr>
              <a:t>коррекция, </a:t>
            </a:r>
            <a:r>
              <a:rPr sz="1800" spc="-25" dirty="0">
                <a:latin typeface="Times New Roman"/>
                <a:cs typeface="Times New Roman"/>
              </a:rPr>
              <a:t>только </a:t>
            </a:r>
            <a:r>
              <a:rPr sz="1800" spc="-40" dirty="0">
                <a:latin typeface="Times New Roman"/>
                <a:cs typeface="Times New Roman"/>
              </a:rPr>
              <a:t>когда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ребенок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10"/>
              </a:lnSpc>
            </a:pPr>
            <a:r>
              <a:rPr sz="1800" spc="-35" dirty="0">
                <a:latin typeface="Times New Roman"/>
                <a:cs typeface="Times New Roman"/>
              </a:rPr>
              <a:t>будет </a:t>
            </a:r>
            <a:r>
              <a:rPr sz="1800" spc="-20" dirty="0">
                <a:latin typeface="Times New Roman"/>
                <a:cs typeface="Times New Roman"/>
              </a:rPr>
              <a:t>готов </a:t>
            </a:r>
            <a:r>
              <a:rPr sz="1800" spc="-25" dirty="0">
                <a:latin typeface="Times New Roman"/>
                <a:cs typeface="Times New Roman"/>
              </a:rPr>
              <a:t>начать </a:t>
            </a:r>
            <a:r>
              <a:rPr sz="1800" spc="-20" dirty="0">
                <a:latin typeface="Times New Roman"/>
                <a:cs typeface="Times New Roman"/>
              </a:rPr>
              <a:t>удерживать </a:t>
            </a:r>
            <a:r>
              <a:rPr sz="1800" spc="-5" dirty="0">
                <a:latin typeface="Times New Roman"/>
                <a:cs typeface="Times New Roman"/>
              </a:rPr>
              <a:t>собственный </a:t>
            </a:r>
            <a:r>
              <a:rPr sz="1800" spc="10" dirty="0">
                <a:latin typeface="Times New Roman"/>
                <a:cs typeface="Times New Roman"/>
              </a:rPr>
              <a:t>вес </a:t>
            </a:r>
            <a:r>
              <a:rPr sz="1800" dirty="0">
                <a:latin typeface="Times New Roman"/>
                <a:cs typeface="Times New Roman"/>
              </a:rPr>
              <a:t>с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10"/>
              </a:lnSpc>
            </a:pPr>
            <a:r>
              <a:rPr sz="1800" spc="-10" dirty="0">
                <a:latin typeface="Times New Roman"/>
                <a:cs typeface="Times New Roman"/>
              </a:rPr>
              <a:t>помощью </a:t>
            </a:r>
            <a:r>
              <a:rPr sz="1800" spc="-5" dirty="0">
                <a:latin typeface="Times New Roman"/>
                <a:cs typeface="Times New Roman"/>
              </a:rPr>
              <a:t>нижних </a:t>
            </a:r>
            <a:r>
              <a:rPr sz="1800" spc="-10" dirty="0">
                <a:latin typeface="Times New Roman"/>
                <a:cs typeface="Times New Roman"/>
              </a:rPr>
              <a:t>конечностей</a:t>
            </a:r>
            <a:r>
              <a:rPr sz="1800" spc="-5" dirty="0">
                <a:latin typeface="Times New Roman"/>
                <a:cs typeface="Times New Roman"/>
              </a:rPr>
              <a:t> (передвижение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510"/>
              </a:lnSpc>
            </a:pPr>
            <a:r>
              <a:rPr sz="1800" spc="-10" dirty="0">
                <a:latin typeface="Times New Roman"/>
                <a:cs typeface="Times New Roman"/>
              </a:rPr>
              <a:t>ползанием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ротированной </a:t>
            </a:r>
            <a:r>
              <a:rPr sz="1800" dirty="0">
                <a:latin typeface="Times New Roman"/>
                <a:cs typeface="Times New Roman"/>
              </a:rPr>
              <a:t>вовнутрь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ступней</a:t>
            </a:r>
            <a:endParaRPr sz="1800">
              <a:latin typeface="Times New Roman"/>
              <a:cs typeface="Times New Roman"/>
            </a:endParaRPr>
          </a:p>
          <a:p>
            <a:pPr marL="12700" marR="400685">
              <a:lnSpc>
                <a:spcPct val="70000"/>
              </a:lnSpc>
              <a:spcBef>
                <a:spcPts val="325"/>
              </a:spcBef>
            </a:pPr>
            <a:r>
              <a:rPr sz="1800" spc="-5" dirty="0">
                <a:latin typeface="Times New Roman"/>
                <a:cs typeface="Times New Roman"/>
              </a:rPr>
              <a:t>вызывает </a:t>
            </a:r>
            <a:r>
              <a:rPr sz="1800" spc="-10" dirty="0">
                <a:latin typeface="Times New Roman"/>
                <a:cs typeface="Times New Roman"/>
              </a:rPr>
              <a:t>появление </a:t>
            </a:r>
            <a:r>
              <a:rPr sz="1800" spc="-5" dirty="0">
                <a:latin typeface="Times New Roman"/>
                <a:cs typeface="Times New Roman"/>
              </a:rPr>
              <a:t>деформирующей </a:t>
            </a:r>
            <a:r>
              <a:rPr sz="1800" dirty="0">
                <a:latin typeface="Times New Roman"/>
                <a:cs typeface="Times New Roman"/>
              </a:rPr>
              <a:t>силы, </a:t>
            </a:r>
            <a:r>
              <a:rPr sz="1800" spc="-10" dirty="0">
                <a:latin typeface="Times New Roman"/>
                <a:cs typeface="Times New Roman"/>
              </a:rPr>
              <a:t>что  </a:t>
            </a:r>
            <a:r>
              <a:rPr sz="1800" spc="-15" dirty="0">
                <a:latin typeface="Times New Roman"/>
                <a:cs typeface="Times New Roman"/>
              </a:rPr>
              <a:t>может </a:t>
            </a:r>
            <a:r>
              <a:rPr sz="1800" dirty="0">
                <a:latin typeface="Times New Roman"/>
                <a:cs typeface="Times New Roman"/>
              </a:rPr>
              <a:t>привести к</a:t>
            </a:r>
            <a:r>
              <a:rPr sz="1800" spc="-10" dirty="0">
                <a:latin typeface="Times New Roman"/>
                <a:cs typeface="Times New Roman"/>
              </a:rPr>
              <a:t> рецидиву).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39"/>
              </a:lnSpc>
              <a:spcBef>
                <a:spcPts val="360"/>
              </a:spcBef>
            </a:pPr>
            <a:r>
              <a:rPr sz="1800" spc="-10" dirty="0">
                <a:latin typeface="Times New Roman"/>
                <a:cs typeface="Times New Roman"/>
              </a:rPr>
              <a:t>Противоположная </a:t>
            </a:r>
            <a:r>
              <a:rPr sz="1800" dirty="0">
                <a:latin typeface="Times New Roman"/>
                <a:cs typeface="Times New Roman"/>
              </a:rPr>
              <a:t>вальгусная </a:t>
            </a:r>
            <a:r>
              <a:rPr sz="1800" spc="-5" dirty="0">
                <a:latin typeface="Times New Roman"/>
                <a:cs typeface="Times New Roman"/>
              </a:rPr>
              <a:t>деформация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заднего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39"/>
              </a:lnSpc>
            </a:pPr>
            <a:r>
              <a:rPr sz="1800" spc="-10" dirty="0">
                <a:latin typeface="Times New Roman"/>
                <a:cs typeface="Times New Roman"/>
              </a:rPr>
              <a:t>отдела </a:t>
            </a:r>
            <a:r>
              <a:rPr sz="1800" spc="-5" dirty="0">
                <a:latin typeface="Times New Roman"/>
                <a:cs typeface="Times New Roman"/>
              </a:rPr>
              <a:t>стопы часто </a:t>
            </a:r>
            <a:r>
              <a:rPr sz="1800" dirty="0">
                <a:latin typeface="Times New Roman"/>
                <a:cs typeface="Times New Roman"/>
              </a:rPr>
              <a:t>развивается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позже.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  <a:spcBef>
                <a:spcPts val="350"/>
              </a:spcBef>
            </a:pPr>
            <a:r>
              <a:rPr sz="1800" dirty="0">
                <a:latin typeface="Times New Roman"/>
                <a:cs typeface="Times New Roman"/>
              </a:rPr>
              <a:t>Послеоперационная </a:t>
            </a:r>
            <a:r>
              <a:rPr sz="1800" spc="-5" dirty="0">
                <a:latin typeface="Times New Roman"/>
                <a:cs typeface="Times New Roman"/>
              </a:rPr>
              <a:t>фиксация </a:t>
            </a:r>
            <a:r>
              <a:rPr sz="1800" spc="-25" dirty="0">
                <a:latin typeface="Times New Roman"/>
                <a:cs typeface="Times New Roman"/>
              </a:rPr>
              <a:t>необходима </a:t>
            </a:r>
            <a:r>
              <a:rPr sz="1800" spc="-5" dirty="0">
                <a:latin typeface="Times New Roman"/>
                <a:cs typeface="Times New Roman"/>
              </a:rPr>
              <a:t>для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того,</a:t>
            </a:r>
            <a:endParaRPr sz="1800">
              <a:latin typeface="Times New Roman"/>
              <a:cs typeface="Times New Roman"/>
            </a:endParaRPr>
          </a:p>
          <a:p>
            <a:pPr marL="12700" marR="16510">
              <a:lnSpc>
                <a:spcPct val="70000"/>
              </a:lnSpc>
              <a:spcBef>
                <a:spcPts val="320"/>
              </a:spcBef>
            </a:pPr>
            <a:r>
              <a:rPr sz="1800" spc="-10" dirty="0">
                <a:latin typeface="Times New Roman"/>
                <a:cs typeface="Times New Roman"/>
              </a:rPr>
              <a:t>чтобы </a:t>
            </a:r>
            <a:r>
              <a:rPr sz="1800" spc="-20" dirty="0">
                <a:latin typeface="Times New Roman"/>
                <a:cs typeface="Times New Roman"/>
              </a:rPr>
              <a:t>удерживать </a:t>
            </a:r>
            <a:r>
              <a:rPr sz="1800" spc="-5" dirty="0">
                <a:latin typeface="Times New Roman"/>
                <a:cs typeface="Times New Roman"/>
              </a:rPr>
              <a:t>ногу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голеностоп </a:t>
            </a:r>
            <a:r>
              <a:rPr sz="1800" dirty="0">
                <a:latin typeface="Times New Roman"/>
                <a:cs typeface="Times New Roman"/>
              </a:rPr>
              <a:t>в надлежащем  </a:t>
            </a:r>
            <a:r>
              <a:rPr sz="1800" spc="-10" dirty="0">
                <a:latin typeface="Times New Roman"/>
                <a:cs typeface="Times New Roman"/>
              </a:rPr>
              <a:t>расположении.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6268" y="1543811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635" y="275336"/>
            <a:ext cx="446087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spc="-5" dirty="0">
                <a:latin typeface="Times New Roman"/>
                <a:cs typeface="Times New Roman"/>
              </a:rPr>
              <a:t>деформация </a:t>
            </a:r>
            <a:r>
              <a:rPr sz="2900" b="0" spc="-15" dirty="0">
                <a:latin typeface="Times New Roman"/>
                <a:cs typeface="Times New Roman"/>
              </a:rPr>
              <a:t>пяточной</a:t>
            </a:r>
            <a:r>
              <a:rPr sz="2900" b="0" spc="-95" dirty="0">
                <a:latin typeface="Times New Roman"/>
                <a:cs typeface="Times New Roman"/>
              </a:rPr>
              <a:t> </a:t>
            </a:r>
            <a:r>
              <a:rPr sz="2900" b="0" spc="-15" dirty="0">
                <a:latin typeface="Times New Roman"/>
                <a:cs typeface="Times New Roman"/>
              </a:rPr>
              <a:t>кости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584452"/>
            <a:ext cx="6467475" cy="40195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256540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latin typeface="Times New Roman"/>
                <a:cs typeface="Times New Roman"/>
              </a:rPr>
              <a:t>Деформации </a:t>
            </a:r>
            <a:r>
              <a:rPr sz="1800" spc="-15" dirty="0">
                <a:latin typeface="Times New Roman"/>
                <a:cs typeface="Times New Roman"/>
              </a:rPr>
              <a:t>пяточной </a:t>
            </a:r>
            <a:r>
              <a:rPr sz="1800" spc="-10" dirty="0">
                <a:latin typeface="Times New Roman"/>
                <a:cs typeface="Times New Roman"/>
              </a:rPr>
              <a:t>кости можно </a:t>
            </a:r>
            <a:r>
              <a:rPr sz="1800" spc="-5" dirty="0">
                <a:latin typeface="Times New Roman"/>
                <a:cs typeface="Times New Roman"/>
              </a:rPr>
              <a:t>увидеть при </a:t>
            </a:r>
            <a:r>
              <a:rPr sz="1800" spc="-10" dirty="0">
                <a:latin typeface="Times New Roman"/>
                <a:cs typeface="Times New Roman"/>
              </a:rPr>
              <a:t>рождении </a:t>
            </a:r>
            <a:r>
              <a:rPr sz="1800" spc="-5" dirty="0">
                <a:latin typeface="Times New Roman"/>
                <a:cs typeface="Times New Roman"/>
              </a:rPr>
              <a:t>или  </a:t>
            </a:r>
            <a:r>
              <a:rPr sz="1800" dirty="0">
                <a:latin typeface="Times New Roman"/>
                <a:cs typeface="Times New Roman"/>
              </a:rPr>
              <a:t>они </a:t>
            </a:r>
            <a:r>
              <a:rPr sz="1800" spc="-5" dirty="0">
                <a:latin typeface="Times New Roman"/>
                <a:cs typeface="Times New Roman"/>
              </a:rPr>
              <a:t>развиваются </a:t>
            </a:r>
            <a:r>
              <a:rPr sz="1800" dirty="0">
                <a:latin typeface="Times New Roman"/>
                <a:cs typeface="Times New Roman"/>
              </a:rPr>
              <a:t>постнатально в </a:t>
            </a:r>
            <a:r>
              <a:rPr sz="1800" spc="-10" dirty="0">
                <a:latin typeface="Times New Roman"/>
                <a:cs typeface="Times New Roman"/>
              </a:rPr>
              <a:t>ответ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отсутствие</a:t>
            </a:r>
            <a:endParaRPr sz="1800">
              <a:latin typeface="Times New Roman"/>
              <a:cs typeface="Times New Roman"/>
            </a:endParaRPr>
          </a:p>
          <a:p>
            <a:pPr marL="12700" marR="150495">
              <a:lnSpc>
                <a:spcPts val="1939"/>
              </a:lnSpc>
              <a:spcBef>
                <a:spcPts val="10"/>
              </a:spcBef>
            </a:pPr>
            <a:r>
              <a:rPr sz="1800" spc="-5" dirty="0">
                <a:latin typeface="Times New Roman"/>
                <a:cs typeface="Times New Roman"/>
              </a:rPr>
              <a:t>сопротивления </a:t>
            </a:r>
            <a:r>
              <a:rPr sz="1800" spc="-10" dirty="0">
                <a:latin typeface="Times New Roman"/>
                <a:cs typeface="Times New Roman"/>
              </a:rPr>
              <a:t>дорсифлексии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10" dirty="0">
                <a:latin typeface="Times New Roman"/>
                <a:cs typeface="Times New Roman"/>
              </a:rPr>
              <a:t>пациентов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0" dirty="0">
                <a:latin typeface="Times New Roman"/>
                <a:cs typeface="Times New Roman"/>
              </a:rPr>
              <a:t>средне-поясничным  </a:t>
            </a:r>
            <a:r>
              <a:rPr sz="1800" dirty="0">
                <a:latin typeface="Times New Roman"/>
                <a:cs typeface="Times New Roman"/>
              </a:rPr>
              <a:t>уровнем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паралича.</a:t>
            </a:r>
            <a:endParaRPr sz="1800">
              <a:latin typeface="Times New Roman"/>
              <a:cs typeface="Times New Roman"/>
            </a:endParaRPr>
          </a:p>
          <a:p>
            <a:pPr marL="12700" marR="970280">
              <a:lnSpc>
                <a:spcPts val="1939"/>
              </a:lnSpc>
              <a:spcBef>
                <a:spcPts val="1015"/>
              </a:spcBef>
            </a:pPr>
            <a:r>
              <a:rPr sz="1800" spc="-5" dirty="0">
                <a:latin typeface="Times New Roman"/>
                <a:cs typeface="Times New Roman"/>
              </a:rPr>
              <a:t>Деформация </a:t>
            </a:r>
            <a:r>
              <a:rPr sz="1800" spc="-15" dirty="0">
                <a:latin typeface="Times New Roman"/>
                <a:cs typeface="Times New Roman"/>
              </a:rPr>
              <a:t>пяточной </a:t>
            </a:r>
            <a:r>
              <a:rPr sz="1800" spc="-10" dirty="0">
                <a:latin typeface="Times New Roman"/>
                <a:cs typeface="Times New Roman"/>
              </a:rPr>
              <a:t>кости </a:t>
            </a:r>
            <a:r>
              <a:rPr sz="1800" dirty="0">
                <a:latin typeface="Times New Roman"/>
                <a:cs typeface="Times New Roman"/>
              </a:rPr>
              <a:t>делает </a:t>
            </a:r>
            <a:r>
              <a:rPr sz="1800" spc="-15" dirty="0">
                <a:latin typeface="Times New Roman"/>
                <a:cs typeface="Times New Roman"/>
              </a:rPr>
              <a:t>затруднительным  </a:t>
            </a:r>
            <a:r>
              <a:rPr sz="1800" spc="-10" dirty="0">
                <a:latin typeface="Times New Roman"/>
                <a:cs typeface="Times New Roman"/>
              </a:rPr>
              <a:t>выполнение </a:t>
            </a:r>
            <a:r>
              <a:rPr sz="1800" spc="-5" dirty="0">
                <a:latin typeface="Times New Roman"/>
                <a:cs typeface="Times New Roman"/>
              </a:rPr>
              <a:t>фиксации, </a:t>
            </a:r>
            <a:r>
              <a:rPr sz="1800" spc="-25" dirty="0">
                <a:latin typeface="Times New Roman"/>
                <a:cs typeface="Times New Roman"/>
              </a:rPr>
              <a:t>которая </a:t>
            </a:r>
            <a:r>
              <a:rPr sz="1800" spc="-10" dirty="0">
                <a:latin typeface="Times New Roman"/>
                <a:cs typeface="Times New Roman"/>
              </a:rPr>
              <a:t>зачастую</a:t>
            </a:r>
            <a:r>
              <a:rPr sz="1800" spc="-5" dirty="0">
                <a:latin typeface="Times New Roman"/>
                <a:cs typeface="Times New Roman"/>
              </a:rPr>
              <a:t> неэффективна.</a:t>
            </a:r>
            <a:endParaRPr sz="1800">
              <a:latin typeface="Times New Roman"/>
              <a:cs typeface="Times New Roman"/>
            </a:endParaRPr>
          </a:p>
          <a:p>
            <a:pPr marL="12700" marR="410845">
              <a:lnSpc>
                <a:spcPts val="1950"/>
              </a:lnSpc>
              <a:spcBef>
                <a:spcPts val="1000"/>
              </a:spcBef>
            </a:pPr>
            <a:r>
              <a:rPr sz="1800" spc="5" dirty="0">
                <a:latin typeface="Times New Roman"/>
                <a:cs typeface="Times New Roman"/>
              </a:rPr>
              <a:t>Эта </a:t>
            </a:r>
            <a:r>
              <a:rPr sz="1800" spc="-5" dirty="0">
                <a:latin typeface="Times New Roman"/>
                <a:cs typeface="Times New Roman"/>
              </a:rPr>
              <a:t>деформация предрасполагает пациента </a:t>
            </a:r>
            <a:r>
              <a:rPr sz="1800" dirty="0">
                <a:latin typeface="Times New Roman"/>
                <a:cs typeface="Times New Roman"/>
              </a:rPr>
              <a:t>к </a:t>
            </a:r>
            <a:r>
              <a:rPr sz="1800" spc="-5" dirty="0">
                <a:latin typeface="Times New Roman"/>
                <a:cs typeface="Times New Roman"/>
              </a:rPr>
              <a:t>формированию  пролежней на </a:t>
            </a:r>
            <a:r>
              <a:rPr sz="1800" spc="-10" dirty="0">
                <a:latin typeface="Times New Roman"/>
                <a:cs typeface="Times New Roman"/>
              </a:rPr>
              <a:t>пятке, </a:t>
            </a:r>
            <a:r>
              <a:rPr sz="1800" spc="-25" dirty="0">
                <a:latin typeface="Times New Roman"/>
                <a:cs typeface="Times New Roman"/>
              </a:rPr>
              <a:t>которые </a:t>
            </a:r>
            <a:r>
              <a:rPr sz="1800" spc="5" dirty="0">
                <a:latin typeface="Times New Roman"/>
                <a:cs typeface="Times New Roman"/>
              </a:rPr>
              <a:t>могут </a:t>
            </a:r>
            <a:r>
              <a:rPr sz="1800" dirty="0">
                <a:latin typeface="Times New Roman"/>
                <a:cs typeface="Times New Roman"/>
              </a:rPr>
              <a:t>привести к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остеомиелиту.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  <a:spcBef>
                <a:spcPts val="745"/>
              </a:spcBef>
            </a:pPr>
            <a:r>
              <a:rPr sz="1800" spc="-10" dirty="0">
                <a:latin typeface="Times New Roman"/>
                <a:cs typeface="Times New Roman"/>
              </a:rPr>
              <a:t>Пациентов </a:t>
            </a:r>
            <a:r>
              <a:rPr sz="1800" dirty="0">
                <a:latin typeface="Times New Roman"/>
                <a:cs typeface="Times New Roman"/>
              </a:rPr>
              <a:t>с прогрессирующими </a:t>
            </a:r>
            <a:r>
              <a:rPr sz="1800" spc="-5" dirty="0">
                <a:latin typeface="Times New Roman"/>
                <a:cs typeface="Times New Roman"/>
              </a:rPr>
              <a:t>деформациями или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имеющих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1939"/>
              </a:lnSpc>
              <a:spcBef>
                <a:spcPts val="140"/>
              </a:spcBef>
            </a:pPr>
            <a:r>
              <a:rPr sz="1800" dirty="0">
                <a:latin typeface="Times New Roman"/>
                <a:cs typeface="Times New Roman"/>
              </a:rPr>
              <a:t>склонность к </a:t>
            </a:r>
            <a:r>
              <a:rPr sz="1800" spc="-5" dirty="0">
                <a:latin typeface="Times New Roman"/>
                <a:cs typeface="Times New Roman"/>
              </a:rPr>
              <a:t>образованию пролежней следует </a:t>
            </a:r>
            <a:r>
              <a:rPr sz="1800" spc="-15" dirty="0">
                <a:latin typeface="Times New Roman"/>
                <a:cs typeface="Times New Roman"/>
              </a:rPr>
              <a:t>лечить </a:t>
            </a:r>
            <a:r>
              <a:rPr sz="1800" dirty="0">
                <a:latin typeface="Times New Roman"/>
                <a:cs typeface="Times New Roman"/>
              </a:rPr>
              <a:t>агрессивно,  </a:t>
            </a:r>
            <a:r>
              <a:rPr sz="1800" spc="-20" dirty="0">
                <a:latin typeface="Times New Roman"/>
                <a:cs typeface="Times New Roman"/>
              </a:rPr>
              <a:t>потому </a:t>
            </a:r>
            <a:r>
              <a:rPr sz="1800" spc="-10" dirty="0">
                <a:latin typeface="Times New Roman"/>
                <a:cs typeface="Times New Roman"/>
              </a:rPr>
              <a:t>что </a:t>
            </a:r>
            <a:r>
              <a:rPr sz="1800" spc="-5" dirty="0">
                <a:latin typeface="Times New Roman"/>
                <a:cs typeface="Times New Roman"/>
              </a:rPr>
              <a:t>задержка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лечении </a:t>
            </a:r>
            <a:r>
              <a:rPr sz="1800" spc="-15" dirty="0">
                <a:latin typeface="Times New Roman"/>
                <a:cs typeface="Times New Roman"/>
              </a:rPr>
              <a:t>может </a:t>
            </a:r>
            <a:r>
              <a:rPr sz="1800" dirty="0">
                <a:latin typeface="Times New Roman"/>
                <a:cs typeface="Times New Roman"/>
              </a:rPr>
              <a:t>привести к </a:t>
            </a:r>
            <a:r>
              <a:rPr sz="1800" spc="-15" dirty="0">
                <a:latin typeface="Times New Roman"/>
                <a:cs typeface="Times New Roman"/>
              </a:rPr>
              <a:t>значительно  </a:t>
            </a:r>
            <a:r>
              <a:rPr sz="1800" spc="-5" dirty="0">
                <a:latin typeface="Times New Roman"/>
                <a:cs typeface="Times New Roman"/>
              </a:rPr>
              <a:t>повышенным рискам </a:t>
            </a:r>
            <a:r>
              <a:rPr sz="1800" spc="-10" dirty="0">
                <a:latin typeface="Times New Roman"/>
                <a:cs typeface="Times New Roman"/>
              </a:rPr>
              <a:t>появления</a:t>
            </a:r>
            <a:r>
              <a:rPr sz="1800" spc="-5" dirty="0">
                <a:latin typeface="Times New Roman"/>
                <a:cs typeface="Times New Roman"/>
              </a:rPr>
              <a:t> пролежней.</a:t>
            </a:r>
            <a:endParaRPr sz="1800">
              <a:latin typeface="Times New Roman"/>
              <a:cs typeface="Times New Roman"/>
            </a:endParaRPr>
          </a:p>
          <a:p>
            <a:pPr marL="12700" marR="52069">
              <a:lnSpc>
                <a:spcPts val="1939"/>
              </a:lnSpc>
              <a:spcBef>
                <a:spcPts val="1019"/>
              </a:spcBef>
            </a:pPr>
            <a:r>
              <a:rPr sz="1800" spc="-20" dirty="0">
                <a:latin typeface="Times New Roman"/>
                <a:cs typeface="Times New Roman"/>
              </a:rPr>
              <a:t>Твердые </a:t>
            </a:r>
            <a:r>
              <a:rPr sz="1800" dirty="0">
                <a:latin typeface="Times New Roman"/>
                <a:cs typeface="Times New Roman"/>
              </a:rPr>
              <a:t>ортезы </a:t>
            </a:r>
            <a:r>
              <a:rPr sz="1800" spc="-10" dirty="0">
                <a:latin typeface="Times New Roman"/>
                <a:cs typeface="Times New Roman"/>
              </a:rPr>
              <a:t>лодыжка-стопа </a:t>
            </a:r>
            <a:r>
              <a:rPr sz="1800" spc="-5" dirty="0">
                <a:latin typeface="Times New Roman"/>
                <a:cs typeface="Times New Roman"/>
              </a:rPr>
              <a:t>являются </a:t>
            </a:r>
            <a:r>
              <a:rPr sz="1800" spc="-10" dirty="0">
                <a:latin typeface="Times New Roman"/>
                <a:cs typeface="Times New Roman"/>
              </a:rPr>
              <a:t>наиболее </a:t>
            </a:r>
            <a:r>
              <a:rPr sz="1800" spc="-20" dirty="0">
                <a:latin typeface="Times New Roman"/>
                <a:cs typeface="Times New Roman"/>
              </a:rPr>
              <a:t>подходящими 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15" dirty="0">
                <a:latin typeface="Times New Roman"/>
                <a:cs typeface="Times New Roman"/>
              </a:rPr>
              <a:t>этого </a:t>
            </a:r>
            <a:r>
              <a:rPr sz="1800" spc="-5" dirty="0">
                <a:latin typeface="Times New Roman"/>
                <a:cs typeface="Times New Roman"/>
              </a:rPr>
              <a:t>вида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деформации.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40040" y="926591"/>
            <a:ext cx="3238500" cy="4856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1645" y="709040"/>
            <a:ext cx="21469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0" dirty="0">
                <a:latin typeface="Times New Roman"/>
                <a:cs typeface="Times New Roman"/>
              </a:rPr>
              <a:t>Полая</a:t>
            </a:r>
            <a:r>
              <a:rPr sz="3200" b="0" spc="-90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стопа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944370"/>
            <a:ext cx="4793615" cy="36036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72085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Times New Roman"/>
                <a:cs typeface="Times New Roman"/>
              </a:rPr>
              <a:t>Pes cavus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dirty="0">
                <a:latin typeface="Times New Roman"/>
                <a:cs typeface="Times New Roman"/>
              </a:rPr>
              <a:t>внутренний минус </a:t>
            </a:r>
            <a:r>
              <a:rPr sz="2000" spc="-5" dirty="0">
                <a:latin typeface="Times New Roman"/>
                <a:cs typeface="Times New Roman"/>
              </a:rPr>
              <a:t>вариант  стопы </a:t>
            </a:r>
            <a:r>
              <a:rPr sz="2000" spc="-10" dirty="0">
                <a:latin typeface="Times New Roman"/>
                <a:cs typeface="Times New Roman"/>
              </a:rPr>
              <a:t>требуют незначительного лечения </a:t>
            </a:r>
            <a:r>
              <a:rPr sz="2000" dirty="0">
                <a:latin typeface="Times New Roman"/>
                <a:cs typeface="Times New Roman"/>
              </a:rPr>
              <a:t>в  </a:t>
            </a:r>
            <a:r>
              <a:rPr sz="2000" spc="-10" dirty="0">
                <a:latin typeface="Times New Roman"/>
                <a:cs typeface="Times New Roman"/>
              </a:rPr>
              <a:t>течение </a:t>
            </a:r>
            <a:r>
              <a:rPr sz="2000" spc="-5" dirty="0">
                <a:latin typeface="Times New Roman"/>
                <a:cs typeface="Times New Roman"/>
              </a:rPr>
              <a:t>многих лет </a:t>
            </a:r>
            <a:r>
              <a:rPr sz="2000" spc="-20" dirty="0">
                <a:latin typeface="Times New Roman"/>
                <a:cs typeface="Times New Roman"/>
              </a:rPr>
              <a:t>школьного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периода.</a:t>
            </a:r>
            <a:endParaRPr sz="2000">
              <a:latin typeface="Times New Roman"/>
              <a:cs typeface="Times New Roman"/>
            </a:endParaRPr>
          </a:p>
          <a:p>
            <a:pPr marL="12700" marR="33020">
              <a:lnSpc>
                <a:spcPct val="90000"/>
              </a:lnSpc>
              <a:spcBef>
                <a:spcPts val="975"/>
              </a:spcBef>
            </a:pP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5" dirty="0">
                <a:latin typeface="Times New Roman"/>
                <a:cs typeface="Times New Roman"/>
              </a:rPr>
              <a:t>подростковом </a:t>
            </a:r>
            <a:r>
              <a:rPr sz="2000" dirty="0">
                <a:latin typeface="Times New Roman"/>
                <a:cs typeface="Times New Roman"/>
              </a:rPr>
              <a:t>возрасте, </a:t>
            </a:r>
            <a:r>
              <a:rPr sz="2000" spc="-5" dirty="0">
                <a:latin typeface="Times New Roman"/>
                <a:cs typeface="Times New Roman"/>
              </a:rPr>
              <a:t>могут  </a:t>
            </a:r>
            <a:r>
              <a:rPr sz="2000" spc="-10" dirty="0">
                <a:latin typeface="Times New Roman"/>
                <a:cs typeface="Times New Roman"/>
              </a:rPr>
              <a:t>развиваться проблемы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30" dirty="0">
                <a:latin typeface="Times New Roman"/>
                <a:cs typeface="Times New Roman"/>
              </a:rPr>
              <a:t>кожей, </a:t>
            </a:r>
            <a:r>
              <a:rPr sz="2000" spc="-5" dirty="0">
                <a:latin typeface="Times New Roman"/>
                <a:cs typeface="Times New Roman"/>
              </a:rPr>
              <a:t>связанные </a:t>
            </a:r>
            <a:r>
              <a:rPr sz="2000" dirty="0">
                <a:latin typeface="Times New Roman"/>
                <a:cs typeface="Times New Roman"/>
              </a:rPr>
              <a:t>с  </a:t>
            </a:r>
            <a:r>
              <a:rPr sz="2000" spc="5" dirty="0">
                <a:latin typeface="Times New Roman"/>
                <a:cs typeface="Times New Roman"/>
              </a:rPr>
              <a:t>весонесущей </a:t>
            </a:r>
            <a:r>
              <a:rPr sz="2000" spc="-15" dirty="0">
                <a:latin typeface="Times New Roman"/>
                <a:cs typeface="Times New Roman"/>
              </a:rPr>
              <a:t>нагрузкой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spc="-15" dirty="0">
                <a:latin typeface="Times New Roman"/>
                <a:cs typeface="Times New Roman"/>
              </a:rPr>
              <a:t>головки </a:t>
            </a:r>
            <a:r>
              <a:rPr sz="2000" dirty="0">
                <a:latin typeface="Times New Roman"/>
                <a:cs typeface="Times New Roman"/>
              </a:rPr>
              <a:t>II-IV  </a:t>
            </a:r>
            <a:r>
              <a:rPr sz="2000" spc="-5" dirty="0">
                <a:latin typeface="Times New Roman"/>
                <a:cs typeface="Times New Roman"/>
              </a:rPr>
              <a:t>плюсневых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костей.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  <a:spcBef>
                <a:spcPts val="994"/>
              </a:spcBef>
            </a:pPr>
            <a:r>
              <a:rPr sz="2000" spc="-5" dirty="0">
                <a:latin typeface="Times New Roman"/>
                <a:cs typeface="Times New Roman"/>
              </a:rPr>
              <a:t>Если </a:t>
            </a:r>
            <a:r>
              <a:rPr sz="2000" dirty="0">
                <a:latin typeface="Times New Roman"/>
                <a:cs typeface="Times New Roman"/>
              </a:rPr>
              <a:t>ортезы </a:t>
            </a:r>
            <a:r>
              <a:rPr sz="2000" spc="-5" dirty="0">
                <a:latin typeface="Times New Roman"/>
                <a:cs typeface="Times New Roman"/>
              </a:rPr>
              <a:t>стопы или индивидуально  </a:t>
            </a:r>
            <a:r>
              <a:rPr sz="2000" spc="-15" dirty="0">
                <a:latin typeface="Times New Roman"/>
                <a:cs typeface="Times New Roman"/>
              </a:rPr>
              <a:t>изготовленная обувь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состоянии  правильно перераспределить </a:t>
            </a:r>
            <a:r>
              <a:rPr sz="2000" spc="10" dirty="0">
                <a:latin typeface="Times New Roman"/>
                <a:cs typeface="Times New Roman"/>
              </a:rPr>
              <a:t>вес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стопе, </a:t>
            </a:r>
            <a:r>
              <a:rPr sz="2000" spc="-25" dirty="0">
                <a:latin typeface="Times New Roman"/>
                <a:cs typeface="Times New Roman"/>
              </a:rPr>
              <a:t>то 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spc="-5" dirty="0">
                <a:latin typeface="Times New Roman"/>
                <a:cs typeface="Times New Roman"/>
              </a:rPr>
              <a:t>потребоваться остеотомия  плюсневых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костей.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0028" y="1937004"/>
            <a:ext cx="5073396" cy="3544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2491" y="479806"/>
            <a:ext cx="25234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latin typeface="Times New Roman"/>
                <a:cs typeface="Times New Roman"/>
              </a:rPr>
              <a:t>Стопа-качалка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332" y="1450975"/>
            <a:ext cx="7526655" cy="419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Деформация </a:t>
            </a:r>
            <a:r>
              <a:rPr sz="1800" dirty="0">
                <a:latin typeface="Times New Roman"/>
                <a:cs typeface="Times New Roman"/>
              </a:rPr>
              <a:t>CVT </a:t>
            </a:r>
            <a:r>
              <a:rPr sz="1800" spc="-5" dirty="0">
                <a:latin typeface="Times New Roman"/>
                <a:cs typeface="Times New Roman"/>
              </a:rPr>
              <a:t>(врожденная вертикальная </a:t>
            </a:r>
            <a:r>
              <a:rPr sz="1800" dirty="0">
                <a:latin typeface="Times New Roman"/>
                <a:cs typeface="Times New Roman"/>
              </a:rPr>
              <a:t>таранная </a:t>
            </a:r>
            <a:r>
              <a:rPr sz="1800" spc="-10" dirty="0">
                <a:latin typeface="Times New Roman"/>
                <a:cs typeface="Times New Roman"/>
              </a:rPr>
              <a:t>кость) </a:t>
            </a:r>
            <a:r>
              <a:rPr sz="1800" spc="-5" dirty="0">
                <a:latin typeface="Times New Roman"/>
                <a:cs typeface="Times New Roman"/>
              </a:rPr>
              <a:t>или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стопа-</a:t>
            </a:r>
            <a:endParaRPr sz="1800">
              <a:latin typeface="Times New Roman"/>
              <a:cs typeface="Times New Roman"/>
            </a:endParaRPr>
          </a:p>
          <a:p>
            <a:pPr marL="12700" marR="252095">
              <a:lnSpc>
                <a:spcPct val="70000"/>
              </a:lnSpc>
              <a:spcBef>
                <a:spcPts val="320"/>
              </a:spcBef>
            </a:pPr>
            <a:r>
              <a:rPr sz="1800" spc="-20" dirty="0">
                <a:latin typeface="Times New Roman"/>
                <a:cs typeface="Times New Roman"/>
              </a:rPr>
              <a:t>качалка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10" dirty="0">
                <a:latin typeface="Times New Roman"/>
                <a:cs typeface="Times New Roman"/>
              </a:rPr>
              <a:t>это </a:t>
            </a:r>
            <a:r>
              <a:rPr sz="1800" dirty="0">
                <a:latin typeface="Times New Roman"/>
                <a:cs typeface="Times New Roman"/>
              </a:rPr>
              <a:t>невосстанавливаемый </a:t>
            </a:r>
            <a:r>
              <a:rPr sz="1800" spc="-5" dirty="0">
                <a:latin typeface="Times New Roman"/>
                <a:cs typeface="Times New Roman"/>
              </a:rPr>
              <a:t>вывих ладьевидной </a:t>
            </a:r>
            <a:r>
              <a:rPr sz="1800" spc="-10" dirty="0">
                <a:latin typeface="Times New Roman"/>
                <a:cs typeface="Times New Roman"/>
              </a:rPr>
              <a:t>кости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таранной  </a:t>
            </a:r>
            <a:r>
              <a:rPr sz="1800" spc="-10" dirty="0">
                <a:latin typeface="Times New Roman"/>
                <a:cs typeface="Times New Roman"/>
              </a:rPr>
              <a:t>кости.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latin typeface="Times New Roman"/>
                <a:cs typeface="Times New Roman"/>
              </a:rPr>
              <a:t>Таранная кость </a:t>
            </a:r>
            <a:r>
              <a:rPr sz="1800" spc="-15" dirty="0">
                <a:latin typeface="Times New Roman"/>
                <a:cs typeface="Times New Roman"/>
              </a:rPr>
              <a:t>находится </a:t>
            </a:r>
            <a:r>
              <a:rPr sz="1800" dirty="0">
                <a:latin typeface="Times New Roman"/>
                <a:cs typeface="Times New Roman"/>
              </a:rPr>
              <a:t>в эквинусе, а </a:t>
            </a:r>
            <a:r>
              <a:rPr sz="1800" spc="-5" dirty="0">
                <a:latin typeface="Times New Roman"/>
                <a:cs typeface="Times New Roman"/>
              </a:rPr>
              <a:t>ахиллово </a:t>
            </a:r>
            <a:r>
              <a:rPr sz="1800" spc="-15" dirty="0">
                <a:latin typeface="Times New Roman"/>
                <a:cs typeface="Times New Roman"/>
              </a:rPr>
              <a:t>сухожилие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короткое.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70000"/>
              </a:lnSpc>
              <a:spcBef>
                <a:spcPts val="1010"/>
              </a:spcBef>
            </a:pPr>
            <a:r>
              <a:rPr sz="1800" spc="-10" dirty="0">
                <a:latin typeface="Times New Roman"/>
                <a:cs typeface="Times New Roman"/>
              </a:rPr>
              <a:t>Таранная кость </a:t>
            </a:r>
            <a:r>
              <a:rPr sz="1800" spc="-5" dirty="0">
                <a:latin typeface="Times New Roman"/>
                <a:cs typeface="Times New Roman"/>
              </a:rPr>
              <a:t>на рентгенограммах </a:t>
            </a:r>
            <a:r>
              <a:rPr sz="1800" spc="-10" dirty="0">
                <a:latin typeface="Times New Roman"/>
                <a:cs typeface="Times New Roman"/>
              </a:rPr>
              <a:t>расположена </a:t>
            </a:r>
            <a:r>
              <a:rPr sz="1800" spc="-5" dirty="0">
                <a:latin typeface="Times New Roman"/>
                <a:cs typeface="Times New Roman"/>
              </a:rPr>
              <a:t>вертикально, </a:t>
            </a:r>
            <a:r>
              <a:rPr sz="1800" dirty="0">
                <a:latin typeface="Times New Roman"/>
                <a:cs typeface="Times New Roman"/>
              </a:rPr>
              <a:t>а клинически  таранная </a:t>
            </a:r>
            <a:r>
              <a:rPr sz="1800" spc="-10" dirty="0">
                <a:latin typeface="Times New Roman"/>
                <a:cs typeface="Times New Roman"/>
              </a:rPr>
              <a:t>кость расположена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медиально.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latin typeface="Times New Roman"/>
                <a:cs typeface="Times New Roman"/>
              </a:rPr>
              <a:t>Мышечные </a:t>
            </a:r>
            <a:r>
              <a:rPr sz="1800" dirty="0">
                <a:latin typeface="Times New Roman"/>
                <a:cs typeface="Times New Roman"/>
              </a:rPr>
              <a:t>дисбалансы </a:t>
            </a:r>
            <a:r>
              <a:rPr sz="1800" spc="-5" dirty="0">
                <a:latin typeface="Times New Roman"/>
                <a:cs typeface="Times New Roman"/>
              </a:rPr>
              <a:t>являются причастными </a:t>
            </a:r>
            <a:r>
              <a:rPr sz="1800" dirty="0">
                <a:latin typeface="Times New Roman"/>
                <a:cs typeface="Times New Roman"/>
              </a:rPr>
              <a:t>силами в </a:t>
            </a:r>
            <a:r>
              <a:rPr sz="1800" spc="-20" dirty="0">
                <a:latin typeface="Times New Roman"/>
                <a:cs typeface="Times New Roman"/>
              </a:rPr>
              <a:t>этом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пороке.</a:t>
            </a:r>
            <a:endParaRPr sz="1800">
              <a:latin typeface="Times New Roman"/>
              <a:cs typeface="Times New Roman"/>
            </a:endParaRPr>
          </a:p>
          <a:p>
            <a:pPr marL="12700" marR="163195">
              <a:lnSpc>
                <a:spcPct val="70000"/>
              </a:lnSpc>
              <a:spcBef>
                <a:spcPts val="994"/>
              </a:spcBef>
            </a:pPr>
            <a:r>
              <a:rPr sz="1800" dirty="0">
                <a:latin typeface="Times New Roman"/>
                <a:cs typeface="Times New Roman"/>
              </a:rPr>
              <a:t>Серийное </a:t>
            </a:r>
            <a:r>
              <a:rPr sz="1800" spc="-5" dirty="0">
                <a:latin typeface="Times New Roman"/>
                <a:cs typeface="Times New Roman"/>
              </a:rPr>
              <a:t>гипсование </a:t>
            </a:r>
            <a:r>
              <a:rPr sz="1800" dirty="0">
                <a:latin typeface="Times New Roman"/>
                <a:cs typeface="Times New Roman"/>
              </a:rPr>
              <a:t>и ограниченное </a:t>
            </a:r>
            <a:r>
              <a:rPr sz="1800" spc="-5" dirty="0">
                <a:latin typeface="Times New Roman"/>
                <a:cs typeface="Times New Roman"/>
              </a:rPr>
              <a:t>хирургическое </a:t>
            </a:r>
            <a:r>
              <a:rPr sz="1800" spc="-10" dirty="0">
                <a:latin typeface="Times New Roman"/>
                <a:cs typeface="Times New Roman"/>
              </a:rPr>
              <a:t>вмешательство </a:t>
            </a:r>
            <a:r>
              <a:rPr sz="1800" spc="5" dirty="0">
                <a:latin typeface="Times New Roman"/>
                <a:cs typeface="Times New Roman"/>
              </a:rPr>
              <a:t>могут  </a:t>
            </a:r>
            <a:r>
              <a:rPr sz="1800" dirty="0">
                <a:latin typeface="Times New Roman"/>
                <a:cs typeface="Times New Roman"/>
              </a:rPr>
              <a:t>быть </a:t>
            </a:r>
            <a:r>
              <a:rPr sz="1800" spc="-5" dirty="0">
                <a:latin typeface="Times New Roman"/>
                <a:cs typeface="Times New Roman"/>
              </a:rPr>
              <a:t>эффективными, но </a:t>
            </a:r>
            <a:r>
              <a:rPr sz="1800" dirty="0">
                <a:latin typeface="Times New Roman"/>
                <a:cs typeface="Times New Roman"/>
              </a:rPr>
              <a:t>часты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рецидивы.</a:t>
            </a:r>
            <a:endParaRPr sz="1800">
              <a:latin typeface="Times New Roman"/>
              <a:cs typeface="Times New Roman"/>
            </a:endParaRPr>
          </a:p>
          <a:p>
            <a:pPr marL="12700" marR="415290">
              <a:lnSpc>
                <a:spcPct val="70000"/>
              </a:lnSpc>
              <a:spcBef>
                <a:spcPts val="1010"/>
              </a:spcBef>
            </a:pPr>
            <a:r>
              <a:rPr sz="1800" spc="-5" dirty="0">
                <a:latin typeface="Times New Roman"/>
                <a:cs typeface="Times New Roman"/>
              </a:rPr>
              <a:t>Часто требуется хирургическое </a:t>
            </a:r>
            <a:r>
              <a:rPr sz="1800" spc="-10" dirty="0">
                <a:latin typeface="Times New Roman"/>
                <a:cs typeface="Times New Roman"/>
              </a:rPr>
              <a:t>вмешательство,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наилучшие </a:t>
            </a:r>
            <a:r>
              <a:rPr sz="1800" spc="-20" dirty="0">
                <a:latin typeface="Times New Roman"/>
                <a:cs typeface="Times New Roman"/>
              </a:rPr>
              <a:t>результаты  </a:t>
            </a:r>
            <a:r>
              <a:rPr sz="1800" dirty="0">
                <a:latin typeface="Times New Roman"/>
                <a:cs typeface="Times New Roman"/>
              </a:rPr>
              <a:t>достигаются в </a:t>
            </a:r>
            <a:r>
              <a:rPr sz="1800" spc="-5" dirty="0">
                <a:latin typeface="Times New Roman"/>
                <a:cs typeface="Times New Roman"/>
              </a:rPr>
              <a:t>возрасте </a:t>
            </a:r>
            <a:r>
              <a:rPr sz="1800" dirty="0">
                <a:latin typeface="Times New Roman"/>
                <a:cs typeface="Times New Roman"/>
              </a:rPr>
              <a:t>до 2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лет</a:t>
            </a:r>
            <a:endParaRPr sz="1800">
              <a:latin typeface="Times New Roman"/>
              <a:cs typeface="Times New Roman"/>
            </a:endParaRPr>
          </a:p>
          <a:p>
            <a:pPr marL="12700" marR="69215">
              <a:lnSpc>
                <a:spcPct val="70000"/>
              </a:lnSpc>
              <a:spcBef>
                <a:spcPts val="994"/>
              </a:spcBef>
            </a:pPr>
            <a:r>
              <a:rPr sz="1800" dirty="0">
                <a:latin typeface="Times New Roman"/>
                <a:cs typeface="Times New Roman"/>
              </a:rPr>
              <a:t>Вальгусные </a:t>
            </a:r>
            <a:r>
              <a:rPr sz="1800" spc="-5" dirty="0">
                <a:latin typeface="Times New Roman"/>
                <a:cs typeface="Times New Roman"/>
              </a:rPr>
              <a:t>деформации стопы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голеностопного </a:t>
            </a:r>
            <a:r>
              <a:rPr sz="1800" dirty="0">
                <a:latin typeface="Times New Roman"/>
                <a:cs typeface="Times New Roman"/>
              </a:rPr>
              <a:t>сустава </a:t>
            </a:r>
            <a:r>
              <a:rPr sz="1800" spc="-5" dirty="0">
                <a:latin typeface="Times New Roman"/>
                <a:cs typeface="Times New Roman"/>
              </a:rPr>
              <a:t>являются </a:t>
            </a:r>
            <a:r>
              <a:rPr sz="1800" dirty="0">
                <a:latin typeface="Times New Roman"/>
                <a:cs typeface="Times New Roman"/>
              </a:rPr>
              <a:t>общими  </a:t>
            </a:r>
            <a:r>
              <a:rPr sz="1800" spc="-10" dirty="0">
                <a:latin typeface="Times New Roman"/>
                <a:cs typeface="Times New Roman"/>
              </a:rPr>
              <a:t>проблемами, </a:t>
            </a:r>
            <a:r>
              <a:rPr sz="1800" spc="-25" dirty="0">
                <a:latin typeface="Times New Roman"/>
                <a:cs typeface="Times New Roman"/>
              </a:rPr>
              <a:t>которые </a:t>
            </a:r>
            <a:r>
              <a:rPr sz="1800" spc="-10" dirty="0">
                <a:latin typeface="Times New Roman"/>
                <a:cs typeface="Times New Roman"/>
              </a:rPr>
              <a:t>возникают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25" dirty="0">
                <a:latin typeface="Times New Roman"/>
                <a:cs typeface="Times New Roman"/>
              </a:rPr>
              <a:t>ходячего </a:t>
            </a:r>
            <a:r>
              <a:rPr sz="1800" spc="-10" dirty="0">
                <a:latin typeface="Times New Roman"/>
                <a:cs typeface="Times New Roman"/>
              </a:rPr>
              <a:t>ребенка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MMЦ.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Times New Roman"/>
                <a:cs typeface="Times New Roman"/>
              </a:rPr>
              <a:t>Эти деформации </a:t>
            </a:r>
            <a:r>
              <a:rPr sz="1800" spc="5" dirty="0">
                <a:latin typeface="Times New Roman"/>
                <a:cs typeface="Times New Roman"/>
              </a:rPr>
              <a:t>могут </a:t>
            </a:r>
            <a:r>
              <a:rPr sz="1800" spc="-10" dirty="0">
                <a:latin typeface="Times New Roman"/>
                <a:cs typeface="Times New Roman"/>
              </a:rPr>
              <a:t>развиваться </a:t>
            </a:r>
            <a:r>
              <a:rPr sz="1800" spc="-5" dirty="0">
                <a:latin typeface="Times New Roman"/>
                <a:cs typeface="Times New Roman"/>
              </a:rPr>
              <a:t>безотносительно </a:t>
            </a:r>
            <a:r>
              <a:rPr sz="1800" dirty="0">
                <a:latin typeface="Times New Roman"/>
                <a:cs typeface="Times New Roman"/>
              </a:rPr>
              <a:t>к уровню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паралича.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  <a:spcBef>
                <a:spcPts val="360"/>
              </a:spcBef>
            </a:pPr>
            <a:r>
              <a:rPr sz="1800" spc="-5" dirty="0">
                <a:latin typeface="Times New Roman"/>
                <a:cs typeface="Times New Roman"/>
              </a:rPr>
              <a:t>Эти </a:t>
            </a:r>
            <a:r>
              <a:rPr sz="1800" dirty="0">
                <a:latin typeface="Times New Roman"/>
                <a:cs typeface="Times New Roman"/>
              </a:rPr>
              <a:t>дети </a:t>
            </a:r>
            <a:r>
              <a:rPr sz="1800" spc="-5" dirty="0">
                <a:latin typeface="Times New Roman"/>
                <a:cs typeface="Times New Roman"/>
              </a:rPr>
              <a:t>часто </a:t>
            </a:r>
            <a:r>
              <a:rPr sz="1800" spc="-10" dirty="0">
                <a:latin typeface="Times New Roman"/>
                <a:cs typeface="Times New Roman"/>
              </a:rPr>
              <a:t>имеют </a:t>
            </a:r>
            <a:r>
              <a:rPr sz="1800" spc="-5" dirty="0">
                <a:latin typeface="Times New Roman"/>
                <a:cs typeface="Times New Roman"/>
              </a:rPr>
              <a:t>низкую </a:t>
            </a:r>
            <a:r>
              <a:rPr sz="1800" spc="5" dirty="0">
                <a:latin typeface="Times New Roman"/>
                <a:cs typeface="Times New Roman"/>
              </a:rPr>
              <a:t>переносимость </a:t>
            </a:r>
            <a:r>
              <a:rPr sz="1800" dirty="0">
                <a:latin typeface="Times New Roman"/>
                <a:cs typeface="Times New Roman"/>
              </a:rPr>
              <a:t>к ортезам </a:t>
            </a:r>
            <a:r>
              <a:rPr sz="1800" spc="-5" dirty="0">
                <a:latin typeface="Times New Roman"/>
                <a:cs typeface="Times New Roman"/>
              </a:rPr>
              <a:t>из-за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давления,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</a:pPr>
            <a:r>
              <a:rPr sz="1800" spc="-10" dirty="0">
                <a:latin typeface="Times New Roman"/>
                <a:cs typeface="Times New Roman"/>
              </a:rPr>
              <a:t>оказываемого </a:t>
            </a:r>
            <a:r>
              <a:rPr sz="1800" spc="-5" dirty="0">
                <a:latin typeface="Times New Roman"/>
                <a:cs typeface="Times New Roman"/>
              </a:rPr>
              <a:t>на медиальную </a:t>
            </a:r>
            <a:r>
              <a:rPr sz="1800" spc="-10" dirty="0">
                <a:latin typeface="Times New Roman"/>
                <a:cs typeface="Times New Roman"/>
              </a:rPr>
              <a:t>лодыжку </a:t>
            </a:r>
            <a:r>
              <a:rPr sz="1800" spc="-5" dirty="0">
                <a:latin typeface="Times New Roman"/>
                <a:cs typeface="Times New Roman"/>
              </a:rPr>
              <a:t>или </a:t>
            </a:r>
            <a:r>
              <a:rPr sz="1800" spc="-15" dirty="0">
                <a:latin typeface="Times New Roman"/>
                <a:cs typeface="Times New Roman"/>
              </a:rPr>
              <a:t>головку </a:t>
            </a:r>
            <a:r>
              <a:rPr sz="1800" spc="-5" dirty="0">
                <a:latin typeface="Times New Roman"/>
                <a:cs typeface="Times New Roman"/>
              </a:rPr>
              <a:t>ладьевидной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кости.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98052" y="1926335"/>
            <a:ext cx="2624328" cy="1798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4182" y="626440"/>
            <a:ext cx="3186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Times New Roman"/>
                <a:cs typeface="Times New Roman"/>
              </a:rPr>
              <a:t>Позвоночник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140966"/>
            <a:ext cx="10163810" cy="357822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080" indent="-229235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Деформации </a:t>
            </a:r>
            <a:r>
              <a:rPr sz="2600" spc="-15" dirty="0">
                <a:latin typeface="Times New Roman"/>
                <a:cs typeface="Times New Roman"/>
              </a:rPr>
              <a:t>позвоночника </a:t>
            </a:r>
            <a:r>
              <a:rPr sz="2600" spc="5" dirty="0">
                <a:latin typeface="Times New Roman"/>
                <a:cs typeface="Times New Roman"/>
              </a:rPr>
              <a:t>распространены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0" dirty="0">
                <a:latin typeface="Times New Roman"/>
                <a:cs typeface="Times New Roman"/>
              </a:rPr>
              <a:t>этой </a:t>
            </a:r>
            <a:r>
              <a:rPr sz="2600" spc="-15" dirty="0">
                <a:latin typeface="Times New Roman"/>
                <a:cs typeface="Times New Roman"/>
              </a:rPr>
              <a:t>популяции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могут  быть </a:t>
            </a:r>
            <a:r>
              <a:rPr sz="2600" spc="-5" dirty="0">
                <a:latin typeface="Times New Roman"/>
                <a:cs typeface="Times New Roman"/>
              </a:rPr>
              <a:t>сгруппированы </a:t>
            </a:r>
            <a:r>
              <a:rPr sz="2600" spc="-15" dirty="0">
                <a:latin typeface="Times New Roman"/>
                <a:cs typeface="Times New Roman"/>
              </a:rPr>
              <a:t>как </a:t>
            </a:r>
            <a:r>
              <a:rPr sz="2600" spc="-10" dirty="0">
                <a:latin typeface="Times New Roman"/>
                <a:cs typeface="Times New Roman"/>
              </a:rPr>
              <a:t>врожденные </a:t>
            </a:r>
            <a:r>
              <a:rPr sz="2600" dirty="0">
                <a:latin typeface="Times New Roman"/>
                <a:cs typeface="Times New Roman"/>
              </a:rPr>
              <a:t>или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паралитические.</a:t>
            </a:r>
            <a:endParaRPr sz="2600">
              <a:latin typeface="Times New Roman"/>
              <a:cs typeface="Times New Roman"/>
            </a:endParaRPr>
          </a:p>
          <a:p>
            <a:pPr marL="241300" marR="2021839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Распространенные </a:t>
            </a:r>
            <a:r>
              <a:rPr sz="2600" spc="5" dirty="0">
                <a:latin typeface="Times New Roman"/>
                <a:cs typeface="Times New Roman"/>
              </a:rPr>
              <a:t>описания </a:t>
            </a:r>
            <a:r>
              <a:rPr sz="2600" spc="-5" dirty="0">
                <a:latin typeface="Times New Roman"/>
                <a:cs typeface="Times New Roman"/>
              </a:rPr>
              <a:t>деформаций </a:t>
            </a:r>
            <a:r>
              <a:rPr sz="2600" spc="-15" dirty="0">
                <a:latin typeface="Times New Roman"/>
                <a:cs typeface="Times New Roman"/>
              </a:rPr>
              <a:t>позвоночника  </a:t>
            </a:r>
            <a:r>
              <a:rPr sz="2600" spc="-5" dirty="0">
                <a:latin typeface="Times New Roman"/>
                <a:cs typeface="Times New Roman"/>
              </a:rPr>
              <a:t>классифицируются </a:t>
            </a:r>
            <a:r>
              <a:rPr sz="2600" spc="-15" dirty="0">
                <a:latin typeface="Times New Roman"/>
                <a:cs typeface="Times New Roman"/>
              </a:rPr>
              <a:t>как </a:t>
            </a:r>
            <a:r>
              <a:rPr sz="2600" spc="-5" dirty="0">
                <a:latin typeface="Times New Roman"/>
                <a:cs typeface="Times New Roman"/>
              </a:rPr>
              <a:t>кифоз, лордоз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сколиоз.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241300" marR="1496060" indent="-229235">
              <a:lnSpc>
                <a:spcPct val="70100"/>
              </a:lnSpc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Вероятность развития </a:t>
            </a:r>
            <a:r>
              <a:rPr sz="2600" spc="-25" dirty="0">
                <a:latin typeface="Times New Roman"/>
                <a:cs typeface="Times New Roman"/>
              </a:rPr>
              <a:t>сколиоза </a:t>
            </a:r>
            <a:r>
              <a:rPr sz="2600" spc="-5" dirty="0">
                <a:latin typeface="Times New Roman"/>
                <a:cs typeface="Times New Roman"/>
              </a:rPr>
              <a:t>имеет тенденцию </a:t>
            </a:r>
            <a:r>
              <a:rPr sz="2600" spc="-20" dirty="0">
                <a:latin typeface="Times New Roman"/>
                <a:cs typeface="Times New Roman"/>
              </a:rPr>
              <a:t>следовать  </a:t>
            </a:r>
            <a:r>
              <a:rPr sz="2600" spc="-15" dirty="0">
                <a:latin typeface="Times New Roman"/>
                <a:cs typeface="Times New Roman"/>
              </a:rPr>
              <a:t>неврологическому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уровню.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224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У </a:t>
            </a:r>
            <a:r>
              <a:rPr sz="2600" spc="-10" dirty="0">
                <a:latin typeface="Times New Roman"/>
                <a:cs typeface="Times New Roman"/>
              </a:rPr>
              <a:t>пациентов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5" dirty="0">
                <a:latin typeface="Times New Roman"/>
                <a:cs typeface="Times New Roman"/>
              </a:rPr>
              <a:t>поражениями на </a:t>
            </a:r>
            <a:r>
              <a:rPr sz="2600" spc="-35" dirty="0">
                <a:latin typeface="Times New Roman"/>
                <a:cs typeface="Times New Roman"/>
              </a:rPr>
              <a:t>грудном </a:t>
            </a:r>
            <a:r>
              <a:rPr sz="2600" spc="5" dirty="0">
                <a:latin typeface="Times New Roman"/>
                <a:cs typeface="Times New Roman"/>
              </a:rPr>
              <a:t>уровне </a:t>
            </a:r>
            <a:r>
              <a:rPr sz="2600" spc="-5" dirty="0">
                <a:latin typeface="Times New Roman"/>
                <a:cs typeface="Times New Roman"/>
              </a:rPr>
              <a:t>вероятность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развития</a:t>
            </a:r>
            <a:endParaRPr sz="2600">
              <a:latin typeface="Times New Roman"/>
              <a:cs typeface="Times New Roman"/>
            </a:endParaRPr>
          </a:p>
          <a:p>
            <a:pPr marL="241300" marR="522605">
              <a:lnSpc>
                <a:spcPct val="70000"/>
              </a:lnSpc>
              <a:spcBef>
                <a:spcPts val="465"/>
              </a:spcBef>
            </a:pPr>
            <a:r>
              <a:rPr sz="2600" spc="-25" dirty="0">
                <a:latin typeface="Times New Roman"/>
                <a:cs typeface="Times New Roman"/>
              </a:rPr>
              <a:t>сколиоза </a:t>
            </a:r>
            <a:r>
              <a:rPr sz="2600" dirty="0">
                <a:latin typeface="Times New Roman"/>
                <a:cs typeface="Times New Roman"/>
              </a:rPr>
              <a:t>составляет </a:t>
            </a:r>
            <a:r>
              <a:rPr sz="2600" spc="-20" dirty="0">
                <a:latin typeface="Times New Roman"/>
                <a:cs typeface="Times New Roman"/>
              </a:rPr>
              <a:t>от </a:t>
            </a:r>
            <a:r>
              <a:rPr sz="2600" dirty="0">
                <a:latin typeface="Times New Roman"/>
                <a:cs typeface="Times New Roman"/>
              </a:rPr>
              <a:t>80% до 100%, в </a:t>
            </a:r>
            <a:r>
              <a:rPr sz="2600" spc="-20" dirty="0">
                <a:latin typeface="Times New Roman"/>
                <a:cs typeface="Times New Roman"/>
              </a:rPr>
              <a:t>то </a:t>
            </a:r>
            <a:r>
              <a:rPr sz="2600" spc="-5" dirty="0">
                <a:latin typeface="Times New Roman"/>
                <a:cs typeface="Times New Roman"/>
              </a:rPr>
              <a:t>время </a:t>
            </a:r>
            <a:r>
              <a:rPr sz="2600" spc="-15" dirty="0">
                <a:latin typeface="Times New Roman"/>
                <a:cs typeface="Times New Roman"/>
              </a:rPr>
              <a:t>как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5" dirty="0">
                <a:latin typeface="Times New Roman"/>
                <a:cs typeface="Times New Roman"/>
              </a:rPr>
              <a:t>пояснично-  </a:t>
            </a:r>
            <a:r>
              <a:rPr sz="2600" spc="5" dirty="0">
                <a:latin typeface="Times New Roman"/>
                <a:cs typeface="Times New Roman"/>
              </a:rPr>
              <a:t>крестцовой </a:t>
            </a:r>
            <a:r>
              <a:rPr sz="2600" spc="-10" dirty="0">
                <a:latin typeface="Times New Roman"/>
                <a:cs typeface="Times New Roman"/>
              </a:rPr>
              <a:t>области </a:t>
            </a:r>
            <a:r>
              <a:rPr sz="2600" spc="-5" dirty="0">
                <a:latin typeface="Times New Roman"/>
                <a:cs typeface="Times New Roman"/>
              </a:rPr>
              <a:t>уровень </a:t>
            </a:r>
            <a:r>
              <a:rPr sz="2600" spc="-10" dirty="0">
                <a:latin typeface="Times New Roman"/>
                <a:cs typeface="Times New Roman"/>
              </a:rPr>
              <a:t>риска </a:t>
            </a:r>
            <a:r>
              <a:rPr sz="2600" dirty="0">
                <a:latin typeface="Times New Roman"/>
                <a:cs typeface="Times New Roman"/>
              </a:rPr>
              <a:t>составляет </a:t>
            </a:r>
            <a:r>
              <a:rPr sz="2600" spc="-10" dirty="0">
                <a:latin typeface="Times New Roman"/>
                <a:cs typeface="Times New Roman"/>
              </a:rPr>
              <a:t>всего </a:t>
            </a:r>
            <a:r>
              <a:rPr sz="2600" spc="-15" dirty="0">
                <a:latin typeface="Times New Roman"/>
                <a:cs typeface="Times New Roman"/>
              </a:rPr>
              <a:t>от </a:t>
            </a:r>
            <a:r>
              <a:rPr sz="2600" dirty="0">
                <a:latin typeface="Times New Roman"/>
                <a:cs typeface="Times New Roman"/>
              </a:rPr>
              <a:t>5% до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10%.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4182" y="626440"/>
            <a:ext cx="3186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Times New Roman"/>
                <a:cs typeface="Times New Roman"/>
              </a:rPr>
              <a:t>Позвоночник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305253"/>
            <a:ext cx="8853170" cy="33909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sz="2800" spc="-10" dirty="0">
                <a:latin typeface="Calibri"/>
                <a:cs typeface="Calibri"/>
              </a:rPr>
              <a:t>Glard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20" dirty="0">
                <a:latin typeface="Calibri"/>
                <a:cs typeface="Calibri"/>
              </a:rPr>
              <a:t>коллеги </a:t>
            </a:r>
            <a:r>
              <a:rPr sz="2800" spc="-10" dirty="0">
                <a:latin typeface="Calibri"/>
                <a:cs typeface="Calibri"/>
              </a:rPr>
              <a:t>сгруппировали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четыре группы для  </a:t>
            </a:r>
            <a:r>
              <a:rPr sz="2800" spc="-5" dirty="0">
                <a:latin typeface="Calibri"/>
                <a:cs typeface="Calibri"/>
              </a:rPr>
              <a:t>прогнозирования деформаций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позвоночника: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группа </a:t>
            </a:r>
            <a:r>
              <a:rPr sz="2800" spc="-5" dirty="0">
                <a:latin typeface="Calibri"/>
                <a:cs typeface="Calibri"/>
              </a:rPr>
              <a:t>1 (L5 и </a:t>
            </a:r>
            <a:r>
              <a:rPr sz="2800" spc="-10" dirty="0">
                <a:latin typeface="Calibri"/>
                <a:cs typeface="Calibri"/>
              </a:rPr>
              <a:t>ниже)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низкая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вероятность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группа </a:t>
            </a:r>
            <a:r>
              <a:rPr sz="2800" spc="-5" dirty="0">
                <a:latin typeface="Calibri"/>
                <a:cs typeface="Calibri"/>
              </a:rPr>
              <a:t>2 (L3-L4) – </a:t>
            </a:r>
            <a:r>
              <a:rPr sz="2800" spc="-10" dirty="0">
                <a:latin typeface="Calibri"/>
                <a:cs typeface="Calibri"/>
              </a:rPr>
              <a:t>средний уровень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риска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группа </a:t>
            </a:r>
            <a:r>
              <a:rPr sz="2800" spc="-5" dirty="0">
                <a:latin typeface="Calibri"/>
                <a:cs typeface="Calibri"/>
              </a:rPr>
              <a:t>3 (LI-L2) – </a:t>
            </a:r>
            <a:r>
              <a:rPr sz="2800" spc="-10" dirty="0">
                <a:latin typeface="Calibri"/>
                <a:cs typeface="Calibri"/>
              </a:rPr>
              <a:t>высокая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вероятность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группа </a:t>
            </a:r>
            <a:r>
              <a:rPr sz="2800" spc="-5" dirty="0">
                <a:latin typeface="Calibri"/>
                <a:cs typeface="Calibri"/>
              </a:rPr>
              <a:t>4 (T12 и выше) – </a:t>
            </a:r>
            <a:r>
              <a:rPr sz="2800" spc="-10" dirty="0">
                <a:latin typeface="Calibri"/>
                <a:cs typeface="Calibri"/>
              </a:rPr>
              <a:t>высокая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вероятность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i="1" spc="-5" dirty="0">
                <a:latin typeface="Calibri"/>
                <a:cs typeface="Calibri"/>
              </a:rPr>
              <a:t>Glard </a:t>
            </a:r>
            <a:r>
              <a:rPr sz="2800" i="1" spc="-135" dirty="0">
                <a:latin typeface="Calibri"/>
                <a:cs typeface="Calibri"/>
              </a:rPr>
              <a:t>Y, </a:t>
            </a:r>
            <a:r>
              <a:rPr sz="2800" i="1" spc="-5" dirty="0">
                <a:latin typeface="Calibri"/>
                <a:cs typeface="Calibri"/>
              </a:rPr>
              <a:t>Launau </a:t>
            </a:r>
            <a:r>
              <a:rPr sz="2800" i="1" spc="-145" dirty="0">
                <a:latin typeface="Calibri"/>
                <a:cs typeface="Calibri"/>
              </a:rPr>
              <a:t>F, </a:t>
            </a:r>
            <a:r>
              <a:rPr sz="2800" i="1" spc="-10" dirty="0">
                <a:latin typeface="Calibri"/>
                <a:cs typeface="Calibri"/>
              </a:rPr>
              <a:t>Viehweger </a:t>
            </a:r>
            <a:r>
              <a:rPr sz="2800" i="1" spc="-5" dirty="0">
                <a:latin typeface="Calibri"/>
                <a:cs typeface="Calibri"/>
              </a:rPr>
              <a:t>E, </a:t>
            </a:r>
            <a:r>
              <a:rPr sz="2800" i="1" spc="-10" dirty="0">
                <a:latin typeface="Calibri"/>
                <a:cs typeface="Calibri"/>
              </a:rPr>
              <a:t>et </a:t>
            </a:r>
            <a:r>
              <a:rPr sz="2800" i="1" spc="-5" dirty="0">
                <a:latin typeface="Calibri"/>
                <a:cs typeface="Calibri"/>
              </a:rPr>
              <a:t>al.</a:t>
            </a:r>
            <a:r>
              <a:rPr sz="2800" i="1" spc="-16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(2007)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4182" y="626440"/>
            <a:ext cx="3186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Times New Roman"/>
                <a:cs typeface="Times New Roman"/>
              </a:rPr>
              <a:t>Позвоночник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03180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33147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Сколиоз </a:t>
            </a:r>
            <a:r>
              <a:rPr sz="2800" spc="-10" dirty="0">
                <a:latin typeface="Calibri"/>
                <a:cs typeface="Calibri"/>
              </a:rPr>
              <a:t>имеет тенденцию прогрессировать наиболее </a:t>
            </a:r>
            <a:r>
              <a:rPr sz="2800" spc="-5" dirty="0">
                <a:latin typeface="Calibri"/>
                <a:cs typeface="Calibri"/>
              </a:rPr>
              <a:t>быстро в  </a:t>
            </a:r>
            <a:r>
              <a:rPr sz="2800" spc="-15" dirty="0">
                <a:latin typeface="Calibri"/>
                <a:cs typeface="Calibri"/>
              </a:rPr>
              <a:t>периоды </a:t>
            </a:r>
            <a:r>
              <a:rPr sz="2800" spc="-5" dirty="0">
                <a:latin typeface="Calibri"/>
                <a:cs typeface="Calibri"/>
              </a:rPr>
              <a:t>роста, </a:t>
            </a:r>
            <a:r>
              <a:rPr sz="2800" spc="-10" dirty="0">
                <a:latin typeface="Calibri"/>
                <a:cs typeface="Calibri"/>
              </a:rPr>
              <a:t>особенно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период полового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созревания.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Сколиоз может </a:t>
            </a:r>
            <a:r>
              <a:rPr sz="2800" spc="-10" dirty="0">
                <a:latin typeface="Calibri"/>
                <a:cs typeface="Calibri"/>
              </a:rPr>
              <a:t>повлиять </a:t>
            </a:r>
            <a:r>
              <a:rPr sz="2800" spc="-5" dirty="0">
                <a:latin typeface="Calibri"/>
                <a:cs typeface="Calibri"/>
              </a:rPr>
              <a:t>на баланс сидения,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создать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Calibri"/>
                <a:cs typeface="Calibri"/>
              </a:rPr>
              <a:t>ненормальное </a:t>
            </a:r>
            <a:r>
              <a:rPr sz="2800" spc="-15" dirty="0">
                <a:latin typeface="Calibri"/>
                <a:cs typeface="Calibri"/>
              </a:rPr>
              <a:t>распределение </a:t>
            </a:r>
            <a:r>
              <a:rPr sz="2800" spc="-5" dirty="0">
                <a:latin typeface="Calibri"/>
                <a:cs typeface="Calibri"/>
              </a:rPr>
              <a:t>веса и </a:t>
            </a:r>
            <a:r>
              <a:rPr sz="2800" spc="-15" dirty="0">
                <a:latin typeface="Calibri"/>
                <a:cs typeface="Calibri"/>
              </a:rPr>
              <a:t>увеличить </a:t>
            </a:r>
            <a:r>
              <a:rPr sz="2800" spc="-10" dirty="0">
                <a:latin typeface="Calibri"/>
                <a:cs typeface="Calibri"/>
              </a:rPr>
              <a:t>риск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пролежней.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5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Большие </a:t>
            </a:r>
            <a:r>
              <a:rPr sz="2800" spc="-5" dirty="0">
                <a:latin typeface="Calibri"/>
                <a:cs typeface="Calibri"/>
              </a:rPr>
              <a:t>изгибы могут поставить </a:t>
            </a:r>
            <a:r>
              <a:rPr sz="2800" spc="-30" dirty="0">
                <a:latin typeface="Calibri"/>
                <a:cs typeface="Calibri"/>
              </a:rPr>
              <a:t>под </a:t>
            </a:r>
            <a:r>
              <a:rPr sz="2800" spc="-5" dirty="0">
                <a:latin typeface="Calibri"/>
                <a:cs typeface="Calibri"/>
              </a:rPr>
              <a:t>угрозу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дыхательную</a:t>
            </a:r>
            <a:endParaRPr sz="2800">
              <a:latin typeface="Calibri"/>
              <a:cs typeface="Calibri"/>
            </a:endParaRPr>
          </a:p>
          <a:p>
            <a:pPr marL="241300" marR="240665">
              <a:lnSpc>
                <a:spcPts val="3020"/>
              </a:lnSpc>
              <a:spcBef>
                <a:spcPts val="215"/>
              </a:spcBef>
            </a:pPr>
            <a:r>
              <a:rPr sz="2800" spc="-10" dirty="0">
                <a:latin typeface="Calibri"/>
                <a:cs typeface="Calibri"/>
              </a:rPr>
              <a:t>функцию, </a:t>
            </a:r>
            <a:r>
              <a:rPr sz="2800" spc="-5" dirty="0">
                <a:latin typeface="Calibri"/>
                <a:cs typeface="Calibri"/>
              </a:rPr>
              <a:t>вызвать функциональные изменения, </a:t>
            </a:r>
            <a:r>
              <a:rPr sz="2800" spc="-15" dirty="0">
                <a:latin typeface="Calibri"/>
                <a:cs typeface="Calibri"/>
              </a:rPr>
              <a:t>боль, </a:t>
            </a:r>
            <a:r>
              <a:rPr sz="2800" spc="-5" dirty="0">
                <a:latin typeface="Calibri"/>
                <a:cs typeface="Calibri"/>
              </a:rPr>
              <a:t>изменить  </a:t>
            </a:r>
            <a:r>
              <a:rPr sz="2800" spc="-10" dirty="0">
                <a:latin typeface="Calibri"/>
                <a:cs typeface="Calibri"/>
              </a:rPr>
              <a:t>образ </a:t>
            </a:r>
            <a:r>
              <a:rPr sz="2800" spc="-25" dirty="0">
                <a:latin typeface="Calibri"/>
                <a:cs typeface="Calibri"/>
              </a:rPr>
              <a:t>тела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повлиять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передвижение.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Реальные </a:t>
            </a:r>
            <a:r>
              <a:rPr sz="2800" spc="-25" dirty="0">
                <a:latin typeface="Calibri"/>
                <a:cs typeface="Calibri"/>
              </a:rPr>
              <a:t>цели </a:t>
            </a:r>
            <a:r>
              <a:rPr sz="2800" spc="-15" dirty="0">
                <a:latin typeface="Calibri"/>
                <a:cs typeface="Calibri"/>
              </a:rPr>
              <a:t>хирургического </a:t>
            </a:r>
            <a:r>
              <a:rPr sz="2800" spc="-10" dirty="0">
                <a:latin typeface="Calibri"/>
                <a:cs typeface="Calibri"/>
              </a:rPr>
              <a:t>лечения, наряду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241300" marR="461009">
              <a:lnSpc>
                <a:spcPts val="3030"/>
              </a:lnSpc>
              <a:spcBef>
                <a:spcPts val="210"/>
              </a:spcBef>
            </a:pPr>
            <a:r>
              <a:rPr sz="2800" spc="-10" dirty="0">
                <a:latin typeface="Calibri"/>
                <a:cs typeface="Calibri"/>
              </a:rPr>
              <a:t>потенциальными </a:t>
            </a:r>
            <a:r>
              <a:rPr sz="2800" spc="-5" dirty="0">
                <a:latin typeface="Calibri"/>
                <a:cs typeface="Calibri"/>
              </a:rPr>
              <a:t>осложнениями, </a:t>
            </a:r>
            <a:r>
              <a:rPr sz="2800" spc="-20" dirty="0">
                <a:latin typeface="Calibri"/>
                <a:cs typeface="Calibri"/>
              </a:rPr>
              <a:t>должны </a:t>
            </a:r>
            <a:r>
              <a:rPr sz="2800" spc="-10" dirty="0">
                <a:latin typeface="Calibri"/>
                <a:cs typeface="Calibri"/>
              </a:rPr>
              <a:t>быть обсуждены </a:t>
            </a:r>
            <a:r>
              <a:rPr sz="2800" spc="-20" dirty="0">
                <a:latin typeface="Calibri"/>
                <a:cs typeface="Calibri"/>
              </a:rPr>
              <a:t>до  </a:t>
            </a:r>
            <a:r>
              <a:rPr sz="2800" spc="-10" dirty="0">
                <a:latin typeface="Calibri"/>
                <a:cs typeface="Calibri"/>
              </a:rPr>
              <a:t>операции.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4182" y="626440"/>
            <a:ext cx="3186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Times New Roman"/>
                <a:cs typeface="Times New Roman"/>
              </a:rPr>
              <a:t>Позвоночник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10220325" cy="429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Реальные </a:t>
            </a:r>
            <a:r>
              <a:rPr sz="2400" spc="-20" dirty="0">
                <a:latin typeface="Calibri"/>
                <a:cs typeface="Calibri"/>
              </a:rPr>
              <a:t>цели </a:t>
            </a:r>
            <a:r>
              <a:rPr sz="2400" spc="-10" dirty="0">
                <a:latin typeface="Calibri"/>
                <a:cs typeface="Calibri"/>
              </a:rPr>
              <a:t>хирургического </a:t>
            </a:r>
            <a:r>
              <a:rPr sz="2400" spc="-5" dirty="0">
                <a:latin typeface="Calibri"/>
                <a:cs typeface="Calibri"/>
              </a:rPr>
              <a:t>лечения: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tabLst>
                <a:tab pos="699135" algn="l"/>
              </a:tabLst>
            </a:pPr>
            <a:r>
              <a:rPr sz="2000" spc="-10" dirty="0">
                <a:latin typeface="Calibri"/>
                <a:cs typeface="Calibri"/>
              </a:rPr>
              <a:t>улучшение </a:t>
            </a:r>
            <a:r>
              <a:rPr sz="2000" spc="-15" dirty="0">
                <a:latin typeface="Calibri"/>
                <a:cs typeface="Calibri"/>
              </a:rPr>
              <a:t>положения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сидя,</a:t>
            </a:r>
            <a:endParaRPr sz="20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699135" algn="l"/>
              </a:tabLst>
            </a:pPr>
            <a:r>
              <a:rPr sz="2000" spc="-5" dirty="0">
                <a:latin typeface="Calibri"/>
                <a:cs typeface="Calibri"/>
              </a:rPr>
              <a:t>снижение перекоса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таза,</a:t>
            </a:r>
            <a:endParaRPr sz="20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699135" algn="l"/>
              </a:tabLst>
            </a:pPr>
            <a:r>
              <a:rPr sz="2000" spc="-5" dirty="0">
                <a:latin typeface="Calibri"/>
                <a:cs typeface="Calibri"/>
              </a:rPr>
              <a:t>влияние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функциональное состояние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передвижение.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ct val="80000"/>
              </a:lnSpc>
              <a:spcBef>
                <a:spcPts val="98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Большинство </a:t>
            </a:r>
            <a:r>
              <a:rPr sz="2400" spc="-15" dirty="0">
                <a:latin typeface="Calibri"/>
                <a:cs typeface="Calibri"/>
              </a:rPr>
              <a:t>детей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расщелиной позвоночника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значительным </a:t>
            </a:r>
            <a:r>
              <a:rPr sz="2400" spc="-15" dirty="0">
                <a:latin typeface="Calibri"/>
                <a:cs typeface="Calibri"/>
              </a:rPr>
              <a:t>сколиозом 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10" dirty="0">
                <a:latin typeface="Calibri"/>
                <a:cs typeface="Calibri"/>
              </a:rPr>
              <a:t>являются </a:t>
            </a:r>
            <a:r>
              <a:rPr sz="2400" spc="-15" dirty="0">
                <a:latin typeface="Calibri"/>
                <a:cs typeface="Calibri"/>
              </a:rPr>
              <a:t>ходящими, поэтому </a:t>
            </a:r>
            <a:r>
              <a:rPr sz="2400" spc="-5" dirty="0">
                <a:latin typeface="Calibri"/>
                <a:cs typeface="Calibri"/>
              </a:rPr>
              <a:t>обычно </a:t>
            </a:r>
            <a:r>
              <a:rPr sz="2400" spc="-15" dirty="0">
                <a:latin typeface="Calibri"/>
                <a:cs typeface="Calibri"/>
              </a:rPr>
              <a:t>проводится </a:t>
            </a:r>
            <a:r>
              <a:rPr sz="2400" spc="-5" dirty="0">
                <a:latin typeface="Calibri"/>
                <a:cs typeface="Calibri"/>
              </a:rPr>
              <a:t>слияние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тазом.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Слияние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тазом </a:t>
            </a:r>
            <a:r>
              <a:rPr sz="2400" spc="-15" dirty="0">
                <a:latin typeface="Calibri"/>
                <a:cs typeface="Calibri"/>
              </a:rPr>
              <a:t>необходимо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spc="-20" dirty="0">
                <a:latin typeface="Calibri"/>
                <a:cs typeface="Calibri"/>
              </a:rPr>
              <a:t>контроля </a:t>
            </a:r>
            <a:r>
              <a:rPr sz="2400" spc="-10" dirty="0">
                <a:latin typeface="Calibri"/>
                <a:cs typeface="Calibri"/>
              </a:rPr>
              <a:t>тазового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смещения.</a:t>
            </a:r>
            <a:endParaRPr sz="2400">
              <a:latin typeface="Calibri"/>
              <a:cs typeface="Calibri"/>
            </a:endParaRPr>
          </a:p>
          <a:p>
            <a:pPr marL="241300" marR="1233170" indent="-22923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spc="-20" dirty="0">
                <a:latin typeface="Calibri"/>
                <a:cs typeface="Calibri"/>
              </a:rPr>
              <a:t>редкого </a:t>
            </a:r>
            <a:r>
              <a:rPr sz="2400" dirty="0">
                <a:latin typeface="Calibri"/>
                <a:cs typeface="Calibri"/>
              </a:rPr>
              <a:t>случая </a:t>
            </a:r>
            <a:r>
              <a:rPr sz="2400" spc="-25" dirty="0">
                <a:latin typeface="Calibri"/>
                <a:cs typeface="Calibri"/>
              </a:rPr>
              <a:t>ходящего </a:t>
            </a:r>
            <a:r>
              <a:rPr sz="2400" spc="-5" dirty="0">
                <a:latin typeface="Calibri"/>
                <a:cs typeface="Calibri"/>
              </a:rPr>
              <a:t>ребенка </a:t>
            </a:r>
            <a:r>
              <a:rPr sz="2400" dirty="0">
                <a:latin typeface="Calibri"/>
                <a:cs typeface="Calibri"/>
              </a:rPr>
              <a:t>со </a:t>
            </a:r>
            <a:r>
              <a:rPr sz="2400" spc="-10" dirty="0">
                <a:latin typeface="Calibri"/>
                <a:cs typeface="Calibri"/>
              </a:rPr>
              <a:t>значительным </a:t>
            </a:r>
            <a:r>
              <a:rPr sz="2400" spc="-15" dirty="0">
                <a:latin typeface="Calibri"/>
                <a:cs typeface="Calibri"/>
              </a:rPr>
              <a:t>сколиозом  </a:t>
            </a:r>
            <a:r>
              <a:rPr sz="2400" spc="-5" dirty="0">
                <a:latin typeface="Calibri"/>
                <a:cs typeface="Calibri"/>
              </a:rPr>
              <a:t>дискуссии </a:t>
            </a:r>
            <a:r>
              <a:rPr sz="2400" dirty="0">
                <a:latin typeface="Calibri"/>
                <a:cs typeface="Calibri"/>
              </a:rPr>
              <a:t>о слиянии с </a:t>
            </a:r>
            <a:r>
              <a:rPr sz="2400" spc="-5" dirty="0">
                <a:latin typeface="Calibri"/>
                <a:cs typeface="Calibri"/>
              </a:rPr>
              <a:t>тазом </a:t>
            </a:r>
            <a:r>
              <a:rPr sz="2400" spc="-10" dirty="0">
                <a:latin typeface="Calibri"/>
                <a:cs typeface="Calibri"/>
              </a:rPr>
              <a:t>являются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важными.</a:t>
            </a:r>
            <a:endParaRPr sz="2400">
              <a:latin typeface="Calibri"/>
              <a:cs typeface="Calibri"/>
            </a:endParaRPr>
          </a:p>
          <a:p>
            <a:pPr marL="241300" marR="698500" indent="-229235">
              <a:lnSpc>
                <a:spcPts val="2300"/>
              </a:lnSpc>
              <a:spcBef>
                <a:spcPts val="980"/>
              </a:spcBef>
              <a:buFont typeface="Arial"/>
              <a:buChar char="•"/>
              <a:tabLst>
                <a:tab pos="241935" algn="l"/>
                <a:tab pos="8435975" algn="l"/>
              </a:tabLst>
            </a:pPr>
            <a:r>
              <a:rPr sz="2400" spc="-5" dirty="0">
                <a:latin typeface="Calibri"/>
                <a:cs typeface="Calibri"/>
              </a:rPr>
              <a:t>Слияни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тазо</a:t>
            </a:r>
            <a:r>
              <a:rPr sz="2400" dirty="0">
                <a:latin typeface="Calibri"/>
                <a:cs typeface="Calibri"/>
              </a:rPr>
              <a:t>м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так</a:t>
            </a:r>
            <a:r>
              <a:rPr sz="2400" spc="-25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spc="-35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ет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лият</a:t>
            </a:r>
            <a:r>
              <a:rPr sz="2400" dirty="0">
                <a:latin typeface="Calibri"/>
                <a:cs typeface="Calibri"/>
              </a:rPr>
              <a:t>ь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 п</a:t>
            </a:r>
            <a:r>
              <a:rPr sz="2400" spc="-5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spc="-30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ение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сидя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	перенос  </a:t>
            </a:r>
            <a:r>
              <a:rPr sz="2400" spc="-10" dirty="0">
                <a:latin typeface="Calibri"/>
                <a:cs typeface="Calibri"/>
              </a:rPr>
              <a:t>деформирующей </a:t>
            </a:r>
            <a:r>
              <a:rPr sz="2400" spc="-5" dirty="0">
                <a:latin typeface="Calibri"/>
                <a:cs typeface="Calibri"/>
              </a:rPr>
              <a:t>нагрузки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другой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уровень.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Влияние на </a:t>
            </a:r>
            <a:r>
              <a:rPr sz="2400" spc="-5" dirty="0">
                <a:latin typeface="Calibri"/>
                <a:cs typeface="Calibri"/>
              </a:rPr>
              <a:t>функцию </a:t>
            </a:r>
            <a:r>
              <a:rPr sz="2400" dirty="0">
                <a:latin typeface="Calibri"/>
                <a:cs typeface="Calibri"/>
              </a:rPr>
              <a:t>и самовосприятие </a:t>
            </a:r>
            <a:r>
              <a:rPr sz="2400" spc="-5" dirty="0">
                <a:latin typeface="Calibri"/>
                <a:cs typeface="Calibri"/>
              </a:rPr>
              <a:t>после операции </a:t>
            </a:r>
            <a:r>
              <a:rPr sz="2400" spc="-10" dirty="0">
                <a:latin typeface="Calibri"/>
                <a:cs typeface="Calibri"/>
              </a:rPr>
              <a:t>остается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спорным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4182" y="626440"/>
            <a:ext cx="3186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Times New Roman"/>
                <a:cs typeface="Times New Roman"/>
              </a:rPr>
              <a:t>Позвоночник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9031"/>
            <a:ext cx="9967595" cy="398017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Осложнения </a:t>
            </a:r>
            <a:r>
              <a:rPr sz="2600" dirty="0">
                <a:latin typeface="Calibri"/>
                <a:cs typeface="Calibri"/>
              </a:rPr>
              <a:t>после </a:t>
            </a:r>
            <a:r>
              <a:rPr sz="2600" spc="-5" dirty="0">
                <a:latin typeface="Calibri"/>
                <a:cs typeface="Calibri"/>
              </a:rPr>
              <a:t>операции распространены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включают:</a:t>
            </a:r>
            <a:endParaRPr sz="26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54"/>
              </a:spcBef>
              <a:buSzPct val="95454"/>
              <a:buFont typeface="Wingdings"/>
              <a:buChar char=""/>
              <a:tabLst>
                <a:tab pos="699135" algn="l"/>
              </a:tabLst>
            </a:pPr>
            <a:r>
              <a:rPr sz="2200" spc="-5" dirty="0">
                <a:latin typeface="Calibri"/>
                <a:cs typeface="Calibri"/>
              </a:rPr>
              <a:t>высокий </a:t>
            </a:r>
            <a:r>
              <a:rPr sz="2200" spc="-10" dirty="0">
                <a:latin typeface="Calibri"/>
                <a:cs typeface="Calibri"/>
              </a:rPr>
              <a:t>риск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инфекций,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SzPct val="95454"/>
              <a:buFont typeface="Wingdings"/>
              <a:buChar char=""/>
              <a:tabLst>
                <a:tab pos="699135" algn="l"/>
              </a:tabLst>
            </a:pPr>
            <a:r>
              <a:rPr sz="2200" spc="-10" dirty="0">
                <a:latin typeface="Calibri"/>
                <a:cs typeface="Calibri"/>
              </a:rPr>
              <a:t>псевдортроз,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0"/>
              </a:spcBef>
              <a:buSzPct val="95454"/>
              <a:buFont typeface="Wingdings"/>
              <a:buChar char=""/>
              <a:tabLst>
                <a:tab pos="699135" algn="l"/>
              </a:tabLst>
            </a:pPr>
            <a:r>
              <a:rPr sz="2200" spc="-15" dirty="0">
                <a:latin typeface="Calibri"/>
                <a:cs typeface="Calibri"/>
              </a:rPr>
              <a:t>поломка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фиксаторов.</a:t>
            </a:r>
            <a:endParaRPr sz="2200">
              <a:latin typeface="Calibri"/>
              <a:cs typeface="Calibri"/>
            </a:endParaRPr>
          </a:p>
          <a:p>
            <a:pPr marL="241300" marR="5080" indent="-229235">
              <a:lnSpc>
                <a:spcPts val="281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Было </a:t>
            </a:r>
            <a:r>
              <a:rPr sz="2600" spc="-10" dirty="0">
                <a:latin typeface="Calibri"/>
                <a:cs typeface="Calibri"/>
              </a:rPr>
              <a:t>отмечено, что требуется </a:t>
            </a:r>
            <a:r>
              <a:rPr sz="2600" spc="-15" dirty="0">
                <a:latin typeface="Calibri"/>
                <a:cs typeface="Calibri"/>
              </a:rPr>
              <a:t>несколько </a:t>
            </a:r>
            <a:r>
              <a:rPr sz="2600" spc="-5" dirty="0">
                <a:latin typeface="Calibri"/>
                <a:cs typeface="Calibri"/>
              </a:rPr>
              <a:t>месяцев, чтобы </a:t>
            </a:r>
            <a:r>
              <a:rPr sz="2600" dirty="0">
                <a:latin typeface="Calibri"/>
                <a:cs typeface="Calibri"/>
              </a:rPr>
              <a:t>вернуться к  </a:t>
            </a:r>
            <a:r>
              <a:rPr sz="2600" spc="-15" dirty="0">
                <a:latin typeface="Calibri"/>
                <a:cs typeface="Calibri"/>
              </a:rPr>
              <a:t>исходным </a:t>
            </a:r>
            <a:r>
              <a:rPr sz="2600" spc="-10" dirty="0">
                <a:latin typeface="Calibri"/>
                <a:cs typeface="Calibri"/>
              </a:rPr>
              <a:t>показателям предоперационного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состояния.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Лечение </a:t>
            </a:r>
            <a:r>
              <a:rPr sz="2600" spc="-10" dirty="0">
                <a:latin typeface="Calibri"/>
                <a:cs typeface="Calibri"/>
              </a:rPr>
              <a:t>различных </a:t>
            </a:r>
            <a:r>
              <a:rPr sz="2600" spc="-5" dirty="0">
                <a:latin typeface="Calibri"/>
                <a:cs typeface="Calibri"/>
              </a:rPr>
              <a:t>деформаций позвоночника </a:t>
            </a:r>
            <a:r>
              <a:rPr sz="2600" spc="-20" dirty="0">
                <a:latin typeface="Calibri"/>
                <a:cs typeface="Calibri"/>
              </a:rPr>
              <a:t>подразделяется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на:</a:t>
            </a:r>
            <a:endParaRPr sz="26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54"/>
              </a:spcBef>
              <a:buSzPct val="95454"/>
              <a:buFont typeface="Wingdings"/>
              <a:buChar char=""/>
              <a:tabLst>
                <a:tab pos="699135" algn="l"/>
              </a:tabLst>
            </a:pPr>
            <a:r>
              <a:rPr sz="2200" spc="-20" dirty="0">
                <a:latin typeface="Calibri"/>
                <a:cs typeface="Calibri"/>
              </a:rPr>
              <a:t>наблюдательное </a:t>
            </a:r>
            <a:r>
              <a:rPr sz="2200" spc="-10" dirty="0">
                <a:latin typeface="Calibri"/>
                <a:cs typeface="Calibri"/>
              </a:rPr>
              <a:t>(кривые </a:t>
            </a:r>
            <a:r>
              <a:rPr sz="2200" spc="-5" dirty="0">
                <a:latin typeface="Calibri"/>
                <a:cs typeface="Calibri"/>
              </a:rPr>
              <a:t>&lt; 20°) могут не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прогрессировать,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0"/>
              </a:spcBef>
              <a:buSzPct val="95454"/>
              <a:buFont typeface="Wingdings"/>
              <a:buChar char=""/>
              <a:tabLst>
                <a:tab pos="699135" algn="l"/>
              </a:tabLst>
            </a:pPr>
            <a:r>
              <a:rPr sz="2200" spc="-10" dirty="0">
                <a:latin typeface="Calibri"/>
                <a:cs typeface="Calibri"/>
              </a:rPr>
              <a:t>нехирургическое </a:t>
            </a:r>
            <a:r>
              <a:rPr sz="2200" spc="-15" dirty="0">
                <a:latin typeface="Calibri"/>
                <a:cs typeface="Calibri"/>
              </a:rPr>
              <a:t>(корсеты, </a:t>
            </a:r>
            <a:r>
              <a:rPr sz="2200" spc="-10" dirty="0">
                <a:latin typeface="Calibri"/>
                <a:cs typeface="Calibri"/>
              </a:rPr>
              <a:t>терапия </a:t>
            </a:r>
            <a:r>
              <a:rPr sz="2200" spc="-5" dirty="0">
                <a:latin typeface="Calibri"/>
                <a:cs typeface="Calibri"/>
              </a:rPr>
              <a:t>сидя, </a:t>
            </a:r>
            <a:r>
              <a:rPr sz="2200" spc="-15" dirty="0">
                <a:latin typeface="Calibri"/>
                <a:cs typeface="Calibri"/>
              </a:rPr>
              <a:t>дополнительные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методы)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29"/>
              </a:spcBef>
              <a:buSzPct val="95454"/>
              <a:buFont typeface="Wingdings"/>
              <a:buChar char=""/>
              <a:tabLst>
                <a:tab pos="699135" algn="l"/>
              </a:tabLst>
            </a:pPr>
            <a:r>
              <a:rPr sz="2200" spc="-10" dirty="0">
                <a:latin typeface="Calibri"/>
                <a:cs typeface="Calibri"/>
              </a:rPr>
              <a:t>хирургическое.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4182" y="327101"/>
            <a:ext cx="3186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Times New Roman"/>
                <a:cs typeface="Times New Roman"/>
              </a:rPr>
              <a:t>Позвоночник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395221"/>
            <a:ext cx="7233920" cy="4894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Брейсы на </a:t>
            </a:r>
            <a:r>
              <a:rPr sz="2000" spc="-5" dirty="0">
                <a:latin typeface="Calibri"/>
                <a:cs typeface="Calibri"/>
              </a:rPr>
              <a:t>позвоночнике </a:t>
            </a:r>
            <a:r>
              <a:rPr sz="2000" spc="-10" dirty="0">
                <a:latin typeface="Calibri"/>
                <a:cs typeface="Calibri"/>
              </a:rPr>
              <a:t>представляют </a:t>
            </a:r>
            <a:r>
              <a:rPr sz="2000" dirty="0">
                <a:latin typeface="Calibri"/>
                <a:cs typeface="Calibri"/>
              </a:rPr>
              <a:t>собой в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основном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5" dirty="0">
                <a:latin typeface="Calibri"/>
                <a:cs typeface="Calibri"/>
              </a:rPr>
              <a:t>грудной </a:t>
            </a:r>
            <a:r>
              <a:rPr sz="2000" spc="-5" dirty="0">
                <a:latin typeface="Calibri"/>
                <a:cs typeface="Calibri"/>
              </a:rPr>
              <a:t>пояснично-крестцовый ортез (TLSO)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используют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три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10" dirty="0">
                <a:latin typeface="Calibri"/>
                <a:cs typeface="Calibri"/>
              </a:rPr>
              <a:t>точки </a:t>
            </a:r>
            <a:r>
              <a:rPr sz="2000" spc="-5" dirty="0">
                <a:latin typeface="Calibri"/>
                <a:cs typeface="Calibri"/>
              </a:rPr>
              <a:t>давления для </a:t>
            </a:r>
            <a:r>
              <a:rPr sz="2000" spc="-10" dirty="0">
                <a:latin typeface="Calibri"/>
                <a:cs typeface="Calibri"/>
              </a:rPr>
              <a:t>поддержания </a:t>
            </a:r>
            <a:r>
              <a:rPr sz="2000" dirty="0">
                <a:latin typeface="Calibri"/>
                <a:cs typeface="Calibri"/>
              </a:rPr>
              <a:t>выравнивания </a:t>
            </a:r>
            <a:r>
              <a:rPr sz="2000" spc="-5" dirty="0">
                <a:latin typeface="Calibri"/>
                <a:cs typeface="Calibri"/>
              </a:rPr>
              <a:t>позвоночника.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Сиденья </a:t>
            </a:r>
            <a:r>
              <a:rPr sz="2000" spc="-5" dirty="0">
                <a:latin typeface="Calibri"/>
                <a:cs typeface="Calibri"/>
              </a:rPr>
              <a:t>для инвалидных </a:t>
            </a:r>
            <a:r>
              <a:rPr sz="2000" spc="-15" dirty="0">
                <a:latin typeface="Calibri"/>
                <a:cs typeface="Calibri"/>
              </a:rPr>
              <a:t>колясок </a:t>
            </a:r>
            <a:r>
              <a:rPr sz="2000" spc="-5" dirty="0">
                <a:latin typeface="Calibri"/>
                <a:cs typeface="Calibri"/>
              </a:rPr>
              <a:t>могут </a:t>
            </a:r>
            <a:r>
              <a:rPr sz="2000" dirty="0">
                <a:latin typeface="Calibri"/>
                <a:cs typeface="Calibri"/>
              </a:rPr>
              <a:t>быть встроены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endParaRPr sz="2000">
              <a:latin typeface="Calibri"/>
              <a:cs typeface="Calibri"/>
            </a:endParaRPr>
          </a:p>
          <a:p>
            <a:pPr marL="241300" marR="644525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оптимизации </a:t>
            </a:r>
            <a:r>
              <a:rPr sz="2000" spc="-15" dirty="0">
                <a:latin typeface="Calibri"/>
                <a:cs typeface="Calibri"/>
              </a:rPr>
              <a:t>положения </a:t>
            </a:r>
            <a:r>
              <a:rPr sz="2000" spc="-5" dirty="0">
                <a:latin typeface="Calibri"/>
                <a:cs typeface="Calibri"/>
              </a:rPr>
              <a:t>позвоночника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использованием  </a:t>
            </a:r>
            <a:r>
              <a:rPr sz="2000" dirty="0">
                <a:latin typeface="Calibri"/>
                <a:cs typeface="Calibri"/>
              </a:rPr>
              <a:t>формованных </a:t>
            </a:r>
            <a:r>
              <a:rPr sz="2000" spc="-5" dirty="0">
                <a:latin typeface="Calibri"/>
                <a:cs typeface="Calibri"/>
              </a:rPr>
              <a:t>систем или боковой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поддержки.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5" dirty="0">
                <a:latin typeface="Calibri"/>
                <a:cs typeface="Calibri"/>
              </a:rPr>
              <a:t>Однако </a:t>
            </a:r>
            <a:r>
              <a:rPr sz="2000" dirty="0">
                <a:latin typeface="Calibri"/>
                <a:cs typeface="Calibri"/>
              </a:rPr>
              <a:t>формованные </a:t>
            </a:r>
            <a:r>
              <a:rPr sz="2000" spc="-5" dirty="0">
                <a:latin typeface="Calibri"/>
                <a:cs typeface="Calibri"/>
              </a:rPr>
              <a:t>системы сидений часто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способствуют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изгибу позвоночника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5" dirty="0">
                <a:latin typeface="Calibri"/>
                <a:cs typeface="Calibri"/>
              </a:rPr>
              <a:t>должны </a:t>
            </a:r>
            <a:r>
              <a:rPr sz="2000" spc="-5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переделаны </a:t>
            </a:r>
            <a:r>
              <a:rPr sz="2000" spc="-5" dirty="0">
                <a:latin typeface="Calibri"/>
                <a:cs typeface="Calibri"/>
              </a:rPr>
              <a:t>чаще, чем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5" dirty="0">
                <a:latin typeface="Calibri"/>
                <a:cs typeface="Calibri"/>
              </a:rPr>
              <a:t>которые </a:t>
            </a:r>
            <a:r>
              <a:rPr sz="2000" dirty="0">
                <a:latin typeface="Calibri"/>
                <a:cs typeface="Calibri"/>
              </a:rPr>
              <a:t>не имеют </a:t>
            </a:r>
            <a:r>
              <a:rPr sz="2000" spc="-5" dirty="0">
                <a:latin typeface="Calibri"/>
                <a:cs typeface="Calibri"/>
              </a:rPr>
              <a:t>формы. </a:t>
            </a:r>
            <a:r>
              <a:rPr sz="2000" dirty="0">
                <a:latin typeface="Calibri"/>
                <a:cs typeface="Calibri"/>
              </a:rPr>
              <a:t>→ </a:t>
            </a:r>
            <a:r>
              <a:rPr sz="2000" spc="-5" dirty="0">
                <a:latin typeface="Calibri"/>
                <a:cs typeface="Calibri"/>
              </a:rPr>
              <a:t>TLSO </a:t>
            </a:r>
            <a:r>
              <a:rPr sz="2000" spc="-10" dirty="0">
                <a:latin typeface="Calibri"/>
                <a:cs typeface="Calibri"/>
              </a:rPr>
              <a:t>является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хорошим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вариантом, чтобы </a:t>
            </a:r>
            <a:r>
              <a:rPr sz="2000" spc="-15" dirty="0">
                <a:latin typeface="Calibri"/>
                <a:cs typeface="Calibri"/>
              </a:rPr>
              <a:t>побудить </a:t>
            </a:r>
            <a:r>
              <a:rPr sz="2000" dirty="0">
                <a:latin typeface="Calibri"/>
                <a:cs typeface="Calibri"/>
              </a:rPr>
              <a:t>позвоночник </a:t>
            </a:r>
            <a:r>
              <a:rPr sz="2000" spc="-15" dirty="0">
                <a:latin typeface="Calibri"/>
                <a:cs typeface="Calibri"/>
              </a:rPr>
              <a:t>находиться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максимально </a:t>
            </a:r>
            <a:r>
              <a:rPr sz="2000" dirty="0">
                <a:latin typeface="Calibri"/>
                <a:cs typeface="Calibri"/>
              </a:rPr>
              <a:t>прямом </a:t>
            </a:r>
            <a:r>
              <a:rPr sz="2000" spc="-10" dirty="0">
                <a:latin typeface="Calibri"/>
                <a:cs typeface="Calibri"/>
              </a:rPr>
              <a:t>положении, </a:t>
            </a:r>
            <a:r>
              <a:rPr sz="2000" spc="-15" dirty="0">
                <a:latin typeface="Calibri"/>
                <a:cs typeface="Calibri"/>
              </a:rPr>
              <a:t>насколько это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возможно,</a:t>
            </a:r>
            <a:endParaRPr sz="2000">
              <a:latin typeface="Calibri"/>
              <a:cs typeface="Calibri"/>
            </a:endParaRPr>
          </a:p>
          <a:p>
            <a:pPr marL="241300" marR="454025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особенно </a:t>
            </a:r>
            <a:r>
              <a:rPr sz="2000" dirty="0">
                <a:latin typeface="Calibri"/>
                <a:cs typeface="Calibri"/>
              </a:rPr>
              <a:t>во </a:t>
            </a:r>
            <a:r>
              <a:rPr sz="2000" spc="-5" dirty="0">
                <a:latin typeface="Calibri"/>
                <a:cs typeface="Calibri"/>
              </a:rPr>
              <a:t>время сидения, </a:t>
            </a:r>
            <a:r>
              <a:rPr sz="2000" spc="-30" dirty="0">
                <a:latin typeface="Calibri"/>
                <a:cs typeface="Calibri"/>
              </a:rPr>
              <a:t>когда </a:t>
            </a:r>
            <a:r>
              <a:rPr sz="2000" spc="-5" dirty="0">
                <a:latin typeface="Calibri"/>
                <a:cs typeface="Calibri"/>
              </a:rPr>
              <a:t>нагрузка </a:t>
            </a:r>
            <a:r>
              <a:rPr sz="2000" dirty="0">
                <a:latin typeface="Calibri"/>
                <a:cs typeface="Calibri"/>
              </a:rPr>
              <a:t>на позвоночник  самая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большая.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Нагрузка </a:t>
            </a:r>
            <a:r>
              <a:rPr sz="2000" dirty="0">
                <a:latin typeface="Calibri"/>
                <a:cs typeface="Calibri"/>
              </a:rPr>
              <a:t>на позвоночник </a:t>
            </a:r>
            <a:r>
              <a:rPr sz="2000" spc="-10" dirty="0">
                <a:latin typeface="Calibri"/>
                <a:cs typeface="Calibri"/>
              </a:rPr>
              <a:t>увеличивается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сколиозе.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Наибольшее </a:t>
            </a:r>
            <a:r>
              <a:rPr sz="2000" spc="-5" dirty="0">
                <a:latin typeface="Calibri"/>
                <a:cs typeface="Calibri"/>
              </a:rPr>
              <a:t>давление </a:t>
            </a:r>
            <a:r>
              <a:rPr sz="2000" dirty="0">
                <a:latin typeface="Calibri"/>
                <a:cs typeface="Calibri"/>
              </a:rPr>
              <a:t>на позвоночник </a:t>
            </a:r>
            <a:r>
              <a:rPr sz="2000" spc="-15" dirty="0">
                <a:latin typeface="Calibri"/>
                <a:cs typeface="Calibri"/>
              </a:rPr>
              <a:t>наблюдается </a:t>
            </a: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241300" marR="536575">
              <a:lnSpc>
                <a:spcPct val="70000"/>
              </a:lnSpc>
              <a:spcBef>
                <a:spcPts val="359"/>
              </a:spcBef>
            </a:pPr>
            <a:r>
              <a:rPr sz="2000" spc="-10" dirty="0">
                <a:latin typeface="Calibri"/>
                <a:cs typeface="Calibri"/>
              </a:rPr>
              <a:t>положении </a:t>
            </a:r>
            <a:r>
              <a:rPr sz="2000" dirty="0">
                <a:latin typeface="Calibri"/>
                <a:cs typeface="Calibri"/>
              </a:rPr>
              <a:t>сидя, </a:t>
            </a:r>
            <a:r>
              <a:rPr sz="2000" spc="-5" dirty="0">
                <a:latin typeface="Calibri"/>
                <a:cs typeface="Calibri"/>
              </a:rPr>
              <a:t>затем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положении </a:t>
            </a:r>
            <a:r>
              <a:rPr sz="2000" spc="-5" dirty="0">
                <a:latin typeface="Calibri"/>
                <a:cs typeface="Calibri"/>
              </a:rPr>
              <a:t>стоя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меньше всего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 </a:t>
            </a:r>
            <a:r>
              <a:rPr sz="2000" spc="-10" dirty="0">
                <a:latin typeface="Calibri"/>
                <a:cs typeface="Calibri"/>
              </a:rPr>
              <a:t>положении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лежа.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Нужно понимать, </a:t>
            </a:r>
            <a:r>
              <a:rPr sz="2000" spc="-10" dirty="0">
                <a:latin typeface="Calibri"/>
                <a:cs typeface="Calibri"/>
              </a:rPr>
              <a:t>что </a:t>
            </a:r>
            <a:r>
              <a:rPr sz="2000" dirty="0">
                <a:latin typeface="Calibri"/>
                <a:cs typeface="Calibri"/>
              </a:rPr>
              <a:t>применение брейсов </a:t>
            </a:r>
            <a:r>
              <a:rPr sz="2000" spc="-5" dirty="0">
                <a:latin typeface="Calibri"/>
                <a:cs typeface="Calibri"/>
              </a:rPr>
              <a:t>обычно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endParaRPr sz="2000">
              <a:latin typeface="Calibri"/>
              <a:cs typeface="Calibri"/>
            </a:endParaRPr>
          </a:p>
          <a:p>
            <a:pPr marL="241300" marR="321310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останавливает прогрессирование </a:t>
            </a:r>
            <a:r>
              <a:rPr sz="2000" dirty="0">
                <a:latin typeface="Calibri"/>
                <a:cs typeface="Calibri"/>
              </a:rPr>
              <a:t>кривой; </a:t>
            </a:r>
            <a:r>
              <a:rPr sz="2000" spc="-20" dirty="0">
                <a:latin typeface="Calibri"/>
                <a:cs typeface="Calibri"/>
              </a:rPr>
              <a:t>однако, </a:t>
            </a:r>
            <a:r>
              <a:rPr sz="2000" spc="-5" dirty="0">
                <a:latin typeface="Calibri"/>
                <a:cs typeface="Calibri"/>
              </a:rPr>
              <a:t>крепление 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spc="-5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полезным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улучшения </a:t>
            </a:r>
            <a:r>
              <a:rPr sz="2000" dirty="0">
                <a:latin typeface="Calibri"/>
                <a:cs typeface="Calibri"/>
              </a:rPr>
              <a:t>баланса сидя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24316" y="1973579"/>
            <a:ext cx="2647187" cy="3980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585" y="626440"/>
            <a:ext cx="5864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Times New Roman"/>
                <a:cs typeface="Times New Roman"/>
              </a:rPr>
              <a:t>Пренатальный</a:t>
            </a:r>
            <a:r>
              <a:rPr sz="4400" b="0" spc="-70" dirty="0">
                <a:latin typeface="Times New Roman"/>
                <a:cs typeface="Times New Roman"/>
              </a:rPr>
              <a:t> </a:t>
            </a:r>
            <a:r>
              <a:rPr sz="4400" b="0" spc="-5" dirty="0">
                <a:latin typeface="Times New Roman"/>
                <a:cs typeface="Times New Roman"/>
              </a:rPr>
              <a:t>скрининг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5769"/>
            <a:ext cx="10327640" cy="44932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Пренатальный </a:t>
            </a:r>
            <a:r>
              <a:rPr sz="1800" spc="-5" dirty="0">
                <a:latin typeface="Calibri"/>
                <a:cs typeface="Calibri"/>
              </a:rPr>
              <a:t>скрининг теперь </a:t>
            </a:r>
            <a:r>
              <a:rPr sz="1800" spc="-10" dirty="0">
                <a:latin typeface="Calibri"/>
                <a:cs typeface="Calibri"/>
              </a:rPr>
              <a:t>позволяет </a:t>
            </a:r>
            <a:r>
              <a:rPr sz="1800" spc="-5" dirty="0">
                <a:latin typeface="Calibri"/>
                <a:cs typeface="Calibri"/>
              </a:rPr>
              <a:t>диагностировать </a:t>
            </a:r>
            <a:r>
              <a:rPr sz="1800" spc="-10" dirty="0">
                <a:latin typeface="Calibri"/>
                <a:cs typeface="Calibri"/>
              </a:rPr>
              <a:t>большинство </a:t>
            </a:r>
            <a:r>
              <a:rPr sz="1800" spc="-5" dirty="0">
                <a:latin typeface="Calibri"/>
                <a:cs typeface="Calibri"/>
              </a:rPr>
              <a:t>случаев </a:t>
            </a:r>
            <a:r>
              <a:rPr sz="1800" dirty="0">
                <a:latin typeface="Calibri"/>
                <a:cs typeface="Calibri"/>
              </a:rPr>
              <a:t>ММЦ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рождения.</a:t>
            </a:r>
            <a:endParaRPr sz="1800">
              <a:latin typeface="Calibri"/>
              <a:cs typeface="Calibri"/>
            </a:endParaRPr>
          </a:p>
          <a:p>
            <a:pPr marL="241300" marR="560070" indent="-229235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Первоначальный </a:t>
            </a:r>
            <a:r>
              <a:rPr sz="1800" spc="-5" dirty="0">
                <a:latin typeface="Calibri"/>
                <a:cs typeface="Calibri"/>
              </a:rPr>
              <a:t>скрининг женщин, </a:t>
            </a:r>
            <a:r>
              <a:rPr sz="1800" spc="-15" dirty="0">
                <a:latin typeface="Calibri"/>
                <a:cs typeface="Calibri"/>
              </a:rPr>
              <a:t>которые </a:t>
            </a:r>
            <a:r>
              <a:rPr sz="1800" spc="-10" dirty="0">
                <a:latin typeface="Calibri"/>
                <a:cs typeface="Calibri"/>
              </a:rPr>
              <a:t>подвергаются высокому </a:t>
            </a:r>
            <a:r>
              <a:rPr sz="1800" spc="-5" dirty="0">
                <a:latin typeface="Calibri"/>
                <a:cs typeface="Calibri"/>
              </a:rPr>
              <a:t>риску (с </a:t>
            </a:r>
            <a:r>
              <a:rPr sz="1800" spc="-10" dirty="0">
                <a:latin typeface="Calibri"/>
                <a:cs typeface="Calibri"/>
              </a:rPr>
              <a:t>положительным  </a:t>
            </a:r>
            <a:r>
              <a:rPr sz="1800" spc="-5" dirty="0">
                <a:latin typeface="Calibri"/>
                <a:cs typeface="Calibri"/>
              </a:rPr>
              <a:t>семейным анамнезом, имевших ранее ребенка </a:t>
            </a:r>
            <a:r>
              <a:rPr sz="1800" dirty="0">
                <a:latin typeface="Calibri"/>
                <a:cs typeface="Calibri"/>
              </a:rPr>
              <a:t>со </a:t>
            </a:r>
            <a:r>
              <a:rPr sz="1800" spc="-5" dirty="0">
                <a:latin typeface="Calibri"/>
                <a:cs typeface="Calibri"/>
              </a:rPr>
              <a:t>spina bifida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10" dirty="0">
                <a:latin typeface="Calibri"/>
                <a:cs typeface="Calibri"/>
              </a:rPr>
              <a:t>подвергающихся </a:t>
            </a:r>
            <a:r>
              <a:rPr sz="1800" spc="-5" dirty="0">
                <a:latin typeface="Calibri"/>
                <a:cs typeface="Calibri"/>
              </a:rPr>
              <a:t>воздействию  </a:t>
            </a:r>
            <a:r>
              <a:rPr sz="1800" spc="-10" dirty="0">
                <a:latin typeface="Calibri"/>
                <a:cs typeface="Calibri"/>
              </a:rPr>
              <a:t>тератогенных агентов) </a:t>
            </a:r>
            <a:r>
              <a:rPr sz="1800" spc="-15" dirty="0">
                <a:latin typeface="Calibri"/>
                <a:cs typeface="Calibri"/>
              </a:rPr>
              <a:t>должен </a:t>
            </a:r>
            <a:r>
              <a:rPr sz="1800" spc="-5" dirty="0">
                <a:latin typeface="Calibri"/>
                <a:cs typeface="Calibri"/>
              </a:rPr>
              <a:t>включать </a:t>
            </a:r>
            <a:r>
              <a:rPr sz="1800" dirty="0">
                <a:latin typeface="Calibri"/>
                <a:cs typeface="Calibri"/>
              </a:rPr>
              <a:t>в себя </a:t>
            </a:r>
            <a:r>
              <a:rPr sz="1800" spc="-5" dirty="0">
                <a:latin typeface="Calibri"/>
                <a:cs typeface="Calibri"/>
              </a:rPr>
              <a:t>измерение </a:t>
            </a:r>
            <a:r>
              <a:rPr sz="1800" dirty="0">
                <a:latin typeface="Calibri"/>
                <a:cs typeface="Calibri"/>
              </a:rPr>
              <a:t>уровней </a:t>
            </a:r>
            <a:r>
              <a:rPr sz="1800" spc="-5" dirty="0">
                <a:latin typeface="Calibri"/>
                <a:cs typeface="Calibri"/>
              </a:rPr>
              <a:t>α-фетопротеина </a:t>
            </a:r>
            <a:r>
              <a:rPr sz="1800" dirty="0">
                <a:latin typeface="Calibri"/>
                <a:cs typeface="Calibri"/>
              </a:rPr>
              <a:t>и  </a:t>
            </a:r>
            <a:r>
              <a:rPr sz="1800" spc="-10" dirty="0">
                <a:latin typeface="Calibri"/>
                <a:cs typeface="Calibri"/>
              </a:rPr>
              <a:t>ацетилхолинэстеразы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сыворотке крови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период </a:t>
            </a:r>
            <a:r>
              <a:rPr sz="1800" spc="-5" dirty="0">
                <a:latin typeface="Calibri"/>
                <a:cs typeface="Calibri"/>
              </a:rPr>
              <a:t>от </a:t>
            </a:r>
            <a:r>
              <a:rPr sz="1800" dirty="0">
                <a:latin typeface="Calibri"/>
                <a:cs typeface="Calibri"/>
              </a:rPr>
              <a:t>16 </a:t>
            </a:r>
            <a:r>
              <a:rPr sz="1800" spc="-5" dirty="0">
                <a:latin typeface="Calibri"/>
                <a:cs typeface="Calibri"/>
              </a:rPr>
              <a:t>до </a:t>
            </a:r>
            <a:r>
              <a:rPr sz="1800" dirty="0">
                <a:latin typeface="Calibri"/>
                <a:cs typeface="Calibri"/>
              </a:rPr>
              <a:t>18 </a:t>
            </a:r>
            <a:r>
              <a:rPr sz="1800" spc="-10" dirty="0">
                <a:latin typeface="Calibri"/>
                <a:cs typeface="Calibri"/>
              </a:rPr>
              <a:t>недель </a:t>
            </a:r>
            <a:r>
              <a:rPr sz="1800" spc="-5" dirty="0">
                <a:latin typeface="Calibri"/>
                <a:cs typeface="Calibri"/>
              </a:rPr>
              <a:t>после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зачатия.</a:t>
            </a:r>
            <a:endParaRPr sz="1800">
              <a:latin typeface="Calibri"/>
              <a:cs typeface="Calibri"/>
            </a:endParaRPr>
          </a:p>
          <a:p>
            <a:pPr marL="12700" marR="1005205" indent="208915">
              <a:lnSpc>
                <a:spcPts val="1939"/>
              </a:lnSpc>
              <a:spcBef>
                <a:spcPts val="1025"/>
              </a:spcBef>
              <a:tabLst>
                <a:tab pos="1259840" algn="l"/>
              </a:tabLst>
            </a:pPr>
            <a:r>
              <a:rPr sz="1800" dirty="0">
                <a:latin typeface="Calibri"/>
                <a:cs typeface="Calibri"/>
              </a:rPr>
              <a:t>→ </a:t>
            </a: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dirty="0">
                <a:latin typeface="Calibri"/>
                <a:cs typeface="Calibri"/>
              </a:rPr>
              <a:t>быть </a:t>
            </a:r>
            <a:r>
              <a:rPr sz="1800" spc="-10" dirty="0">
                <a:latin typeface="Calibri"/>
                <a:cs typeface="Calibri"/>
              </a:rPr>
              <a:t>рассчитан </a:t>
            </a:r>
            <a:r>
              <a:rPr sz="1800" spc="-5" dirty="0">
                <a:latin typeface="Calibri"/>
                <a:cs typeface="Calibri"/>
              </a:rPr>
              <a:t>риск </a:t>
            </a:r>
            <a:r>
              <a:rPr sz="1800" spc="-10" dirty="0">
                <a:latin typeface="Calibri"/>
                <a:cs typeface="Calibri"/>
              </a:rPr>
              <a:t>каждого конкретного </a:t>
            </a:r>
            <a:r>
              <a:rPr sz="1800" spc="-5" dirty="0">
                <a:latin typeface="Calibri"/>
                <a:cs typeface="Calibri"/>
              </a:rPr>
              <a:t>пациента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выполнен </a:t>
            </a:r>
            <a:r>
              <a:rPr sz="1800" spc="-10" dirty="0">
                <a:latin typeface="Calibri"/>
                <a:cs typeface="Calibri"/>
              </a:rPr>
              <a:t>повторный </a:t>
            </a:r>
            <a:r>
              <a:rPr sz="1800" dirty="0">
                <a:latin typeface="Calibri"/>
                <a:cs typeface="Calibri"/>
              </a:rPr>
              <a:t>анализ  </a:t>
            </a:r>
            <a:r>
              <a:rPr sz="1800" spc="-5" dirty="0">
                <a:latin typeface="Calibri"/>
                <a:cs typeface="Calibri"/>
              </a:rPr>
              <a:t>сыворотки	крови.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ts val="2055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Впоследствии могут </a:t>
            </a:r>
            <a:r>
              <a:rPr sz="1800" dirty="0">
                <a:latin typeface="Calibri"/>
                <a:cs typeface="Calibri"/>
              </a:rPr>
              <a:t>быть </a:t>
            </a:r>
            <a:r>
              <a:rPr sz="1800" spc="-10" dirty="0">
                <a:latin typeface="Calibri"/>
                <a:cs typeface="Calibri"/>
              </a:rPr>
              <a:t>выполнены обследования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помощью УЗИ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высоким разрешением,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которые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spc="-5" dirty="0">
                <a:latin typeface="Calibri"/>
                <a:cs typeface="Calibri"/>
              </a:rPr>
              <a:t>чувствительны </a:t>
            </a:r>
            <a:r>
              <a:rPr sz="1800" dirty="0">
                <a:latin typeface="Calibri"/>
                <a:cs typeface="Calibri"/>
              </a:rPr>
              <a:t>в 95%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случаев.</a:t>
            </a:r>
            <a:endParaRPr sz="1800">
              <a:latin typeface="Calibri"/>
              <a:cs typeface="Calibri"/>
            </a:endParaRPr>
          </a:p>
          <a:p>
            <a:pPr marL="241300" marR="118110" indent="-229235">
              <a:lnSpc>
                <a:spcPts val="1939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5" dirty="0">
                <a:latin typeface="Calibri"/>
                <a:cs typeface="Calibri"/>
              </a:rPr>
              <a:t>Если </a:t>
            </a:r>
            <a:r>
              <a:rPr sz="1800" spc="-5" dirty="0">
                <a:latin typeface="Calibri"/>
                <a:cs typeface="Calibri"/>
              </a:rPr>
              <a:t>изображения имеют </a:t>
            </a:r>
            <a:r>
              <a:rPr sz="1800" spc="-10" dirty="0">
                <a:latin typeface="Calibri"/>
                <a:cs typeface="Calibri"/>
              </a:rPr>
              <a:t>низкое </a:t>
            </a:r>
            <a:r>
              <a:rPr sz="1800" spc="-5" dirty="0">
                <a:latin typeface="Calibri"/>
                <a:cs typeface="Calibri"/>
              </a:rPr>
              <a:t>качество из-за </a:t>
            </a:r>
            <a:r>
              <a:rPr sz="1800" spc="-10" dirty="0">
                <a:latin typeface="Calibri"/>
                <a:cs typeface="Calibri"/>
              </a:rPr>
              <a:t>материнского </a:t>
            </a:r>
            <a:r>
              <a:rPr sz="1800" spc="-5" dirty="0">
                <a:latin typeface="Calibri"/>
                <a:cs typeface="Calibri"/>
              </a:rPr>
              <a:t>ожирения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5" dirty="0">
                <a:latin typeface="Calibri"/>
                <a:cs typeface="Calibri"/>
              </a:rPr>
              <a:t>других факторов, </a:t>
            </a:r>
            <a:r>
              <a:rPr sz="1800" spc="-15" dirty="0">
                <a:latin typeface="Calibri"/>
                <a:cs typeface="Calibri"/>
              </a:rPr>
              <a:t>может  </a:t>
            </a:r>
            <a:r>
              <a:rPr sz="1800" dirty="0">
                <a:latin typeface="Calibri"/>
                <a:cs typeface="Calibri"/>
              </a:rPr>
              <a:t>быть </a:t>
            </a:r>
            <a:r>
              <a:rPr sz="1800" spc="-5" dirty="0">
                <a:latin typeface="Calibri"/>
                <a:cs typeface="Calibri"/>
              </a:rPr>
              <a:t>выполнен амниоцентез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5" dirty="0">
                <a:latin typeface="Calibri"/>
                <a:cs typeface="Calibri"/>
              </a:rPr>
              <a:t>получения </a:t>
            </a:r>
            <a:r>
              <a:rPr sz="1800" dirty="0">
                <a:latin typeface="Calibri"/>
                <a:cs typeface="Calibri"/>
              </a:rPr>
              <a:t>уровней </a:t>
            </a:r>
            <a:r>
              <a:rPr sz="1800" spc="-10" dirty="0">
                <a:latin typeface="Calibri"/>
                <a:cs typeface="Calibri"/>
              </a:rPr>
              <a:t>α-фетопротеина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ацетилхолинэстеразы </a:t>
            </a:r>
            <a:r>
              <a:rPr sz="1800" dirty="0">
                <a:latin typeface="Calibri"/>
                <a:cs typeface="Calibri"/>
              </a:rPr>
              <a:t>в  </a:t>
            </a:r>
            <a:r>
              <a:rPr sz="1800" spc="-15" dirty="0">
                <a:latin typeface="Calibri"/>
                <a:cs typeface="Calibri"/>
              </a:rPr>
              <a:t>околоплодных </a:t>
            </a:r>
            <a:r>
              <a:rPr sz="1800" spc="-10" dirty="0">
                <a:latin typeface="Calibri"/>
                <a:cs typeface="Calibri"/>
              </a:rPr>
              <a:t>водах. </a:t>
            </a:r>
            <a:r>
              <a:rPr sz="1800" dirty="0">
                <a:latin typeface="Calibri"/>
                <a:cs typeface="Calibri"/>
              </a:rPr>
              <a:t>Эти </a:t>
            </a:r>
            <a:r>
              <a:rPr sz="1800" spc="-5" dirty="0">
                <a:latin typeface="Calibri"/>
                <a:cs typeface="Calibri"/>
              </a:rPr>
              <a:t>тесты могут </a:t>
            </a:r>
            <a:r>
              <a:rPr sz="1800" spc="-10" dirty="0">
                <a:latin typeface="Calibri"/>
                <a:cs typeface="Calibri"/>
              </a:rPr>
              <a:t>повторяться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основании предыдущих </a:t>
            </a:r>
            <a:r>
              <a:rPr sz="1800" spc="-10" dirty="0">
                <a:latin typeface="Calibri"/>
                <a:cs typeface="Calibri"/>
              </a:rPr>
              <a:t>сомнительных  </a:t>
            </a:r>
            <a:r>
              <a:rPr sz="1800" spc="-20" dirty="0">
                <a:latin typeface="Calibri"/>
                <a:cs typeface="Calibri"/>
              </a:rPr>
              <a:t>результатов;</a:t>
            </a:r>
            <a:endParaRPr sz="1800">
              <a:latin typeface="Calibri"/>
              <a:cs typeface="Calibri"/>
            </a:endParaRPr>
          </a:p>
          <a:p>
            <a:pPr marL="241300" marR="1032510" indent="-229235">
              <a:lnSpc>
                <a:spcPts val="1939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после установления диагноза </a:t>
            </a:r>
            <a:r>
              <a:rPr sz="1800" spc="-15" dirty="0">
                <a:latin typeface="Calibri"/>
                <a:cs typeface="Calibri"/>
              </a:rPr>
              <a:t>следует </a:t>
            </a:r>
            <a:r>
              <a:rPr sz="1800" spc="-5" dirty="0">
                <a:latin typeface="Calibri"/>
                <a:cs typeface="Calibri"/>
              </a:rPr>
              <a:t>осуществить </a:t>
            </a:r>
            <a:r>
              <a:rPr sz="1800" spc="-10" dirty="0">
                <a:latin typeface="Calibri"/>
                <a:cs typeface="Calibri"/>
              </a:rPr>
              <a:t>генетическое </a:t>
            </a:r>
            <a:r>
              <a:rPr sz="1800" spc="-15" dirty="0">
                <a:latin typeface="Calibri"/>
                <a:cs typeface="Calibri"/>
              </a:rPr>
              <a:t>консультирование </a:t>
            </a:r>
            <a:r>
              <a:rPr sz="1800" spc="-5" dirty="0">
                <a:latin typeface="Calibri"/>
                <a:cs typeface="Calibri"/>
              </a:rPr>
              <a:t>наряду </a:t>
            </a:r>
            <a:r>
              <a:rPr sz="1800" dirty="0">
                <a:latin typeface="Calibri"/>
                <a:cs typeface="Calibri"/>
              </a:rPr>
              <a:t>с  </a:t>
            </a:r>
            <a:r>
              <a:rPr sz="1800" spc="-5" dirty="0">
                <a:latin typeface="Calibri"/>
                <a:cs typeface="Calibri"/>
              </a:rPr>
              <a:t>обсуждением вариантов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лечения.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4182" y="327101"/>
            <a:ext cx="3186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Times New Roman"/>
                <a:cs typeface="Times New Roman"/>
              </a:rPr>
              <a:t>Позвоночник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395221"/>
            <a:ext cx="7248525" cy="41452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Хирургические </a:t>
            </a:r>
            <a:r>
              <a:rPr sz="2000" dirty="0">
                <a:latin typeface="Calibri"/>
                <a:cs typeface="Calibri"/>
              </a:rPr>
              <a:t>варианты </a:t>
            </a:r>
            <a:r>
              <a:rPr sz="2000" spc="-10" dirty="0">
                <a:latin typeface="Calibri"/>
                <a:cs typeface="Calibri"/>
              </a:rPr>
              <a:t>следует </a:t>
            </a:r>
            <a:r>
              <a:rPr sz="2000" spc="-5" dirty="0">
                <a:latin typeface="Calibri"/>
                <a:cs typeface="Calibri"/>
              </a:rPr>
              <a:t>рассматривать, </a:t>
            </a:r>
            <a:r>
              <a:rPr sz="2000" spc="-30" dirty="0">
                <a:latin typeface="Calibri"/>
                <a:cs typeface="Calibri"/>
              </a:rPr>
              <a:t>когда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изгибы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позвоночника </a:t>
            </a:r>
            <a:r>
              <a:rPr sz="2000" dirty="0">
                <a:latin typeface="Calibri"/>
                <a:cs typeface="Calibri"/>
              </a:rPr>
              <a:t>&gt; 50°, а </a:t>
            </a:r>
            <a:r>
              <a:rPr sz="2000" spc="-5" dirty="0">
                <a:latin typeface="Calibri"/>
                <a:cs typeface="Calibri"/>
              </a:rPr>
              <a:t>ребенок </a:t>
            </a:r>
            <a:r>
              <a:rPr sz="2000" spc="-20" dirty="0">
                <a:latin typeface="Calibri"/>
                <a:cs typeface="Calibri"/>
              </a:rPr>
              <a:t>находится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соответствующем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уровне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развития.</a:t>
            </a:r>
            <a:endParaRPr sz="2000">
              <a:latin typeface="Calibri"/>
              <a:cs typeface="Calibri"/>
            </a:endParaRPr>
          </a:p>
          <a:p>
            <a:pPr marL="241300" marR="472440" indent="-229235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Различные </a:t>
            </a:r>
            <a:r>
              <a:rPr sz="2000" spc="-25" dirty="0">
                <a:latin typeface="Calibri"/>
                <a:cs typeface="Calibri"/>
              </a:rPr>
              <a:t>подходы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фиксации </a:t>
            </a:r>
            <a:r>
              <a:rPr sz="2000" dirty="0">
                <a:latin typeface="Calibri"/>
                <a:cs typeface="Calibri"/>
              </a:rPr>
              <a:t>включают </a:t>
            </a:r>
            <a:r>
              <a:rPr sz="2000" spc="-5" dirty="0">
                <a:latin typeface="Calibri"/>
                <a:cs typeface="Calibri"/>
              </a:rPr>
              <a:t>передний </a:t>
            </a:r>
            <a:r>
              <a:rPr sz="2000" dirty="0">
                <a:latin typeface="Calibri"/>
                <a:cs typeface="Calibri"/>
              </a:rPr>
              <a:t>и / </a:t>
            </a:r>
            <a:r>
              <a:rPr sz="2000" spc="-5" dirty="0">
                <a:latin typeface="Calibri"/>
                <a:cs typeface="Calibri"/>
              </a:rPr>
              <a:t>или  </a:t>
            </a:r>
            <a:r>
              <a:rPr sz="2000" dirty="0">
                <a:latin typeface="Calibri"/>
                <a:cs typeface="Calibri"/>
              </a:rPr>
              <a:t>задний вариант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слияния.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29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До операции </a:t>
            </a:r>
            <a:r>
              <a:rPr sz="2000" spc="-15" dirty="0">
                <a:latin typeface="Calibri"/>
                <a:cs typeface="Calibri"/>
              </a:rPr>
              <a:t>должны </a:t>
            </a:r>
            <a:r>
              <a:rPr sz="2000" dirty="0">
                <a:latin typeface="Calibri"/>
                <a:cs typeface="Calibri"/>
              </a:rPr>
              <a:t>быть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исключены:</a:t>
            </a:r>
            <a:endParaRPr sz="2000">
              <a:latin typeface="Calibri"/>
              <a:cs typeface="Calibri"/>
            </a:endParaRPr>
          </a:p>
          <a:p>
            <a:pPr marL="698500" lvl="1" indent="-229235">
              <a:lnSpc>
                <a:spcPts val="2180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spc="-5" dirty="0">
                <a:latin typeface="Calibri"/>
                <a:cs typeface="Calibri"/>
              </a:rPr>
              <a:t>фиксированный спинной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мозг,</a:t>
            </a:r>
            <a:endParaRPr sz="2000">
              <a:latin typeface="Calibri"/>
              <a:cs typeface="Calibri"/>
            </a:endParaRPr>
          </a:p>
          <a:p>
            <a:pPr marL="698500" lvl="1" indent="-229235">
              <a:lnSpc>
                <a:spcPts val="2180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порок развития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Киари</a:t>
            </a:r>
            <a:endParaRPr sz="2000">
              <a:latin typeface="Calibri"/>
              <a:cs typeface="Calibri"/>
            </a:endParaRPr>
          </a:p>
          <a:p>
            <a:pPr marL="698500" lvl="1" indent="-229235">
              <a:lnSpc>
                <a:spcPts val="2290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spc="-10" dirty="0">
                <a:latin typeface="Calibri"/>
                <a:cs typeface="Calibri"/>
              </a:rPr>
              <a:t>сирингомиелия.</a:t>
            </a:r>
            <a:endParaRPr sz="2000">
              <a:latin typeface="Calibri"/>
              <a:cs typeface="Calibri"/>
            </a:endParaRPr>
          </a:p>
          <a:p>
            <a:pPr marL="241300" marR="24701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Освобождение </a:t>
            </a:r>
            <a:r>
              <a:rPr sz="2000" spc="-10" dirty="0">
                <a:latin typeface="Calibri"/>
                <a:cs typeface="Calibri"/>
              </a:rPr>
              <a:t>от </a:t>
            </a:r>
            <a:r>
              <a:rPr sz="2000" spc="-5" dirty="0">
                <a:latin typeface="Calibri"/>
                <a:cs typeface="Calibri"/>
              </a:rPr>
              <a:t>фиксации спинного мозга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dirty="0">
                <a:latin typeface="Calibri"/>
                <a:cs typeface="Calibri"/>
              </a:rPr>
              <a:t>привести к  </a:t>
            </a:r>
            <a:r>
              <a:rPr sz="2000" spc="-5" dirty="0">
                <a:latin typeface="Calibri"/>
                <a:cs typeface="Calibri"/>
              </a:rPr>
              <a:t>коррекции, </a:t>
            </a:r>
            <a:r>
              <a:rPr sz="2000" dirty="0">
                <a:latin typeface="Calibri"/>
                <a:cs typeface="Calibri"/>
              </a:rPr>
              <a:t>если </a:t>
            </a:r>
            <a:r>
              <a:rPr sz="2000" spc="-5" dirty="0">
                <a:latin typeface="Calibri"/>
                <a:cs typeface="Calibri"/>
              </a:rPr>
              <a:t>деформация </a:t>
            </a:r>
            <a:r>
              <a:rPr sz="2000" dirty="0">
                <a:latin typeface="Calibri"/>
                <a:cs typeface="Calibri"/>
              </a:rPr>
              <a:t>была &lt;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40°.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dirty="0">
                <a:latin typeface="Calibri"/>
                <a:cs typeface="Calibri"/>
              </a:rPr>
              <a:t>кривых &gt; 40° и / </a:t>
            </a:r>
            <a:r>
              <a:rPr sz="2000" spc="-5" dirty="0">
                <a:latin typeface="Calibri"/>
                <a:cs typeface="Calibri"/>
              </a:rPr>
              <a:t>или для </a:t>
            </a:r>
            <a:r>
              <a:rPr sz="2000" spc="-15" dirty="0">
                <a:latin typeface="Calibri"/>
                <a:cs typeface="Calibri"/>
              </a:rPr>
              <a:t>миеломенингоцеле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уровне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5" dirty="0">
                <a:latin typeface="Calibri"/>
                <a:cs typeface="Calibri"/>
              </a:rPr>
              <a:t>грудной </a:t>
            </a:r>
            <a:r>
              <a:rPr sz="2000" spc="-5" dirty="0">
                <a:latin typeface="Calibri"/>
                <a:cs typeface="Calibri"/>
              </a:rPr>
              <a:t>клетки, снижение </a:t>
            </a:r>
            <a:r>
              <a:rPr sz="2000" dirty="0">
                <a:latin typeface="Calibri"/>
                <a:cs typeface="Calibri"/>
              </a:rPr>
              <a:t>степени </a:t>
            </a:r>
            <a:r>
              <a:rPr sz="2000" spc="-10" dirty="0">
                <a:latin typeface="Calibri"/>
                <a:cs typeface="Calibri"/>
              </a:rPr>
              <a:t>сколиоза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после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10" dirty="0">
                <a:latin typeface="Calibri"/>
                <a:cs typeface="Calibri"/>
              </a:rPr>
              <a:t>освобождения от </a:t>
            </a:r>
            <a:r>
              <a:rPr sz="2000" spc="-5" dirty="0">
                <a:latin typeface="Calibri"/>
                <a:cs typeface="Calibri"/>
              </a:rPr>
              <a:t>фиксации спинного мозга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наблюдается.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Кифотические деформации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этой популяции </a:t>
            </a:r>
            <a:r>
              <a:rPr sz="2000" spc="-5" dirty="0">
                <a:latin typeface="Calibri"/>
                <a:cs typeface="Calibri"/>
              </a:rPr>
              <a:t>особенно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сложны.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69807" y="1556003"/>
            <a:ext cx="3473196" cy="2351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4182" y="327101"/>
            <a:ext cx="3186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Times New Roman"/>
                <a:cs typeface="Times New Roman"/>
              </a:rPr>
              <a:t>Позвоночник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395221"/>
            <a:ext cx="7097395" cy="480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Ребенок </a:t>
            </a:r>
            <a:r>
              <a:rPr sz="2000" dirty="0">
                <a:latin typeface="Calibri"/>
                <a:cs typeface="Calibri"/>
              </a:rPr>
              <a:t>с высоким </a:t>
            </a:r>
            <a:r>
              <a:rPr sz="2000" spc="-5" dirty="0">
                <a:latin typeface="Calibri"/>
                <a:cs typeface="Calibri"/>
              </a:rPr>
              <a:t>повреждением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грудном </a:t>
            </a:r>
            <a:r>
              <a:rPr sz="2000" spc="-30" dirty="0">
                <a:latin typeface="Calibri"/>
                <a:cs typeface="Calibri"/>
              </a:rPr>
              <a:t>отделе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может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родиться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врожденным кифозом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деформацией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гиббса.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359"/>
              </a:spcBef>
            </a:pPr>
            <a:r>
              <a:rPr sz="2000" spc="-10" dirty="0">
                <a:latin typeface="Calibri"/>
                <a:cs typeface="Calibri"/>
              </a:rPr>
              <a:t>Рентген представляет </a:t>
            </a:r>
            <a:r>
              <a:rPr sz="2000" dirty="0">
                <a:latin typeface="Calibri"/>
                <a:cs typeface="Calibri"/>
              </a:rPr>
              <a:t>собой </a:t>
            </a:r>
            <a:r>
              <a:rPr sz="2000" spc="-5" dirty="0">
                <a:latin typeface="Calibri"/>
                <a:cs typeface="Calibri"/>
              </a:rPr>
              <a:t>гиббус, </a:t>
            </a:r>
            <a:r>
              <a:rPr sz="2000" spc="-10" dirty="0">
                <a:latin typeface="Calibri"/>
                <a:cs typeface="Calibri"/>
              </a:rPr>
              <a:t>которым </a:t>
            </a:r>
            <a:r>
              <a:rPr sz="2000" spc="-15" dirty="0">
                <a:latin typeface="Calibri"/>
                <a:cs typeface="Calibri"/>
              </a:rPr>
              <a:t>трудно </a:t>
            </a:r>
            <a:r>
              <a:rPr sz="2000" spc="-5" dirty="0">
                <a:latin typeface="Calibri"/>
                <a:cs typeface="Calibri"/>
              </a:rPr>
              <a:t>управлять  хирургическим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путем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Эти структурные отклонения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20" dirty="0">
                <a:latin typeface="Calibri"/>
                <a:cs typeface="Calibri"/>
              </a:rPr>
              <a:t>только </a:t>
            </a:r>
            <a:r>
              <a:rPr sz="2000" dirty="0">
                <a:latin typeface="Calibri"/>
                <a:cs typeface="Calibri"/>
              </a:rPr>
              <a:t>вызывают </a:t>
            </a:r>
            <a:r>
              <a:rPr sz="2000" spc="-10" dirty="0">
                <a:latin typeface="Calibri"/>
                <a:cs typeface="Calibri"/>
              </a:rPr>
              <a:t>проблемы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  <a:p>
            <a:pPr marL="241300" marR="529590">
              <a:lnSpc>
                <a:spcPct val="70000"/>
              </a:lnSpc>
              <a:spcBef>
                <a:spcPts val="360"/>
              </a:spcBef>
            </a:pPr>
            <a:r>
              <a:rPr sz="2000" spc="-10" dirty="0">
                <a:latin typeface="Calibri"/>
                <a:cs typeface="Calibri"/>
              </a:rPr>
              <a:t>сидением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мобильностью, </a:t>
            </a:r>
            <a:r>
              <a:rPr sz="2000" dirty="0">
                <a:latin typeface="Calibri"/>
                <a:cs typeface="Calibri"/>
              </a:rPr>
              <a:t>но </a:t>
            </a:r>
            <a:r>
              <a:rPr sz="2000" spc="-10" dirty="0">
                <a:latin typeface="Calibri"/>
                <a:cs typeface="Calibri"/>
              </a:rPr>
              <a:t>также </a:t>
            </a:r>
            <a:r>
              <a:rPr sz="2000" spc="-5" dirty="0">
                <a:latin typeface="Calibri"/>
                <a:cs typeface="Calibri"/>
              </a:rPr>
              <a:t>ставят перед </a:t>
            </a:r>
            <a:r>
              <a:rPr sz="2000" dirty="0">
                <a:latin typeface="Calibri"/>
                <a:cs typeface="Calibri"/>
              </a:rPr>
              <a:t>врачом  </a:t>
            </a:r>
            <a:r>
              <a:rPr sz="2000" spc="-10" dirty="0">
                <a:latin typeface="Calibri"/>
                <a:cs typeface="Calibri"/>
              </a:rPr>
              <a:t>проблемы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сохранением целостности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кожи.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Деформация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spc="-5" dirty="0">
                <a:latin typeface="Calibri"/>
                <a:cs typeface="Calibri"/>
              </a:rPr>
              <a:t>повлиять </a:t>
            </a:r>
            <a:r>
              <a:rPr sz="2000" dirty="0">
                <a:latin typeface="Calibri"/>
                <a:cs typeface="Calibri"/>
              </a:rPr>
              <a:t>на развитие </a:t>
            </a:r>
            <a:r>
              <a:rPr sz="2000" spc="-15" dirty="0">
                <a:latin typeface="Calibri"/>
                <a:cs typeface="Calibri"/>
              </a:rPr>
              <a:t>грудной </a:t>
            </a:r>
            <a:r>
              <a:rPr sz="2000" spc="-5" dirty="0">
                <a:latin typeface="Calibri"/>
                <a:cs typeface="Calibri"/>
              </a:rPr>
              <a:t>клетки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15" dirty="0">
                <a:latin typeface="Calibri"/>
                <a:cs typeface="Calibri"/>
              </a:rPr>
              <a:t>ухудшить </a:t>
            </a:r>
            <a:r>
              <a:rPr sz="2000" spc="-5" dirty="0">
                <a:latin typeface="Calibri"/>
                <a:cs typeface="Calibri"/>
              </a:rPr>
              <a:t>дыхание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прием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пищи.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Варианты </a:t>
            </a:r>
            <a:r>
              <a:rPr sz="2000" spc="-5" dirty="0">
                <a:latin typeface="Calibri"/>
                <a:cs typeface="Calibri"/>
              </a:rPr>
              <a:t>лечения </a:t>
            </a:r>
            <a:r>
              <a:rPr sz="2000" dirty="0">
                <a:latin typeface="Calibri"/>
                <a:cs typeface="Calibri"/>
              </a:rPr>
              <a:t>включают в себя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консервативное</a:t>
            </a:r>
            <a:endParaRPr sz="2000">
              <a:latin typeface="Calibri"/>
              <a:cs typeface="Calibri"/>
            </a:endParaRPr>
          </a:p>
          <a:p>
            <a:pPr marL="241300" marR="237490">
              <a:lnSpc>
                <a:spcPct val="70000"/>
              </a:lnSpc>
              <a:spcBef>
                <a:spcPts val="359"/>
              </a:spcBef>
            </a:pPr>
            <a:r>
              <a:rPr sz="2000" spc="-5" dirty="0">
                <a:latin typeface="Calibri"/>
                <a:cs typeface="Calibri"/>
              </a:rPr>
              <a:t>управление </a:t>
            </a:r>
            <a:r>
              <a:rPr sz="2000" dirty="0">
                <a:latin typeface="Calibri"/>
                <a:cs typeface="Calibri"/>
              </a:rPr>
              <a:t>с брейсами и </a:t>
            </a:r>
            <a:r>
              <a:rPr sz="2000" spc="-10" dirty="0">
                <a:latin typeface="Calibri"/>
                <a:cs typeface="Calibri"/>
              </a:rPr>
              <a:t>модификациями </a:t>
            </a:r>
            <a:r>
              <a:rPr sz="2000" spc="-5" dirty="0">
                <a:latin typeface="Calibri"/>
                <a:cs typeface="Calibri"/>
              </a:rPr>
              <a:t>«сидя» для </a:t>
            </a:r>
            <a:r>
              <a:rPr sz="2000" spc="-10" dirty="0">
                <a:latin typeface="Calibri"/>
                <a:cs typeface="Calibri"/>
              </a:rPr>
              <a:t>более  </a:t>
            </a:r>
            <a:r>
              <a:rPr sz="2000" dirty="0">
                <a:latin typeface="Calibri"/>
                <a:cs typeface="Calibri"/>
              </a:rPr>
              <a:t>агрессивных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подходов.</a:t>
            </a:r>
            <a:endParaRPr sz="2000">
              <a:latin typeface="Calibri"/>
              <a:cs typeface="Calibri"/>
            </a:endParaRPr>
          </a:p>
          <a:p>
            <a:pPr marL="241300" marR="381635" indent="-229235">
              <a:lnSpc>
                <a:spcPct val="701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Кифэктомия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ограниченное слияние </a:t>
            </a:r>
            <a:r>
              <a:rPr sz="2000" dirty="0">
                <a:latin typeface="Calibri"/>
                <a:cs typeface="Calibri"/>
              </a:rPr>
              <a:t>задних </a:t>
            </a:r>
            <a:r>
              <a:rPr sz="2000" spc="-10" dirty="0">
                <a:latin typeface="Calibri"/>
                <a:cs typeface="Calibri"/>
              </a:rPr>
              <a:t>конечностей </a:t>
            </a:r>
            <a:r>
              <a:rPr sz="2000" dirty="0">
                <a:latin typeface="Calibri"/>
                <a:cs typeface="Calibri"/>
              </a:rPr>
              <a:t>в  </a:t>
            </a:r>
            <a:r>
              <a:rPr sz="2000" spc="-5" dirty="0">
                <a:latin typeface="Calibri"/>
                <a:cs typeface="Calibri"/>
              </a:rPr>
              <a:t>раннем </a:t>
            </a:r>
            <a:r>
              <a:rPr sz="2000" dirty="0">
                <a:latin typeface="Calibri"/>
                <a:cs typeface="Calibri"/>
              </a:rPr>
              <a:t>возрасте - </a:t>
            </a:r>
            <a:r>
              <a:rPr sz="2000" spc="-20" dirty="0">
                <a:latin typeface="Calibri"/>
                <a:cs typeface="Calibri"/>
              </a:rPr>
              <a:t>один </a:t>
            </a:r>
            <a:r>
              <a:rPr sz="2000" dirty="0">
                <a:latin typeface="Calibri"/>
                <a:cs typeface="Calibri"/>
              </a:rPr>
              <a:t>из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вариантов.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41300" marR="677545" indent="-229235">
              <a:lnSpc>
                <a:spcPct val="7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Дети более </a:t>
            </a:r>
            <a:r>
              <a:rPr sz="2000" spc="-5" dirty="0">
                <a:latin typeface="Calibri"/>
                <a:cs typeface="Calibri"/>
              </a:rPr>
              <a:t>старшего </a:t>
            </a:r>
            <a:r>
              <a:rPr sz="2000" dirty="0">
                <a:latin typeface="Calibri"/>
                <a:cs typeface="Calibri"/>
              </a:rPr>
              <a:t>возраста с </a:t>
            </a:r>
            <a:r>
              <a:rPr sz="2000" spc="-15" dirty="0">
                <a:latin typeface="Calibri"/>
                <a:cs typeface="Calibri"/>
              </a:rPr>
              <a:t>тяжелым </a:t>
            </a:r>
            <a:r>
              <a:rPr sz="2000" spc="-5" dirty="0">
                <a:latin typeface="Calibri"/>
                <a:cs typeface="Calibri"/>
              </a:rPr>
              <a:t>кифозом могут  </a:t>
            </a:r>
            <a:r>
              <a:rPr sz="2000" spc="-10" dirty="0">
                <a:latin typeface="Calibri"/>
                <a:cs typeface="Calibri"/>
              </a:rPr>
              <a:t>получить пользу от </a:t>
            </a:r>
            <a:r>
              <a:rPr sz="2000" spc="-5" dirty="0">
                <a:latin typeface="Calibri"/>
                <a:cs typeface="Calibri"/>
              </a:rPr>
              <a:t>заднего сращения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позвоночника.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320"/>
              </a:lnSpc>
            </a:pPr>
            <a:r>
              <a:rPr sz="2000" spc="-5" dirty="0">
                <a:latin typeface="Calibri"/>
                <a:cs typeface="Calibri"/>
              </a:rPr>
              <a:t>Эти операции </a:t>
            </a:r>
            <a:r>
              <a:rPr sz="2000" dirty="0">
                <a:latin typeface="Calibri"/>
                <a:cs typeface="Calibri"/>
              </a:rPr>
              <a:t>известны своей </a:t>
            </a:r>
            <a:r>
              <a:rPr sz="2000" spc="-5" dirty="0">
                <a:latin typeface="Calibri"/>
                <a:cs typeface="Calibri"/>
              </a:rPr>
              <a:t>высокой </a:t>
            </a:r>
            <a:r>
              <a:rPr sz="2000" spc="-10" dirty="0">
                <a:latin typeface="Calibri"/>
                <a:cs typeface="Calibri"/>
              </a:rPr>
              <a:t>частотой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осложнений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(89%)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62225" y="1117091"/>
            <a:ext cx="2062875" cy="206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91394" y="3285744"/>
            <a:ext cx="2561465" cy="2561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4182" y="327101"/>
            <a:ext cx="3186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Times New Roman"/>
                <a:cs typeface="Times New Roman"/>
              </a:rPr>
              <a:t>Позвоночник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26818"/>
            <a:ext cx="5893435" cy="379285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363220" indent="-229235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За </a:t>
            </a:r>
            <a:r>
              <a:rPr sz="2200" spc="-10" dirty="0">
                <a:latin typeface="Calibri"/>
                <a:cs typeface="Calibri"/>
              </a:rPr>
              <a:t>последнее десятилетие </a:t>
            </a:r>
            <a:r>
              <a:rPr sz="2200" spc="-5" dirty="0">
                <a:latin typeface="Calibri"/>
                <a:cs typeface="Calibri"/>
              </a:rPr>
              <a:t>появились новые  хирургические </a:t>
            </a:r>
            <a:r>
              <a:rPr sz="2200" spc="-20" dirty="0">
                <a:latin typeface="Calibri"/>
                <a:cs typeface="Calibri"/>
              </a:rPr>
              <a:t>методы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лечения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нейромышечного </a:t>
            </a:r>
            <a:r>
              <a:rPr sz="2200" spc="-15" dirty="0">
                <a:latin typeface="Calibri"/>
                <a:cs typeface="Calibri"/>
              </a:rPr>
              <a:t>сколиоза,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кифоза.</a:t>
            </a:r>
            <a:endParaRPr sz="2200">
              <a:latin typeface="Calibri"/>
              <a:cs typeface="Calibri"/>
            </a:endParaRPr>
          </a:p>
          <a:p>
            <a:pPr marL="241300" marR="5334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0" dirty="0">
                <a:latin typeface="Calibri"/>
                <a:cs typeface="Calibri"/>
              </a:rPr>
              <a:t>Методы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растущим ребенком </a:t>
            </a:r>
            <a:r>
              <a:rPr sz="2200" spc="-5" dirty="0">
                <a:latin typeface="Calibri"/>
                <a:cs typeface="Calibri"/>
              </a:rPr>
              <a:t>способствовали  </a:t>
            </a:r>
            <a:r>
              <a:rPr sz="2200" spc="-10" dirty="0">
                <a:latin typeface="Calibri"/>
                <a:cs typeface="Calibri"/>
              </a:rPr>
              <a:t>развитию операций без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фиксации.</a:t>
            </a:r>
            <a:endParaRPr sz="22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dirty="0"/>
              <a:t>	</a:t>
            </a:r>
            <a:r>
              <a:rPr sz="2200" spc="-10" dirty="0">
                <a:latin typeface="Calibri"/>
                <a:cs typeface="Calibri"/>
              </a:rPr>
              <a:t>Конкретные </a:t>
            </a:r>
            <a:r>
              <a:rPr sz="2200" spc="-25" dirty="0">
                <a:latin typeface="Calibri"/>
                <a:cs typeface="Calibri"/>
              </a:rPr>
              <a:t>цели </a:t>
            </a:r>
            <a:r>
              <a:rPr sz="2200" spc="-10" dirty="0">
                <a:latin typeface="Calibri"/>
                <a:cs typeface="Calibri"/>
              </a:rPr>
              <a:t>этих </a:t>
            </a:r>
            <a:r>
              <a:rPr sz="2200" spc="-25" dirty="0">
                <a:latin typeface="Calibri"/>
                <a:cs typeface="Calibri"/>
              </a:rPr>
              <a:t>методов </a:t>
            </a:r>
            <a:r>
              <a:rPr sz="2200" spc="-10" dirty="0">
                <a:latin typeface="Calibri"/>
                <a:cs typeface="Calibri"/>
              </a:rPr>
              <a:t>заключаются </a:t>
            </a:r>
            <a:r>
              <a:rPr sz="2200" spc="-5" dirty="0">
                <a:latin typeface="Calibri"/>
                <a:cs typeface="Calibri"/>
              </a:rPr>
              <a:t>в  </a:t>
            </a:r>
            <a:r>
              <a:rPr sz="2200" spc="-10" dirty="0">
                <a:latin typeface="Calibri"/>
                <a:cs typeface="Calibri"/>
              </a:rPr>
              <a:t>том, чтобы </a:t>
            </a:r>
            <a:r>
              <a:rPr sz="2200" spc="-20" dirty="0">
                <a:latin typeface="Calibri"/>
                <a:cs typeface="Calibri"/>
              </a:rPr>
              <a:t>отложить </a:t>
            </a:r>
            <a:r>
              <a:rPr sz="2200" spc="-15" dirty="0">
                <a:latin typeface="Calibri"/>
                <a:cs typeface="Calibri"/>
              </a:rPr>
              <a:t>окончательную </a:t>
            </a:r>
            <a:r>
              <a:rPr sz="2200" spc="-5" dirty="0">
                <a:latin typeface="Calibri"/>
                <a:cs typeface="Calibri"/>
              </a:rPr>
              <a:t>операцию  </a:t>
            </a:r>
            <a:r>
              <a:rPr sz="2200" spc="-20" dirty="0">
                <a:latin typeface="Calibri"/>
                <a:cs typeface="Calibri"/>
              </a:rPr>
              <a:t>до тех </a:t>
            </a:r>
            <a:r>
              <a:rPr sz="2200" spc="-5" dirty="0">
                <a:latin typeface="Calibri"/>
                <a:cs typeface="Calibri"/>
              </a:rPr>
              <a:t>пор, </a:t>
            </a:r>
            <a:r>
              <a:rPr sz="2200" spc="-15" dirty="0">
                <a:latin typeface="Calibri"/>
                <a:cs typeface="Calibri"/>
              </a:rPr>
              <a:t>пока </a:t>
            </a:r>
            <a:r>
              <a:rPr sz="2200" spc="-5" dirty="0">
                <a:latin typeface="Calibri"/>
                <a:cs typeface="Calibri"/>
              </a:rPr>
              <a:t>ребенок не </a:t>
            </a:r>
            <a:r>
              <a:rPr sz="2200" spc="-10" dirty="0">
                <a:latin typeface="Calibri"/>
                <a:cs typeface="Calibri"/>
              </a:rPr>
              <a:t>достигнет </a:t>
            </a:r>
            <a:r>
              <a:rPr sz="2200" spc="-15" dirty="0">
                <a:latin typeface="Calibri"/>
                <a:cs typeface="Calibri"/>
              </a:rPr>
              <a:t>более  </a:t>
            </a:r>
            <a:r>
              <a:rPr sz="2200" spc="-5" dirty="0">
                <a:latin typeface="Calibri"/>
                <a:cs typeface="Calibri"/>
              </a:rPr>
              <a:t>оптимального </a:t>
            </a:r>
            <a:r>
              <a:rPr sz="2200" spc="-10" dirty="0">
                <a:latin typeface="Calibri"/>
                <a:cs typeface="Calibri"/>
              </a:rPr>
              <a:t>размера, </a:t>
            </a:r>
            <a:r>
              <a:rPr sz="2200" spc="-5" dirty="0">
                <a:latin typeface="Calibri"/>
                <a:cs typeface="Calibri"/>
              </a:rPr>
              <a:t>обеспечить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развитие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450"/>
              </a:lnSpc>
            </a:pPr>
            <a:r>
              <a:rPr sz="2200" spc="-20" dirty="0">
                <a:latin typeface="Calibri"/>
                <a:cs typeface="Calibri"/>
              </a:rPr>
              <a:t>грудной </a:t>
            </a:r>
            <a:r>
              <a:rPr sz="2200" spc="-10" dirty="0">
                <a:latin typeface="Calibri"/>
                <a:cs typeface="Calibri"/>
              </a:rPr>
              <a:t>клетки, </a:t>
            </a:r>
            <a:r>
              <a:rPr sz="2200" spc="-15" dirty="0">
                <a:latin typeface="Calibri"/>
                <a:cs typeface="Calibri"/>
              </a:rPr>
              <a:t>улучшить </a:t>
            </a:r>
            <a:r>
              <a:rPr sz="2200" spc="-10" dirty="0">
                <a:latin typeface="Calibri"/>
                <a:cs typeface="Calibri"/>
              </a:rPr>
              <a:t>объем </a:t>
            </a:r>
            <a:r>
              <a:rPr sz="2200" spc="-5" dirty="0">
                <a:latin typeface="Calibri"/>
                <a:cs typeface="Calibri"/>
              </a:rPr>
              <a:t>легких,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а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20" dirty="0">
                <a:latin typeface="Calibri"/>
                <a:cs typeface="Calibri"/>
              </a:rPr>
              <a:t>иногда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20" dirty="0">
                <a:latin typeface="Calibri"/>
                <a:cs typeface="Calibri"/>
              </a:rPr>
              <a:t>избежать </a:t>
            </a:r>
            <a:r>
              <a:rPr sz="2200" spc="-5" dirty="0">
                <a:latin typeface="Calibri"/>
                <a:cs typeface="Calibri"/>
              </a:rPr>
              <a:t>агрессивной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операции.</a:t>
            </a:r>
            <a:endParaRPr sz="2200">
              <a:latin typeface="Calibri"/>
              <a:cs typeface="Calibri"/>
            </a:endParaRPr>
          </a:p>
          <a:p>
            <a:pPr marL="241300" marR="1143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Эти </a:t>
            </a:r>
            <a:r>
              <a:rPr sz="2200" spc="-25" dirty="0">
                <a:latin typeface="Calibri"/>
                <a:cs typeface="Calibri"/>
              </a:rPr>
              <a:t>методы </a:t>
            </a:r>
            <a:r>
              <a:rPr sz="2200" spc="-5" dirty="0">
                <a:latin typeface="Calibri"/>
                <a:cs typeface="Calibri"/>
              </a:rPr>
              <a:t>включают вырастающие </a:t>
            </a:r>
            <a:r>
              <a:rPr sz="2200" spc="-10" dirty="0">
                <a:latin typeface="Calibri"/>
                <a:cs typeface="Calibri"/>
              </a:rPr>
              <a:t>стержни </a:t>
            </a:r>
            <a:r>
              <a:rPr sz="2200" spc="-5" dirty="0">
                <a:latin typeface="Calibri"/>
                <a:cs typeface="Calibri"/>
              </a:rPr>
              <a:t>и  </a:t>
            </a:r>
            <a:r>
              <a:rPr sz="2200" spc="-10" dirty="0">
                <a:latin typeface="Calibri"/>
                <a:cs typeface="Calibri"/>
              </a:rPr>
              <a:t>использование вертикального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расширяемого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протезного </a:t>
            </a:r>
            <a:r>
              <a:rPr sz="2200" spc="-5" dirty="0">
                <a:latin typeface="Calibri"/>
                <a:cs typeface="Calibri"/>
              </a:rPr>
              <a:t>титанового </a:t>
            </a:r>
            <a:r>
              <a:rPr sz="2200" spc="-10" dirty="0">
                <a:latin typeface="Calibri"/>
                <a:cs typeface="Calibri"/>
              </a:rPr>
              <a:t>ребра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(VEPTR)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58456" y="2107692"/>
            <a:ext cx="4091595" cy="298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497" y="626440"/>
            <a:ext cx="9573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РЕАБИЛИТАЦИОННЫЙ</a:t>
            </a:r>
            <a:r>
              <a:rPr sz="4400" spc="-45" dirty="0"/>
              <a:t> </a:t>
            </a:r>
            <a:r>
              <a:rPr sz="4400" spc="-10" dirty="0"/>
              <a:t>ПРОГНОЗ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349230" cy="391985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195580" indent="-229235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После </a:t>
            </a:r>
            <a:r>
              <a:rPr sz="2200" spc="-10" dirty="0">
                <a:latin typeface="Calibri"/>
                <a:cs typeface="Calibri"/>
              </a:rPr>
              <a:t>рождения </a:t>
            </a:r>
            <a:r>
              <a:rPr sz="2200" spc="-25" dirty="0">
                <a:latin typeface="Calibri"/>
                <a:cs typeface="Calibri"/>
              </a:rPr>
              <a:t>родители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семья </a:t>
            </a:r>
            <a:r>
              <a:rPr sz="2200" spc="-5" dirty="0">
                <a:latin typeface="Calibri"/>
                <a:cs typeface="Calibri"/>
              </a:rPr>
              <a:t>пациента с диагнозом </a:t>
            </a:r>
            <a:r>
              <a:rPr sz="2200" spc="-10" dirty="0">
                <a:latin typeface="Calibri"/>
                <a:cs typeface="Calibri"/>
              </a:rPr>
              <a:t>spina bifida </a:t>
            </a:r>
            <a:r>
              <a:rPr sz="2200" spc="-15" dirty="0">
                <a:latin typeface="Calibri"/>
                <a:cs typeface="Calibri"/>
              </a:rPr>
              <a:t>должны </a:t>
            </a:r>
            <a:r>
              <a:rPr sz="2200" spc="-5" dirty="0">
                <a:latin typeface="Calibri"/>
                <a:cs typeface="Calibri"/>
              </a:rPr>
              <a:t>быть  проинформированы о </a:t>
            </a:r>
            <a:r>
              <a:rPr sz="2200" spc="-10" dirty="0">
                <a:latin typeface="Calibri"/>
                <a:cs typeface="Calibri"/>
              </a:rPr>
              <a:t>диагнозе своего ребенка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его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последствиях.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Основанные на </a:t>
            </a:r>
            <a:r>
              <a:rPr sz="2200" spc="-15" dirty="0">
                <a:latin typeface="Calibri"/>
                <a:cs typeface="Calibri"/>
              </a:rPr>
              <a:t>текущем </a:t>
            </a:r>
            <a:r>
              <a:rPr sz="2200" spc="-5" dirty="0">
                <a:latin typeface="Calibri"/>
                <a:cs typeface="Calibri"/>
              </a:rPr>
              <a:t>функциональном уровне </a:t>
            </a:r>
            <a:r>
              <a:rPr sz="2200" spc="-10" dirty="0">
                <a:latin typeface="Calibri"/>
                <a:cs typeface="Calibri"/>
              </a:rPr>
              <a:t>прогнозы </a:t>
            </a:r>
            <a:r>
              <a:rPr sz="2200" spc="-20" dirty="0">
                <a:latin typeface="Calibri"/>
                <a:cs typeface="Calibri"/>
              </a:rPr>
              <a:t>следует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давать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осторожно.</a:t>
            </a:r>
            <a:endParaRPr sz="2200">
              <a:latin typeface="Calibri"/>
              <a:cs typeface="Calibri"/>
            </a:endParaRPr>
          </a:p>
          <a:p>
            <a:pPr marL="241300" marR="12573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Медицинские работники </a:t>
            </a:r>
            <a:r>
              <a:rPr sz="2200" spc="-15" dirty="0">
                <a:latin typeface="Calibri"/>
                <a:cs typeface="Calibri"/>
              </a:rPr>
              <a:t>должны </a:t>
            </a:r>
            <a:r>
              <a:rPr sz="2200" spc="-5" dirty="0">
                <a:latin typeface="Calibri"/>
                <a:cs typeface="Calibri"/>
              </a:rPr>
              <a:t>быть </a:t>
            </a:r>
            <a:r>
              <a:rPr sz="2200" spc="-10" dirty="0">
                <a:latin typeface="Calibri"/>
                <a:cs typeface="Calibri"/>
              </a:rPr>
              <a:t>достоверными (правдивыми)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обсуждении  </a:t>
            </a:r>
            <a:r>
              <a:rPr sz="2200" spc="-15" dirty="0">
                <a:latin typeface="Calibri"/>
                <a:cs typeface="Calibri"/>
              </a:rPr>
              <a:t>проблем,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5" dirty="0">
                <a:latin typeface="Calibri"/>
                <a:cs typeface="Calibri"/>
              </a:rPr>
              <a:t>которыми придется столкнуться </a:t>
            </a:r>
            <a:r>
              <a:rPr sz="2200" spc="-20" dirty="0">
                <a:latin typeface="Calibri"/>
                <a:cs typeface="Calibri"/>
              </a:rPr>
              <a:t>родителям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ребенку.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19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Обсуждение </a:t>
            </a:r>
            <a:r>
              <a:rPr sz="2200" spc="-5" dirty="0">
                <a:latin typeface="Calibri"/>
                <a:cs typeface="Calibri"/>
              </a:rPr>
              <a:t>и инструктаж по </a:t>
            </a:r>
            <a:r>
              <a:rPr sz="2200" spc="-30" dirty="0">
                <a:latin typeface="Calibri"/>
                <a:cs typeface="Calibri"/>
              </a:rPr>
              <a:t>уходу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обращению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ребенком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домашних</a:t>
            </a:r>
            <a:r>
              <a:rPr sz="2200" spc="2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условиях</a:t>
            </a:r>
            <a:endParaRPr sz="2200">
              <a:latin typeface="Calibri"/>
              <a:cs typeface="Calibri"/>
            </a:endParaRPr>
          </a:p>
          <a:p>
            <a:pPr marL="241300" marR="231140">
              <a:lnSpc>
                <a:spcPct val="70100"/>
              </a:lnSpc>
              <a:spcBef>
                <a:spcPts val="390"/>
              </a:spcBef>
            </a:pPr>
            <a:r>
              <a:rPr sz="2200" spc="-5" dirty="0">
                <a:latin typeface="Calibri"/>
                <a:cs typeface="Calibri"/>
              </a:rPr>
              <a:t>могут </a:t>
            </a:r>
            <a:r>
              <a:rPr sz="2200" spc="-10" dirty="0">
                <a:latin typeface="Calibri"/>
                <a:cs typeface="Calibri"/>
              </a:rPr>
              <a:t>потребовать </a:t>
            </a:r>
            <a:r>
              <a:rPr sz="2200" spc="-15" dirty="0">
                <a:latin typeface="Calibri"/>
                <a:cs typeface="Calibri"/>
              </a:rPr>
              <a:t>нескольких </a:t>
            </a:r>
            <a:r>
              <a:rPr sz="2200" spc="-5" dirty="0">
                <a:latin typeface="Calibri"/>
                <a:cs typeface="Calibri"/>
              </a:rPr>
              <a:t>сеансов так, </a:t>
            </a:r>
            <a:r>
              <a:rPr sz="2200" spc="-10" dirty="0">
                <a:latin typeface="Calibri"/>
                <a:cs typeface="Calibri"/>
              </a:rPr>
              <a:t>чтобы </a:t>
            </a:r>
            <a:r>
              <a:rPr sz="2200" spc="-5" dirty="0">
                <a:latin typeface="Calibri"/>
                <a:cs typeface="Calibri"/>
              </a:rPr>
              <a:t>члены </a:t>
            </a:r>
            <a:r>
              <a:rPr sz="2200" spc="-10" dirty="0">
                <a:latin typeface="Calibri"/>
                <a:cs typeface="Calibri"/>
              </a:rPr>
              <a:t>семьи </a:t>
            </a:r>
            <a:r>
              <a:rPr sz="2200" spc="-5" dirty="0">
                <a:latin typeface="Calibri"/>
                <a:cs typeface="Calibri"/>
              </a:rPr>
              <a:t>не были </a:t>
            </a:r>
            <a:r>
              <a:rPr sz="2200" spc="-10" dirty="0">
                <a:latin typeface="Calibri"/>
                <a:cs typeface="Calibri"/>
              </a:rPr>
              <a:t>поражены  </a:t>
            </a:r>
            <a:r>
              <a:rPr sz="2200" spc="-15" dirty="0">
                <a:latin typeface="Calibri"/>
                <a:cs typeface="Calibri"/>
              </a:rPr>
              <a:t>количеством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сложностью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информации.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Семья </a:t>
            </a:r>
            <a:r>
              <a:rPr sz="2200" spc="-15" dirty="0">
                <a:latin typeface="Calibri"/>
                <a:cs typeface="Calibri"/>
              </a:rPr>
              <a:t>должна </a:t>
            </a:r>
            <a:r>
              <a:rPr sz="2200" spc="-5" dirty="0">
                <a:latin typeface="Calibri"/>
                <a:cs typeface="Calibri"/>
              </a:rPr>
              <a:t>быть проинформирована о многих вопросах, </a:t>
            </a:r>
            <a:r>
              <a:rPr sz="2200" spc="-10" dirty="0">
                <a:latin typeface="Calibri"/>
                <a:cs typeface="Calibri"/>
              </a:rPr>
              <a:t>связанных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5" dirty="0">
                <a:latin typeface="Calibri"/>
                <a:cs typeface="Calibri"/>
              </a:rPr>
              <a:t>необходимостью </a:t>
            </a:r>
            <a:r>
              <a:rPr sz="2200" spc="-10" dirty="0">
                <a:latin typeface="Calibri"/>
                <a:cs typeface="Calibri"/>
              </a:rPr>
              <a:t>посещения </a:t>
            </a:r>
            <a:r>
              <a:rPr sz="2200" spc="-15" dirty="0">
                <a:latin typeface="Calibri"/>
                <a:cs typeface="Calibri"/>
              </a:rPr>
              <a:t>нескольких </a:t>
            </a:r>
            <a:r>
              <a:rPr sz="2200" spc="-10" dirty="0">
                <a:latin typeface="Calibri"/>
                <a:cs typeface="Calibri"/>
              </a:rPr>
              <a:t>медицинских </a:t>
            </a:r>
            <a:r>
              <a:rPr sz="2200" spc="-5" dirty="0">
                <a:latin typeface="Calibri"/>
                <a:cs typeface="Calibri"/>
              </a:rPr>
              <a:t>специалистов.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Частое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20" dirty="0">
                <a:latin typeface="Calibri"/>
                <a:cs typeface="Calibri"/>
              </a:rPr>
              <a:t>наблюдение </a:t>
            </a:r>
            <a:r>
              <a:rPr sz="2200" spc="-5" dirty="0">
                <a:latin typeface="Calibri"/>
                <a:cs typeface="Calibri"/>
              </a:rPr>
              <a:t>после выписки из неонатальных </a:t>
            </a:r>
            <a:r>
              <a:rPr sz="2200" spc="-10" dirty="0">
                <a:latin typeface="Calibri"/>
                <a:cs typeface="Calibri"/>
              </a:rPr>
              <a:t>центров </a:t>
            </a:r>
            <a:r>
              <a:rPr sz="2200" spc="-15" dirty="0">
                <a:latin typeface="Calibri"/>
                <a:cs typeface="Calibri"/>
              </a:rPr>
              <a:t>необходимо, </a:t>
            </a:r>
            <a:r>
              <a:rPr sz="2200" spc="-5" dirty="0">
                <a:latin typeface="Calibri"/>
                <a:cs typeface="Calibri"/>
              </a:rPr>
              <a:t>и, </a:t>
            </a:r>
            <a:r>
              <a:rPr sz="2200" spc="-20" dirty="0">
                <a:latin typeface="Calibri"/>
                <a:cs typeface="Calibri"/>
              </a:rPr>
              <a:t>как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правило,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включает в </a:t>
            </a:r>
            <a:r>
              <a:rPr sz="2200" spc="-10" dirty="0">
                <a:latin typeface="Calibri"/>
                <a:cs typeface="Calibri"/>
              </a:rPr>
              <a:t>себя посещение каждые </a:t>
            </a:r>
            <a:r>
              <a:rPr sz="2200" spc="-5" dirty="0">
                <a:latin typeface="Calibri"/>
                <a:cs typeface="Calibri"/>
              </a:rPr>
              <a:t>3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5" dirty="0">
                <a:latin typeface="Calibri"/>
                <a:cs typeface="Calibri"/>
              </a:rPr>
              <a:t>4 </a:t>
            </a:r>
            <a:r>
              <a:rPr sz="2200" spc="-10" dirty="0">
                <a:latin typeface="Calibri"/>
                <a:cs typeface="Calibri"/>
              </a:rPr>
              <a:t>месяца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течение </a:t>
            </a:r>
            <a:r>
              <a:rPr sz="2200" spc="-15" dirty="0">
                <a:latin typeface="Calibri"/>
                <a:cs typeface="Calibri"/>
              </a:rPr>
              <a:t>нескольких </a:t>
            </a:r>
            <a:r>
              <a:rPr sz="2200" spc="-35" dirty="0">
                <a:latin typeface="Calibri"/>
                <a:cs typeface="Calibri"/>
              </a:rPr>
              <a:t>лет, </a:t>
            </a:r>
            <a:r>
              <a:rPr sz="2200" spc="-5" dirty="0">
                <a:latin typeface="Calibri"/>
                <a:cs typeface="Calibri"/>
              </a:rPr>
              <a:t>а</a:t>
            </a:r>
            <a:r>
              <a:rPr sz="2200" spc="40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затем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каждые </a:t>
            </a:r>
            <a:r>
              <a:rPr sz="2200" spc="-5" dirty="0">
                <a:latin typeface="Calibri"/>
                <a:cs typeface="Calibri"/>
              </a:rPr>
              <a:t>6 </a:t>
            </a:r>
            <a:r>
              <a:rPr sz="2200" spc="-10" dirty="0">
                <a:latin typeface="Calibri"/>
                <a:cs typeface="Calibri"/>
              </a:rPr>
              <a:t>месяцев </a:t>
            </a:r>
            <a:r>
              <a:rPr sz="2200" spc="-5" dirty="0">
                <a:latin typeface="Calibri"/>
                <a:cs typeface="Calibri"/>
              </a:rPr>
              <a:t>после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этого.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7021" y="626440"/>
            <a:ext cx="3458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/>
              <a:t>М</a:t>
            </a:r>
            <a:r>
              <a:rPr sz="4400" dirty="0"/>
              <a:t>обильность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128773"/>
            <a:ext cx="10329545" cy="397382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1661160" indent="-229235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Почти </a:t>
            </a:r>
            <a:r>
              <a:rPr sz="2400" dirty="0">
                <a:latin typeface="Calibri"/>
                <a:cs typeface="Calibri"/>
              </a:rPr>
              <a:t>все </a:t>
            </a:r>
            <a:r>
              <a:rPr sz="2400" spc="-10" dirty="0">
                <a:latin typeface="Calibri"/>
                <a:cs typeface="Calibri"/>
              </a:rPr>
              <a:t>дети </a:t>
            </a:r>
            <a:r>
              <a:rPr sz="2400" dirty="0">
                <a:latin typeface="Calibri"/>
                <a:cs typeface="Calibri"/>
              </a:rPr>
              <a:t>с MMЦ способны </a:t>
            </a:r>
            <a:r>
              <a:rPr sz="2400" spc="-10" dirty="0">
                <a:latin typeface="Calibri"/>
                <a:cs typeface="Calibri"/>
              </a:rPr>
              <a:t>достичь </a:t>
            </a:r>
            <a:r>
              <a:rPr sz="2400" spc="-15" dirty="0">
                <a:latin typeface="Calibri"/>
                <a:cs typeface="Calibri"/>
              </a:rPr>
              <a:t>определенной </a:t>
            </a:r>
            <a:r>
              <a:rPr sz="2400" spc="-5" dirty="0">
                <a:latin typeface="Calibri"/>
                <a:cs typeface="Calibri"/>
              </a:rPr>
              <a:t>степени  </a:t>
            </a:r>
            <a:r>
              <a:rPr sz="2400" dirty="0">
                <a:latin typeface="Calibri"/>
                <a:cs typeface="Calibri"/>
              </a:rPr>
              <a:t>независимой</a:t>
            </a:r>
            <a:r>
              <a:rPr sz="2400" spc="-5" dirty="0">
                <a:latin typeface="Calibri"/>
                <a:cs typeface="Calibri"/>
              </a:rPr>
              <a:t> мобильности.</a:t>
            </a:r>
            <a:endParaRPr sz="2400">
              <a:latin typeface="Calibri"/>
              <a:cs typeface="Calibri"/>
            </a:endParaRPr>
          </a:p>
          <a:p>
            <a:pPr marL="241300" marR="318770" indent="-229235">
              <a:lnSpc>
                <a:spcPct val="7000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Это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5" dirty="0">
                <a:latin typeface="Calibri"/>
                <a:cs typeface="Calibri"/>
              </a:rPr>
              <a:t>мобильность </a:t>
            </a:r>
            <a:r>
              <a:rPr sz="2400" dirty="0">
                <a:latin typeface="Calibri"/>
                <a:cs typeface="Calibri"/>
              </a:rPr>
              <a:t>не в </a:t>
            </a:r>
            <a:r>
              <a:rPr sz="2400" spc="-10" dirty="0">
                <a:latin typeface="Calibri"/>
                <a:cs typeface="Calibri"/>
              </a:rPr>
              <a:t>полностью </a:t>
            </a:r>
            <a:r>
              <a:rPr sz="2400" dirty="0">
                <a:latin typeface="Calibri"/>
                <a:cs typeface="Calibri"/>
              </a:rPr>
              <a:t>выпрямленном </a:t>
            </a:r>
            <a:r>
              <a:rPr sz="2400" spc="-15" dirty="0">
                <a:latin typeface="Calibri"/>
                <a:cs typeface="Calibri"/>
              </a:rPr>
              <a:t>положении,  хотя </a:t>
            </a:r>
            <a:r>
              <a:rPr sz="2400" spc="-10" dirty="0">
                <a:latin typeface="Calibri"/>
                <a:cs typeface="Calibri"/>
              </a:rPr>
              <a:t>достижение </a:t>
            </a:r>
            <a:r>
              <a:rPr sz="2400" spc="-5" dirty="0">
                <a:latin typeface="Calibri"/>
                <a:cs typeface="Calibri"/>
              </a:rPr>
              <a:t>мобильности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вертикальном </a:t>
            </a:r>
            <a:r>
              <a:rPr sz="2400" spc="-15" dirty="0">
                <a:latin typeface="Calibri"/>
                <a:cs typeface="Calibri"/>
              </a:rPr>
              <a:t>положении </a:t>
            </a:r>
            <a:r>
              <a:rPr sz="2400" spc="-10" dirty="0">
                <a:latin typeface="Calibri"/>
                <a:cs typeface="Calibri"/>
              </a:rPr>
              <a:t>является </a:t>
            </a:r>
            <a:r>
              <a:rPr sz="2400" spc="-20" dirty="0">
                <a:latin typeface="Calibri"/>
                <a:cs typeface="Calibri"/>
              </a:rPr>
              <a:t>целью  </a:t>
            </a:r>
            <a:r>
              <a:rPr sz="2400" spc="-5" dirty="0">
                <a:latin typeface="Calibri"/>
                <a:cs typeface="Calibri"/>
              </a:rPr>
              <a:t>почти </a:t>
            </a:r>
            <a:r>
              <a:rPr sz="2400" dirty="0">
                <a:latin typeface="Calibri"/>
                <a:cs typeface="Calibri"/>
              </a:rPr>
              <a:t>всех </a:t>
            </a:r>
            <a:r>
              <a:rPr sz="2400" spc="-20" dirty="0">
                <a:latin typeface="Calibri"/>
                <a:cs typeface="Calibri"/>
              </a:rPr>
              <a:t>родителей </a:t>
            </a:r>
            <a:r>
              <a:rPr sz="2400" spc="-5" dirty="0">
                <a:latin typeface="Calibri"/>
                <a:cs typeface="Calibri"/>
              </a:rPr>
              <a:t>ребенка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MMЦ.</a:t>
            </a:r>
            <a:endParaRPr sz="2400">
              <a:latin typeface="Calibri"/>
              <a:cs typeface="Calibri"/>
            </a:endParaRPr>
          </a:p>
          <a:p>
            <a:pPr marL="241300" marR="71120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У всех </a:t>
            </a:r>
            <a:r>
              <a:rPr sz="2400" spc="-15" dirty="0">
                <a:latin typeface="Calibri"/>
                <a:cs typeface="Calibri"/>
              </a:rPr>
              <a:t>детей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15" dirty="0">
                <a:latin typeface="Calibri"/>
                <a:cs typeface="Calibri"/>
              </a:rPr>
              <a:t>MMЦ, </a:t>
            </a:r>
            <a:r>
              <a:rPr sz="2400" dirty="0">
                <a:latin typeface="Calibri"/>
                <a:cs typeface="Calibri"/>
              </a:rPr>
              <a:t>независимо </a:t>
            </a:r>
            <a:r>
              <a:rPr sz="2400" spc="-15" dirty="0">
                <a:latin typeface="Calibri"/>
                <a:cs typeface="Calibri"/>
              </a:rPr>
              <a:t>от </a:t>
            </a:r>
            <a:r>
              <a:rPr sz="2400" spc="-5" dirty="0">
                <a:latin typeface="Calibri"/>
                <a:cs typeface="Calibri"/>
              </a:rPr>
              <a:t>уровня </a:t>
            </a:r>
            <a:r>
              <a:rPr sz="2400" spc="-10" dirty="0">
                <a:latin typeface="Calibri"/>
                <a:cs typeface="Calibri"/>
              </a:rPr>
              <a:t>поражения, можно ожидать  </a:t>
            </a:r>
            <a:r>
              <a:rPr sz="2400" spc="-5" dirty="0">
                <a:latin typeface="Calibri"/>
                <a:cs typeface="Calibri"/>
              </a:rPr>
              <a:t>задержку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достижении </a:t>
            </a:r>
            <a:r>
              <a:rPr sz="2400" dirty="0">
                <a:latin typeface="Calibri"/>
                <a:cs typeface="Calibri"/>
              </a:rPr>
              <a:t>способности </a:t>
            </a:r>
            <a:r>
              <a:rPr sz="2400" spc="-10" dirty="0">
                <a:latin typeface="Calibri"/>
                <a:cs typeface="Calibri"/>
              </a:rPr>
              <a:t>передвигаться </a:t>
            </a:r>
            <a:r>
              <a:rPr sz="2400" i="1" spc="-5" dirty="0">
                <a:latin typeface="Calibri"/>
                <a:cs typeface="Calibri"/>
              </a:rPr>
              <a:t>E.N. Williams, N.S.  </a:t>
            </a:r>
            <a:r>
              <a:rPr sz="2400" i="1" spc="-10" dirty="0">
                <a:latin typeface="Calibri"/>
                <a:cs typeface="Calibri"/>
              </a:rPr>
              <a:t>Broughton, </a:t>
            </a:r>
            <a:r>
              <a:rPr sz="2400" i="1" dirty="0">
                <a:latin typeface="Calibri"/>
                <a:cs typeface="Calibri"/>
              </a:rPr>
              <a:t>M.B. Menelaus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(1999)</a:t>
            </a: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Поддержание </a:t>
            </a:r>
            <a:r>
              <a:rPr sz="2400" dirty="0">
                <a:latin typeface="Calibri"/>
                <a:cs typeface="Calibri"/>
              </a:rPr>
              <a:t>способности </a:t>
            </a:r>
            <a:r>
              <a:rPr sz="2400" spc="-10" dirty="0">
                <a:latin typeface="Calibri"/>
                <a:cs typeface="Calibri"/>
              </a:rPr>
              <a:t>передвигаться </a:t>
            </a:r>
            <a:r>
              <a:rPr sz="2400" spc="-5" dirty="0">
                <a:latin typeface="Calibri"/>
                <a:cs typeface="Calibri"/>
              </a:rPr>
              <a:t>часто востребовано, </a:t>
            </a:r>
            <a:r>
              <a:rPr sz="2400" spc="-10" dirty="0">
                <a:latin typeface="Calibri"/>
                <a:cs typeface="Calibri"/>
              </a:rPr>
              <a:t>даже </a:t>
            </a:r>
            <a:r>
              <a:rPr sz="2400" dirty="0">
                <a:latin typeface="Calibri"/>
                <a:cs typeface="Calibri"/>
              </a:rPr>
              <a:t>если </a:t>
            </a:r>
            <a:r>
              <a:rPr sz="2400" spc="-15" dirty="0">
                <a:latin typeface="Calibri"/>
                <a:cs typeface="Calibri"/>
              </a:rPr>
              <a:t>это  </a:t>
            </a:r>
            <a:r>
              <a:rPr sz="2400" dirty="0">
                <a:latin typeface="Calibri"/>
                <a:cs typeface="Calibri"/>
              </a:rPr>
              <a:t>крайне неэффективно и </a:t>
            </a:r>
            <a:r>
              <a:rPr sz="2400" spc="-10" dirty="0">
                <a:latin typeface="Calibri"/>
                <a:cs typeface="Calibri"/>
              </a:rPr>
              <a:t>отнимает много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времени.</a:t>
            </a:r>
            <a:endParaRPr sz="2400">
              <a:latin typeface="Calibri"/>
              <a:cs typeface="Calibri"/>
            </a:endParaRPr>
          </a:p>
          <a:p>
            <a:pPr marL="241300" marR="209550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Многие </a:t>
            </a:r>
            <a:r>
              <a:rPr sz="2400" spc="-15" dirty="0">
                <a:latin typeface="Calibri"/>
                <a:cs typeface="Calibri"/>
              </a:rPr>
              <a:t>подростки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15" dirty="0">
                <a:latin typeface="Calibri"/>
                <a:cs typeface="Calibri"/>
              </a:rPr>
              <a:t>MMЦ, </a:t>
            </a:r>
            <a:r>
              <a:rPr sz="2400" spc="-40" dirty="0">
                <a:latin typeface="Calibri"/>
                <a:cs typeface="Calibri"/>
              </a:rPr>
              <a:t>когда </a:t>
            </a:r>
            <a:r>
              <a:rPr sz="2400" spc="-10" dirty="0">
                <a:latin typeface="Calibri"/>
                <a:cs typeface="Calibri"/>
              </a:rPr>
              <a:t>предоставляется такая </a:t>
            </a:r>
            <a:r>
              <a:rPr sz="2400" spc="-5" dirty="0">
                <a:latin typeface="Calibri"/>
                <a:cs typeface="Calibri"/>
              </a:rPr>
              <a:t>возможность, </a:t>
            </a:r>
            <a:r>
              <a:rPr sz="2400" spc="-10" dirty="0">
                <a:latin typeface="Calibri"/>
                <a:cs typeface="Calibri"/>
              </a:rPr>
              <a:t>даже  </a:t>
            </a:r>
            <a:r>
              <a:rPr sz="2400" spc="-5" dirty="0">
                <a:latin typeface="Calibri"/>
                <a:cs typeface="Calibri"/>
              </a:rPr>
              <a:t>после десяти </a:t>
            </a:r>
            <a:r>
              <a:rPr sz="2400" spc="-10" dirty="0">
                <a:latin typeface="Calibri"/>
                <a:cs typeface="Calibri"/>
              </a:rPr>
              <a:t>лет </a:t>
            </a:r>
            <a:r>
              <a:rPr sz="2400" dirty="0">
                <a:latin typeface="Calibri"/>
                <a:cs typeface="Calibri"/>
              </a:rPr>
              <a:t>способности к </a:t>
            </a:r>
            <a:r>
              <a:rPr sz="2400" spc="-10" dirty="0">
                <a:latin typeface="Calibri"/>
                <a:cs typeface="Calibri"/>
              </a:rPr>
              <a:t>передвижению, </a:t>
            </a:r>
            <a:r>
              <a:rPr sz="2400" spc="-5" dirty="0">
                <a:latin typeface="Calibri"/>
                <a:cs typeface="Calibri"/>
              </a:rPr>
              <a:t>выбирают мобильность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20"/>
              </a:lnSpc>
            </a:pPr>
            <a:r>
              <a:rPr sz="2400" dirty="0">
                <a:latin typeface="Calibri"/>
                <a:cs typeface="Calibri"/>
              </a:rPr>
              <a:t>инвалидной </a:t>
            </a:r>
            <a:r>
              <a:rPr sz="2400" spc="-20" dirty="0">
                <a:latin typeface="Calibri"/>
                <a:cs typeface="Calibri"/>
              </a:rPr>
              <a:t>коляске.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7021" y="626440"/>
            <a:ext cx="3458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/>
              <a:t>М</a:t>
            </a:r>
            <a:r>
              <a:rPr sz="4400" dirty="0"/>
              <a:t>обильность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9370695" cy="4211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5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Возможность для </a:t>
            </a:r>
            <a:r>
              <a:rPr sz="2600" spc="-5" dirty="0">
                <a:latin typeface="Calibri"/>
                <a:cs typeface="Calibri"/>
              </a:rPr>
              <a:t>ребенка </a:t>
            </a:r>
            <a:r>
              <a:rPr sz="2600" dirty="0">
                <a:latin typeface="Calibri"/>
                <a:cs typeface="Calibri"/>
              </a:rPr>
              <a:t>стать способным </a:t>
            </a:r>
            <a:r>
              <a:rPr sz="2600" spc="-5" dirty="0">
                <a:latin typeface="Calibri"/>
                <a:cs typeface="Calibri"/>
              </a:rPr>
              <a:t>передвигаться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latin typeface="Calibri"/>
                <a:cs typeface="Calibri"/>
              </a:rPr>
              <a:t>поддерживать </a:t>
            </a:r>
            <a:r>
              <a:rPr sz="2600" dirty="0">
                <a:latin typeface="Calibri"/>
                <a:cs typeface="Calibri"/>
              </a:rPr>
              <a:t>способность к </a:t>
            </a:r>
            <a:r>
              <a:rPr sz="2600" spc="-10" dirty="0">
                <a:latin typeface="Calibri"/>
                <a:cs typeface="Calibri"/>
              </a:rPr>
              <a:t>передвижению </a:t>
            </a:r>
            <a:r>
              <a:rPr sz="2600" spc="-15" dirty="0">
                <a:latin typeface="Calibri"/>
                <a:cs typeface="Calibri"/>
              </a:rPr>
              <a:t>определяется </a:t>
            </a:r>
            <a:r>
              <a:rPr sz="2600" spc="-10" dirty="0">
                <a:latin typeface="Calibri"/>
                <a:cs typeface="Calibri"/>
              </a:rPr>
              <a:t>рядом  </a:t>
            </a:r>
            <a:r>
              <a:rPr sz="2600" spc="-5" dirty="0">
                <a:latin typeface="Calibri"/>
                <a:cs typeface="Calibri"/>
              </a:rPr>
              <a:t>факторов:</a:t>
            </a:r>
            <a:endParaRPr sz="2600">
              <a:latin typeface="Calibri"/>
              <a:cs typeface="Calibri"/>
            </a:endParaRPr>
          </a:p>
          <a:p>
            <a:pPr marL="273050" indent="-260985">
              <a:lnSpc>
                <a:spcPct val="100000"/>
              </a:lnSpc>
              <a:spcBef>
                <a:spcPts val="65"/>
              </a:spcBef>
              <a:buSzPct val="96153"/>
              <a:buFont typeface="Wingdings"/>
              <a:buChar char=""/>
              <a:tabLst>
                <a:tab pos="273685" algn="l"/>
              </a:tabLst>
            </a:pPr>
            <a:r>
              <a:rPr sz="2600" dirty="0">
                <a:latin typeface="Calibri"/>
                <a:cs typeface="Calibri"/>
              </a:rPr>
              <a:t>уровень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поражения,</a:t>
            </a:r>
            <a:endParaRPr sz="2600">
              <a:latin typeface="Calibri"/>
              <a:cs typeface="Calibri"/>
            </a:endParaRPr>
          </a:p>
          <a:p>
            <a:pPr marL="273050" indent="-260985">
              <a:lnSpc>
                <a:spcPct val="100000"/>
              </a:lnSpc>
              <a:spcBef>
                <a:spcPts val="60"/>
              </a:spcBef>
              <a:buSzPct val="96153"/>
              <a:buFont typeface="Wingdings"/>
              <a:buChar char=""/>
              <a:tabLst>
                <a:tab pos="273685" algn="l"/>
              </a:tabLst>
            </a:pPr>
            <a:r>
              <a:rPr sz="2600" spc="-10" dirty="0">
                <a:latin typeface="Calibri"/>
                <a:cs typeface="Calibri"/>
              </a:rPr>
              <a:t>познавательные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способности,</a:t>
            </a:r>
            <a:endParaRPr sz="2600">
              <a:latin typeface="Calibri"/>
              <a:cs typeface="Calibri"/>
            </a:endParaRPr>
          </a:p>
          <a:p>
            <a:pPr marL="273050" indent="-260985">
              <a:lnSpc>
                <a:spcPct val="100000"/>
              </a:lnSpc>
              <a:spcBef>
                <a:spcPts val="70"/>
              </a:spcBef>
              <a:buSzPct val="96153"/>
              <a:buFont typeface="Wingdings"/>
              <a:buChar char=""/>
              <a:tabLst>
                <a:tab pos="273685" algn="l"/>
              </a:tabLst>
            </a:pPr>
            <a:r>
              <a:rPr sz="2600" spc="-5" dirty="0">
                <a:latin typeface="Calibri"/>
                <a:cs typeface="Calibri"/>
              </a:rPr>
              <a:t>мотивацию,</a:t>
            </a:r>
            <a:endParaRPr sz="2600">
              <a:latin typeface="Calibri"/>
              <a:cs typeface="Calibri"/>
            </a:endParaRPr>
          </a:p>
          <a:p>
            <a:pPr marL="273050" indent="-260985">
              <a:lnSpc>
                <a:spcPct val="100000"/>
              </a:lnSpc>
              <a:spcBef>
                <a:spcPts val="60"/>
              </a:spcBef>
              <a:buSzPct val="96153"/>
              <a:buFont typeface="Wingdings"/>
              <a:buChar char=""/>
              <a:tabLst>
                <a:tab pos="273685" algn="l"/>
              </a:tabLst>
            </a:pPr>
            <a:r>
              <a:rPr sz="2600" spc="-5" dirty="0">
                <a:latin typeface="Calibri"/>
                <a:cs typeface="Calibri"/>
              </a:rPr>
              <a:t>осложнения </a:t>
            </a:r>
            <a:r>
              <a:rPr sz="2600" dirty="0">
                <a:latin typeface="Calibri"/>
                <a:cs typeface="Calibri"/>
              </a:rPr>
              <a:t>со </a:t>
            </a:r>
            <a:r>
              <a:rPr sz="2600" spc="-5" dirty="0">
                <a:latin typeface="Calibri"/>
                <a:cs typeface="Calibri"/>
              </a:rPr>
              <a:t>стороны </a:t>
            </a:r>
            <a:r>
              <a:rPr sz="2600" spc="-10" dirty="0">
                <a:latin typeface="Calibri"/>
                <a:cs typeface="Calibri"/>
              </a:rPr>
              <a:t>опорно-двигательного </a:t>
            </a:r>
            <a:r>
              <a:rPr sz="2600" spc="-5" dirty="0">
                <a:latin typeface="Calibri"/>
                <a:cs typeface="Calibri"/>
              </a:rPr>
              <a:t>аппарата,</a:t>
            </a:r>
            <a:endParaRPr sz="2600">
              <a:latin typeface="Calibri"/>
              <a:cs typeface="Calibri"/>
            </a:endParaRPr>
          </a:p>
          <a:p>
            <a:pPr marL="273050" indent="-260985">
              <a:lnSpc>
                <a:spcPct val="100000"/>
              </a:lnSpc>
              <a:spcBef>
                <a:spcPts val="60"/>
              </a:spcBef>
              <a:buSzPct val="96153"/>
              <a:buFont typeface="Wingdings"/>
              <a:buChar char=""/>
              <a:tabLst>
                <a:tab pos="273685" algn="l"/>
              </a:tabLst>
            </a:pPr>
            <a:r>
              <a:rPr sz="2600" spc="-25" dirty="0">
                <a:latin typeface="Calibri"/>
                <a:cs typeface="Calibri"/>
              </a:rPr>
              <a:t>рост,</a:t>
            </a:r>
            <a:endParaRPr sz="2600">
              <a:latin typeface="Calibri"/>
              <a:cs typeface="Calibri"/>
            </a:endParaRPr>
          </a:p>
          <a:p>
            <a:pPr marL="273050" indent="-260985">
              <a:lnSpc>
                <a:spcPct val="100000"/>
              </a:lnSpc>
              <a:spcBef>
                <a:spcPts val="75"/>
              </a:spcBef>
              <a:buSzPct val="96153"/>
              <a:buFont typeface="Wingdings"/>
              <a:buChar char=""/>
              <a:tabLst>
                <a:tab pos="273685" algn="l"/>
              </a:tabLst>
            </a:pPr>
            <a:r>
              <a:rPr sz="2600" spc="-15" dirty="0">
                <a:latin typeface="Calibri"/>
                <a:cs typeface="Calibri"/>
              </a:rPr>
              <a:t>возраст,</a:t>
            </a:r>
            <a:endParaRPr sz="2600">
              <a:latin typeface="Calibri"/>
              <a:cs typeface="Calibri"/>
            </a:endParaRPr>
          </a:p>
          <a:p>
            <a:pPr marL="273050" indent="-260985">
              <a:lnSpc>
                <a:spcPct val="100000"/>
              </a:lnSpc>
              <a:spcBef>
                <a:spcPts val="60"/>
              </a:spcBef>
              <a:buSzPct val="96153"/>
              <a:buFont typeface="Wingdings"/>
              <a:buChar char=""/>
              <a:tabLst>
                <a:tab pos="273685" algn="l"/>
              </a:tabLst>
            </a:pPr>
            <a:r>
              <a:rPr sz="2600" spc="-5" dirty="0">
                <a:latin typeface="Calibri"/>
                <a:cs typeface="Calibri"/>
              </a:rPr>
              <a:t>ожирение.</a:t>
            </a:r>
            <a:endParaRPr sz="26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60"/>
              </a:spcBef>
            </a:pPr>
            <a:r>
              <a:rPr sz="2600" i="1" spc="-5" dirty="0">
                <a:latin typeface="Calibri"/>
                <a:cs typeface="Calibri"/>
              </a:rPr>
              <a:t>L. Samuelsson, </a:t>
            </a:r>
            <a:r>
              <a:rPr sz="2600" i="1" dirty="0">
                <a:latin typeface="Calibri"/>
                <a:cs typeface="Calibri"/>
              </a:rPr>
              <a:t>M. </a:t>
            </a:r>
            <a:r>
              <a:rPr sz="2600" i="1" spc="-20" dirty="0">
                <a:latin typeface="Calibri"/>
                <a:cs typeface="Calibri"/>
              </a:rPr>
              <a:t>Skoog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(1988)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7021" y="626440"/>
            <a:ext cx="3458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/>
              <a:t>М</a:t>
            </a:r>
            <a:r>
              <a:rPr sz="4400" dirty="0"/>
              <a:t>обильность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7586"/>
            <a:ext cx="10268585" cy="43129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1076325" indent="-2292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10" dirty="0">
                <a:latin typeface="Times New Roman"/>
                <a:cs typeface="Times New Roman"/>
              </a:rPr>
              <a:t>Способность </a:t>
            </a:r>
            <a:r>
              <a:rPr sz="2600" dirty="0">
                <a:latin typeface="Times New Roman"/>
                <a:cs typeface="Times New Roman"/>
              </a:rPr>
              <a:t>к </a:t>
            </a:r>
            <a:r>
              <a:rPr sz="2600" spc="-10" dirty="0">
                <a:latin typeface="Times New Roman"/>
                <a:cs typeface="Times New Roman"/>
              </a:rPr>
              <a:t>передвижению </a:t>
            </a:r>
            <a:r>
              <a:rPr sz="2600" spc="-20" dirty="0">
                <a:latin typeface="Times New Roman"/>
                <a:cs typeface="Times New Roman"/>
              </a:rPr>
              <a:t>может </a:t>
            </a:r>
            <a:r>
              <a:rPr sz="2600" dirty="0">
                <a:latin typeface="Times New Roman"/>
                <a:cs typeface="Times New Roman"/>
              </a:rPr>
              <a:t>быть </a:t>
            </a:r>
            <a:r>
              <a:rPr sz="2600" spc="-10" dirty="0">
                <a:latin typeface="Times New Roman"/>
                <a:cs typeface="Times New Roman"/>
              </a:rPr>
              <a:t>разделена </a:t>
            </a:r>
            <a:r>
              <a:rPr sz="2600" spc="-5" dirty="0">
                <a:latin typeface="Times New Roman"/>
                <a:cs typeface="Times New Roman"/>
              </a:rPr>
              <a:t>на </a:t>
            </a:r>
            <a:r>
              <a:rPr sz="2600" dirty="0">
                <a:latin typeface="Times New Roman"/>
                <a:cs typeface="Times New Roman"/>
              </a:rPr>
              <a:t>четыре  </a:t>
            </a:r>
            <a:r>
              <a:rPr sz="2600" spc="-5" dirty="0">
                <a:latin typeface="Times New Roman"/>
                <a:cs typeface="Times New Roman"/>
              </a:rPr>
              <a:t>группы:</a:t>
            </a:r>
            <a:endParaRPr sz="26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615"/>
              </a:lnSpc>
              <a:buSzPct val="95454"/>
              <a:buFont typeface="Wingdings"/>
              <a:buChar char=""/>
              <a:tabLst>
                <a:tab pos="699135" algn="l"/>
              </a:tabLst>
            </a:pPr>
            <a:r>
              <a:rPr sz="2200" spc="-10" dirty="0">
                <a:latin typeface="Times New Roman"/>
                <a:cs typeface="Times New Roman"/>
              </a:rPr>
              <a:t>передвижение </a:t>
            </a:r>
            <a:r>
              <a:rPr sz="2200" dirty="0">
                <a:latin typeface="Times New Roman"/>
                <a:cs typeface="Times New Roman"/>
              </a:rPr>
              <a:t>внутри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сообщества,</a:t>
            </a:r>
            <a:endParaRPr sz="22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610"/>
              </a:lnSpc>
              <a:buSzPct val="95454"/>
              <a:buFont typeface="Wingdings"/>
              <a:buChar char=""/>
              <a:tabLst>
                <a:tab pos="699135" algn="l"/>
              </a:tabLst>
            </a:pPr>
            <a:r>
              <a:rPr sz="2200" spc="-5" dirty="0">
                <a:latin typeface="Times New Roman"/>
                <a:cs typeface="Times New Roman"/>
              </a:rPr>
              <a:t>бытовое</a:t>
            </a:r>
            <a:r>
              <a:rPr sz="2200" spc="-10" dirty="0">
                <a:latin typeface="Times New Roman"/>
                <a:cs typeface="Times New Roman"/>
              </a:rPr>
              <a:t> передвижение,</a:t>
            </a:r>
            <a:endParaRPr sz="22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615"/>
              </a:lnSpc>
              <a:buSzPct val="95454"/>
              <a:buFont typeface="Wingdings"/>
              <a:buChar char=""/>
              <a:tabLst>
                <a:tab pos="699135" algn="l"/>
              </a:tabLst>
            </a:pPr>
            <a:r>
              <a:rPr sz="2200" spc="-5" dirty="0">
                <a:latin typeface="Times New Roman"/>
                <a:cs typeface="Times New Roman"/>
              </a:rPr>
              <a:t>нефункциональное</a:t>
            </a:r>
            <a:r>
              <a:rPr sz="2200" spc="-10" dirty="0">
                <a:latin typeface="Times New Roman"/>
                <a:cs typeface="Times New Roman"/>
              </a:rPr>
              <a:t> передвижение,</a:t>
            </a:r>
            <a:endParaRPr sz="22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630"/>
              </a:lnSpc>
              <a:buSzPct val="95454"/>
              <a:buFont typeface="Wingdings"/>
              <a:buChar char=""/>
              <a:tabLst>
                <a:tab pos="699135" algn="l"/>
              </a:tabLst>
            </a:pPr>
            <a:r>
              <a:rPr sz="2200" spc="-5" dirty="0">
                <a:latin typeface="Times New Roman"/>
                <a:cs typeface="Times New Roman"/>
              </a:rPr>
              <a:t>отсутствие </a:t>
            </a:r>
            <a:r>
              <a:rPr sz="2200" spc="5" dirty="0">
                <a:latin typeface="Times New Roman"/>
                <a:cs typeface="Times New Roman"/>
              </a:rPr>
              <a:t>способности</a:t>
            </a:r>
            <a:r>
              <a:rPr sz="2200" spc="-15" dirty="0">
                <a:latin typeface="Times New Roman"/>
                <a:cs typeface="Times New Roman"/>
              </a:rPr>
              <a:t> передвигаться.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ts val="3115"/>
              </a:lnSpc>
              <a:spcBef>
                <a:spcPts val="35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Times New Roman"/>
                <a:cs typeface="Times New Roman"/>
              </a:rPr>
              <a:t>Большинство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пациентов:</a:t>
            </a:r>
            <a:endParaRPr sz="2600">
              <a:latin typeface="Times New Roman"/>
              <a:cs typeface="Times New Roman"/>
            </a:endParaRPr>
          </a:p>
          <a:p>
            <a:pPr marL="698500" indent="-229235">
              <a:lnSpc>
                <a:spcPts val="2620"/>
              </a:lnSpc>
              <a:buSzPct val="95454"/>
              <a:buFont typeface="Wingdings"/>
              <a:buChar char=""/>
              <a:tabLst>
                <a:tab pos="699135" algn="l"/>
              </a:tabLst>
            </a:pPr>
            <a:r>
              <a:rPr sz="2200" spc="-5" dirty="0">
                <a:latin typeface="Times New Roman"/>
                <a:cs typeface="Times New Roman"/>
              </a:rPr>
              <a:t>с </a:t>
            </a:r>
            <a:r>
              <a:rPr sz="2200" spc="-10" dirty="0">
                <a:latin typeface="Times New Roman"/>
                <a:cs typeface="Times New Roman"/>
              </a:rPr>
              <a:t>поражением </a:t>
            </a:r>
            <a:r>
              <a:rPr sz="2200" spc="-5" dirty="0">
                <a:latin typeface="Times New Roman"/>
                <a:cs typeface="Times New Roman"/>
              </a:rPr>
              <a:t>крестцового уровня </a:t>
            </a:r>
            <a:r>
              <a:rPr sz="2200" spc="5" dirty="0">
                <a:latin typeface="Times New Roman"/>
                <a:cs typeface="Times New Roman"/>
              </a:rPr>
              <a:t>способны </a:t>
            </a:r>
            <a:r>
              <a:rPr sz="2200" spc="-15" dirty="0">
                <a:latin typeface="Times New Roman"/>
                <a:cs typeface="Times New Roman"/>
              </a:rPr>
              <a:t>передвигаться </a:t>
            </a:r>
            <a:r>
              <a:rPr sz="2200" dirty="0">
                <a:latin typeface="Times New Roman"/>
                <a:cs typeface="Times New Roman"/>
              </a:rPr>
              <a:t>внутри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сообщества,</a:t>
            </a:r>
            <a:endParaRPr sz="2200">
              <a:latin typeface="Times New Roman"/>
              <a:cs typeface="Times New Roman"/>
            </a:endParaRPr>
          </a:p>
          <a:p>
            <a:pPr marL="698500" marR="670560" indent="-228600">
              <a:lnSpc>
                <a:spcPct val="79800"/>
              </a:lnSpc>
              <a:spcBef>
                <a:spcPts val="520"/>
              </a:spcBef>
              <a:buSzPct val="95454"/>
              <a:buFont typeface="Wingdings"/>
              <a:buChar char=""/>
              <a:tabLst>
                <a:tab pos="699135" algn="l"/>
              </a:tabLst>
            </a:pPr>
            <a:r>
              <a:rPr sz="2200" spc="-5" dirty="0">
                <a:latin typeface="Times New Roman"/>
                <a:cs typeface="Times New Roman"/>
              </a:rPr>
              <a:t>с </a:t>
            </a:r>
            <a:r>
              <a:rPr sz="2200" spc="-10" dirty="0">
                <a:latin typeface="Times New Roman"/>
                <a:cs typeface="Times New Roman"/>
              </a:rPr>
              <a:t>поражением </a:t>
            </a:r>
            <a:r>
              <a:rPr sz="2200" spc="-15" dirty="0">
                <a:latin typeface="Times New Roman"/>
                <a:cs typeface="Times New Roman"/>
              </a:rPr>
              <a:t>поясничного </a:t>
            </a:r>
            <a:r>
              <a:rPr sz="2200" spc="-5" dirty="0">
                <a:latin typeface="Times New Roman"/>
                <a:cs typeface="Times New Roman"/>
              </a:rPr>
              <a:t>уровня </a:t>
            </a:r>
            <a:r>
              <a:rPr sz="2200" dirty="0">
                <a:latin typeface="Times New Roman"/>
                <a:cs typeface="Times New Roman"/>
              </a:rPr>
              <a:t>могут </a:t>
            </a:r>
            <a:r>
              <a:rPr sz="2200" spc="-5" dirty="0">
                <a:latin typeface="Times New Roman"/>
                <a:cs typeface="Times New Roman"/>
              </a:rPr>
              <a:t>добиться определенной степени  </a:t>
            </a:r>
            <a:r>
              <a:rPr sz="2200" spc="5" dirty="0">
                <a:latin typeface="Times New Roman"/>
                <a:cs typeface="Times New Roman"/>
              </a:rPr>
              <a:t>способности </a:t>
            </a:r>
            <a:r>
              <a:rPr sz="2200" spc="-5" dirty="0">
                <a:latin typeface="Times New Roman"/>
                <a:cs typeface="Times New Roman"/>
              </a:rPr>
              <a:t>к </a:t>
            </a:r>
            <a:r>
              <a:rPr sz="2200" spc="-10" dirty="0">
                <a:latin typeface="Times New Roman"/>
                <a:cs typeface="Times New Roman"/>
              </a:rPr>
              <a:t>передвижению, </a:t>
            </a:r>
            <a:r>
              <a:rPr sz="2200" spc="-5" dirty="0">
                <a:latin typeface="Times New Roman"/>
                <a:cs typeface="Times New Roman"/>
              </a:rPr>
              <a:t>но </a:t>
            </a:r>
            <a:r>
              <a:rPr sz="2200" dirty="0">
                <a:latin typeface="Times New Roman"/>
                <a:cs typeface="Times New Roman"/>
              </a:rPr>
              <a:t>могут </a:t>
            </a:r>
            <a:r>
              <a:rPr sz="2200" spc="-10" dirty="0">
                <a:latin typeface="Times New Roman"/>
                <a:cs typeface="Times New Roman"/>
              </a:rPr>
              <a:t>потерять </a:t>
            </a:r>
            <a:r>
              <a:rPr sz="2200" spc="-5" dirty="0">
                <a:latin typeface="Times New Roman"/>
                <a:cs typeface="Times New Roman"/>
              </a:rPr>
              <a:t>ее, по мере </a:t>
            </a:r>
            <a:r>
              <a:rPr sz="2200" dirty="0">
                <a:latin typeface="Times New Roman"/>
                <a:cs typeface="Times New Roman"/>
              </a:rPr>
              <a:t>взросления </a:t>
            </a:r>
            <a:r>
              <a:rPr sz="2200" spc="-5" dirty="0">
                <a:latin typeface="Times New Roman"/>
                <a:cs typeface="Times New Roman"/>
              </a:rPr>
              <a:t>и  </a:t>
            </a:r>
            <a:r>
              <a:rPr sz="2200" spc="-10" dirty="0">
                <a:latin typeface="Times New Roman"/>
                <a:cs typeface="Times New Roman"/>
              </a:rPr>
              <a:t>увеличения </a:t>
            </a:r>
            <a:r>
              <a:rPr sz="2200" spc="10" dirty="0">
                <a:latin typeface="Times New Roman"/>
                <a:cs typeface="Times New Roman"/>
              </a:rPr>
              <a:t>роста. </a:t>
            </a:r>
            <a:r>
              <a:rPr sz="2200" i="1" spc="-10" dirty="0">
                <a:latin typeface="Calibri"/>
                <a:cs typeface="Calibri"/>
              </a:rPr>
              <a:t>E.N. Williams, </a:t>
            </a:r>
            <a:r>
              <a:rPr sz="2200" i="1" spc="-5" dirty="0">
                <a:latin typeface="Calibri"/>
                <a:cs typeface="Calibri"/>
              </a:rPr>
              <a:t>N.S. </a:t>
            </a:r>
            <a:r>
              <a:rPr sz="2200" i="1" spc="-10" dirty="0">
                <a:latin typeface="Calibri"/>
                <a:cs typeface="Calibri"/>
              </a:rPr>
              <a:t>Broughton, </a:t>
            </a:r>
            <a:r>
              <a:rPr sz="2200" i="1" spc="-5" dirty="0">
                <a:latin typeface="Calibri"/>
                <a:cs typeface="Calibri"/>
              </a:rPr>
              <a:t>M.B. </a:t>
            </a:r>
            <a:r>
              <a:rPr sz="2200" i="1" spc="-10" dirty="0">
                <a:latin typeface="Calibri"/>
                <a:cs typeface="Calibri"/>
              </a:rPr>
              <a:t>Menelaus</a:t>
            </a:r>
            <a:r>
              <a:rPr sz="2200" i="1" spc="4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(1999)</a:t>
            </a:r>
            <a:endParaRPr sz="2200">
              <a:latin typeface="Calibri"/>
              <a:cs typeface="Calibri"/>
            </a:endParaRPr>
          </a:p>
          <a:p>
            <a:pPr marL="698500" indent="-229235">
              <a:lnSpc>
                <a:spcPts val="2365"/>
              </a:lnSpc>
              <a:buSzPct val="95454"/>
              <a:buFont typeface="Wingdings"/>
              <a:buChar char=""/>
              <a:tabLst>
                <a:tab pos="699135" algn="l"/>
              </a:tabLst>
            </a:pPr>
            <a:r>
              <a:rPr sz="2200" spc="-5" dirty="0">
                <a:latin typeface="Times New Roman"/>
                <a:cs typeface="Times New Roman"/>
              </a:rPr>
              <a:t>с </a:t>
            </a:r>
            <a:r>
              <a:rPr sz="2200" spc="-10" dirty="0">
                <a:latin typeface="Times New Roman"/>
                <a:cs typeface="Times New Roman"/>
              </a:rPr>
              <a:t>поражением </a:t>
            </a:r>
            <a:r>
              <a:rPr sz="2200" spc="-30" dirty="0">
                <a:latin typeface="Times New Roman"/>
                <a:cs typeface="Times New Roman"/>
              </a:rPr>
              <a:t>грудного </a:t>
            </a:r>
            <a:r>
              <a:rPr sz="2200" spc="-5" dirty="0">
                <a:latin typeface="Times New Roman"/>
                <a:cs typeface="Times New Roman"/>
              </a:rPr>
              <a:t>уровня </a:t>
            </a:r>
            <a:r>
              <a:rPr sz="2200" spc="-15" dirty="0">
                <a:latin typeface="Times New Roman"/>
                <a:cs typeface="Times New Roman"/>
              </a:rPr>
              <a:t>передвигаться </a:t>
            </a:r>
            <a:r>
              <a:rPr sz="2200" spc="-5" dirty="0">
                <a:latin typeface="Times New Roman"/>
                <a:cs typeface="Times New Roman"/>
              </a:rPr>
              <a:t>не </a:t>
            </a:r>
            <a:r>
              <a:rPr sz="2200" spc="-30" dirty="0">
                <a:latin typeface="Times New Roman"/>
                <a:cs typeface="Times New Roman"/>
              </a:rPr>
              <a:t>могут. </a:t>
            </a:r>
            <a:r>
              <a:rPr sz="2200" spc="-10" dirty="0">
                <a:latin typeface="Times New Roman"/>
                <a:cs typeface="Times New Roman"/>
              </a:rPr>
              <a:t>Большинство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пациентов</a:t>
            </a:r>
            <a:endParaRPr sz="2200">
              <a:latin typeface="Times New Roman"/>
              <a:cs typeface="Times New Roman"/>
            </a:endParaRPr>
          </a:p>
          <a:p>
            <a:pPr marL="698500">
              <a:lnSpc>
                <a:spcPts val="2375"/>
              </a:lnSpc>
            </a:pPr>
            <a:r>
              <a:rPr sz="2200" spc="-5" dirty="0">
                <a:latin typeface="Times New Roman"/>
                <a:cs typeface="Times New Roman"/>
              </a:rPr>
              <a:t>с </a:t>
            </a:r>
            <a:r>
              <a:rPr sz="2200" spc="-10" dirty="0">
                <a:latin typeface="Times New Roman"/>
                <a:cs typeface="Times New Roman"/>
              </a:rPr>
              <a:t>поясничными </a:t>
            </a:r>
            <a:r>
              <a:rPr sz="2200" spc="-5" dirty="0">
                <a:latin typeface="Times New Roman"/>
                <a:cs typeface="Times New Roman"/>
              </a:rPr>
              <a:t>повреждениями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860" y="3541903"/>
            <a:ext cx="29749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5" dirty="0">
                <a:latin typeface="Calibri Light"/>
                <a:cs typeface="Calibri Light"/>
              </a:rPr>
              <a:t>ЛЕЧЕНИЕ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4011" y="5205780"/>
            <a:ext cx="8427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35" dirty="0">
                <a:latin typeface="Calibri"/>
                <a:cs typeface="Calibri"/>
              </a:rPr>
              <a:t>МУЛЬТИДИСЦИПЛИНАРНЫЙ</a:t>
            </a:r>
            <a:r>
              <a:rPr sz="4000" b="1" i="1" spc="-15" dirty="0">
                <a:latin typeface="Calibri"/>
                <a:cs typeface="Calibri"/>
              </a:rPr>
              <a:t> </a:t>
            </a:r>
            <a:r>
              <a:rPr sz="4000" b="1" i="1" spc="-50" dirty="0">
                <a:latin typeface="Calibri"/>
                <a:cs typeface="Calibri"/>
              </a:rPr>
              <a:t>ПОДХОД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0017" y="609676"/>
            <a:ext cx="88779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0" dirty="0">
                <a:latin typeface="Calibri Light"/>
                <a:cs typeface="Calibri Light"/>
              </a:rPr>
              <a:t>МУЛЬТИДИСЦИПЛИНАРНЫЙ</a:t>
            </a:r>
            <a:r>
              <a:rPr sz="4400" b="0" spc="-125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ПОДХОД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191115" cy="398208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080" indent="-229235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является </a:t>
            </a:r>
            <a:r>
              <a:rPr sz="2600" spc="-5" dirty="0">
                <a:latin typeface="Calibri"/>
                <a:cs typeface="Calibri"/>
              </a:rPr>
              <a:t>важной </a:t>
            </a:r>
            <a:r>
              <a:rPr sz="2600" dirty="0">
                <a:latin typeface="Calibri"/>
                <a:cs typeface="Calibri"/>
              </a:rPr>
              <a:t>частью </a:t>
            </a:r>
            <a:r>
              <a:rPr sz="2600" spc="-5" dirty="0">
                <a:latin typeface="Calibri"/>
                <a:cs typeface="Calibri"/>
              </a:rPr>
              <a:t>заботы </a:t>
            </a:r>
            <a:r>
              <a:rPr sz="2600" dirty="0">
                <a:latin typeface="Calibri"/>
                <a:cs typeface="Calibri"/>
              </a:rPr>
              <a:t>о </a:t>
            </a:r>
            <a:r>
              <a:rPr sz="2600" spc="-5" dirty="0">
                <a:latin typeface="Calibri"/>
                <a:cs typeface="Calibri"/>
              </a:rPr>
              <a:t>личности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врожденной </a:t>
            </a:r>
            <a:r>
              <a:rPr sz="2600" dirty="0">
                <a:latin typeface="Calibri"/>
                <a:cs typeface="Calibri"/>
              </a:rPr>
              <a:t>спинальной  </a:t>
            </a:r>
            <a:r>
              <a:rPr sz="2600" spc="-5" dirty="0">
                <a:latin typeface="Calibri"/>
                <a:cs typeface="Calibri"/>
              </a:rPr>
              <a:t>дисфункцией.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5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0" dirty="0">
                <a:latin typeface="Calibri"/>
                <a:cs typeface="Calibri"/>
              </a:rPr>
              <a:t>МУЛЬТИДИСЦИПЛИНАРНАЯ </a:t>
            </a:r>
            <a:r>
              <a:rPr sz="2600" spc="-30" dirty="0">
                <a:latin typeface="Calibri"/>
                <a:cs typeface="Calibri"/>
              </a:rPr>
              <a:t>БРИГАДА </a:t>
            </a:r>
            <a:r>
              <a:rPr sz="2600" dirty="0">
                <a:latin typeface="Calibri"/>
                <a:cs typeface="Calibri"/>
              </a:rPr>
              <a:t>включает врача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ФРМ,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latin typeface="Calibri"/>
                <a:cs typeface="Calibri"/>
              </a:rPr>
              <a:t>нейрохирурга, ортопеда, уролога, </a:t>
            </a:r>
            <a:r>
              <a:rPr sz="2600" spc="-5" dirty="0">
                <a:latin typeface="Calibri"/>
                <a:cs typeface="Calibri"/>
              </a:rPr>
              <a:t>кинезотерапевта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трудотерапевта,</a:t>
            </a:r>
            <a:endParaRPr sz="2600">
              <a:latin typeface="Calibri"/>
              <a:cs typeface="Calibri"/>
            </a:endParaRPr>
          </a:p>
          <a:p>
            <a:pPr marL="241300" marR="1883410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latin typeface="Calibri"/>
                <a:cs typeface="Calibri"/>
              </a:rPr>
              <a:t>социального </a:t>
            </a:r>
            <a:r>
              <a:rPr sz="2600" spc="-10" dirty="0">
                <a:latin typeface="Calibri"/>
                <a:cs typeface="Calibri"/>
              </a:rPr>
              <a:t>работника, медсестру </a:t>
            </a:r>
            <a:r>
              <a:rPr sz="2600" dirty="0">
                <a:latin typeface="Calibri"/>
                <a:cs typeface="Calibri"/>
              </a:rPr>
              <a:t>по </a:t>
            </a:r>
            <a:r>
              <a:rPr sz="2600" spc="-40" dirty="0">
                <a:latin typeface="Calibri"/>
                <a:cs typeface="Calibri"/>
              </a:rPr>
              <a:t>уходу, </a:t>
            </a:r>
            <a:r>
              <a:rPr sz="2600" spc="-15" dirty="0">
                <a:latin typeface="Calibri"/>
                <a:cs typeface="Calibri"/>
              </a:rPr>
              <a:t>диетолога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10" dirty="0">
                <a:latin typeface="Calibri"/>
                <a:cs typeface="Calibri"/>
              </a:rPr>
              <a:t>нейропсихолога.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>
              <a:latin typeface="Times New Roman"/>
              <a:cs typeface="Times New Roman"/>
            </a:endParaRPr>
          </a:p>
          <a:p>
            <a:pPr marL="241300" marR="982980" indent="-229235">
              <a:lnSpc>
                <a:spcPct val="70000"/>
              </a:lnSpc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Координация </a:t>
            </a:r>
            <a:r>
              <a:rPr sz="2600" spc="-5" dirty="0">
                <a:latin typeface="Calibri"/>
                <a:cs typeface="Calibri"/>
              </a:rPr>
              <a:t>всех видов лечения имеет </a:t>
            </a:r>
            <a:r>
              <a:rPr sz="2600" spc="-10" dirty="0">
                <a:latin typeface="Calibri"/>
                <a:cs typeface="Calibri"/>
              </a:rPr>
              <a:t>большое </a:t>
            </a:r>
            <a:r>
              <a:rPr sz="2600" dirty="0">
                <a:latin typeface="Calibri"/>
                <a:cs typeface="Calibri"/>
              </a:rPr>
              <a:t>значение </a:t>
            </a:r>
            <a:r>
              <a:rPr sz="2600" spc="-5" dirty="0">
                <a:latin typeface="Calibri"/>
                <a:cs typeface="Calibri"/>
              </a:rPr>
              <a:t>для  успешного </a:t>
            </a:r>
            <a:r>
              <a:rPr sz="2600" spc="-10" dirty="0">
                <a:latin typeface="Calibri"/>
                <a:cs typeface="Calibri"/>
              </a:rPr>
              <a:t>выполнения </a:t>
            </a:r>
            <a:r>
              <a:rPr sz="2600" dirty="0">
                <a:latin typeface="Calibri"/>
                <a:cs typeface="Calibri"/>
              </a:rPr>
              <a:t>плана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реабилитации.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Первичная </a:t>
            </a:r>
            <a:r>
              <a:rPr sz="2600" spc="-10" dirty="0">
                <a:latin typeface="Calibri"/>
                <a:cs typeface="Calibri"/>
              </a:rPr>
              <a:t>медицинская </a:t>
            </a:r>
            <a:r>
              <a:rPr sz="2600" dirty="0">
                <a:latin typeface="Calibri"/>
                <a:cs typeface="Calibri"/>
              </a:rPr>
              <a:t>помощь </a:t>
            </a:r>
            <a:r>
              <a:rPr sz="2600" spc="-5" dirty="0">
                <a:latin typeface="Calibri"/>
                <a:cs typeface="Calibri"/>
              </a:rPr>
              <a:t>для </a:t>
            </a:r>
            <a:r>
              <a:rPr sz="2600" dirty="0">
                <a:latin typeface="Calibri"/>
                <a:cs typeface="Calibri"/>
              </a:rPr>
              <a:t>обычных </a:t>
            </a:r>
            <a:r>
              <a:rPr sz="2600" spc="-10" dirty="0">
                <a:latin typeface="Calibri"/>
                <a:cs typeface="Calibri"/>
              </a:rPr>
              <a:t>детских болезней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 marR="130175">
              <a:lnSpc>
                <a:spcPct val="70000"/>
              </a:lnSpc>
              <a:spcBef>
                <a:spcPts val="470"/>
              </a:spcBef>
            </a:pPr>
            <a:r>
              <a:rPr sz="2600" spc="-10" dirty="0">
                <a:latin typeface="Calibri"/>
                <a:cs typeface="Calibri"/>
              </a:rPr>
              <a:t>поддержание здоровья, </a:t>
            </a:r>
            <a:r>
              <a:rPr sz="2600" dirty="0">
                <a:latin typeface="Calibri"/>
                <a:cs typeface="Calibri"/>
              </a:rPr>
              <a:t>включая иммунизацию, </a:t>
            </a:r>
            <a:r>
              <a:rPr sz="2600" spc="-15" dirty="0">
                <a:latin typeface="Calibri"/>
                <a:cs typeface="Calibri"/>
              </a:rPr>
              <a:t>должна </a:t>
            </a:r>
            <a:r>
              <a:rPr sz="2600" spc="-5" dirty="0">
                <a:latin typeface="Calibri"/>
                <a:cs typeface="Calibri"/>
              </a:rPr>
              <a:t>оставаться </a:t>
            </a:r>
            <a:r>
              <a:rPr sz="2600" dirty="0">
                <a:latin typeface="Calibri"/>
                <a:cs typeface="Calibri"/>
              </a:rPr>
              <a:t>в  </a:t>
            </a:r>
            <a:r>
              <a:rPr sz="2600" spc="-10" dirty="0">
                <a:latin typeface="Calibri"/>
                <a:cs typeface="Calibri"/>
              </a:rPr>
              <a:t>ведении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педиатра.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3302" y="626440"/>
            <a:ext cx="100437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НЕЙРОХИРУРГИЧЕСКОЕ</a:t>
            </a:r>
            <a:r>
              <a:rPr sz="4400" spc="-60" dirty="0"/>
              <a:t> </a:t>
            </a:r>
            <a:r>
              <a:rPr sz="4400" spc="-5" dirty="0"/>
              <a:t>ЛЕЧЕНИЕ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128773"/>
            <a:ext cx="10186035" cy="397382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70230" indent="-229235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0" dirty="0">
                <a:latin typeface="Calibri"/>
                <a:cs typeface="Calibri"/>
              </a:rPr>
              <a:t>Наблюдение </a:t>
            </a:r>
            <a:r>
              <a:rPr sz="2400" dirty="0">
                <a:latin typeface="Calibri"/>
                <a:cs typeface="Calibri"/>
              </a:rPr>
              <a:t>за </a:t>
            </a:r>
            <a:r>
              <a:rPr sz="2400" spc="-5" dirty="0">
                <a:latin typeface="Calibri"/>
                <a:cs typeface="Calibri"/>
              </a:rPr>
              <a:t>пациентом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расщеплением позвоночника начинается </a:t>
            </a:r>
            <a:r>
              <a:rPr sz="2400" dirty="0">
                <a:latin typeface="Calibri"/>
                <a:cs typeface="Calibri"/>
              </a:rPr>
              <a:t>с  </a:t>
            </a:r>
            <a:r>
              <a:rPr sz="2400" spc="-10" dirty="0">
                <a:latin typeface="Calibri"/>
                <a:cs typeface="Calibri"/>
              </a:rPr>
              <a:t>пренатального </a:t>
            </a:r>
            <a:r>
              <a:rPr sz="2400" spc="-5" dirty="0">
                <a:latin typeface="Calibri"/>
                <a:cs typeface="Calibri"/>
              </a:rPr>
              <a:t>визита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10" dirty="0">
                <a:latin typeface="Calibri"/>
                <a:cs typeface="Calibri"/>
              </a:rPr>
              <a:t>нейрохирургу.</a:t>
            </a:r>
            <a:endParaRPr sz="2400">
              <a:latin typeface="Calibri"/>
              <a:cs typeface="Calibri"/>
            </a:endParaRPr>
          </a:p>
          <a:p>
            <a:pPr marL="241300" marR="627380" indent="-229235">
              <a:lnSpc>
                <a:spcPct val="7000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Исследования, </a:t>
            </a:r>
            <a:r>
              <a:rPr sz="2400" spc="-5" dirty="0">
                <a:latin typeface="Calibri"/>
                <a:cs typeface="Calibri"/>
              </a:rPr>
              <a:t>касающиеся </a:t>
            </a:r>
            <a:r>
              <a:rPr sz="2400" spc="-20" dirty="0">
                <a:latin typeface="Calibri"/>
                <a:cs typeface="Calibri"/>
              </a:rPr>
              <a:t>дородовой </a:t>
            </a:r>
            <a:r>
              <a:rPr sz="2400" spc="-10" dirty="0">
                <a:latin typeface="Calibri"/>
                <a:cs typeface="Calibri"/>
              </a:rPr>
              <a:t>хирургического </a:t>
            </a:r>
            <a:r>
              <a:rPr sz="2400" spc="-5" dirty="0">
                <a:latin typeface="Calibri"/>
                <a:cs typeface="Calibri"/>
              </a:rPr>
              <a:t>закрытия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5" dirty="0">
                <a:latin typeface="Calibri"/>
                <a:cs typeface="Calibri"/>
              </a:rPr>
              <a:t>ДНТ,  </a:t>
            </a:r>
            <a:r>
              <a:rPr sz="2400" spc="-15" dirty="0">
                <a:latin typeface="Calibri"/>
                <a:cs typeface="Calibri"/>
              </a:rPr>
              <a:t>ведется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настоящее </a:t>
            </a:r>
            <a:r>
              <a:rPr sz="2400" spc="-5" dirty="0">
                <a:latin typeface="Calibri"/>
                <a:cs typeface="Calibri"/>
              </a:rPr>
              <a:t>время.</a:t>
            </a:r>
            <a:endParaRPr sz="2400">
              <a:latin typeface="Calibri"/>
              <a:cs typeface="Calibri"/>
            </a:endParaRPr>
          </a:p>
          <a:p>
            <a:pPr marL="241300" marR="438784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09880" algn="l"/>
                <a:tab pos="310515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На </a:t>
            </a:r>
            <a:r>
              <a:rPr sz="2400" spc="-15" dirty="0">
                <a:latin typeface="Calibri"/>
                <a:cs typeface="Calibri"/>
              </a:rPr>
              <a:t>сегодняшний </a:t>
            </a:r>
            <a:r>
              <a:rPr sz="2400" spc="-10" dirty="0">
                <a:latin typeface="Calibri"/>
                <a:cs typeface="Calibri"/>
              </a:rPr>
              <a:t>день </a:t>
            </a:r>
            <a:r>
              <a:rPr sz="2400" spc="-5" dirty="0">
                <a:latin typeface="Calibri"/>
                <a:cs typeface="Calibri"/>
              </a:rPr>
              <a:t>внутриутробная репарация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10" dirty="0">
                <a:latin typeface="Calibri"/>
                <a:cs typeface="Calibri"/>
              </a:rPr>
              <a:t>показала </a:t>
            </a:r>
            <a:r>
              <a:rPr sz="2400" spc="-5" dirty="0">
                <a:latin typeface="Calibri"/>
                <a:cs typeface="Calibri"/>
              </a:rPr>
              <a:t>снижения  </a:t>
            </a:r>
            <a:r>
              <a:rPr sz="2400" spc="-15" dirty="0">
                <a:latin typeface="Calibri"/>
                <a:cs typeface="Calibri"/>
              </a:rPr>
              <a:t>моторного </a:t>
            </a:r>
            <a:r>
              <a:rPr sz="2400" spc="-5" dirty="0">
                <a:latin typeface="Calibri"/>
                <a:cs typeface="Calibri"/>
              </a:rPr>
              <a:t>дефицита, </a:t>
            </a:r>
            <a:r>
              <a:rPr sz="2400" spc="-10" dirty="0">
                <a:latin typeface="Calibri"/>
                <a:cs typeface="Calibri"/>
              </a:rPr>
              <a:t>связанного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миеломенингоцеле, </a:t>
            </a:r>
            <a:r>
              <a:rPr sz="2400" dirty="0">
                <a:latin typeface="Calibri"/>
                <a:cs typeface="Calibri"/>
              </a:rPr>
              <a:t>но в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некоторых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1585"/>
              </a:lnSpc>
            </a:pPr>
            <a:r>
              <a:rPr sz="2400" spc="-5" dirty="0">
                <a:latin typeface="Calibri"/>
                <a:cs typeface="Calibri"/>
              </a:rPr>
              <a:t>сериях </a:t>
            </a:r>
            <a:r>
              <a:rPr sz="2400" dirty="0">
                <a:latin typeface="Calibri"/>
                <a:cs typeface="Calibri"/>
              </a:rPr>
              <a:t>было </a:t>
            </a:r>
            <a:r>
              <a:rPr sz="2400" spc="-10" dirty="0">
                <a:latin typeface="Calibri"/>
                <a:cs typeface="Calibri"/>
              </a:rPr>
              <a:t>продемонстрировано </a:t>
            </a:r>
            <a:r>
              <a:rPr sz="2400" spc="-5" dirty="0">
                <a:latin typeface="Calibri"/>
                <a:cs typeface="Calibri"/>
              </a:rPr>
              <a:t>снижение степени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ассоциированных</a:t>
            </a:r>
            <a:endParaRPr sz="2400">
              <a:latin typeface="Calibri"/>
              <a:cs typeface="Calibri"/>
            </a:endParaRPr>
          </a:p>
          <a:p>
            <a:pPr marL="241300" marR="974725">
              <a:lnSpc>
                <a:spcPct val="70000"/>
              </a:lnSpc>
              <a:spcBef>
                <a:spcPts val="434"/>
              </a:spcBef>
            </a:pPr>
            <a:r>
              <a:rPr sz="2400" spc="-10" dirty="0">
                <a:latin typeface="Calibri"/>
                <a:cs typeface="Calibri"/>
              </a:rPr>
              <a:t>пороков </a:t>
            </a:r>
            <a:r>
              <a:rPr sz="2400" dirty="0">
                <a:latin typeface="Calibri"/>
                <a:cs typeface="Calibri"/>
              </a:rPr>
              <a:t>Киари II </a:t>
            </a:r>
            <a:r>
              <a:rPr sz="2400" spc="-5" dirty="0">
                <a:latin typeface="Calibri"/>
                <a:cs typeface="Calibri"/>
              </a:rPr>
              <a:t>типа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необходимости </a:t>
            </a:r>
            <a:r>
              <a:rPr sz="2400" spc="-5" dirty="0">
                <a:latin typeface="Calibri"/>
                <a:cs typeface="Calibri"/>
              </a:rPr>
              <a:t>шунтирующих </a:t>
            </a:r>
            <a:r>
              <a:rPr sz="2400" spc="-10" dirty="0">
                <a:latin typeface="Calibri"/>
                <a:cs typeface="Calibri"/>
              </a:rPr>
              <a:t>процедур </a:t>
            </a:r>
            <a:r>
              <a:rPr sz="2400" dirty="0">
                <a:latin typeface="Calibri"/>
                <a:cs typeface="Calibri"/>
              </a:rPr>
              <a:t>при  </a:t>
            </a:r>
            <a:r>
              <a:rPr sz="2400" spc="-5" dirty="0">
                <a:latin typeface="Calibri"/>
                <a:cs typeface="Calibri"/>
              </a:rPr>
              <a:t>гидроцефалии </a:t>
            </a:r>
            <a:r>
              <a:rPr sz="2400" dirty="0">
                <a:latin typeface="Calibri"/>
                <a:cs typeface="Calibri"/>
              </a:rPr>
              <a:t>в первый </a:t>
            </a:r>
            <a:r>
              <a:rPr sz="2400" spc="-40" dirty="0">
                <a:latin typeface="Calibri"/>
                <a:cs typeface="Calibri"/>
              </a:rPr>
              <a:t>год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жизни</a:t>
            </a: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995"/>
              </a:spcBef>
              <a:buFont typeface="Arial"/>
              <a:buChar char="•"/>
              <a:tabLst>
                <a:tab pos="309880" algn="l"/>
                <a:tab pos="310515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Нейрохирургическое восстановление </a:t>
            </a:r>
            <a:r>
              <a:rPr sz="2400" spc="-15" dirty="0">
                <a:latin typeface="Calibri"/>
                <a:cs typeface="Calibri"/>
              </a:rPr>
              <a:t>открытого </a:t>
            </a:r>
            <a:r>
              <a:rPr sz="2400" spc="-55" dirty="0">
                <a:latin typeface="Calibri"/>
                <a:cs typeface="Calibri"/>
              </a:rPr>
              <a:t>ДНТ, </a:t>
            </a:r>
            <a:r>
              <a:rPr sz="2400" spc="-5" dirty="0">
                <a:latin typeface="Calibri"/>
                <a:cs typeface="Calibri"/>
              </a:rPr>
              <a:t>например, </a:t>
            </a:r>
            <a:r>
              <a:rPr sz="2400" spc="-10" dirty="0">
                <a:latin typeface="Calibri"/>
                <a:cs typeface="Calibri"/>
              </a:rPr>
              <a:t>кистозного  поражения, </a:t>
            </a:r>
            <a:r>
              <a:rPr sz="2400" spc="-5" dirty="0">
                <a:latin typeface="Calibri"/>
                <a:cs typeface="Calibri"/>
              </a:rPr>
              <a:t>обычно </a:t>
            </a:r>
            <a:r>
              <a:rPr sz="2400" spc="-15" dirty="0">
                <a:latin typeface="Calibri"/>
                <a:cs typeface="Calibri"/>
              </a:rPr>
              <a:t>выполняется </a:t>
            </a:r>
            <a:r>
              <a:rPr sz="2400" dirty="0">
                <a:latin typeface="Calibri"/>
                <a:cs typeface="Calibri"/>
              </a:rPr>
              <a:t>в первый </a:t>
            </a:r>
            <a:r>
              <a:rPr sz="2400" spc="-5" dirty="0">
                <a:latin typeface="Calibri"/>
                <a:cs typeface="Calibri"/>
              </a:rPr>
              <a:t>день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жизни.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Calibri"/>
                <a:cs typeface="Calibri"/>
              </a:rPr>
              <a:t>Если </a:t>
            </a:r>
            <a:r>
              <a:rPr sz="2400" spc="-5" dirty="0">
                <a:latin typeface="Calibri"/>
                <a:cs typeface="Calibri"/>
              </a:rPr>
              <a:t>гидроцефалия </a:t>
            </a:r>
            <a:r>
              <a:rPr sz="2400" spc="-10" dirty="0">
                <a:latin typeface="Calibri"/>
                <a:cs typeface="Calibri"/>
              </a:rPr>
              <a:t>присутствует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рождении,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spc="-10" dirty="0">
                <a:latin typeface="Calibri"/>
                <a:cs typeface="Calibri"/>
              </a:rPr>
              <a:t>потребоваться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ее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хирургическое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лечение.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585" y="407288"/>
            <a:ext cx="5864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Times New Roman"/>
                <a:cs typeface="Times New Roman"/>
              </a:rPr>
              <a:t>Пренатальный</a:t>
            </a:r>
            <a:r>
              <a:rPr sz="4400" b="0" spc="-10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скрининг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034872"/>
            <a:ext cx="10324465" cy="4943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latin typeface="Times New Roman"/>
                <a:cs typeface="Times New Roman"/>
              </a:rPr>
              <a:t>необходим </a:t>
            </a:r>
            <a:r>
              <a:rPr sz="3200" dirty="0">
                <a:latin typeface="Times New Roman"/>
                <a:cs typeface="Times New Roman"/>
              </a:rPr>
              <a:t>для </a:t>
            </a:r>
            <a:r>
              <a:rPr sz="3200" spc="-25" dirty="0">
                <a:latin typeface="Times New Roman"/>
                <a:cs typeface="Times New Roman"/>
              </a:rPr>
              <a:t>того,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чтобы:</a:t>
            </a:r>
            <a:endParaRPr sz="3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обучить семью </a:t>
            </a:r>
            <a:r>
              <a:rPr sz="2000" dirty="0">
                <a:latin typeface="Calibri"/>
                <a:cs typeface="Calibri"/>
              </a:rPr>
              <a:t>пациента в </a:t>
            </a:r>
            <a:r>
              <a:rPr sz="2000" spc="-5" dirty="0">
                <a:latin typeface="Calibri"/>
                <a:cs typeface="Calibri"/>
              </a:rPr>
              <a:t>отношении </a:t>
            </a:r>
            <a:r>
              <a:rPr sz="2000" dirty="0">
                <a:latin typeface="Calibri"/>
                <a:cs typeface="Calibri"/>
              </a:rPr>
              <a:t>диагноза и </a:t>
            </a:r>
            <a:r>
              <a:rPr sz="2000" spc="-5" dirty="0">
                <a:latin typeface="Calibri"/>
                <a:cs typeface="Calibri"/>
              </a:rPr>
              <a:t>вариантов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лечения.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28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5" dirty="0">
                <a:latin typeface="Calibri"/>
                <a:cs typeface="Calibri"/>
              </a:rPr>
              <a:t>подготовиться </a:t>
            </a:r>
            <a:r>
              <a:rPr sz="2000" dirty="0">
                <a:latin typeface="Calibri"/>
                <a:cs typeface="Calibri"/>
              </a:rPr>
              <a:t>к безопасной </a:t>
            </a:r>
            <a:r>
              <a:rPr sz="2000" spc="-10" dirty="0">
                <a:latin typeface="Calibri"/>
                <a:cs typeface="Calibri"/>
              </a:rPr>
              <a:t>доставке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медицинский центр, </a:t>
            </a:r>
            <a:r>
              <a:rPr sz="2000" spc="-15" dirty="0">
                <a:latin typeface="Calibri"/>
                <a:cs typeface="Calibri"/>
              </a:rPr>
              <a:t>который </a:t>
            </a:r>
            <a:r>
              <a:rPr sz="2000" spc="-10" dirty="0">
                <a:latin typeface="Calibri"/>
                <a:cs typeface="Calibri"/>
              </a:rPr>
              <a:t>предлагает </a:t>
            </a:r>
            <a:r>
              <a:rPr sz="2000" spc="-5" dirty="0">
                <a:latin typeface="Calibri"/>
                <a:cs typeface="Calibri"/>
              </a:rPr>
              <a:t>услуги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неврологическому </a:t>
            </a:r>
            <a:r>
              <a:rPr sz="2000" dirty="0">
                <a:latin typeface="Calibri"/>
                <a:cs typeface="Calibri"/>
              </a:rPr>
              <a:t>закрытию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дефекта.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spc="-5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предсказано </a:t>
            </a:r>
            <a:r>
              <a:rPr sz="2000" spc="-5" dirty="0">
                <a:latin typeface="Calibri"/>
                <a:cs typeface="Calibri"/>
              </a:rPr>
              <a:t>функциональное состояние </a:t>
            </a:r>
            <a:r>
              <a:rPr sz="2000" spc="-10" dirty="0">
                <a:latin typeface="Calibri"/>
                <a:cs typeface="Calibri"/>
              </a:rPr>
              <a:t>двигательного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аппарата.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Ранее </a:t>
            </a:r>
            <a:r>
              <a:rPr sz="2000" spc="-10" dirty="0">
                <a:latin typeface="Calibri"/>
                <a:cs typeface="Calibri"/>
              </a:rPr>
              <a:t>предполагалось </a:t>
            </a:r>
            <a:r>
              <a:rPr sz="2000" spc="-5" dirty="0">
                <a:latin typeface="Calibri"/>
                <a:cs typeface="Calibri"/>
              </a:rPr>
              <a:t>выполнение кесарева </a:t>
            </a:r>
            <a:r>
              <a:rPr sz="2000" dirty="0">
                <a:latin typeface="Calibri"/>
                <a:cs typeface="Calibri"/>
              </a:rPr>
              <a:t>сечения </a:t>
            </a:r>
            <a:r>
              <a:rPr sz="2000" spc="-5" dirty="0">
                <a:latin typeface="Calibri"/>
                <a:cs typeface="Calibri"/>
              </a:rPr>
              <a:t>для всех матерей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таким нарушением 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35" dirty="0">
                <a:latin typeface="Calibri"/>
                <a:cs typeface="Calibri"/>
              </a:rPr>
              <a:t>ходе </a:t>
            </a:r>
            <a:r>
              <a:rPr sz="2000" spc="-5" dirty="0">
                <a:latin typeface="Calibri"/>
                <a:cs typeface="Calibri"/>
              </a:rPr>
              <a:t>беременности для </a:t>
            </a:r>
            <a:r>
              <a:rPr sz="2000" spc="-15" dirty="0">
                <a:latin typeface="Calibri"/>
                <a:cs typeface="Calibri"/>
              </a:rPr>
              <a:t>того, </a:t>
            </a:r>
            <a:r>
              <a:rPr sz="2000" spc="-5" dirty="0">
                <a:latin typeface="Calibri"/>
                <a:cs typeface="Calibri"/>
              </a:rPr>
              <a:t>чтобы избежать дальнейшего повреждения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нервных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30"/>
              </a:lnSpc>
            </a:pPr>
            <a:r>
              <a:rPr sz="2000" dirty="0">
                <a:latin typeface="Calibri"/>
                <a:cs typeface="Calibri"/>
              </a:rPr>
              <a:t>структур.</a:t>
            </a:r>
            <a:endParaRPr sz="2000">
              <a:latin typeface="Calibri"/>
              <a:cs typeface="Calibri"/>
            </a:endParaRPr>
          </a:p>
          <a:p>
            <a:pPr marL="12700" marR="360045">
              <a:lnSpc>
                <a:spcPts val="1730"/>
              </a:lnSpc>
              <a:spcBef>
                <a:spcPts val="1050"/>
              </a:spcBef>
            </a:pP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20" dirty="0">
                <a:latin typeface="Calibri"/>
                <a:cs typeface="Calibri"/>
              </a:rPr>
              <a:t>одном </a:t>
            </a:r>
            <a:r>
              <a:rPr sz="1600" spc="-10" dirty="0">
                <a:latin typeface="Calibri"/>
                <a:cs typeface="Calibri"/>
              </a:rPr>
              <a:t>исследовании </a:t>
            </a:r>
            <a:r>
              <a:rPr sz="1600" spc="-5" dirty="0">
                <a:latin typeface="Calibri"/>
                <a:cs typeface="Calibri"/>
              </a:rPr>
              <a:t>сообщалось о </a:t>
            </a:r>
            <a:r>
              <a:rPr sz="1600" spc="-10" dirty="0">
                <a:latin typeface="Calibri"/>
                <a:cs typeface="Calibri"/>
              </a:rPr>
              <a:t>менее </a:t>
            </a:r>
            <a:r>
              <a:rPr sz="1600" spc="-15" dirty="0">
                <a:latin typeface="Calibri"/>
                <a:cs typeface="Calibri"/>
              </a:rPr>
              <a:t>тяжелых </a:t>
            </a:r>
            <a:r>
              <a:rPr sz="1600" spc="-5" dirty="0">
                <a:latin typeface="Calibri"/>
                <a:cs typeface="Calibri"/>
              </a:rPr>
              <a:t>случаях паралича нижних </a:t>
            </a:r>
            <a:r>
              <a:rPr sz="1600" spc="-10" dirty="0">
                <a:latin typeface="Calibri"/>
                <a:cs typeface="Calibri"/>
              </a:rPr>
              <a:t>конечностей </a:t>
            </a:r>
            <a:r>
              <a:rPr sz="1600" spc="-5" dirty="0">
                <a:latin typeface="Calibri"/>
                <a:cs typeface="Calibri"/>
              </a:rPr>
              <a:t>у </a:t>
            </a:r>
            <a:r>
              <a:rPr sz="1600" spc="-10" dirty="0">
                <a:latin typeface="Calibri"/>
                <a:cs typeface="Calibri"/>
              </a:rPr>
              <a:t>детей, рожденных </a:t>
            </a:r>
            <a:r>
              <a:rPr sz="1600" spc="-5" dirty="0">
                <a:latin typeface="Calibri"/>
                <a:cs typeface="Calibri"/>
              </a:rPr>
              <a:t>с  помощью </a:t>
            </a:r>
            <a:r>
              <a:rPr sz="1600" spc="-10" dirty="0">
                <a:latin typeface="Calibri"/>
                <a:cs typeface="Calibri"/>
              </a:rPr>
              <a:t>кесарева </a:t>
            </a:r>
            <a:r>
              <a:rPr sz="1600" spc="-5" dirty="0">
                <a:latin typeface="Calibri"/>
                <a:cs typeface="Calibri"/>
              </a:rPr>
              <a:t>сечения </a:t>
            </a:r>
            <a:r>
              <a:rPr sz="1600" spc="-10" dirty="0">
                <a:latin typeface="Calibri"/>
                <a:cs typeface="Calibri"/>
              </a:rPr>
              <a:t>до </a:t>
            </a:r>
            <a:r>
              <a:rPr sz="1600" spc="-5" dirty="0">
                <a:latin typeface="Calibri"/>
                <a:cs typeface="Calibri"/>
              </a:rPr>
              <a:t>начала </a:t>
            </a:r>
            <a:r>
              <a:rPr sz="1600" spc="-15" dirty="0">
                <a:latin typeface="Calibri"/>
                <a:cs typeface="Calibri"/>
              </a:rPr>
              <a:t>родовой </a:t>
            </a:r>
            <a:r>
              <a:rPr sz="1600" spc="-10" dirty="0">
                <a:latin typeface="Calibri"/>
                <a:cs typeface="Calibri"/>
              </a:rPr>
              <a:t>деятельности, </a:t>
            </a:r>
            <a:r>
              <a:rPr sz="1600" spc="-5" dirty="0">
                <a:latin typeface="Calibri"/>
                <a:cs typeface="Calibri"/>
              </a:rPr>
              <a:t>но не </a:t>
            </a:r>
            <a:r>
              <a:rPr sz="1600" spc="-10" dirty="0">
                <a:latin typeface="Calibri"/>
                <a:cs typeface="Calibri"/>
              </a:rPr>
              <a:t>показали никакой разницы </a:t>
            </a:r>
            <a:r>
              <a:rPr sz="1600" spc="-5" dirty="0">
                <a:latin typeface="Calibri"/>
                <a:cs typeface="Calibri"/>
              </a:rPr>
              <a:t>функции</a:t>
            </a:r>
            <a:r>
              <a:rPr sz="1600" spc="254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нижних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05"/>
              </a:lnSpc>
            </a:pPr>
            <a:r>
              <a:rPr sz="1600" spc="-10" dirty="0">
                <a:latin typeface="Calibri"/>
                <a:cs typeface="Calibri"/>
              </a:rPr>
              <a:t>конечностей </a:t>
            </a:r>
            <a:r>
              <a:rPr sz="1600" spc="-5" dirty="0">
                <a:latin typeface="Calibri"/>
                <a:cs typeface="Calibri"/>
              </a:rPr>
              <a:t>у </a:t>
            </a:r>
            <a:r>
              <a:rPr sz="1600" spc="-10" dirty="0">
                <a:latin typeface="Calibri"/>
                <a:cs typeface="Calibri"/>
              </a:rPr>
              <a:t>тех, кто получил кесарево </a:t>
            </a:r>
            <a:r>
              <a:rPr sz="1600" spc="-5" dirty="0">
                <a:latin typeface="Calibri"/>
                <a:cs typeface="Calibri"/>
              </a:rPr>
              <a:t>сечение после начала </a:t>
            </a:r>
            <a:r>
              <a:rPr sz="1600" spc="-15" dirty="0">
                <a:latin typeface="Calibri"/>
                <a:cs typeface="Calibri"/>
              </a:rPr>
              <a:t>родовой </a:t>
            </a:r>
            <a:r>
              <a:rPr sz="1600" spc="-10" dirty="0">
                <a:latin typeface="Calibri"/>
                <a:cs typeface="Calibri"/>
              </a:rPr>
              <a:t>деятельности. Последующие</a:t>
            </a:r>
            <a:r>
              <a:rPr sz="1600" spc="3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исследования,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spc="-20" dirty="0">
                <a:latin typeface="Calibri"/>
                <a:cs typeface="Calibri"/>
              </a:rPr>
              <a:t>однако, </a:t>
            </a:r>
            <a:r>
              <a:rPr sz="1600" spc="-5" dirty="0">
                <a:latin typeface="Calibri"/>
                <a:cs typeface="Calibri"/>
              </a:rPr>
              <a:t>не нашли </a:t>
            </a:r>
            <a:r>
              <a:rPr sz="1600" spc="-10" dirty="0">
                <a:latin typeface="Calibri"/>
                <a:cs typeface="Calibri"/>
              </a:rPr>
              <a:t>никакой </a:t>
            </a:r>
            <a:r>
              <a:rPr sz="1600" spc="-5" dirty="0">
                <a:latin typeface="Calibri"/>
                <a:cs typeface="Calibri"/>
              </a:rPr>
              <a:t>разницы в </a:t>
            </a:r>
            <a:r>
              <a:rPr sz="1600" spc="-10" dirty="0">
                <a:latin typeface="Calibri"/>
                <a:cs typeface="Calibri"/>
              </a:rPr>
              <a:t>состоянии двигательной системы </a:t>
            </a:r>
            <a:r>
              <a:rPr sz="1600" spc="-5" dirty="0">
                <a:latin typeface="Calibri"/>
                <a:cs typeface="Calibri"/>
              </a:rPr>
              <a:t>при </a:t>
            </a:r>
            <a:r>
              <a:rPr sz="1600" spc="-10" dirty="0">
                <a:latin typeface="Calibri"/>
                <a:cs typeface="Calibri"/>
              </a:rPr>
              <a:t>использовании кесаревого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сечения.</a:t>
            </a:r>
            <a:endParaRPr sz="1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Фетальная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МРТ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Фетальная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хирургия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3302" y="626440"/>
            <a:ext cx="100437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НЕЙРОХИРУРГИЧЕСКОЕ</a:t>
            </a:r>
            <a:r>
              <a:rPr sz="4400" spc="-60" dirty="0"/>
              <a:t> </a:t>
            </a:r>
            <a:r>
              <a:rPr sz="4400" spc="-5" dirty="0"/>
              <a:t>ЛЕЧЕНИЕ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6410"/>
            <a:ext cx="10315575" cy="438594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586230" indent="-229235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95%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расщеплением позвоночника, </a:t>
            </a:r>
            <a:r>
              <a:rPr sz="2600" dirty="0">
                <a:latin typeface="Calibri"/>
                <a:cs typeface="Calibri"/>
              </a:rPr>
              <a:t>вероятно,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имеют  гидроцефалию,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от </a:t>
            </a:r>
            <a:r>
              <a:rPr sz="2600" dirty="0">
                <a:latin typeface="Calibri"/>
                <a:cs typeface="Calibri"/>
              </a:rPr>
              <a:t>75%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dirty="0">
                <a:latin typeface="Calibri"/>
                <a:cs typeface="Calibri"/>
              </a:rPr>
              <a:t>83% </a:t>
            </a:r>
            <a:r>
              <a:rPr sz="2600" spc="-5" dirty="0">
                <a:latin typeface="Calibri"/>
                <a:cs typeface="Calibri"/>
              </a:rPr>
              <a:t>требуют </a:t>
            </a:r>
            <a:r>
              <a:rPr sz="2600" spc="-10" dirty="0">
                <a:latin typeface="Calibri"/>
                <a:cs typeface="Calibri"/>
              </a:rPr>
              <a:t>хирургического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лечения.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средняя частота </a:t>
            </a:r>
            <a:r>
              <a:rPr sz="2600" spc="-5" dirty="0">
                <a:latin typeface="Calibri"/>
                <a:cs typeface="Calibri"/>
              </a:rPr>
              <a:t>ревизий составляет </a:t>
            </a:r>
            <a:r>
              <a:rPr sz="2600" spc="-15" dirty="0">
                <a:latin typeface="Calibri"/>
                <a:cs typeface="Calibri"/>
              </a:rPr>
              <a:t>от </a:t>
            </a:r>
            <a:r>
              <a:rPr sz="2600" dirty="0">
                <a:latin typeface="Calibri"/>
                <a:cs typeface="Calibri"/>
              </a:rPr>
              <a:t>30% </a:t>
            </a:r>
            <a:r>
              <a:rPr sz="2600" spc="-15" dirty="0">
                <a:latin typeface="Calibri"/>
                <a:cs typeface="Calibri"/>
              </a:rPr>
              <a:t>до</a:t>
            </a:r>
            <a:r>
              <a:rPr sz="2600" dirty="0">
                <a:latin typeface="Calibri"/>
                <a:cs typeface="Calibri"/>
              </a:rPr>
              <a:t> 50%,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после </a:t>
            </a:r>
            <a:r>
              <a:rPr sz="2600" spc="-10" dirty="0">
                <a:latin typeface="Calibri"/>
                <a:cs typeface="Calibri"/>
              </a:rPr>
              <a:t>2-летнего </a:t>
            </a:r>
            <a:r>
              <a:rPr sz="2600" dirty="0">
                <a:latin typeface="Calibri"/>
                <a:cs typeface="Calibri"/>
              </a:rPr>
              <a:t>возраста </a:t>
            </a:r>
            <a:r>
              <a:rPr sz="2600" spc="-10" dirty="0">
                <a:latin typeface="Calibri"/>
                <a:cs typeface="Calibri"/>
              </a:rPr>
              <a:t>существует </a:t>
            </a:r>
            <a:r>
              <a:rPr sz="2600" spc="-5" dirty="0">
                <a:latin typeface="Calibri"/>
                <a:cs typeface="Calibri"/>
              </a:rPr>
              <a:t>10%-й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35" dirty="0">
                <a:latin typeface="Calibri"/>
                <a:cs typeface="Calibri"/>
              </a:rPr>
              <a:t>год </a:t>
            </a:r>
            <a:r>
              <a:rPr sz="2600" spc="-5" dirty="0">
                <a:latin typeface="Calibri"/>
                <a:cs typeface="Calibri"/>
              </a:rPr>
              <a:t>риск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неудачи.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5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большинство </a:t>
            </a:r>
            <a:r>
              <a:rPr sz="2600" spc="-10" dirty="0">
                <a:latin typeface="Calibri"/>
                <a:cs typeface="Calibri"/>
              </a:rPr>
              <a:t>нейрохирургов </a:t>
            </a:r>
            <a:r>
              <a:rPr sz="2600" spc="-15" dirty="0">
                <a:latin typeface="Calibri"/>
                <a:cs typeface="Calibri"/>
              </a:rPr>
              <a:t>считают, </a:t>
            </a:r>
            <a:r>
              <a:rPr sz="2600" spc="-10" dirty="0">
                <a:latin typeface="Calibri"/>
                <a:cs typeface="Calibri"/>
              </a:rPr>
              <a:t>что </a:t>
            </a:r>
            <a:r>
              <a:rPr sz="2600" spc="-5" dirty="0">
                <a:latin typeface="Calibri"/>
                <a:cs typeface="Calibri"/>
              </a:rPr>
              <a:t>ребенок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гидроцефалией,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15" dirty="0">
                <a:latin typeface="Calibri"/>
                <a:cs typeface="Calibri"/>
              </a:rPr>
              <a:t>который </a:t>
            </a:r>
            <a:r>
              <a:rPr sz="2600" spc="-5" dirty="0">
                <a:latin typeface="Calibri"/>
                <a:cs typeface="Calibri"/>
              </a:rPr>
              <a:t>требовал шунтирования, </a:t>
            </a:r>
            <a:r>
              <a:rPr sz="2600" spc="-10" dirty="0">
                <a:latin typeface="Calibri"/>
                <a:cs typeface="Calibri"/>
              </a:rPr>
              <a:t>останется </a:t>
            </a:r>
            <a:r>
              <a:rPr sz="2600" spc="-5" dirty="0">
                <a:latin typeface="Calibri"/>
                <a:cs typeface="Calibri"/>
              </a:rPr>
              <a:t>шунтозависимым.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Эти</a:t>
            </a:r>
            <a:endParaRPr sz="2600">
              <a:latin typeface="Calibri"/>
              <a:cs typeface="Calibri"/>
            </a:endParaRPr>
          </a:p>
          <a:p>
            <a:pPr marL="241300" marR="97155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latin typeface="Calibri"/>
                <a:cs typeface="Calibri"/>
              </a:rPr>
              <a:t>статистические данные могут </a:t>
            </a:r>
            <a:r>
              <a:rPr sz="2600" dirty="0">
                <a:latin typeface="Calibri"/>
                <a:cs typeface="Calibri"/>
              </a:rPr>
              <a:t>измениться по </a:t>
            </a:r>
            <a:r>
              <a:rPr sz="2600" spc="-5" dirty="0">
                <a:latin typeface="Calibri"/>
                <a:cs typeface="Calibri"/>
              </a:rPr>
              <a:t>мере </a:t>
            </a:r>
            <a:r>
              <a:rPr sz="2600" spc="-10" dirty="0">
                <a:latin typeface="Calibri"/>
                <a:cs typeface="Calibri"/>
              </a:rPr>
              <a:t>увеличения частоты  </a:t>
            </a:r>
            <a:r>
              <a:rPr sz="2600" dirty="0">
                <a:latin typeface="Calibri"/>
                <a:cs typeface="Calibri"/>
              </a:rPr>
              <a:t>применения ЭВ с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ПСС.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нейрохирургическое </a:t>
            </a:r>
            <a:r>
              <a:rPr sz="2600" spc="-15" dirty="0">
                <a:latin typeface="Calibri"/>
                <a:cs typeface="Calibri"/>
              </a:rPr>
              <a:t>наблюдение </a:t>
            </a:r>
            <a:r>
              <a:rPr sz="2600" spc="-20" dirty="0">
                <a:latin typeface="Calibri"/>
                <a:cs typeface="Calibri"/>
              </a:rPr>
              <a:t>необходимо </a:t>
            </a:r>
            <a:r>
              <a:rPr sz="2600" spc="-15" dirty="0">
                <a:latin typeface="Calibri"/>
                <a:cs typeface="Calibri"/>
              </a:rPr>
              <a:t>даже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после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Calibri"/>
                <a:cs typeface="Calibri"/>
              </a:rPr>
              <a:t>неонатального </a:t>
            </a:r>
            <a:r>
              <a:rPr sz="2600" spc="-15" dirty="0">
                <a:latin typeface="Calibri"/>
                <a:cs typeface="Calibri"/>
              </a:rPr>
              <a:t>периода </a:t>
            </a:r>
            <a:r>
              <a:rPr sz="2600" dirty="0">
                <a:latin typeface="Calibri"/>
                <a:cs typeface="Calibri"/>
              </a:rPr>
              <a:t>для </a:t>
            </a:r>
            <a:r>
              <a:rPr sz="2600" spc="-5" dirty="0">
                <a:latin typeface="Calibri"/>
                <a:cs typeface="Calibri"/>
              </a:rPr>
              <a:t>выявления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симптоматической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70"/>
              </a:spcBef>
            </a:pPr>
            <a:r>
              <a:rPr sz="2600" spc="-5" dirty="0">
                <a:latin typeface="Calibri"/>
                <a:cs typeface="Calibri"/>
              </a:rPr>
              <a:t>гидроцефалии, нарушения </a:t>
            </a:r>
            <a:r>
              <a:rPr sz="2600" spc="-10" dirty="0">
                <a:latin typeface="Calibri"/>
                <a:cs typeface="Calibri"/>
              </a:rPr>
              <a:t>работы </a:t>
            </a:r>
            <a:r>
              <a:rPr sz="2600" dirty="0">
                <a:latin typeface="Calibri"/>
                <a:cs typeface="Calibri"/>
              </a:rPr>
              <a:t>шунта и </a:t>
            </a:r>
            <a:r>
              <a:rPr sz="2600" spc="-5" dirty="0">
                <a:latin typeface="Calibri"/>
                <a:cs typeface="Calibri"/>
              </a:rPr>
              <a:t>других нейрохирургических  осложнений.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7652" y="609676"/>
            <a:ext cx="7080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0" dirty="0">
                <a:latin typeface="Calibri Light"/>
                <a:cs typeface="Calibri Light"/>
              </a:rPr>
              <a:t>Нейрогенный </a:t>
            </a:r>
            <a:r>
              <a:rPr sz="4400" b="0" spc="-35" dirty="0">
                <a:latin typeface="Calibri Light"/>
                <a:cs typeface="Calibri Light"/>
              </a:rPr>
              <a:t>мочевой</a:t>
            </a:r>
            <a:r>
              <a:rPr sz="4400" b="0" spc="-190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пузырь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124440" cy="41211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389255" indent="-229235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Урологические проблемы </a:t>
            </a:r>
            <a:r>
              <a:rPr sz="2800" spc="-5" dirty="0">
                <a:latin typeface="Calibri"/>
                <a:cs typeface="Calibri"/>
              </a:rPr>
              <a:t>при MMЦ и </a:t>
            </a:r>
            <a:r>
              <a:rPr sz="2800" spc="-10" dirty="0">
                <a:latin typeface="Calibri"/>
                <a:cs typeface="Calibri"/>
              </a:rPr>
              <a:t>других </a:t>
            </a:r>
            <a:r>
              <a:rPr sz="2800" spc="-5" dirty="0">
                <a:latin typeface="Calibri"/>
                <a:cs typeface="Calibri"/>
              </a:rPr>
              <a:t>позвоночных  </a:t>
            </a:r>
            <a:r>
              <a:rPr sz="2800" spc="-10" dirty="0">
                <a:latin typeface="Calibri"/>
                <a:cs typeface="Calibri"/>
              </a:rPr>
              <a:t>дизрафиях вариабельны, </a:t>
            </a:r>
            <a:r>
              <a:rPr sz="2800" spc="-5" dirty="0">
                <a:latin typeface="Calibri"/>
                <a:cs typeface="Calibri"/>
              </a:rPr>
              <a:t>и они не </a:t>
            </a:r>
            <a:r>
              <a:rPr sz="2800" spc="-15" dirty="0">
                <a:latin typeface="Calibri"/>
                <a:cs typeface="Calibri"/>
              </a:rPr>
              <a:t>обязательно </a:t>
            </a:r>
            <a:r>
              <a:rPr sz="2800" spc="-20" dirty="0">
                <a:latin typeface="Calibri"/>
                <a:cs typeface="Calibri"/>
              </a:rPr>
              <a:t>коррелируют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25"/>
              </a:spcBef>
            </a:pPr>
            <a:r>
              <a:rPr sz="2800" spc="-10" dirty="0">
                <a:latin typeface="Calibri"/>
                <a:cs typeface="Calibri"/>
              </a:rPr>
              <a:t>уровнем поражения, </a:t>
            </a:r>
            <a:r>
              <a:rPr sz="2800" spc="-20" dirty="0">
                <a:latin typeface="Calibri"/>
                <a:cs typeface="Calibri"/>
              </a:rPr>
              <a:t>как </a:t>
            </a:r>
            <a:r>
              <a:rPr sz="2800" spc="-5" dirty="0">
                <a:latin typeface="Calibri"/>
                <a:cs typeface="Calibri"/>
              </a:rPr>
              <a:t>в случае </a:t>
            </a:r>
            <a:r>
              <a:rPr sz="2800" spc="-10" dirty="0">
                <a:latin typeface="Calibri"/>
                <a:cs typeface="Calibri"/>
              </a:rPr>
              <a:t>травматического повреждения  спинного мозга.</a:t>
            </a:r>
            <a:endParaRPr sz="2800">
              <a:latin typeface="Calibri"/>
              <a:cs typeface="Calibri"/>
            </a:endParaRPr>
          </a:p>
          <a:p>
            <a:pPr marL="241300" marR="662305" indent="-22923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При MMЦ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10" dirty="0">
                <a:latin typeface="Calibri"/>
                <a:cs typeface="Calibri"/>
              </a:rPr>
              <a:t>90% </a:t>
            </a:r>
            <a:r>
              <a:rPr sz="2800" spc="-15" dirty="0">
                <a:latin typeface="Calibri"/>
                <a:cs typeface="Calibri"/>
              </a:rPr>
              <a:t>больных </a:t>
            </a:r>
            <a:r>
              <a:rPr sz="2800" spc="-10" dirty="0">
                <a:latin typeface="Calibri"/>
                <a:cs typeface="Calibri"/>
              </a:rPr>
              <a:t>имеют </a:t>
            </a:r>
            <a:r>
              <a:rPr sz="2800" spc="-5" dirty="0">
                <a:latin typeface="Calibri"/>
                <a:cs typeface="Calibri"/>
              </a:rPr>
              <a:t>частичную или </a:t>
            </a:r>
            <a:r>
              <a:rPr sz="2800" spc="-15" dirty="0">
                <a:latin typeface="Calibri"/>
                <a:cs typeface="Calibri"/>
              </a:rPr>
              <a:t>полную  </a:t>
            </a:r>
            <a:r>
              <a:rPr sz="2800" spc="-5" dirty="0">
                <a:latin typeface="Calibri"/>
                <a:cs typeface="Calibri"/>
              </a:rPr>
              <a:t>денервацию </a:t>
            </a:r>
            <a:r>
              <a:rPr sz="2800" spc="-10" dirty="0">
                <a:latin typeface="Calibri"/>
                <a:cs typeface="Calibri"/>
              </a:rPr>
              <a:t>мочевого </a:t>
            </a:r>
            <a:r>
              <a:rPr sz="2800" spc="-5" dirty="0">
                <a:latin typeface="Calibri"/>
                <a:cs typeface="Calibri"/>
              </a:rPr>
              <a:t>пузыря, с </a:t>
            </a:r>
            <a:r>
              <a:rPr sz="2800" spc="-10" dirty="0">
                <a:latin typeface="Calibri"/>
                <a:cs typeface="Calibri"/>
              </a:rPr>
              <a:t>плохими растяжимостью </a:t>
            </a:r>
            <a:r>
              <a:rPr sz="2800" spc="-5" dirty="0">
                <a:latin typeface="Calibri"/>
                <a:cs typeface="Calibri"/>
              </a:rPr>
              <a:t>и  сократимостью </a:t>
            </a:r>
            <a:r>
              <a:rPr sz="2800" spc="-15" dirty="0">
                <a:latin typeface="Calibri"/>
                <a:cs typeface="Calibri"/>
              </a:rPr>
              <a:t>приводящими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неприемлемым </a:t>
            </a:r>
            <a:r>
              <a:rPr sz="2800" spc="-15" dirty="0">
                <a:latin typeface="Calibri"/>
                <a:cs typeface="Calibri"/>
              </a:rPr>
              <a:t>остаточным  </a:t>
            </a:r>
            <a:r>
              <a:rPr sz="2800" spc="-10" dirty="0">
                <a:latin typeface="Calibri"/>
                <a:cs typeface="Calibri"/>
              </a:rPr>
              <a:t>объемам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мочи.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025"/>
              </a:lnSpc>
              <a:spcBef>
                <a:spcPts val="3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Сфинктер уретры </a:t>
            </a:r>
            <a:r>
              <a:rPr sz="2800" spc="-15" dirty="0">
                <a:latin typeface="Calibri"/>
                <a:cs typeface="Calibri"/>
              </a:rPr>
              <a:t>несостоятелен </a:t>
            </a:r>
            <a:r>
              <a:rPr sz="2800" spc="-5" dirty="0">
                <a:latin typeface="Calibri"/>
                <a:cs typeface="Calibri"/>
              </a:rPr>
              <a:t>у 86% </a:t>
            </a:r>
            <a:r>
              <a:rPr sz="2800" spc="-10" dirty="0">
                <a:latin typeface="Calibri"/>
                <a:cs typeface="Calibri"/>
              </a:rPr>
              <a:t>пациентов, так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что</a:t>
            </a:r>
            <a:endParaRPr sz="2800">
              <a:latin typeface="Calibri"/>
              <a:cs typeface="Calibri"/>
            </a:endParaRPr>
          </a:p>
          <a:p>
            <a:pPr marL="241300" marR="272415">
              <a:lnSpc>
                <a:spcPts val="2690"/>
              </a:lnSpc>
              <a:spcBef>
                <a:spcPts val="315"/>
              </a:spcBef>
            </a:pPr>
            <a:r>
              <a:rPr sz="2800" spc="-10" dirty="0">
                <a:latin typeface="Calibri"/>
                <a:cs typeface="Calibri"/>
              </a:rPr>
              <a:t>возникает </a:t>
            </a:r>
            <a:r>
              <a:rPr sz="2800" spc="-15" dirty="0">
                <a:latin typeface="Calibri"/>
                <a:cs typeface="Calibri"/>
              </a:rPr>
              <a:t>недержание </a:t>
            </a:r>
            <a:r>
              <a:rPr sz="2800" spc="-5" dirty="0">
                <a:latin typeface="Calibri"/>
                <a:cs typeface="Calibri"/>
              </a:rPr>
              <a:t>мочи </a:t>
            </a:r>
            <a:r>
              <a:rPr sz="2800" spc="-10" dirty="0">
                <a:latin typeface="Calibri"/>
                <a:cs typeface="Calibri"/>
              </a:rPr>
              <a:t>при увеличении внутрипузырного  давления.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7652" y="609676"/>
            <a:ext cx="7080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0" dirty="0">
                <a:latin typeface="Calibri Light"/>
                <a:cs typeface="Calibri Light"/>
              </a:rPr>
              <a:t>Нейрогенный </a:t>
            </a:r>
            <a:r>
              <a:rPr sz="4400" b="0" spc="-35" dirty="0">
                <a:latin typeface="Calibri Light"/>
                <a:cs typeface="Calibri Light"/>
              </a:rPr>
              <a:t>мочевой</a:t>
            </a:r>
            <a:r>
              <a:rPr sz="4400" b="0" spc="-190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пузырь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273665" cy="3974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29845" indent="-2292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0" dirty="0">
                <a:latin typeface="Calibri"/>
                <a:cs typeface="Calibri"/>
              </a:rPr>
              <a:t>Около </a:t>
            </a:r>
            <a:r>
              <a:rPr sz="2600" spc="-5" dirty="0">
                <a:latin typeface="Calibri"/>
                <a:cs typeface="Calibri"/>
              </a:rPr>
              <a:t>трети пациентов имеют сфинктерно-детрузорную диссинергию,  </a:t>
            </a:r>
            <a:r>
              <a:rPr sz="2600" spc="-15" dirty="0">
                <a:latin typeface="Calibri"/>
                <a:cs typeface="Calibri"/>
              </a:rPr>
              <a:t>которая </a:t>
            </a:r>
            <a:r>
              <a:rPr sz="2600" spc="-10" dirty="0">
                <a:latin typeface="Calibri"/>
                <a:cs typeface="Calibri"/>
              </a:rPr>
              <a:t>приводит </a:t>
            </a:r>
            <a:r>
              <a:rPr sz="2600" dirty="0">
                <a:latin typeface="Calibri"/>
                <a:cs typeface="Calibri"/>
              </a:rPr>
              <a:t>к высоким </a:t>
            </a:r>
            <a:r>
              <a:rPr sz="2600" spc="-5" dirty="0">
                <a:latin typeface="Calibri"/>
                <a:cs typeface="Calibri"/>
              </a:rPr>
              <a:t>внутрипросветным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давлениям.</a:t>
            </a:r>
            <a:endParaRPr sz="2600">
              <a:latin typeface="Calibri"/>
              <a:cs typeface="Calibri"/>
            </a:endParaRPr>
          </a:p>
          <a:p>
            <a:pPr marL="241300" marR="1130935" indent="-22923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Внешний </a:t>
            </a:r>
            <a:r>
              <a:rPr sz="2600" spc="-5" dirty="0">
                <a:latin typeface="Calibri"/>
                <a:cs typeface="Calibri"/>
              </a:rPr>
              <a:t>сфинктер, </a:t>
            </a:r>
            <a:r>
              <a:rPr sz="2600" spc="-10" dirty="0">
                <a:latin typeface="Calibri"/>
                <a:cs typeface="Calibri"/>
              </a:rPr>
              <a:t>как </a:t>
            </a:r>
            <a:r>
              <a:rPr sz="2600" dirty="0">
                <a:latin typeface="Calibri"/>
                <a:cs typeface="Calibri"/>
              </a:rPr>
              <a:t>правило, частично функционален и</a:t>
            </a:r>
            <a:r>
              <a:rPr sz="2600" spc="-1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его  </a:t>
            </a:r>
            <a:r>
              <a:rPr sz="2600" spc="-5" dirty="0">
                <a:latin typeface="Calibri"/>
                <a:cs typeface="Calibri"/>
              </a:rPr>
              <a:t>функция </a:t>
            </a:r>
            <a:r>
              <a:rPr sz="2600" spc="-15" dirty="0">
                <a:latin typeface="Calibri"/>
                <a:cs typeface="Calibri"/>
              </a:rPr>
              <a:t>может улучшиться </a:t>
            </a:r>
            <a:r>
              <a:rPr sz="2600" dirty="0">
                <a:latin typeface="Calibri"/>
                <a:cs typeface="Calibri"/>
              </a:rPr>
              <a:t>в первый </a:t>
            </a:r>
            <a:r>
              <a:rPr sz="2600" spc="-35" dirty="0">
                <a:latin typeface="Calibri"/>
                <a:cs typeface="Calibri"/>
              </a:rPr>
              <a:t>год </a:t>
            </a:r>
            <a:r>
              <a:rPr sz="2600" dirty="0">
                <a:latin typeface="Calibri"/>
                <a:cs typeface="Calibri"/>
              </a:rPr>
              <a:t>после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рождения.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Пациенты </a:t>
            </a:r>
            <a:r>
              <a:rPr sz="2600" spc="-15" dirty="0">
                <a:latin typeface="Calibri"/>
                <a:cs typeface="Calibri"/>
              </a:rPr>
              <a:t>должны наблюдаться </a:t>
            </a:r>
            <a:r>
              <a:rPr sz="2600" dirty="0">
                <a:latin typeface="Calibri"/>
                <a:cs typeface="Calibri"/>
              </a:rPr>
              <a:t>по крайней </a:t>
            </a:r>
            <a:r>
              <a:rPr sz="2600" spc="-5" dirty="0">
                <a:latin typeface="Calibri"/>
                <a:cs typeface="Calibri"/>
              </a:rPr>
              <a:t>мере </a:t>
            </a:r>
            <a:r>
              <a:rPr sz="2600" spc="-20" dirty="0">
                <a:latin typeface="Calibri"/>
                <a:cs typeface="Calibri"/>
              </a:rPr>
              <a:t>ежегодно, </a:t>
            </a:r>
            <a:r>
              <a:rPr sz="2600" spc="-10" dirty="0">
                <a:latin typeface="Calibri"/>
                <a:cs typeface="Calibri"/>
              </a:rPr>
              <a:t>поскольку  </a:t>
            </a:r>
            <a:r>
              <a:rPr sz="2600" spc="-15" dirty="0">
                <a:latin typeface="Calibri"/>
                <a:cs typeface="Calibri"/>
              </a:rPr>
              <a:t>ухудшение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15" dirty="0">
                <a:latin typeface="Calibri"/>
                <a:cs typeface="Calibri"/>
              </a:rPr>
              <a:t>улучшение может </a:t>
            </a:r>
            <a:r>
              <a:rPr sz="2600" dirty="0">
                <a:latin typeface="Calibri"/>
                <a:cs typeface="Calibri"/>
              </a:rPr>
              <a:t>произойти в первый </a:t>
            </a:r>
            <a:r>
              <a:rPr sz="2600" spc="-35" dirty="0">
                <a:latin typeface="Calibri"/>
                <a:cs typeface="Calibri"/>
              </a:rPr>
              <a:t>год </a:t>
            </a:r>
            <a:r>
              <a:rPr sz="2600" dirty="0">
                <a:latin typeface="Calibri"/>
                <a:cs typeface="Calibri"/>
              </a:rPr>
              <a:t>жизни, и  </a:t>
            </a:r>
            <a:r>
              <a:rPr sz="2600" spc="-5" dirty="0">
                <a:latin typeface="Calibri"/>
                <a:cs typeface="Calibri"/>
              </a:rPr>
              <a:t>фиксация спинного мозга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изменением </a:t>
            </a:r>
            <a:r>
              <a:rPr sz="2600" dirty="0">
                <a:latin typeface="Calibri"/>
                <a:cs typeface="Calibri"/>
              </a:rPr>
              <a:t>функции </a:t>
            </a:r>
            <a:r>
              <a:rPr sz="2600" spc="-10" dirty="0">
                <a:latin typeface="Calibri"/>
                <a:cs typeface="Calibri"/>
              </a:rPr>
              <a:t>мочевого </a:t>
            </a:r>
            <a:r>
              <a:rPr sz="2600" dirty="0">
                <a:latin typeface="Calibri"/>
                <a:cs typeface="Calibri"/>
              </a:rPr>
              <a:t>пузыря 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произойти в </a:t>
            </a:r>
            <a:r>
              <a:rPr sz="2600" spc="-5" dirty="0">
                <a:latin typeface="Calibri"/>
                <a:cs typeface="Calibri"/>
              </a:rPr>
              <a:t>течение </a:t>
            </a:r>
            <a:r>
              <a:rPr sz="2600" spc="-10" dirty="0">
                <a:latin typeface="Calibri"/>
                <a:cs typeface="Calibri"/>
              </a:rPr>
              <a:t>нескольких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лет.</a:t>
            </a:r>
            <a:endParaRPr sz="2600">
              <a:latin typeface="Calibri"/>
              <a:cs typeface="Calibri"/>
            </a:endParaRPr>
          </a:p>
          <a:p>
            <a:pPr marL="241300" marR="280670" indent="-229235" algn="just">
              <a:lnSpc>
                <a:spcPts val="250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0" dirty="0">
                <a:latin typeface="Calibri"/>
                <a:cs typeface="Calibri"/>
              </a:rPr>
              <a:t>Хотя </a:t>
            </a:r>
            <a:r>
              <a:rPr sz="2600" spc="-10" dirty="0">
                <a:latin typeface="Calibri"/>
                <a:cs typeface="Calibri"/>
              </a:rPr>
              <a:t>большинство </a:t>
            </a:r>
            <a:r>
              <a:rPr sz="2600" spc="-20" dirty="0">
                <a:latin typeface="Calibri"/>
                <a:cs typeface="Calibri"/>
              </a:rPr>
              <a:t>людей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5" dirty="0">
                <a:latin typeface="Calibri"/>
                <a:cs typeface="Calibri"/>
              </a:rPr>
              <a:t>MMЦ </a:t>
            </a:r>
            <a:r>
              <a:rPr sz="2600" spc="-5" dirty="0">
                <a:latin typeface="Calibri"/>
                <a:cs typeface="Calibri"/>
              </a:rPr>
              <a:t>имеют </a:t>
            </a:r>
            <a:r>
              <a:rPr sz="2600" dirty="0">
                <a:latin typeface="Calibri"/>
                <a:cs typeface="Calibri"/>
              </a:rPr>
              <a:t>нормальную </a:t>
            </a:r>
            <a:r>
              <a:rPr sz="2600" spc="-5" dirty="0">
                <a:latin typeface="Calibri"/>
                <a:cs typeface="Calibri"/>
              </a:rPr>
              <a:t>функцию </a:t>
            </a:r>
            <a:r>
              <a:rPr sz="2600" dirty="0">
                <a:latin typeface="Calibri"/>
                <a:cs typeface="Calibri"/>
              </a:rPr>
              <a:t>почек  при </a:t>
            </a:r>
            <a:r>
              <a:rPr sz="2600" spc="-10" dirty="0">
                <a:latin typeface="Calibri"/>
                <a:cs typeface="Calibri"/>
              </a:rPr>
              <a:t>рождении, </a:t>
            </a:r>
            <a:r>
              <a:rPr sz="2600" dirty="0">
                <a:latin typeface="Calibri"/>
                <a:cs typeface="Calibri"/>
              </a:rPr>
              <a:t>если </a:t>
            </a:r>
            <a:r>
              <a:rPr sz="2600" spc="-5" dirty="0">
                <a:latin typeface="Calibri"/>
                <a:cs typeface="Calibri"/>
              </a:rPr>
              <a:t>оставить </a:t>
            </a:r>
            <a:r>
              <a:rPr sz="2600" spc="-10" dirty="0">
                <a:latin typeface="Calibri"/>
                <a:cs typeface="Calibri"/>
              </a:rPr>
              <a:t>эту проблему </a:t>
            </a:r>
            <a:r>
              <a:rPr sz="2600" dirty="0">
                <a:latin typeface="Calibri"/>
                <a:cs typeface="Calibri"/>
              </a:rPr>
              <a:t>без </a:t>
            </a:r>
            <a:r>
              <a:rPr sz="2600" spc="-5" dirty="0">
                <a:latin typeface="Calibri"/>
                <a:cs typeface="Calibri"/>
              </a:rPr>
              <a:t>присмотра, </a:t>
            </a:r>
            <a:r>
              <a:rPr sz="2600" spc="-15" dirty="0">
                <a:latin typeface="Calibri"/>
                <a:cs typeface="Calibri"/>
              </a:rPr>
              <a:t>то </a:t>
            </a:r>
            <a:r>
              <a:rPr sz="2600" spc="-20" dirty="0">
                <a:latin typeface="Calibri"/>
                <a:cs typeface="Calibri"/>
              </a:rPr>
              <a:t>от </a:t>
            </a:r>
            <a:r>
              <a:rPr sz="2600" dirty="0">
                <a:latin typeface="Calibri"/>
                <a:cs typeface="Calibri"/>
              </a:rPr>
              <a:t>40% 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dirty="0">
                <a:latin typeface="Calibri"/>
                <a:cs typeface="Calibri"/>
              </a:rPr>
              <a:t>90% </a:t>
            </a:r>
            <a:r>
              <a:rPr sz="2600" spc="-30" dirty="0">
                <a:latin typeface="Calibri"/>
                <a:cs typeface="Calibri"/>
              </a:rPr>
              <a:t>будут </a:t>
            </a:r>
            <a:r>
              <a:rPr sz="2600" dirty="0">
                <a:latin typeface="Calibri"/>
                <a:cs typeface="Calibri"/>
              </a:rPr>
              <a:t>испытывать </a:t>
            </a:r>
            <a:r>
              <a:rPr sz="2600" spc="-5" dirty="0">
                <a:latin typeface="Calibri"/>
                <a:cs typeface="Calibri"/>
              </a:rPr>
              <a:t>снижение </a:t>
            </a:r>
            <a:r>
              <a:rPr sz="2600" dirty="0">
                <a:latin typeface="Calibri"/>
                <a:cs typeface="Calibri"/>
              </a:rPr>
              <a:t>функции к возрасту 10 </a:t>
            </a:r>
            <a:r>
              <a:rPr sz="2600" spc="-5" dirty="0">
                <a:latin typeface="Calibri"/>
                <a:cs typeface="Calibri"/>
              </a:rPr>
              <a:t>лет</a:t>
            </a:r>
            <a:r>
              <a:rPr sz="2600" spc="-1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7652" y="609676"/>
            <a:ext cx="7080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0" dirty="0">
                <a:latin typeface="Calibri Light"/>
                <a:cs typeface="Calibri Light"/>
              </a:rPr>
              <a:t>Нейрогенный </a:t>
            </a:r>
            <a:r>
              <a:rPr sz="4400" b="0" spc="-35" dirty="0">
                <a:latin typeface="Calibri Light"/>
                <a:cs typeface="Calibri Light"/>
              </a:rPr>
              <a:t>мочевой</a:t>
            </a:r>
            <a:r>
              <a:rPr sz="4400" b="0" spc="-190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пузырь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462506"/>
            <a:ext cx="10234930" cy="41211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Times New Roman"/>
                <a:cs typeface="Times New Roman"/>
              </a:rPr>
              <a:t>Основными </a:t>
            </a:r>
            <a:r>
              <a:rPr sz="2000" b="1" spc="-5" dirty="0">
                <a:latin typeface="Times New Roman"/>
                <a:cs typeface="Times New Roman"/>
              </a:rPr>
              <a:t>целями </a:t>
            </a:r>
            <a:r>
              <a:rPr sz="2000" spc="-10" dirty="0">
                <a:latin typeface="Times New Roman"/>
                <a:cs typeface="Times New Roman"/>
              </a:rPr>
              <a:t>лечения нейрогенного </a:t>
            </a:r>
            <a:r>
              <a:rPr sz="2000" spc="-15" dirty="0">
                <a:latin typeface="Times New Roman"/>
                <a:cs typeface="Times New Roman"/>
              </a:rPr>
              <a:t>мочевого </a:t>
            </a:r>
            <a:r>
              <a:rPr sz="2000" spc="-5" dirty="0">
                <a:latin typeface="Times New Roman"/>
                <a:cs typeface="Times New Roman"/>
              </a:rPr>
              <a:t>пузыря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являются:</a:t>
            </a:r>
            <a:endParaRPr sz="2000">
              <a:latin typeface="Times New Roman"/>
              <a:cs typeface="Times New Roman"/>
            </a:endParaRPr>
          </a:p>
          <a:p>
            <a:pPr marL="698500" indent="-229235">
              <a:lnSpc>
                <a:spcPct val="100000"/>
              </a:lnSpc>
              <a:spcBef>
                <a:spcPts val="265"/>
              </a:spcBef>
              <a:buSzPct val="95000"/>
              <a:buFont typeface="Wingdings"/>
              <a:buChar char=""/>
              <a:tabLst>
                <a:tab pos="699135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предотвращение повреждения </a:t>
            </a:r>
            <a:r>
              <a:rPr sz="2000" spc="-10" dirty="0">
                <a:latin typeface="Times New Roman"/>
                <a:cs typeface="Times New Roman"/>
              </a:rPr>
              <a:t>мочевыводящих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путей</a:t>
            </a:r>
            <a:endParaRPr sz="2000">
              <a:latin typeface="Times New Roman"/>
              <a:cs typeface="Times New Roman"/>
            </a:endParaRPr>
          </a:p>
          <a:p>
            <a:pPr marL="698500" indent="-229235">
              <a:lnSpc>
                <a:spcPct val="100000"/>
              </a:lnSpc>
              <a:spcBef>
                <a:spcPts val="254"/>
              </a:spcBef>
              <a:buSzPct val="95000"/>
              <a:buFont typeface="Wingdings"/>
              <a:buChar char=""/>
              <a:tabLst>
                <a:tab pos="699135" algn="l"/>
              </a:tabLst>
            </a:pPr>
            <a:r>
              <a:rPr sz="2000" spc="-5" dirty="0">
                <a:latin typeface="Times New Roman"/>
                <a:cs typeface="Times New Roman"/>
              </a:rPr>
              <a:t>нарушения </a:t>
            </a:r>
            <a:r>
              <a:rPr sz="2000" spc="-15" dirty="0">
                <a:latin typeface="Times New Roman"/>
                <a:cs typeface="Times New Roman"/>
              </a:rPr>
              <a:t>удержания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мочи.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latin typeface="Times New Roman"/>
                <a:cs typeface="Times New Roman"/>
              </a:rPr>
              <a:t>Всего </a:t>
            </a:r>
            <a:r>
              <a:rPr sz="2000" spc="-25" dirty="0">
                <a:latin typeface="Times New Roman"/>
                <a:cs typeface="Times New Roman"/>
              </a:rPr>
              <a:t>около </a:t>
            </a:r>
            <a:r>
              <a:rPr sz="2000" spc="5" dirty="0">
                <a:latin typeface="Times New Roman"/>
                <a:cs typeface="Times New Roman"/>
              </a:rPr>
              <a:t>10% </a:t>
            </a:r>
            <a:r>
              <a:rPr sz="2000" dirty="0">
                <a:latin typeface="Times New Roman"/>
                <a:cs typeface="Times New Roman"/>
              </a:rPr>
              <a:t>детей с MMC </a:t>
            </a:r>
            <a:r>
              <a:rPr sz="2000" spc="-5" dirty="0">
                <a:latin typeface="Times New Roman"/>
                <a:cs typeface="Times New Roman"/>
              </a:rPr>
              <a:t>нормально </a:t>
            </a:r>
            <a:r>
              <a:rPr sz="2000" spc="-15" dirty="0">
                <a:latin typeface="Times New Roman"/>
                <a:cs typeface="Times New Roman"/>
              </a:rPr>
              <a:t>контролируют </a:t>
            </a:r>
            <a:r>
              <a:rPr sz="2000" spc="-10" dirty="0">
                <a:latin typeface="Times New Roman"/>
                <a:cs typeface="Times New Roman"/>
              </a:rPr>
              <a:t>мочевой </a:t>
            </a:r>
            <a:r>
              <a:rPr sz="2000" spc="-5" dirty="0">
                <a:latin typeface="Times New Roman"/>
                <a:cs typeface="Times New Roman"/>
              </a:rPr>
              <a:t>пузырь,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5" dirty="0">
                <a:latin typeface="Times New Roman"/>
                <a:cs typeface="Times New Roman"/>
              </a:rPr>
              <a:t>удержание </a:t>
            </a:r>
            <a:r>
              <a:rPr sz="2000" spc="-10" dirty="0">
                <a:latin typeface="Times New Roman"/>
                <a:cs typeface="Times New Roman"/>
              </a:rPr>
              <a:t>мочи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Times New Roman"/>
                <a:cs typeface="Times New Roman"/>
              </a:rPr>
              <a:t>является </a:t>
            </a:r>
            <a:r>
              <a:rPr sz="2000" spc="-5" dirty="0">
                <a:latin typeface="Times New Roman"/>
                <a:cs typeface="Times New Roman"/>
              </a:rPr>
              <a:t>важной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проблемой.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  <a:tabLst>
                <a:tab pos="556895" algn="l"/>
              </a:tabLst>
            </a:pPr>
            <a:r>
              <a:rPr sz="2000" spc="-5" dirty="0">
                <a:latin typeface="Times New Roman"/>
                <a:cs typeface="Times New Roman"/>
              </a:rPr>
              <a:t>Для	</a:t>
            </a:r>
            <a:r>
              <a:rPr sz="2000" spc="5" dirty="0">
                <a:latin typeface="Times New Roman"/>
                <a:cs typeface="Times New Roman"/>
              </a:rPr>
              <a:t>сбора </a:t>
            </a:r>
            <a:r>
              <a:rPr sz="2000" spc="-10" dirty="0">
                <a:latin typeface="Times New Roman"/>
                <a:cs typeface="Times New Roman"/>
              </a:rPr>
              <a:t>мочи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10" dirty="0">
                <a:latin typeface="Times New Roman"/>
                <a:cs typeface="Times New Roman"/>
              </a:rPr>
              <a:t>девочек, </a:t>
            </a:r>
            <a:r>
              <a:rPr sz="2000" spc="-5" dirty="0">
                <a:latin typeface="Times New Roman"/>
                <a:cs typeface="Times New Roman"/>
              </a:rPr>
              <a:t>кроме </a:t>
            </a:r>
            <a:r>
              <a:rPr sz="2000" spc="-20" dirty="0">
                <a:latin typeface="Times New Roman"/>
                <a:cs typeface="Times New Roman"/>
              </a:rPr>
              <a:t>подгузников </a:t>
            </a:r>
            <a:r>
              <a:rPr sz="2000" spc="-5" dirty="0">
                <a:latin typeface="Times New Roman"/>
                <a:cs typeface="Times New Roman"/>
              </a:rPr>
              <a:t>нет </a:t>
            </a:r>
            <a:r>
              <a:rPr sz="2000" spc="-10" dirty="0">
                <a:latin typeface="Times New Roman"/>
                <a:cs typeface="Times New Roman"/>
              </a:rPr>
              <a:t>никаких </a:t>
            </a:r>
            <a:r>
              <a:rPr sz="2000" spc="-5" dirty="0">
                <a:latin typeface="Times New Roman"/>
                <a:cs typeface="Times New Roman"/>
              </a:rPr>
              <a:t>эффективных внешних </a:t>
            </a:r>
            <a:r>
              <a:rPr sz="2000" dirty="0">
                <a:latin typeface="Times New Roman"/>
                <a:cs typeface="Times New Roman"/>
              </a:rPr>
              <a:t>устройств,  </a:t>
            </a:r>
            <a:r>
              <a:rPr sz="2000" spc="-25" dirty="0">
                <a:latin typeface="Times New Roman"/>
                <a:cs typeface="Times New Roman"/>
              </a:rPr>
              <a:t>однако </a:t>
            </a:r>
            <a:r>
              <a:rPr sz="2000" dirty="0">
                <a:latin typeface="Times New Roman"/>
                <a:cs typeface="Times New Roman"/>
              </a:rPr>
              <a:t>для </a:t>
            </a:r>
            <a:r>
              <a:rPr sz="2000" spc="-30" dirty="0">
                <a:latin typeface="Times New Roman"/>
                <a:cs typeface="Times New Roman"/>
              </a:rPr>
              <a:t>мальчиков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рефлекторным опорожнением,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20" dirty="0">
                <a:latin typeface="Times New Roman"/>
                <a:cs typeface="Times New Roman"/>
              </a:rPr>
              <a:t>которых </a:t>
            </a:r>
            <a:r>
              <a:rPr sz="2000" spc="-5" dirty="0">
                <a:latin typeface="Times New Roman"/>
                <a:cs typeface="Times New Roman"/>
              </a:rPr>
              <a:t>нет</a:t>
            </a:r>
            <a:r>
              <a:rPr sz="2000" dirty="0">
                <a:latin typeface="Times New Roman"/>
                <a:cs typeface="Times New Roman"/>
              </a:rPr>
              <a:t> пузырно-</a:t>
            </a:r>
            <a:endParaRPr sz="2000">
              <a:latin typeface="Times New Roman"/>
              <a:cs typeface="Times New Roman"/>
            </a:endParaRPr>
          </a:p>
          <a:p>
            <a:pPr marL="12700" marR="166370">
              <a:lnSpc>
                <a:spcPts val="2160"/>
              </a:lnSpc>
            </a:pPr>
            <a:r>
              <a:rPr sz="2000" spc="-20" dirty="0">
                <a:latin typeface="Times New Roman"/>
                <a:cs typeface="Times New Roman"/>
              </a:rPr>
              <a:t>мочеточникового </a:t>
            </a:r>
            <a:r>
              <a:rPr sz="2000" spc="-5" dirty="0">
                <a:latin typeface="Times New Roman"/>
                <a:cs typeface="Times New Roman"/>
              </a:rPr>
              <a:t>рефлюкса или нет больших остаточных </a:t>
            </a:r>
            <a:r>
              <a:rPr sz="2000" spc="-10" dirty="0">
                <a:latin typeface="Times New Roman"/>
                <a:cs typeface="Times New Roman"/>
              </a:rPr>
              <a:t>объемов мочи, вариантом </a:t>
            </a:r>
            <a:r>
              <a:rPr sz="2000" dirty="0">
                <a:latin typeface="Times New Roman"/>
                <a:cs typeface="Times New Roman"/>
              </a:rPr>
              <a:t>решения  является</a:t>
            </a:r>
            <a:r>
              <a:rPr sz="2000" spc="-5" dirty="0">
                <a:latin typeface="Times New Roman"/>
                <a:cs typeface="Times New Roman"/>
              </a:rPr>
              <a:t> презерватив-катетер.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2065">
              <a:lnSpc>
                <a:spcPts val="2160"/>
              </a:lnSpc>
            </a:pPr>
            <a:r>
              <a:rPr sz="2000" spc="-5" dirty="0">
                <a:latin typeface="Times New Roman"/>
                <a:cs typeface="Times New Roman"/>
              </a:rPr>
              <a:t>Для </a:t>
            </a:r>
            <a:r>
              <a:rPr sz="2000" spc="-15" dirty="0">
                <a:latin typeface="Times New Roman"/>
                <a:cs typeface="Times New Roman"/>
              </a:rPr>
              <a:t>некоторых </a:t>
            </a:r>
            <a:r>
              <a:rPr sz="2000" spc="-10" dirty="0">
                <a:latin typeface="Times New Roman"/>
                <a:cs typeface="Times New Roman"/>
              </a:rPr>
              <a:t>пациентов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dirty="0">
                <a:latin typeface="Times New Roman"/>
                <a:cs typeface="Times New Roman"/>
              </a:rPr>
              <a:t>быть </a:t>
            </a:r>
            <a:r>
              <a:rPr sz="2000" spc="-10" dirty="0">
                <a:latin typeface="Times New Roman"/>
                <a:cs typeface="Times New Roman"/>
              </a:rPr>
              <a:t>сложным </a:t>
            </a:r>
            <a:r>
              <a:rPr sz="2000" dirty="0">
                <a:latin typeface="Times New Roman"/>
                <a:cs typeface="Times New Roman"/>
              </a:rPr>
              <a:t>вопросом </a:t>
            </a:r>
            <a:r>
              <a:rPr sz="2000" spc="-10" dirty="0">
                <a:latin typeface="Times New Roman"/>
                <a:cs typeface="Times New Roman"/>
              </a:rPr>
              <a:t>подбор соответствующего </a:t>
            </a:r>
            <a:r>
              <a:rPr sz="2000" spc="-5" dirty="0">
                <a:latin typeface="Times New Roman"/>
                <a:cs typeface="Times New Roman"/>
              </a:rPr>
              <a:t>размера, 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нарушение </a:t>
            </a:r>
            <a:r>
              <a:rPr sz="2000" dirty="0">
                <a:latin typeface="Times New Roman"/>
                <a:cs typeface="Times New Roman"/>
              </a:rPr>
              <a:t>чувствительности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dirty="0">
                <a:latin typeface="Times New Roman"/>
                <a:cs typeface="Times New Roman"/>
              </a:rPr>
              <a:t>привести к </a:t>
            </a:r>
            <a:r>
              <a:rPr sz="2000" spc="-5" dirty="0">
                <a:latin typeface="Times New Roman"/>
                <a:cs typeface="Times New Roman"/>
              </a:rPr>
              <a:t>повреждению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кожи.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446" rIns="0" bIns="0" rtlCol="0">
            <a:spAutoFit/>
          </a:bodyPr>
          <a:lstStyle/>
          <a:p>
            <a:pPr marL="3810" algn="ctr">
              <a:lnSpc>
                <a:spcPts val="5230"/>
              </a:lnSpc>
              <a:spcBef>
                <a:spcPts val="105"/>
              </a:spcBef>
            </a:pPr>
            <a:r>
              <a:rPr sz="4400" b="0" spc="-40" dirty="0">
                <a:latin typeface="Calibri Light"/>
                <a:cs typeface="Calibri Light"/>
              </a:rPr>
              <a:t>Нейрогенный </a:t>
            </a:r>
            <a:r>
              <a:rPr sz="4400" b="0" spc="-35" dirty="0">
                <a:latin typeface="Calibri Light"/>
                <a:cs typeface="Calibri Light"/>
              </a:rPr>
              <a:t>мочевой</a:t>
            </a:r>
            <a:r>
              <a:rPr sz="4400" b="0" spc="-160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пузырь</a:t>
            </a:r>
            <a:endParaRPr sz="4400">
              <a:latin typeface="Calibri Light"/>
              <a:cs typeface="Calibri Light"/>
            </a:endParaRPr>
          </a:p>
          <a:p>
            <a:pPr algn="ctr">
              <a:lnSpc>
                <a:spcPts val="2590"/>
              </a:lnSpc>
            </a:pPr>
            <a:r>
              <a:rPr sz="2200" spc="-25" dirty="0"/>
              <a:t>Уродинамическая </a:t>
            </a:r>
            <a:r>
              <a:rPr sz="2200" spc="-15" dirty="0"/>
              <a:t>оценка </a:t>
            </a:r>
            <a:r>
              <a:rPr sz="2200" b="0" spc="-5" dirty="0">
                <a:latin typeface="Times New Roman"/>
                <a:cs typeface="Times New Roman"/>
              </a:rPr>
              <a:t>обычно </a:t>
            </a:r>
            <a:r>
              <a:rPr sz="2200" b="0" spc="-10" dirty="0">
                <a:latin typeface="Times New Roman"/>
                <a:cs typeface="Times New Roman"/>
              </a:rPr>
              <a:t>выполняется </a:t>
            </a:r>
            <a:r>
              <a:rPr sz="2200" b="0" spc="-5" dirty="0">
                <a:latin typeface="Times New Roman"/>
                <a:cs typeface="Times New Roman"/>
              </a:rPr>
              <a:t>у младенцев с</a:t>
            </a:r>
            <a:r>
              <a:rPr sz="2200" b="0" spc="190" dirty="0">
                <a:latin typeface="Times New Roman"/>
                <a:cs typeface="Times New Roman"/>
              </a:rPr>
              <a:t> </a:t>
            </a:r>
            <a:r>
              <a:rPr sz="2200" b="0" spc="-10" dirty="0">
                <a:latin typeface="Times New Roman"/>
                <a:cs typeface="Times New Roman"/>
              </a:rPr>
              <a:t>MMЦ: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62454"/>
            <a:ext cx="10213340" cy="413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lnSpc>
                <a:spcPts val="205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75% </a:t>
            </a:r>
            <a:r>
              <a:rPr sz="1800" spc="-10" dirty="0">
                <a:latin typeface="Times New Roman"/>
                <a:cs typeface="Times New Roman"/>
              </a:rPr>
              <a:t>показывают </a:t>
            </a:r>
            <a:r>
              <a:rPr sz="1800" spc="-5" dirty="0">
                <a:latin typeface="Times New Roman"/>
                <a:cs typeface="Times New Roman"/>
              </a:rPr>
              <a:t>нормальную </a:t>
            </a:r>
            <a:r>
              <a:rPr sz="1800" spc="-10" dirty="0">
                <a:latin typeface="Times New Roman"/>
                <a:cs typeface="Times New Roman"/>
              </a:rPr>
              <a:t>функцию </a:t>
            </a:r>
            <a:r>
              <a:rPr sz="1800" spc="-5" dirty="0">
                <a:latin typeface="Times New Roman"/>
                <a:cs typeface="Times New Roman"/>
              </a:rPr>
              <a:t>верхних </a:t>
            </a:r>
            <a:r>
              <a:rPr sz="1800" spc="-10" dirty="0">
                <a:latin typeface="Times New Roman"/>
                <a:cs typeface="Times New Roman"/>
              </a:rPr>
              <a:t>мочевыводящих </a:t>
            </a:r>
            <a:r>
              <a:rPr sz="1800" dirty="0">
                <a:latin typeface="Times New Roman"/>
                <a:cs typeface="Times New Roman"/>
              </a:rPr>
              <a:t>путей → </a:t>
            </a:r>
            <a:r>
              <a:rPr sz="1800" spc="-10" dirty="0">
                <a:latin typeface="Times New Roman"/>
                <a:cs typeface="Times New Roman"/>
              </a:rPr>
              <a:t>УЗИ </a:t>
            </a:r>
            <a:r>
              <a:rPr sz="1800" spc="-15" dirty="0">
                <a:latin typeface="Times New Roman"/>
                <a:cs typeface="Times New Roman"/>
              </a:rPr>
              <a:t>почек </a:t>
            </a:r>
            <a:r>
              <a:rPr sz="1800" spc="-10" dirty="0">
                <a:latin typeface="Times New Roman"/>
                <a:cs typeface="Times New Roman"/>
              </a:rPr>
              <a:t>два </a:t>
            </a:r>
            <a:r>
              <a:rPr sz="1800" dirty="0">
                <a:latin typeface="Times New Roman"/>
                <a:cs typeface="Times New Roman"/>
              </a:rPr>
              <a:t>раза 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год</a:t>
            </a:r>
            <a:endParaRPr sz="1800">
              <a:latin typeface="Times New Roman"/>
              <a:cs typeface="Times New Roman"/>
            </a:endParaRPr>
          </a:p>
          <a:p>
            <a:pPr marL="299085" indent="-287020" algn="just">
              <a:lnSpc>
                <a:spcPts val="1945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5" dirty="0">
                <a:latin typeface="Times New Roman"/>
                <a:cs typeface="Times New Roman"/>
              </a:rPr>
              <a:t>остальных </a:t>
            </a:r>
            <a:r>
              <a:rPr sz="1800" dirty="0">
                <a:latin typeface="Times New Roman"/>
                <a:cs typeface="Times New Roman"/>
              </a:rPr>
              <a:t>детей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выявляется: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ts val="1939"/>
              </a:lnSpc>
              <a:spcBef>
                <a:spcPts val="140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20" dirty="0">
                <a:latin typeface="Times New Roman"/>
                <a:cs typeface="Times New Roman"/>
              </a:rPr>
              <a:t>некоторая </a:t>
            </a:r>
            <a:r>
              <a:rPr sz="1800" dirty="0">
                <a:latin typeface="Times New Roman"/>
                <a:cs typeface="Times New Roman"/>
              </a:rPr>
              <a:t>степень </a:t>
            </a:r>
            <a:r>
              <a:rPr sz="1800" spc="-5" dirty="0">
                <a:latin typeface="Times New Roman"/>
                <a:cs typeface="Times New Roman"/>
              </a:rPr>
              <a:t>гидронефроза, </a:t>
            </a:r>
            <a:r>
              <a:rPr sz="1800" spc="-10" dirty="0">
                <a:latin typeface="Times New Roman"/>
                <a:cs typeface="Times New Roman"/>
              </a:rPr>
              <a:t>возникающего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20" dirty="0">
                <a:latin typeface="Times New Roman"/>
                <a:cs typeface="Times New Roman"/>
              </a:rPr>
              <a:t>результате </a:t>
            </a:r>
            <a:r>
              <a:rPr sz="1800" spc="-15" dirty="0">
                <a:latin typeface="Times New Roman"/>
                <a:cs typeface="Times New Roman"/>
              </a:rPr>
              <a:t>пузырно-мочеточникового </a:t>
            </a:r>
            <a:r>
              <a:rPr sz="1800" spc="-10" dirty="0">
                <a:latin typeface="Times New Roman"/>
                <a:cs typeface="Times New Roman"/>
              </a:rPr>
              <a:t>рефлюкса </a:t>
            </a:r>
            <a:r>
              <a:rPr sz="1800" dirty="0">
                <a:latin typeface="Times New Roman"/>
                <a:cs typeface="Times New Roman"/>
              </a:rPr>
              <a:t>→  </a:t>
            </a:r>
            <a:r>
              <a:rPr sz="1800" spc="-5" dirty="0">
                <a:latin typeface="Times New Roman"/>
                <a:cs typeface="Times New Roman"/>
              </a:rPr>
              <a:t>антихолинергических </a:t>
            </a:r>
            <a:r>
              <a:rPr sz="1800" spc="-10" dirty="0">
                <a:latin typeface="Times New Roman"/>
                <a:cs typeface="Times New Roman"/>
              </a:rPr>
              <a:t>препаратов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проводить </a:t>
            </a:r>
            <a:r>
              <a:rPr sz="1800" spc="-5" dirty="0">
                <a:latin typeface="Times New Roman"/>
                <a:cs typeface="Times New Roman"/>
              </a:rPr>
              <a:t>им чистую интермиттирующую катетеризацию, </a:t>
            </a:r>
            <a:r>
              <a:rPr sz="1800" spc="-10" dirty="0">
                <a:latin typeface="Times New Roman"/>
                <a:cs typeface="Times New Roman"/>
              </a:rPr>
              <a:t>чтобы  предотвратить </a:t>
            </a:r>
            <a:r>
              <a:rPr sz="1800" dirty="0">
                <a:latin typeface="Times New Roman"/>
                <a:cs typeface="Times New Roman"/>
              </a:rPr>
              <a:t>развитие </a:t>
            </a:r>
            <a:r>
              <a:rPr sz="1800" spc="-5" dirty="0">
                <a:latin typeface="Times New Roman"/>
                <a:cs typeface="Times New Roman"/>
              </a:rPr>
              <a:t>или </a:t>
            </a:r>
            <a:r>
              <a:rPr sz="1800" spc="-20" dirty="0">
                <a:latin typeface="Times New Roman"/>
                <a:cs typeface="Times New Roman"/>
              </a:rPr>
              <a:t>ухудшение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гидронефроза</a:t>
            </a:r>
            <a:endParaRPr sz="1800">
              <a:latin typeface="Times New Roman"/>
              <a:cs typeface="Times New Roman"/>
            </a:endParaRPr>
          </a:p>
          <a:p>
            <a:pPr marL="299085" marR="179705" indent="-287020">
              <a:lnSpc>
                <a:spcPts val="1939"/>
              </a:lnSpc>
              <a:spcBef>
                <a:spcPts val="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сфинктерно-детрузорная диссинергия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-5" dirty="0">
                <a:latin typeface="Times New Roman"/>
                <a:cs typeface="Times New Roman"/>
              </a:rPr>
              <a:t>антихолинергических </a:t>
            </a:r>
            <a:r>
              <a:rPr sz="1800" spc="-10" dirty="0">
                <a:latin typeface="Times New Roman"/>
                <a:cs typeface="Times New Roman"/>
              </a:rPr>
              <a:t>препаратов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проводить </a:t>
            </a:r>
            <a:r>
              <a:rPr sz="1800" spc="-5" dirty="0">
                <a:latin typeface="Times New Roman"/>
                <a:cs typeface="Times New Roman"/>
              </a:rPr>
              <a:t>им </a:t>
            </a:r>
            <a:r>
              <a:rPr sz="1800" dirty="0">
                <a:latin typeface="Times New Roman"/>
                <a:cs typeface="Times New Roman"/>
              </a:rPr>
              <a:t>чистую  </a:t>
            </a:r>
            <a:r>
              <a:rPr sz="1800" spc="-5" dirty="0">
                <a:latin typeface="Times New Roman"/>
                <a:cs typeface="Times New Roman"/>
              </a:rPr>
              <a:t>интермиттирующую катетеризацию, </a:t>
            </a:r>
            <a:r>
              <a:rPr sz="1800" spc="-10" dirty="0">
                <a:latin typeface="Times New Roman"/>
                <a:cs typeface="Times New Roman"/>
              </a:rPr>
              <a:t>чтобы предотвратить </a:t>
            </a:r>
            <a:r>
              <a:rPr sz="1800" dirty="0">
                <a:latin typeface="Times New Roman"/>
                <a:cs typeface="Times New Roman"/>
              </a:rPr>
              <a:t>развитие </a:t>
            </a:r>
            <a:r>
              <a:rPr sz="1800" spc="-5" dirty="0">
                <a:latin typeface="Times New Roman"/>
                <a:cs typeface="Times New Roman"/>
              </a:rPr>
              <a:t>или </a:t>
            </a:r>
            <a:r>
              <a:rPr sz="1800" spc="-20" dirty="0">
                <a:latin typeface="Times New Roman"/>
                <a:cs typeface="Times New Roman"/>
              </a:rPr>
              <a:t>ухудшение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гидронефроза</a:t>
            </a:r>
            <a:endParaRPr sz="1800">
              <a:latin typeface="Times New Roman"/>
              <a:cs typeface="Times New Roman"/>
            </a:endParaRPr>
          </a:p>
          <a:p>
            <a:pPr marL="299085" marR="1007744" indent="-287020">
              <a:lnSpc>
                <a:spcPts val="1939"/>
              </a:lnSpc>
              <a:spcBef>
                <a:spcPts val="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Times New Roman"/>
                <a:cs typeface="Times New Roman"/>
              </a:rPr>
              <a:t>пузырно-мочеточниковым рефлюкс </a:t>
            </a:r>
            <a:r>
              <a:rPr sz="1800" spc="-5" dirty="0">
                <a:latin typeface="Times New Roman"/>
                <a:cs typeface="Times New Roman"/>
              </a:rPr>
              <a:t>(давление </a:t>
            </a:r>
            <a:r>
              <a:rPr sz="1800" dirty="0">
                <a:latin typeface="Times New Roman"/>
                <a:cs typeface="Times New Roman"/>
              </a:rPr>
              <a:t>детрузора &gt; 40 мм </a:t>
            </a:r>
            <a:r>
              <a:rPr sz="1800" spc="-40" dirty="0">
                <a:latin typeface="Times New Roman"/>
                <a:cs typeface="Times New Roman"/>
              </a:rPr>
              <a:t>рт.ст.)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-5" dirty="0">
                <a:latin typeface="Times New Roman"/>
                <a:cs typeface="Times New Roman"/>
              </a:rPr>
              <a:t>часто </a:t>
            </a:r>
            <a:r>
              <a:rPr sz="1800" spc="-15" dirty="0">
                <a:latin typeface="Times New Roman"/>
                <a:cs typeface="Times New Roman"/>
              </a:rPr>
              <a:t>назначают  </a:t>
            </a:r>
            <a:r>
              <a:rPr sz="1800" spc="-5" dirty="0">
                <a:latin typeface="Times New Roman"/>
                <a:cs typeface="Times New Roman"/>
              </a:rPr>
              <a:t>профилактические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антибиотики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ts val="181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неполное </a:t>
            </a:r>
            <a:r>
              <a:rPr sz="1800" spc="-10" dirty="0">
                <a:latin typeface="Times New Roman"/>
                <a:cs typeface="Times New Roman"/>
              </a:rPr>
              <a:t>опорожнение </a:t>
            </a:r>
            <a:r>
              <a:rPr sz="1800" dirty="0">
                <a:latin typeface="Times New Roman"/>
                <a:cs typeface="Times New Roman"/>
              </a:rPr>
              <a:t>и отсутствие </a:t>
            </a:r>
            <a:r>
              <a:rPr sz="1800" spc="-5" dirty="0">
                <a:latin typeface="Times New Roman"/>
                <a:cs typeface="Times New Roman"/>
              </a:rPr>
              <a:t>сопротивления вытеканию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-10" dirty="0">
                <a:latin typeface="Times New Roman"/>
                <a:cs typeface="Times New Roman"/>
              </a:rPr>
              <a:t>можно </a:t>
            </a:r>
            <a:r>
              <a:rPr sz="1800" spc="-15" dirty="0">
                <a:latin typeface="Times New Roman"/>
                <a:cs typeface="Times New Roman"/>
              </a:rPr>
              <a:t>научить </a:t>
            </a:r>
            <a:r>
              <a:rPr sz="1800" spc="-10" dirty="0">
                <a:latin typeface="Times New Roman"/>
                <a:cs typeface="Times New Roman"/>
              </a:rPr>
              <a:t>маневру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Crede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ts val="192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увеличенный </a:t>
            </a:r>
            <a:r>
              <a:rPr sz="1800" spc="-10" dirty="0">
                <a:latin typeface="Times New Roman"/>
                <a:cs typeface="Times New Roman"/>
              </a:rPr>
              <a:t>мочевой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пузырь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ts val="203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другие структурные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аномалии.</a:t>
            </a:r>
            <a:endParaRPr sz="1800">
              <a:latin typeface="Times New Roman"/>
              <a:cs typeface="Times New Roman"/>
            </a:endParaRPr>
          </a:p>
          <a:p>
            <a:pPr marL="12700" marR="250190">
              <a:lnSpc>
                <a:spcPts val="1939"/>
              </a:lnSpc>
              <a:spcBef>
                <a:spcPts val="1075"/>
              </a:spcBef>
            </a:pPr>
            <a:r>
              <a:rPr sz="1800" dirty="0">
                <a:latin typeface="Times New Roman"/>
                <a:cs typeface="Times New Roman"/>
              </a:rPr>
              <a:t>Если у </a:t>
            </a:r>
            <a:r>
              <a:rPr sz="1800" spc="-5" dirty="0">
                <a:latin typeface="Times New Roman"/>
                <a:cs typeface="Times New Roman"/>
              </a:rPr>
              <a:t>них </a:t>
            </a:r>
            <a:r>
              <a:rPr sz="1800" dirty="0">
                <a:latin typeface="Times New Roman"/>
                <a:cs typeface="Times New Roman"/>
              </a:rPr>
              <a:t>имеется </a:t>
            </a:r>
            <a:r>
              <a:rPr sz="1800" spc="-5" dirty="0">
                <a:latin typeface="Times New Roman"/>
                <a:cs typeface="Times New Roman"/>
              </a:rPr>
              <a:t>постоянное </a:t>
            </a:r>
            <a:r>
              <a:rPr sz="1800" spc="-10" dirty="0">
                <a:latin typeface="Times New Roman"/>
                <a:cs typeface="Times New Roman"/>
              </a:rPr>
              <a:t>инфицирование мочеполовых </a:t>
            </a:r>
            <a:r>
              <a:rPr sz="1800" dirty="0">
                <a:latin typeface="Times New Roman"/>
                <a:cs typeface="Times New Roman"/>
              </a:rPr>
              <a:t>путей </a:t>
            </a:r>
            <a:r>
              <a:rPr sz="1800" spc="-5" dirty="0">
                <a:latin typeface="Times New Roman"/>
                <a:cs typeface="Times New Roman"/>
              </a:rPr>
              <a:t>или постоянный </a:t>
            </a:r>
            <a:r>
              <a:rPr sz="1800" dirty="0">
                <a:latin typeface="Times New Roman"/>
                <a:cs typeface="Times New Roman"/>
              </a:rPr>
              <a:t>гидронефроз, </a:t>
            </a:r>
            <a:r>
              <a:rPr sz="1800" spc="-15" dirty="0">
                <a:latin typeface="Times New Roman"/>
                <a:cs typeface="Times New Roman"/>
              </a:rPr>
              <a:t>то  </a:t>
            </a:r>
            <a:r>
              <a:rPr sz="1800" spc="-5" dirty="0">
                <a:latin typeface="Times New Roman"/>
                <a:cs typeface="Times New Roman"/>
              </a:rPr>
              <a:t>часто </a:t>
            </a:r>
            <a:r>
              <a:rPr sz="1800" spc="-25" dirty="0">
                <a:latin typeface="Times New Roman"/>
                <a:cs typeface="Times New Roman"/>
              </a:rPr>
              <a:t>необходимо </a:t>
            </a:r>
            <a:r>
              <a:rPr sz="1800" spc="-5" dirty="0">
                <a:latin typeface="Times New Roman"/>
                <a:cs typeface="Times New Roman"/>
              </a:rPr>
              <a:t>хирургическое вмешательство. </a:t>
            </a:r>
            <a:r>
              <a:rPr sz="1800" spc="-25" dirty="0">
                <a:latin typeface="Times New Roman"/>
                <a:cs typeface="Times New Roman"/>
              </a:rPr>
              <a:t>Может </a:t>
            </a:r>
            <a:r>
              <a:rPr sz="1800" dirty="0">
                <a:latin typeface="Times New Roman"/>
                <a:cs typeface="Times New Roman"/>
              </a:rPr>
              <a:t>быть </a:t>
            </a:r>
            <a:r>
              <a:rPr sz="1800" spc="-5" dirty="0">
                <a:latin typeface="Times New Roman"/>
                <a:cs typeface="Times New Roman"/>
              </a:rPr>
              <a:t>выполнена </a:t>
            </a:r>
            <a:r>
              <a:rPr sz="1800" spc="-15" dirty="0">
                <a:latin typeface="Times New Roman"/>
                <a:cs typeface="Times New Roman"/>
              </a:rPr>
              <a:t>чрезкожная </a:t>
            </a:r>
            <a:r>
              <a:rPr sz="1800" spc="-10" dirty="0">
                <a:latin typeface="Times New Roman"/>
                <a:cs typeface="Times New Roman"/>
              </a:rPr>
              <a:t>везикостомия </a:t>
            </a:r>
            <a:r>
              <a:rPr sz="1800" dirty="0">
                <a:latin typeface="Times New Roman"/>
                <a:cs typeface="Times New Roman"/>
              </a:rPr>
              <a:t>с  восстановлением </a:t>
            </a:r>
            <a:r>
              <a:rPr sz="1800" spc="-10" dirty="0">
                <a:latin typeface="Times New Roman"/>
                <a:cs typeface="Times New Roman"/>
              </a:rPr>
              <a:t>нормального </a:t>
            </a:r>
            <a:r>
              <a:rPr sz="1800" spc="-5" dirty="0">
                <a:latin typeface="Times New Roman"/>
                <a:cs typeface="Times New Roman"/>
              </a:rPr>
              <a:t>состояния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более </a:t>
            </a:r>
            <a:r>
              <a:rPr sz="1800" spc="-10" dirty="0">
                <a:latin typeface="Times New Roman"/>
                <a:cs typeface="Times New Roman"/>
              </a:rPr>
              <a:t>позднее </a:t>
            </a:r>
            <a:r>
              <a:rPr sz="1800" spc="-5" dirty="0">
                <a:latin typeface="Times New Roman"/>
                <a:cs typeface="Times New Roman"/>
              </a:rPr>
              <a:t>время, </a:t>
            </a:r>
            <a:r>
              <a:rPr sz="1800" spc="-40" dirty="0">
                <a:latin typeface="Times New Roman"/>
                <a:cs typeface="Times New Roman"/>
              </a:rPr>
              <a:t>когда </a:t>
            </a:r>
            <a:r>
              <a:rPr sz="1800" spc="-5" dirty="0">
                <a:latin typeface="Times New Roman"/>
                <a:cs typeface="Times New Roman"/>
              </a:rPr>
              <a:t>пациент </a:t>
            </a:r>
            <a:r>
              <a:rPr sz="1800" spc="-35" dirty="0">
                <a:latin typeface="Times New Roman"/>
                <a:cs typeface="Times New Roman"/>
              </a:rPr>
              <a:t>будет </a:t>
            </a:r>
            <a:r>
              <a:rPr sz="1800" dirty="0">
                <a:latin typeface="Times New Roman"/>
                <a:cs typeface="Times New Roman"/>
              </a:rPr>
              <a:t>способен к  </a:t>
            </a:r>
            <a:r>
              <a:rPr sz="1800" spc="-10" dirty="0">
                <a:latin typeface="Times New Roman"/>
                <a:cs typeface="Times New Roman"/>
              </a:rPr>
              <a:t>выполнению </a:t>
            </a:r>
            <a:r>
              <a:rPr sz="1800" spc="-5" dirty="0">
                <a:latin typeface="Times New Roman"/>
                <a:cs typeface="Times New Roman"/>
              </a:rPr>
              <a:t>эффективной чистой интермиттирующей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катетеризации.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7652" y="609676"/>
            <a:ext cx="7080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0" dirty="0">
                <a:latin typeface="Calibri Light"/>
                <a:cs typeface="Calibri Light"/>
              </a:rPr>
              <a:t>Нейрогенный </a:t>
            </a:r>
            <a:r>
              <a:rPr sz="4400" b="0" spc="-35" dirty="0">
                <a:latin typeface="Calibri Light"/>
                <a:cs typeface="Calibri Light"/>
              </a:rPr>
              <a:t>мочевой</a:t>
            </a:r>
            <a:r>
              <a:rPr sz="4400" b="0" spc="-190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пузырь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487805"/>
            <a:ext cx="10306685" cy="43675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2794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latin typeface="Calibri"/>
                <a:cs typeface="Calibri"/>
              </a:rPr>
              <a:t>Обретение </a:t>
            </a:r>
            <a:r>
              <a:rPr sz="2000" dirty="0">
                <a:latin typeface="Calibri"/>
                <a:cs typeface="Calibri"/>
              </a:rPr>
              <a:t>независимости с </a:t>
            </a:r>
            <a:r>
              <a:rPr sz="2000" spc="-5" dirty="0">
                <a:latin typeface="Calibri"/>
                <a:cs typeface="Calibri"/>
              </a:rPr>
              <a:t>туалетными процедурами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детей </a:t>
            </a:r>
            <a:r>
              <a:rPr sz="2000" dirty="0">
                <a:latin typeface="Calibri"/>
                <a:cs typeface="Calibri"/>
              </a:rPr>
              <a:t>с MMЦ </a:t>
            </a:r>
            <a:r>
              <a:rPr sz="2000" spc="-5" dirty="0">
                <a:latin typeface="Calibri"/>
                <a:cs typeface="Calibri"/>
              </a:rPr>
              <a:t>задерживается больше,  чем выполнение всех других </a:t>
            </a:r>
            <a:r>
              <a:rPr sz="2000" dirty="0">
                <a:latin typeface="Calibri"/>
                <a:cs typeface="Calibri"/>
              </a:rPr>
              <a:t>задач </a:t>
            </a:r>
            <a:r>
              <a:rPr sz="2000" spc="-5" dirty="0">
                <a:latin typeface="Calibri"/>
                <a:cs typeface="Calibri"/>
              </a:rPr>
              <a:t>самообслуживания, </a:t>
            </a:r>
            <a:r>
              <a:rPr sz="2000" dirty="0">
                <a:latin typeface="Calibri"/>
                <a:cs typeface="Calibri"/>
              </a:rPr>
              <a:t>независимо </a:t>
            </a:r>
            <a:r>
              <a:rPr sz="2000" spc="-10" dirty="0">
                <a:latin typeface="Calibri"/>
                <a:cs typeface="Calibri"/>
              </a:rPr>
              <a:t>от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интеллекта.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994"/>
              </a:spcBef>
            </a:pPr>
            <a:r>
              <a:rPr sz="2000" spc="-15" dirty="0">
                <a:latin typeface="Calibri"/>
                <a:cs typeface="Calibri"/>
              </a:rPr>
              <a:t>Хотя </a:t>
            </a:r>
            <a:r>
              <a:rPr sz="2000" spc="-5" dirty="0">
                <a:latin typeface="Calibri"/>
                <a:cs typeface="Calibri"/>
              </a:rPr>
              <a:t>большинство </a:t>
            </a:r>
            <a:r>
              <a:rPr sz="2000" spc="-10" dirty="0">
                <a:latin typeface="Calibri"/>
                <a:cs typeface="Calibri"/>
              </a:rPr>
              <a:t>детей </a:t>
            </a:r>
            <a:r>
              <a:rPr sz="2000" spc="-5" dirty="0">
                <a:latin typeface="Calibri"/>
                <a:cs typeface="Calibri"/>
              </a:rPr>
              <a:t>обучаются </a:t>
            </a:r>
            <a:r>
              <a:rPr sz="2000" dirty="0">
                <a:latin typeface="Calibri"/>
                <a:cs typeface="Calibri"/>
              </a:rPr>
              <a:t>независимому </a:t>
            </a:r>
            <a:r>
              <a:rPr sz="2000" spc="-5" dirty="0">
                <a:latin typeface="Calibri"/>
                <a:cs typeface="Calibri"/>
              </a:rPr>
              <a:t>управлению кишечником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функцией  мочевого </a:t>
            </a:r>
            <a:r>
              <a:rPr sz="2000" dirty="0">
                <a:latin typeface="Calibri"/>
                <a:cs typeface="Calibri"/>
              </a:rPr>
              <a:t>пузыря в возрасте 4 </a:t>
            </a:r>
            <a:r>
              <a:rPr sz="2000" spc="-30" dirty="0">
                <a:latin typeface="Calibri"/>
                <a:cs typeface="Calibri"/>
              </a:rPr>
              <a:t>лет, </a:t>
            </a:r>
            <a:r>
              <a:rPr sz="2000" spc="-15" dirty="0">
                <a:latin typeface="Calibri"/>
                <a:cs typeface="Calibri"/>
              </a:rPr>
              <a:t>дети </a:t>
            </a:r>
            <a:r>
              <a:rPr sz="2000" dirty="0">
                <a:latin typeface="Calibri"/>
                <a:cs typeface="Calibri"/>
              </a:rPr>
              <a:t>с MMЦ не </a:t>
            </a:r>
            <a:r>
              <a:rPr sz="2000" spc="-5" dirty="0">
                <a:latin typeface="Calibri"/>
                <a:cs typeface="Calibri"/>
              </a:rPr>
              <a:t>могут </a:t>
            </a:r>
            <a:r>
              <a:rPr sz="2000" spc="-15" dirty="0">
                <a:latin typeface="Calibri"/>
                <a:cs typeface="Calibri"/>
              </a:rPr>
              <a:t>этого </a:t>
            </a:r>
            <a:r>
              <a:rPr sz="2000" spc="-10" dirty="0">
                <a:latin typeface="Calibri"/>
                <a:cs typeface="Calibri"/>
              </a:rPr>
              <a:t>добиться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возраста 10 - 15 </a:t>
            </a:r>
            <a:r>
              <a:rPr sz="2000" spc="-30" dirty="0">
                <a:latin typeface="Calibri"/>
                <a:cs typeface="Calibri"/>
              </a:rPr>
              <a:t>лет.  </a:t>
            </a:r>
            <a:r>
              <a:rPr sz="2000" dirty="0">
                <a:latin typeface="Calibri"/>
                <a:cs typeface="Calibri"/>
              </a:rPr>
              <a:t>Причина </a:t>
            </a:r>
            <a:r>
              <a:rPr sz="2000" spc="-15" dirty="0">
                <a:latin typeface="Calibri"/>
                <a:cs typeface="Calibri"/>
              </a:rPr>
              <a:t>этого </a:t>
            </a:r>
            <a:r>
              <a:rPr sz="2000" spc="-10" dirty="0">
                <a:latin typeface="Calibri"/>
                <a:cs typeface="Calibri"/>
              </a:rPr>
              <a:t>многофакторная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включает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себя: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уровень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паралича,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уровень </a:t>
            </a:r>
            <a:r>
              <a:rPr sz="2000" dirty="0">
                <a:latin typeface="Calibri"/>
                <a:cs typeface="Calibri"/>
              </a:rPr>
              <a:t>развития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интеллекта,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трудности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выполнением </a:t>
            </a:r>
            <a:r>
              <a:rPr sz="2000" dirty="0">
                <a:latin typeface="Calibri"/>
                <a:cs typeface="Calibri"/>
              </a:rPr>
              <a:t>задач </a:t>
            </a:r>
            <a:r>
              <a:rPr sz="2000" spc="-5" dirty="0">
                <a:latin typeface="Calibri"/>
                <a:cs typeface="Calibri"/>
              </a:rPr>
              <a:t>зрительно-пространственной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ориентации,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кифосколиоз,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5" dirty="0">
                <a:latin typeface="Calibri"/>
                <a:cs typeface="Calibri"/>
              </a:rPr>
              <a:t>родительскую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поддержку,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чувствительность,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контроль </a:t>
            </a:r>
            <a:r>
              <a:rPr sz="2000" spc="-5" dirty="0">
                <a:latin typeface="Calibri"/>
                <a:cs typeface="Calibri"/>
              </a:rPr>
              <a:t>сфинктера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ощущение </a:t>
            </a:r>
            <a:r>
              <a:rPr sz="2000" spc="-10" dirty="0">
                <a:latin typeface="Calibri"/>
                <a:cs typeface="Calibri"/>
              </a:rPr>
              <a:t>мочевого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пузыря.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7652" y="609676"/>
            <a:ext cx="7080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0" dirty="0">
                <a:latin typeface="Calibri Light"/>
                <a:cs typeface="Calibri Light"/>
              </a:rPr>
              <a:t>Нейрогенный </a:t>
            </a:r>
            <a:r>
              <a:rPr sz="4400" b="0" spc="-35" dirty="0">
                <a:latin typeface="Calibri Light"/>
                <a:cs typeface="Calibri Light"/>
              </a:rPr>
              <a:t>мочевой</a:t>
            </a:r>
            <a:r>
              <a:rPr sz="4400" b="0" spc="-190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пузырь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943480"/>
            <a:ext cx="10339070" cy="36017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92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Детей </a:t>
            </a:r>
            <a:r>
              <a:rPr sz="2400" spc="-15" dirty="0">
                <a:latin typeface="Times New Roman"/>
                <a:cs typeface="Times New Roman"/>
              </a:rPr>
              <a:t>можно научить </a:t>
            </a:r>
            <a:r>
              <a:rPr sz="2400" spc="-10" dirty="0">
                <a:latin typeface="Times New Roman"/>
                <a:cs typeface="Times New Roman"/>
              </a:rPr>
              <a:t>выполнять </a:t>
            </a:r>
            <a:r>
              <a:rPr sz="2400" spc="-5" dirty="0">
                <a:latin typeface="Times New Roman"/>
                <a:cs typeface="Times New Roman"/>
              </a:rPr>
              <a:t>чистую интермиттирующую </a:t>
            </a:r>
            <a:r>
              <a:rPr sz="2400" spc="-10" dirty="0">
                <a:latin typeface="Times New Roman"/>
                <a:cs typeface="Times New Roman"/>
              </a:rPr>
              <a:t>катетеризацию  </a:t>
            </a:r>
            <a:r>
              <a:rPr sz="2400" spc="-20" dirty="0">
                <a:latin typeface="Times New Roman"/>
                <a:cs typeface="Times New Roman"/>
              </a:rPr>
              <a:t>уже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возрасте </a:t>
            </a:r>
            <a:r>
              <a:rPr sz="2400" dirty="0">
                <a:latin typeface="Times New Roman"/>
                <a:cs typeface="Times New Roman"/>
              </a:rPr>
              <a:t>5 </a:t>
            </a:r>
            <a:r>
              <a:rPr sz="2400" spc="-50" dirty="0">
                <a:latin typeface="Times New Roman"/>
                <a:cs typeface="Times New Roman"/>
              </a:rPr>
              <a:t>лет, хотя </a:t>
            </a:r>
            <a:r>
              <a:rPr sz="2400" dirty="0">
                <a:latin typeface="Times New Roman"/>
                <a:cs typeface="Times New Roman"/>
              </a:rPr>
              <a:t>они </a:t>
            </a:r>
            <a:r>
              <a:rPr sz="2400" spc="-5" dirty="0">
                <a:latin typeface="Times New Roman"/>
                <a:cs typeface="Times New Roman"/>
              </a:rPr>
              <a:t>по-прежнему нуждаются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помощи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555"/>
              </a:lnSpc>
            </a:pPr>
            <a:r>
              <a:rPr sz="2400" spc="-5" dirty="0">
                <a:latin typeface="Times New Roman"/>
                <a:cs typeface="Times New Roman"/>
              </a:rPr>
              <a:t>выдерживания </a:t>
            </a:r>
            <a:r>
              <a:rPr sz="2400" spc="-10" dirty="0">
                <a:latin typeface="Times New Roman"/>
                <a:cs typeface="Times New Roman"/>
              </a:rPr>
              <a:t>графика выполнения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процедуры.</a:t>
            </a:r>
            <a:endParaRPr sz="2400">
              <a:latin typeface="Times New Roman"/>
              <a:cs typeface="Times New Roman"/>
            </a:endParaRPr>
          </a:p>
          <a:p>
            <a:pPr marL="241300" marR="1519555" indent="-229235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0" dirty="0">
                <a:latin typeface="Times New Roman"/>
                <a:cs typeface="Times New Roman"/>
              </a:rPr>
              <a:t>Родители </a:t>
            </a:r>
            <a:r>
              <a:rPr sz="2400" spc="-10" dirty="0">
                <a:latin typeface="Times New Roman"/>
                <a:cs typeface="Times New Roman"/>
              </a:rPr>
              <a:t>должны </a:t>
            </a:r>
            <a:r>
              <a:rPr sz="2400" spc="-5" dirty="0">
                <a:latin typeface="Times New Roman"/>
                <a:cs typeface="Times New Roman"/>
              </a:rPr>
              <a:t>быть </a:t>
            </a:r>
            <a:r>
              <a:rPr sz="2400" spc="-15" dirty="0">
                <a:latin typeface="Times New Roman"/>
                <a:cs typeface="Times New Roman"/>
              </a:rPr>
              <a:t>обучены </a:t>
            </a:r>
            <a:r>
              <a:rPr sz="2400" spc="-5" dirty="0">
                <a:latin typeface="Times New Roman"/>
                <a:cs typeface="Times New Roman"/>
              </a:rPr>
              <a:t>не </a:t>
            </a:r>
            <a:r>
              <a:rPr sz="2400" spc="-40" dirty="0">
                <a:latin typeface="Times New Roman"/>
                <a:cs typeface="Times New Roman"/>
              </a:rPr>
              <a:t>только </a:t>
            </a:r>
            <a:r>
              <a:rPr sz="2400" dirty="0">
                <a:latin typeface="Times New Roman"/>
                <a:cs typeface="Times New Roman"/>
              </a:rPr>
              <a:t>участию в </a:t>
            </a:r>
            <a:r>
              <a:rPr sz="2400" spc="-5" dirty="0">
                <a:latin typeface="Times New Roman"/>
                <a:cs typeface="Times New Roman"/>
              </a:rPr>
              <a:t>программе  </a:t>
            </a:r>
            <a:r>
              <a:rPr sz="2400" dirty="0">
                <a:latin typeface="Times New Roman"/>
                <a:cs typeface="Times New Roman"/>
              </a:rPr>
              <a:t>реабилитации </a:t>
            </a:r>
            <a:r>
              <a:rPr sz="2400" spc="-20" dirty="0">
                <a:latin typeface="Times New Roman"/>
                <a:cs typeface="Times New Roman"/>
              </a:rPr>
              <a:t>мочевого </a:t>
            </a:r>
            <a:r>
              <a:rPr sz="2400" dirty="0">
                <a:latin typeface="Times New Roman"/>
                <a:cs typeface="Times New Roman"/>
              </a:rPr>
              <a:t>пузыря </a:t>
            </a:r>
            <a:r>
              <a:rPr sz="2400" spc="-10" dirty="0">
                <a:latin typeface="Times New Roman"/>
                <a:cs typeface="Times New Roman"/>
              </a:rPr>
              <a:t>своего ребенка, </a:t>
            </a:r>
            <a:r>
              <a:rPr sz="2400" spc="-5" dirty="0">
                <a:latin typeface="Times New Roman"/>
                <a:cs typeface="Times New Roman"/>
              </a:rPr>
              <a:t>но также  </a:t>
            </a:r>
            <a:r>
              <a:rPr sz="2400" spc="-10" dirty="0">
                <a:latin typeface="Times New Roman"/>
                <a:cs typeface="Times New Roman"/>
              </a:rPr>
              <a:t>проинструктированы </a:t>
            </a:r>
            <a:r>
              <a:rPr sz="2400" dirty="0">
                <a:latin typeface="Times New Roman"/>
                <a:cs typeface="Times New Roman"/>
              </a:rPr>
              <a:t>о важности </a:t>
            </a:r>
            <a:r>
              <a:rPr sz="2400" spc="-10" dirty="0">
                <a:latin typeface="Times New Roman"/>
                <a:cs typeface="Times New Roman"/>
              </a:rPr>
              <a:t>позволить </a:t>
            </a:r>
            <a:r>
              <a:rPr sz="2400" spc="-15" dirty="0">
                <a:latin typeface="Times New Roman"/>
                <a:cs typeface="Times New Roman"/>
              </a:rPr>
              <a:t>ребенку </a:t>
            </a:r>
            <a:r>
              <a:rPr sz="2400" spc="-5" dirty="0">
                <a:latin typeface="Times New Roman"/>
                <a:cs typeface="Times New Roman"/>
              </a:rPr>
              <a:t>взять на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себя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560"/>
              </a:lnSpc>
            </a:pPr>
            <a:r>
              <a:rPr sz="2400" spc="-5" dirty="0">
                <a:latin typeface="Times New Roman"/>
                <a:cs typeface="Times New Roman"/>
              </a:rPr>
              <a:t>ответственность,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40" dirty="0">
                <a:latin typeface="Times New Roman"/>
                <a:cs typeface="Times New Roman"/>
              </a:rPr>
              <a:t>только </a:t>
            </a:r>
            <a:r>
              <a:rPr sz="2400" spc="-5" dirty="0">
                <a:latin typeface="Times New Roman"/>
                <a:cs typeface="Times New Roman"/>
              </a:rPr>
              <a:t>ребенок </a:t>
            </a:r>
            <a:r>
              <a:rPr sz="2400" spc="-20" dirty="0">
                <a:latin typeface="Times New Roman"/>
                <a:cs typeface="Times New Roman"/>
              </a:rPr>
              <a:t>сможет </a:t>
            </a:r>
            <a:r>
              <a:rPr sz="2400" spc="-15" dirty="0">
                <a:latin typeface="Times New Roman"/>
                <a:cs typeface="Times New Roman"/>
              </a:rPr>
              <a:t>это </a:t>
            </a:r>
            <a:r>
              <a:rPr sz="2400" spc="-10" dirty="0">
                <a:latin typeface="Times New Roman"/>
                <a:cs typeface="Times New Roman"/>
              </a:rPr>
              <a:t>делать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самостоятельно.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735"/>
              </a:lnSpc>
              <a:spcBef>
                <a:spcPts val="71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недавнем исследовании </a:t>
            </a:r>
            <a:r>
              <a:rPr sz="2400" spc="-20" dirty="0">
                <a:latin typeface="Times New Roman"/>
                <a:cs typeface="Times New Roman"/>
              </a:rPr>
              <a:t>молодых </a:t>
            </a:r>
            <a:r>
              <a:rPr sz="2400" dirty="0">
                <a:latin typeface="Times New Roman"/>
                <a:cs typeface="Times New Roman"/>
              </a:rPr>
              <a:t>взрослых было </a:t>
            </a:r>
            <a:r>
              <a:rPr sz="2400" spc="-10" dirty="0">
                <a:latin typeface="Times New Roman"/>
                <a:cs typeface="Times New Roman"/>
              </a:rPr>
              <a:t>выявлено, </a:t>
            </a:r>
            <a:r>
              <a:rPr sz="2400" spc="-15" dirty="0">
                <a:latin typeface="Times New Roman"/>
                <a:cs typeface="Times New Roman"/>
              </a:rPr>
              <a:t>что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60%</a:t>
            </a:r>
            <a:endParaRPr sz="2400">
              <a:latin typeface="Times New Roman"/>
              <a:cs typeface="Times New Roman"/>
            </a:endParaRPr>
          </a:p>
          <a:p>
            <a:pPr marL="241300" marR="45085">
              <a:lnSpc>
                <a:spcPts val="2530"/>
              </a:lnSpc>
              <a:spcBef>
                <a:spcPts val="235"/>
              </a:spcBef>
            </a:pPr>
            <a:r>
              <a:rPr sz="2400" spc="-5" dirty="0">
                <a:latin typeface="Times New Roman"/>
                <a:cs typeface="Times New Roman"/>
              </a:rPr>
              <a:t>сообщают </a:t>
            </a:r>
            <a:r>
              <a:rPr sz="2400" dirty="0">
                <a:latin typeface="Times New Roman"/>
                <a:cs typeface="Times New Roman"/>
              </a:rPr>
              <a:t>о </a:t>
            </a:r>
            <a:r>
              <a:rPr sz="2400" spc="-5" dirty="0">
                <a:latin typeface="Times New Roman"/>
                <a:cs typeface="Times New Roman"/>
              </a:rPr>
              <a:t>недержании </a:t>
            </a:r>
            <a:r>
              <a:rPr sz="2400" spc="-15" dirty="0">
                <a:latin typeface="Times New Roman"/>
                <a:cs typeface="Times New Roman"/>
              </a:rPr>
              <a:t>мочи,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примерно </a:t>
            </a:r>
            <a:r>
              <a:rPr sz="2400" dirty="0">
                <a:latin typeface="Times New Roman"/>
                <a:cs typeface="Times New Roman"/>
              </a:rPr>
              <a:t>70% </a:t>
            </a:r>
            <a:r>
              <a:rPr sz="2400" spc="-5" dirty="0">
                <a:latin typeface="Times New Roman"/>
                <a:cs typeface="Times New Roman"/>
              </a:rPr>
              <a:t>воспринимают </a:t>
            </a:r>
            <a:r>
              <a:rPr sz="2400" spc="-20" dirty="0">
                <a:latin typeface="Times New Roman"/>
                <a:cs typeface="Times New Roman"/>
              </a:rPr>
              <a:t>этот </a:t>
            </a:r>
            <a:r>
              <a:rPr sz="2400" spc="-10" dirty="0">
                <a:latin typeface="Times New Roman"/>
                <a:cs typeface="Times New Roman"/>
              </a:rPr>
              <a:t>факт </a:t>
            </a:r>
            <a:r>
              <a:rPr sz="2400" spc="-15" dirty="0">
                <a:latin typeface="Times New Roman"/>
                <a:cs typeface="Times New Roman"/>
              </a:rPr>
              <a:t>как  </a:t>
            </a:r>
            <a:r>
              <a:rPr sz="2400" spc="5" dirty="0">
                <a:latin typeface="Times New Roman"/>
                <a:cs typeface="Times New Roman"/>
              </a:rPr>
              <a:t>серьезную </a:t>
            </a:r>
            <a:r>
              <a:rPr sz="2400" spc="-10" dirty="0">
                <a:latin typeface="Times New Roman"/>
                <a:cs typeface="Times New Roman"/>
              </a:rPr>
              <a:t>проблему </a:t>
            </a:r>
            <a:r>
              <a:rPr sz="2400" i="1" spc="-20" dirty="0">
                <a:latin typeface="Calibri"/>
                <a:cs typeface="Calibri"/>
              </a:rPr>
              <a:t>D.K. </a:t>
            </a:r>
            <a:r>
              <a:rPr sz="2400" i="1" spc="-45" dirty="0">
                <a:latin typeface="Calibri"/>
                <a:cs typeface="Calibri"/>
              </a:rPr>
              <a:t>Waller, </a:t>
            </a:r>
            <a:r>
              <a:rPr sz="2400" i="1" spc="-5" dirty="0">
                <a:latin typeface="Calibri"/>
                <a:cs typeface="Calibri"/>
              </a:rPr>
              <a:t>G.M. </a:t>
            </a:r>
            <a:r>
              <a:rPr sz="2400" i="1" spc="-35" dirty="0">
                <a:latin typeface="Calibri"/>
                <a:cs typeface="Calibri"/>
              </a:rPr>
              <a:t>Shaw, </a:t>
            </a:r>
            <a:r>
              <a:rPr sz="2400" i="1" dirty="0">
                <a:latin typeface="Calibri"/>
                <a:cs typeface="Calibri"/>
              </a:rPr>
              <a:t>S.A. Rasmussen, </a:t>
            </a:r>
            <a:r>
              <a:rPr sz="2400" i="1" spc="-5" dirty="0">
                <a:latin typeface="Calibri"/>
                <a:cs typeface="Calibri"/>
              </a:rPr>
              <a:t>et al.</a:t>
            </a:r>
            <a:r>
              <a:rPr sz="2400" i="1" spc="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(2007)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362" y="489280"/>
            <a:ext cx="9850120" cy="9759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180"/>
              </a:lnSpc>
              <a:spcBef>
                <a:spcPts val="105"/>
              </a:spcBef>
              <a:tabLst>
                <a:tab pos="3344545" algn="l"/>
              </a:tabLst>
            </a:pPr>
            <a:r>
              <a:rPr sz="4400" spc="-5" dirty="0"/>
              <a:t>Аллергия</a:t>
            </a:r>
            <a:r>
              <a:rPr sz="4400" spc="-35" dirty="0"/>
              <a:t> </a:t>
            </a:r>
            <a:r>
              <a:rPr sz="4400" dirty="0"/>
              <a:t>на	</a:t>
            </a:r>
            <a:r>
              <a:rPr sz="4400" spc="-40" dirty="0"/>
              <a:t>латекс</a:t>
            </a:r>
            <a:endParaRPr sz="4400"/>
          </a:p>
          <a:p>
            <a:pPr algn="ctr">
              <a:lnSpc>
                <a:spcPts val="2300"/>
              </a:lnSpc>
            </a:pPr>
            <a:r>
              <a:rPr sz="2000" b="0" i="1" spc="-15" dirty="0">
                <a:latin typeface="Calibri Light"/>
                <a:cs typeface="Calibri Light"/>
              </a:rPr>
              <a:t>J.S. </a:t>
            </a:r>
            <a:r>
              <a:rPr sz="2000" b="0" i="1" spc="-65" dirty="0">
                <a:latin typeface="Calibri Light"/>
                <a:cs typeface="Calibri Light"/>
              </a:rPr>
              <a:t>Taylor, </a:t>
            </a:r>
            <a:r>
              <a:rPr sz="2000" b="0" i="1" spc="-5" dirty="0">
                <a:latin typeface="Calibri Light"/>
                <a:cs typeface="Calibri Light"/>
              </a:rPr>
              <a:t>E. </a:t>
            </a:r>
            <a:r>
              <a:rPr sz="2000" b="0" i="1" spc="-30" dirty="0">
                <a:latin typeface="Calibri Light"/>
                <a:cs typeface="Calibri Light"/>
              </a:rPr>
              <a:t>Erkek: </a:t>
            </a:r>
            <a:r>
              <a:rPr sz="2000" b="0" i="1" spc="-25" dirty="0">
                <a:latin typeface="Calibri Light"/>
                <a:cs typeface="Calibri Light"/>
              </a:rPr>
              <a:t>Latex </a:t>
            </a:r>
            <a:r>
              <a:rPr sz="2000" b="0" i="1" spc="-10" dirty="0">
                <a:latin typeface="Calibri Light"/>
                <a:cs typeface="Calibri Light"/>
              </a:rPr>
              <a:t>allergy: </a:t>
            </a:r>
            <a:r>
              <a:rPr sz="2000" b="0" i="1" spc="-15" dirty="0">
                <a:latin typeface="Calibri Light"/>
                <a:cs typeface="Calibri Light"/>
              </a:rPr>
              <a:t>diagnosis </a:t>
            </a:r>
            <a:r>
              <a:rPr sz="2000" b="0" i="1" spc="-10" dirty="0">
                <a:latin typeface="Calibri Light"/>
                <a:cs typeface="Calibri Light"/>
              </a:rPr>
              <a:t>and </a:t>
            </a:r>
            <a:r>
              <a:rPr sz="2000" b="0" i="1" spc="-20" dirty="0">
                <a:latin typeface="Calibri Light"/>
                <a:cs typeface="Calibri Light"/>
              </a:rPr>
              <a:t>management. Dermatol </a:t>
            </a:r>
            <a:r>
              <a:rPr sz="2000" b="0" i="1" spc="-45" dirty="0">
                <a:latin typeface="Calibri Light"/>
                <a:cs typeface="Calibri Light"/>
              </a:rPr>
              <a:t>Ther. </a:t>
            </a:r>
            <a:r>
              <a:rPr sz="2000" b="0" i="1" spc="-10" dirty="0">
                <a:latin typeface="Calibri Light"/>
                <a:cs typeface="Calibri Light"/>
              </a:rPr>
              <a:t>17 </a:t>
            </a:r>
            <a:r>
              <a:rPr sz="2000" b="0" i="1" spc="-15" dirty="0">
                <a:latin typeface="Calibri Light"/>
                <a:cs typeface="Calibri Light"/>
              </a:rPr>
              <a:t>(4):289-301</a:t>
            </a:r>
            <a:r>
              <a:rPr sz="2000" b="0" i="1" spc="-25" dirty="0">
                <a:latin typeface="Calibri Light"/>
                <a:cs typeface="Calibri Light"/>
              </a:rPr>
              <a:t> </a:t>
            </a:r>
            <a:r>
              <a:rPr sz="2000" b="0" i="1" spc="-10" dirty="0">
                <a:latin typeface="Calibri Light"/>
                <a:cs typeface="Calibri Light"/>
              </a:rPr>
              <a:t>2004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321290" cy="429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81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заболеваемость </a:t>
            </a:r>
            <a:r>
              <a:rPr sz="2600" dirty="0">
                <a:latin typeface="Calibri"/>
                <a:cs typeface="Calibri"/>
              </a:rPr>
              <a:t>аллергией на </a:t>
            </a:r>
            <a:r>
              <a:rPr sz="2600" spc="-10" dirty="0">
                <a:latin typeface="Calibri"/>
                <a:cs typeface="Calibri"/>
              </a:rPr>
              <a:t>латекс среди населения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целом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менее</a:t>
            </a:r>
            <a:endParaRPr sz="2600">
              <a:latin typeface="Calibri"/>
              <a:cs typeface="Calibri"/>
            </a:endParaRPr>
          </a:p>
          <a:p>
            <a:pPr marR="940435" algn="r">
              <a:lnSpc>
                <a:spcPts val="2810"/>
              </a:lnSpc>
            </a:pPr>
            <a:r>
              <a:rPr sz="2600" dirty="0">
                <a:latin typeface="Calibri"/>
                <a:cs typeface="Calibri"/>
              </a:rPr>
              <a:t>1% - 2%, </a:t>
            </a:r>
            <a:r>
              <a:rPr sz="2600" spc="-5" dirty="0">
                <a:latin typeface="Calibri"/>
                <a:cs typeface="Calibri"/>
              </a:rPr>
              <a:t>распространенность </a:t>
            </a:r>
            <a:r>
              <a:rPr sz="2600" spc="-10" dirty="0">
                <a:latin typeface="Calibri"/>
                <a:cs typeface="Calibri"/>
              </a:rPr>
              <a:t>среди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5" dirty="0">
                <a:latin typeface="Calibri"/>
                <a:cs typeface="Calibri"/>
              </a:rPr>
              <a:t>MMЦ </a:t>
            </a:r>
            <a:r>
              <a:rPr sz="2600" spc="-15" dirty="0">
                <a:latin typeface="Calibri"/>
                <a:cs typeface="Calibri"/>
              </a:rPr>
              <a:t>от </a:t>
            </a:r>
            <a:r>
              <a:rPr sz="2600" dirty="0">
                <a:latin typeface="Calibri"/>
                <a:cs typeface="Calibri"/>
              </a:rPr>
              <a:t>20% </a:t>
            </a:r>
            <a:r>
              <a:rPr sz="2600" spc="-15" dirty="0">
                <a:latin typeface="Calibri"/>
                <a:cs typeface="Calibri"/>
              </a:rPr>
              <a:t>до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65%.</a:t>
            </a:r>
            <a:endParaRPr sz="2600">
              <a:latin typeface="Calibri"/>
              <a:cs typeface="Calibri"/>
            </a:endParaRPr>
          </a:p>
          <a:p>
            <a:pPr marL="241300" marR="893444" indent="-241935" algn="r">
              <a:lnSpc>
                <a:spcPts val="2810"/>
              </a:lnSpc>
              <a:spcBef>
                <a:spcPts val="3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0" dirty="0">
                <a:latin typeface="Calibri"/>
                <a:cs typeface="Calibri"/>
              </a:rPr>
              <a:t>это </a:t>
            </a:r>
            <a:r>
              <a:rPr sz="2600" spc="-10" dirty="0">
                <a:latin typeface="Calibri"/>
                <a:cs typeface="Calibri"/>
              </a:rPr>
              <a:t>IgE-опосредованная </a:t>
            </a:r>
            <a:r>
              <a:rPr sz="2600" spc="-5" dirty="0">
                <a:latin typeface="Calibri"/>
                <a:cs typeface="Calibri"/>
              </a:rPr>
              <a:t>реакция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10" dirty="0">
                <a:latin typeface="Calibri"/>
                <a:cs typeface="Calibri"/>
              </a:rPr>
              <a:t>латекс натурального</a:t>
            </a:r>
            <a:r>
              <a:rPr sz="2600" spc="9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каучука,</a:t>
            </a:r>
            <a:endParaRPr sz="2600">
              <a:latin typeface="Calibri"/>
              <a:cs typeface="Calibri"/>
            </a:endParaRPr>
          </a:p>
          <a:p>
            <a:pPr marL="241300" marR="132715">
              <a:lnSpc>
                <a:spcPct val="80000"/>
              </a:lnSpc>
              <a:spcBef>
                <a:spcPts val="310"/>
              </a:spcBef>
            </a:pPr>
            <a:r>
              <a:rPr sz="2600" spc="-5" dirty="0">
                <a:latin typeface="Calibri"/>
                <a:cs typeface="Calibri"/>
              </a:rPr>
              <a:t>связана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повторяющимся воздействием </a:t>
            </a:r>
            <a:r>
              <a:rPr sz="2600" dirty="0">
                <a:latin typeface="Calibri"/>
                <a:cs typeface="Calibri"/>
              </a:rPr>
              <a:t>на слизистую </a:t>
            </a:r>
            <a:r>
              <a:rPr sz="2600" spc="-10" dirty="0">
                <a:latin typeface="Calibri"/>
                <a:cs typeface="Calibri"/>
              </a:rPr>
              <a:t>оболочку </a:t>
            </a:r>
            <a:r>
              <a:rPr sz="2600" dirty="0">
                <a:latin typeface="Calibri"/>
                <a:cs typeface="Calibri"/>
              </a:rPr>
              <a:t>во  </a:t>
            </a:r>
            <a:r>
              <a:rPr sz="2600" spc="-5" dirty="0">
                <a:latin typeface="Calibri"/>
                <a:cs typeface="Calibri"/>
              </a:rPr>
              <a:t>время хирургических, терапевтических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диагностических </a:t>
            </a:r>
            <a:r>
              <a:rPr sz="2600" spc="-10" dirty="0">
                <a:latin typeface="Calibri"/>
                <a:cs typeface="Calibri"/>
              </a:rPr>
              <a:t>процедур, </a:t>
            </a:r>
            <a:r>
              <a:rPr sz="2600" dirty="0">
                <a:latin typeface="Calibri"/>
                <a:cs typeface="Calibri"/>
              </a:rPr>
              <a:t>а  </a:t>
            </a:r>
            <a:r>
              <a:rPr sz="2600" spc="-10" dirty="0">
                <a:latin typeface="Calibri"/>
                <a:cs typeface="Calibri"/>
              </a:rPr>
              <a:t>также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0" dirty="0">
                <a:latin typeface="Calibri"/>
                <a:cs typeface="Calibri"/>
              </a:rPr>
              <a:t>атопической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предрасположенностью.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810"/>
              </a:lnSpc>
              <a:spcBef>
                <a:spcPts val="3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аллергические </a:t>
            </a:r>
            <a:r>
              <a:rPr sz="2600" spc="-5" dirty="0">
                <a:latin typeface="Calibri"/>
                <a:cs typeface="Calibri"/>
              </a:rPr>
              <a:t>реакции могут варьировать </a:t>
            </a:r>
            <a:r>
              <a:rPr sz="2600" spc="-15" dirty="0">
                <a:latin typeface="Calibri"/>
                <a:cs typeface="Calibri"/>
              </a:rPr>
              <a:t>от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дерматита,</a:t>
            </a:r>
            <a:endParaRPr sz="2600">
              <a:latin typeface="Calibri"/>
              <a:cs typeface="Calibri"/>
            </a:endParaRPr>
          </a:p>
          <a:p>
            <a:pPr marL="241300" marR="367665">
              <a:lnSpc>
                <a:spcPct val="80000"/>
              </a:lnSpc>
              <a:spcBef>
                <a:spcPts val="310"/>
              </a:spcBef>
            </a:pPr>
            <a:r>
              <a:rPr sz="2600" spc="-5" dirty="0">
                <a:latin typeface="Calibri"/>
                <a:cs typeface="Calibri"/>
              </a:rPr>
              <a:t>аллергического ринита, астмы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20" dirty="0">
                <a:latin typeface="Calibri"/>
                <a:cs typeface="Calibri"/>
              </a:rPr>
              <a:t>отека </a:t>
            </a:r>
            <a:r>
              <a:rPr sz="2600" spc="-5" dirty="0">
                <a:latin typeface="Calibri"/>
                <a:cs typeface="Calibri"/>
              </a:rPr>
              <a:t>Квинке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spc="-10" dirty="0">
                <a:latin typeface="Calibri"/>
                <a:cs typeface="Calibri"/>
              </a:rPr>
              <a:t>анафилаксического  шока.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установлено, </a:t>
            </a:r>
            <a:r>
              <a:rPr sz="2600" spc="-10" dirty="0">
                <a:latin typeface="Calibri"/>
                <a:cs typeface="Calibri"/>
              </a:rPr>
              <a:t>что </a:t>
            </a:r>
            <a:r>
              <a:rPr sz="2600" dirty="0">
                <a:latin typeface="Calibri"/>
                <a:cs typeface="Calibri"/>
              </a:rPr>
              <a:t>пациенты со </a:t>
            </a:r>
            <a:r>
              <a:rPr sz="2600" spc="-5" dirty="0">
                <a:latin typeface="Calibri"/>
                <a:cs typeface="Calibri"/>
              </a:rPr>
              <a:t>spina bifida имеют </a:t>
            </a:r>
            <a:r>
              <a:rPr sz="2600" dirty="0">
                <a:latin typeface="Calibri"/>
                <a:cs typeface="Calibri"/>
              </a:rPr>
              <a:t>в 500 </a:t>
            </a:r>
            <a:r>
              <a:rPr sz="2600" spc="-5" dirty="0">
                <a:latin typeface="Calibri"/>
                <a:cs typeface="Calibri"/>
              </a:rPr>
              <a:t>раз </a:t>
            </a:r>
            <a:r>
              <a:rPr sz="2600" spc="-10" dirty="0">
                <a:latin typeface="Calibri"/>
                <a:cs typeface="Calibri"/>
              </a:rPr>
              <a:t>больший  </a:t>
            </a:r>
            <a:r>
              <a:rPr sz="2600" spc="-5" dirty="0">
                <a:latin typeface="Calibri"/>
                <a:cs typeface="Calibri"/>
              </a:rPr>
              <a:t>риск развития анафилаксического </a:t>
            </a:r>
            <a:r>
              <a:rPr sz="2600" spc="-10" dirty="0">
                <a:latin typeface="Calibri"/>
                <a:cs typeface="Calibri"/>
              </a:rPr>
              <a:t>шока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35" dirty="0">
                <a:latin typeface="Calibri"/>
                <a:cs typeface="Calibri"/>
              </a:rPr>
              <a:t>ходе </a:t>
            </a:r>
            <a:r>
              <a:rPr sz="2600" spc="-5" dirty="0">
                <a:latin typeface="Calibri"/>
                <a:cs typeface="Calibri"/>
              </a:rPr>
              <a:t>операции </a:t>
            </a:r>
            <a:r>
              <a:rPr sz="2600" dirty="0">
                <a:latin typeface="Calibri"/>
                <a:cs typeface="Calibri"/>
              </a:rPr>
              <a:t>по сравнению  с </a:t>
            </a:r>
            <a:r>
              <a:rPr sz="2600" spc="-10" dirty="0">
                <a:latin typeface="Calibri"/>
                <a:cs typeface="Calibri"/>
              </a:rPr>
              <a:t>контрольными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группами.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0638" y="626440"/>
            <a:ext cx="50304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57245" algn="l"/>
              </a:tabLst>
            </a:pPr>
            <a:r>
              <a:rPr sz="4400" spc="-5" dirty="0"/>
              <a:t>Аллергия</a:t>
            </a:r>
            <a:r>
              <a:rPr sz="4400" spc="-35" dirty="0"/>
              <a:t> </a:t>
            </a:r>
            <a:r>
              <a:rPr sz="4400" dirty="0"/>
              <a:t>на	</a:t>
            </a:r>
            <a:r>
              <a:rPr sz="4400" spc="-40" dirty="0"/>
              <a:t>латекс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227529"/>
            <a:ext cx="10202545" cy="38773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marR="5080" indent="-229235">
              <a:lnSpc>
                <a:spcPct val="79700"/>
              </a:lnSpc>
              <a:spcBef>
                <a:spcPts val="7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поскольку </a:t>
            </a:r>
            <a:r>
              <a:rPr sz="2800" spc="-5" dirty="0">
                <a:latin typeface="Calibri"/>
                <a:cs typeface="Calibri"/>
              </a:rPr>
              <a:t>сенсибилизация к </a:t>
            </a:r>
            <a:r>
              <a:rPr sz="2800" spc="-15" dirty="0">
                <a:latin typeface="Calibri"/>
                <a:cs typeface="Calibri"/>
              </a:rPr>
              <a:t>латексу </a:t>
            </a:r>
            <a:r>
              <a:rPr sz="2800" spc="-10" dirty="0">
                <a:latin typeface="Calibri"/>
                <a:cs typeface="Calibri"/>
              </a:rPr>
              <a:t>развивается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течением  времени, </a:t>
            </a:r>
            <a:r>
              <a:rPr sz="2800" spc="-15" dirty="0">
                <a:latin typeface="Calibri"/>
                <a:cs typeface="Calibri"/>
              </a:rPr>
              <a:t>предыдущее отсутствие чувствительности </a:t>
            </a:r>
            <a:r>
              <a:rPr sz="2800" spc="-5" dirty="0">
                <a:latin typeface="Calibri"/>
                <a:cs typeface="Calibri"/>
              </a:rPr>
              <a:t>или  </a:t>
            </a:r>
            <a:r>
              <a:rPr sz="2800" spc="-15" dirty="0">
                <a:latin typeface="Calibri"/>
                <a:cs typeface="Calibri"/>
              </a:rPr>
              <a:t>отрицательные </a:t>
            </a:r>
            <a:r>
              <a:rPr sz="2800" spc="-30" dirty="0">
                <a:latin typeface="Calibri"/>
                <a:cs typeface="Calibri"/>
              </a:rPr>
              <a:t>результаты </a:t>
            </a:r>
            <a:r>
              <a:rPr sz="2800" spc="-10" dirty="0">
                <a:latin typeface="Calibri"/>
                <a:cs typeface="Calibri"/>
              </a:rPr>
              <a:t>аллергического теста </a:t>
            </a:r>
            <a:r>
              <a:rPr sz="3200" b="1" i="1" spc="25" dirty="0">
                <a:latin typeface="Calibri"/>
                <a:cs typeface="Calibri"/>
              </a:rPr>
              <a:t>не </a:t>
            </a:r>
            <a:r>
              <a:rPr sz="3200" b="1" i="1" spc="-150" dirty="0">
                <a:latin typeface="Calibri"/>
                <a:cs typeface="Calibri"/>
              </a:rPr>
              <a:t>исключают  </a:t>
            </a:r>
            <a:r>
              <a:rPr sz="2800" spc="-5" dirty="0">
                <a:latin typeface="Calibri"/>
                <a:cs typeface="Calibri"/>
              </a:rPr>
              <a:t>возможности возникновения </a:t>
            </a:r>
            <a:r>
              <a:rPr sz="3200" b="1" i="1" spc="-60" dirty="0">
                <a:latin typeface="Calibri"/>
                <a:cs typeface="Calibri"/>
              </a:rPr>
              <a:t>угрожающей </a:t>
            </a:r>
            <a:r>
              <a:rPr sz="3200" b="1" i="1" spc="-15" dirty="0">
                <a:latin typeface="Calibri"/>
                <a:cs typeface="Calibri"/>
              </a:rPr>
              <a:t>жизни</a:t>
            </a:r>
            <a:r>
              <a:rPr sz="3200" b="1" i="1" spc="25" dirty="0">
                <a:latin typeface="Calibri"/>
                <a:cs typeface="Calibri"/>
              </a:rPr>
              <a:t> </a:t>
            </a:r>
            <a:r>
              <a:rPr sz="3200" b="1" i="1" spc="20" dirty="0">
                <a:latin typeface="Calibri"/>
                <a:cs typeface="Calibri"/>
              </a:rPr>
              <a:t>реакции</a:t>
            </a:r>
            <a:r>
              <a:rPr sz="2800" spc="2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742950" indent="-229235">
              <a:lnSpc>
                <a:spcPts val="269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родители </a:t>
            </a:r>
            <a:r>
              <a:rPr sz="2800" spc="-20" dirty="0">
                <a:latin typeface="Calibri"/>
                <a:cs typeface="Calibri"/>
              </a:rPr>
              <a:t>должны </a:t>
            </a:r>
            <a:r>
              <a:rPr sz="2800" spc="-10" dirty="0">
                <a:latin typeface="Calibri"/>
                <a:cs typeface="Calibri"/>
              </a:rPr>
              <a:t>быть </a:t>
            </a:r>
            <a:r>
              <a:rPr sz="2800" spc="-15" dirty="0">
                <a:latin typeface="Calibri"/>
                <a:cs typeface="Calibri"/>
              </a:rPr>
              <a:t>осведомлены </a:t>
            </a:r>
            <a:r>
              <a:rPr sz="2800" spc="-5" dirty="0">
                <a:latin typeface="Calibri"/>
                <a:cs typeface="Calibri"/>
              </a:rPr>
              <a:t>о наличии или о </a:t>
            </a:r>
            <a:r>
              <a:rPr sz="2800" spc="-15" dirty="0">
                <a:latin typeface="Calibri"/>
                <a:cs typeface="Calibri"/>
              </a:rPr>
              <a:t>риске  </a:t>
            </a:r>
            <a:r>
              <a:rPr sz="2800" spc="-5" dirty="0">
                <a:latin typeface="Calibri"/>
                <a:cs typeface="Calibri"/>
              </a:rPr>
              <a:t>возникновения аллергии на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латекс.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025"/>
              </a:lnSpc>
              <a:spcBef>
                <a:spcPts val="3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рекомендуется, чтобы </a:t>
            </a:r>
            <a:r>
              <a:rPr sz="2800" spc="-5" dirty="0">
                <a:latin typeface="Calibri"/>
                <a:cs typeface="Calibri"/>
              </a:rPr>
              <a:t>все пациенты с MMЦ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использовали</a:t>
            </a:r>
            <a:endParaRPr sz="2800">
              <a:latin typeface="Calibri"/>
              <a:cs typeface="Calibri"/>
            </a:endParaRPr>
          </a:p>
          <a:p>
            <a:pPr marL="241300" marR="800100">
              <a:lnSpc>
                <a:spcPts val="2690"/>
              </a:lnSpc>
              <a:spcBef>
                <a:spcPts val="310"/>
              </a:spcBef>
            </a:pPr>
            <a:r>
              <a:rPr sz="2800" spc="-15" dirty="0">
                <a:latin typeface="Calibri"/>
                <a:cs typeface="Calibri"/>
              </a:rPr>
              <a:t>нелатексные </a:t>
            </a:r>
            <a:r>
              <a:rPr sz="2800" spc="-20" dirty="0">
                <a:latin typeface="Calibri"/>
                <a:cs typeface="Calibri"/>
              </a:rPr>
              <a:t>катетеры </a:t>
            </a:r>
            <a:r>
              <a:rPr sz="2800" spc="-5" dirty="0">
                <a:latin typeface="Calibri"/>
                <a:cs typeface="Calibri"/>
              </a:rPr>
              <a:t>и избегали </a:t>
            </a:r>
            <a:r>
              <a:rPr sz="2800" spc="-10" dirty="0">
                <a:latin typeface="Calibri"/>
                <a:cs typeface="Calibri"/>
              </a:rPr>
              <a:t>употребления </a:t>
            </a:r>
            <a:r>
              <a:rPr sz="2800" spc="-5" dirty="0">
                <a:latin typeface="Calibri"/>
                <a:cs typeface="Calibri"/>
              </a:rPr>
              <a:t>всех </a:t>
            </a:r>
            <a:r>
              <a:rPr sz="2800" spc="-10" dirty="0">
                <a:latin typeface="Calibri"/>
                <a:cs typeface="Calibri"/>
              </a:rPr>
              <a:t>других  </a:t>
            </a:r>
            <a:r>
              <a:rPr sz="2800" spc="-20" dirty="0">
                <a:latin typeface="Calibri"/>
                <a:cs typeface="Calibri"/>
              </a:rPr>
              <a:t>латекссодержащих продуктов, </a:t>
            </a:r>
            <a:r>
              <a:rPr sz="2800" spc="-40" dirty="0">
                <a:latin typeface="Calibri"/>
                <a:cs typeface="Calibri"/>
              </a:rPr>
              <a:t>будь </a:t>
            </a:r>
            <a:r>
              <a:rPr sz="2800" spc="-25" dirty="0">
                <a:latin typeface="Calibri"/>
                <a:cs typeface="Calibri"/>
              </a:rPr>
              <a:t>то </a:t>
            </a:r>
            <a:r>
              <a:rPr sz="2800" spc="-10" dirty="0">
                <a:latin typeface="Calibri"/>
                <a:cs typeface="Calibri"/>
              </a:rPr>
              <a:t>медицинские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или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10"/>
              </a:lnSpc>
            </a:pPr>
            <a:r>
              <a:rPr sz="2800" spc="-10" dirty="0">
                <a:latin typeface="Calibri"/>
                <a:cs typeface="Calibri"/>
              </a:rPr>
              <a:t>немедицинские.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226" y="626440"/>
            <a:ext cx="6290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Нейрогенный</a:t>
            </a:r>
            <a:r>
              <a:rPr sz="4400" spc="-100" dirty="0"/>
              <a:t> </a:t>
            </a:r>
            <a:r>
              <a:rPr sz="4400" spc="-15" dirty="0"/>
              <a:t>кишечник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170160" cy="4345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паттерны вовлечения нейрогенного кишечника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20" dirty="0">
                <a:latin typeface="Calibri"/>
                <a:cs typeface="Calibri"/>
              </a:rPr>
              <a:t>детей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MMЦ варьируются</a:t>
            </a:r>
            <a:r>
              <a:rPr sz="2200" spc="2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от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нормального </a:t>
            </a:r>
            <a:r>
              <a:rPr sz="2200" spc="-15" dirty="0">
                <a:latin typeface="Calibri"/>
                <a:cs typeface="Calibri"/>
              </a:rPr>
              <a:t>контроля </a:t>
            </a:r>
            <a:r>
              <a:rPr sz="2200" spc="-5" dirty="0">
                <a:latin typeface="Calibri"/>
                <a:cs typeface="Calibri"/>
              </a:rPr>
              <a:t>функции </a:t>
            </a:r>
            <a:r>
              <a:rPr sz="2200" spc="-10" dirty="0">
                <a:latin typeface="Calibri"/>
                <a:cs typeface="Calibri"/>
              </a:rPr>
              <a:t>кишечника </a:t>
            </a:r>
            <a:r>
              <a:rPr sz="2200" spc="-5" dirty="0">
                <a:latin typeface="Calibri"/>
                <a:cs typeface="Calibri"/>
              </a:rPr>
              <a:t>примерно у 20% </a:t>
            </a:r>
            <a:r>
              <a:rPr sz="2200" spc="-10" dirty="0">
                <a:latin typeface="Calibri"/>
                <a:cs typeface="Calibri"/>
              </a:rPr>
              <a:t>пациентов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до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5" dirty="0">
                <a:latin typeface="Calibri"/>
                <a:cs typeface="Calibri"/>
              </a:rPr>
              <a:t>недержания, </a:t>
            </a:r>
            <a:r>
              <a:rPr sz="2200" spc="-5" dirty="0">
                <a:latin typeface="Calibri"/>
                <a:cs typeface="Calibri"/>
              </a:rPr>
              <a:t>вызванного </a:t>
            </a:r>
            <a:r>
              <a:rPr sz="2200" spc="-10" dirty="0">
                <a:latin typeface="Calibri"/>
                <a:cs typeface="Calibri"/>
              </a:rPr>
              <a:t>нарушением ректальной чувствительности,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нарушением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функции сфинктера и измененной </a:t>
            </a:r>
            <a:r>
              <a:rPr sz="2200" spc="-15" dirty="0">
                <a:latin typeface="Calibri"/>
                <a:cs typeface="Calibri"/>
              </a:rPr>
              <a:t>моторикой </a:t>
            </a:r>
            <a:r>
              <a:rPr sz="2200" spc="-20" dirty="0">
                <a:latin typeface="Calibri"/>
                <a:cs typeface="Calibri"/>
              </a:rPr>
              <a:t>толстого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кишечника.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13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  <a:tab pos="6392545" algn="l"/>
              </a:tabLst>
            </a:pPr>
            <a:r>
              <a:rPr sz="2200" spc="-5" dirty="0">
                <a:latin typeface="Calibri"/>
                <a:cs typeface="Calibri"/>
              </a:rPr>
              <a:t>нарушен </a:t>
            </a:r>
            <a:r>
              <a:rPr sz="2200" spc="-15" dirty="0">
                <a:latin typeface="Calibri"/>
                <a:cs typeface="Calibri"/>
              </a:rPr>
              <a:t>контроль </a:t>
            </a:r>
            <a:r>
              <a:rPr sz="2200" spc="-10" dirty="0">
                <a:latin typeface="Calibri"/>
                <a:cs typeface="Calibri"/>
              </a:rPr>
              <a:t>внешнего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анального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сфинктера	</a:t>
            </a:r>
            <a:r>
              <a:rPr sz="2200" spc="-5" dirty="0">
                <a:latin typeface="Calibri"/>
                <a:cs typeface="Calibri"/>
              </a:rPr>
              <a:t>+ </a:t>
            </a:r>
            <a:r>
              <a:rPr sz="2200" spc="-10" dirty="0">
                <a:latin typeface="Calibri"/>
                <a:cs typeface="Calibri"/>
              </a:rPr>
              <a:t>достаточное давление</a:t>
            </a:r>
            <a:r>
              <a:rPr sz="2200" spc="-5" dirty="0">
                <a:latin typeface="Calibri"/>
                <a:cs typeface="Calibri"/>
              </a:rPr>
              <a:t> внутри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460"/>
              </a:lnSpc>
            </a:pPr>
            <a:r>
              <a:rPr sz="2200" spc="-5" dirty="0">
                <a:latin typeface="Calibri"/>
                <a:cs typeface="Calibri"/>
              </a:rPr>
              <a:t>прямой кишки → </a:t>
            </a:r>
            <a:r>
              <a:rPr sz="2200" spc="-20" dirty="0">
                <a:latin typeface="Calibri"/>
                <a:cs typeface="Calibri"/>
              </a:rPr>
              <a:t>рефлекс </a:t>
            </a:r>
            <a:r>
              <a:rPr sz="2200" spc="-15" dirty="0">
                <a:latin typeface="Calibri"/>
                <a:cs typeface="Calibri"/>
              </a:rPr>
              <a:t>релаксации </a:t>
            </a:r>
            <a:r>
              <a:rPr sz="2200" spc="-5" dirty="0">
                <a:latin typeface="Calibri"/>
                <a:cs typeface="Calibri"/>
              </a:rPr>
              <a:t>внутреннего </a:t>
            </a:r>
            <a:r>
              <a:rPr sz="2200" spc="-10" dirty="0">
                <a:latin typeface="Calibri"/>
                <a:cs typeface="Calibri"/>
              </a:rPr>
              <a:t>анального сфинктера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250"/>
              </a:lnSpc>
            </a:pPr>
            <a:r>
              <a:rPr sz="2200" spc="-15" dirty="0">
                <a:latin typeface="Calibri"/>
                <a:cs typeface="Calibri"/>
              </a:rPr>
              <a:t>недержание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кала.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повреждения </a:t>
            </a:r>
            <a:r>
              <a:rPr sz="2200" spc="-5" dirty="0">
                <a:latin typeface="Calibri"/>
                <a:cs typeface="Calibri"/>
              </a:rPr>
              <a:t>выше уровня L3 → внутренний анальный </a:t>
            </a:r>
            <a:r>
              <a:rPr sz="2200" spc="-10" dirty="0">
                <a:latin typeface="Calibri"/>
                <a:cs typeface="Calibri"/>
              </a:rPr>
              <a:t>сфинктер </a:t>
            </a:r>
            <a:r>
              <a:rPr sz="2200" spc="-5" dirty="0">
                <a:latin typeface="Calibri"/>
                <a:cs typeface="Calibri"/>
              </a:rPr>
              <a:t>имеет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низкий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тонус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15" dirty="0">
                <a:latin typeface="Calibri"/>
                <a:cs typeface="Calibri"/>
              </a:rPr>
              <a:t>недержание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кала.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повреждения </a:t>
            </a:r>
            <a:r>
              <a:rPr sz="2200" spc="-5" dirty="0">
                <a:latin typeface="Calibri"/>
                <a:cs typeface="Calibri"/>
              </a:rPr>
              <a:t>выше L3 → </a:t>
            </a:r>
            <a:r>
              <a:rPr sz="2200" spc="-10" dirty="0">
                <a:latin typeface="Calibri"/>
                <a:cs typeface="Calibri"/>
              </a:rPr>
              <a:t>отсутствие ощущения наполнения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кишечника</a:t>
            </a:r>
            <a:endParaRPr sz="2200">
              <a:latin typeface="Calibri"/>
              <a:cs typeface="Calibri"/>
            </a:endParaRPr>
          </a:p>
          <a:p>
            <a:pPr marL="241300" marR="56261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повреждения </a:t>
            </a:r>
            <a:r>
              <a:rPr sz="2200" spc="-5" dirty="0">
                <a:latin typeface="Calibri"/>
                <a:cs typeface="Calibri"/>
              </a:rPr>
              <a:t>выше L3 → </a:t>
            </a:r>
            <a:r>
              <a:rPr sz="2200" spc="-10" dirty="0">
                <a:latin typeface="Calibri"/>
                <a:cs typeface="Calibri"/>
              </a:rPr>
              <a:t>ощущения кишечника </a:t>
            </a:r>
            <a:r>
              <a:rPr sz="2200" spc="-5" dirty="0">
                <a:latin typeface="Calibri"/>
                <a:cs typeface="Calibri"/>
              </a:rPr>
              <a:t>могут присутствовать, но быть  нарушенными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наличие </a:t>
            </a:r>
            <a:r>
              <a:rPr sz="2200" spc="-15" dirty="0">
                <a:latin typeface="Calibri"/>
                <a:cs typeface="Calibri"/>
              </a:rPr>
              <a:t>рефлекса </a:t>
            </a:r>
            <a:r>
              <a:rPr sz="2200" spc="-10" dirty="0">
                <a:latin typeface="Calibri"/>
                <a:cs typeface="Calibri"/>
              </a:rPr>
              <a:t>луковично-губчатой мышцы </a:t>
            </a:r>
            <a:r>
              <a:rPr sz="2200" spc="-5" dirty="0">
                <a:latin typeface="Calibri"/>
                <a:cs typeface="Calibri"/>
              </a:rPr>
              <a:t>(bulbospongiosus,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ранее</a:t>
            </a:r>
            <a:endParaRPr sz="2200">
              <a:latin typeface="Calibri"/>
              <a:cs typeface="Calibri"/>
            </a:endParaRPr>
          </a:p>
          <a:p>
            <a:pPr marL="241300" marR="33020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Calibri"/>
                <a:cs typeface="Calibri"/>
              </a:rPr>
              <a:t>bulbocavernous) </a:t>
            </a:r>
            <a:r>
              <a:rPr sz="2200" spc="-5" dirty="0">
                <a:latin typeface="Calibri"/>
                <a:cs typeface="Calibri"/>
              </a:rPr>
              <a:t>или анального (anocutaneous) </a:t>
            </a:r>
            <a:r>
              <a:rPr sz="2200" spc="-15" dirty="0">
                <a:latin typeface="Calibri"/>
                <a:cs typeface="Calibri"/>
              </a:rPr>
              <a:t>рефлекса </a:t>
            </a:r>
            <a:r>
              <a:rPr sz="2200" spc="-5" dirty="0">
                <a:latin typeface="Calibri"/>
                <a:cs typeface="Calibri"/>
              </a:rPr>
              <a:t>ассоциировано с </a:t>
            </a:r>
            <a:r>
              <a:rPr sz="2200" spc="-10" dirty="0">
                <a:latin typeface="Calibri"/>
                <a:cs typeface="Calibri"/>
              </a:rPr>
              <a:t>большей  </a:t>
            </a:r>
            <a:r>
              <a:rPr sz="2200" spc="-5" dirty="0">
                <a:latin typeface="Calibri"/>
                <a:cs typeface="Calibri"/>
              </a:rPr>
              <a:t>вероятностью </a:t>
            </a:r>
            <a:r>
              <a:rPr sz="2200" spc="-10" dirty="0">
                <a:latin typeface="Calibri"/>
                <a:cs typeface="Calibri"/>
              </a:rPr>
              <a:t>достижения </a:t>
            </a:r>
            <a:r>
              <a:rPr sz="2200" spc="-25" dirty="0">
                <a:latin typeface="Calibri"/>
                <a:cs typeface="Calibri"/>
              </a:rPr>
              <a:t>удержания </a:t>
            </a:r>
            <a:r>
              <a:rPr sz="2200" spc="-10" dirty="0">
                <a:latin typeface="Calibri"/>
                <a:cs typeface="Calibri"/>
              </a:rPr>
              <a:t>каловых масс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кишечнике.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997" y="609676"/>
            <a:ext cx="5371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5" dirty="0">
                <a:latin typeface="Calibri Light"/>
                <a:cs typeface="Calibri Light"/>
              </a:rPr>
              <a:t>Неонатальное</a:t>
            </a:r>
            <a:r>
              <a:rPr sz="4400" b="0" spc="-150" dirty="0">
                <a:latin typeface="Calibri Light"/>
                <a:cs typeface="Calibri Light"/>
              </a:rPr>
              <a:t> </a:t>
            </a:r>
            <a:r>
              <a:rPr sz="4400" b="0" spc="-35" dirty="0">
                <a:latin typeface="Calibri Light"/>
                <a:cs typeface="Calibri Light"/>
              </a:rPr>
              <a:t>лечение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10356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  <a:tab pos="1257935" algn="l"/>
                <a:tab pos="2716530" algn="l"/>
                <a:tab pos="4164329" algn="l"/>
                <a:tab pos="4633595" algn="l"/>
                <a:tab pos="6084570" algn="l"/>
                <a:tab pos="6935470" algn="l"/>
                <a:tab pos="8997315" algn="l"/>
              </a:tabLst>
            </a:pPr>
            <a:r>
              <a:rPr sz="2000" dirty="0">
                <a:latin typeface="Calibri"/>
                <a:cs typeface="Calibri"/>
              </a:rPr>
              <a:t>П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сле	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25" dirty="0">
                <a:latin typeface="Calibri"/>
                <a:cs typeface="Calibri"/>
              </a:rPr>
              <a:t>о</a:t>
            </a:r>
            <a:r>
              <a:rPr sz="2000" spc="-15" dirty="0">
                <a:latin typeface="Calibri"/>
                <a:cs typeface="Calibri"/>
              </a:rPr>
              <a:t>ж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ия	</a:t>
            </a:r>
            <a:r>
              <a:rPr sz="2000" spc="-5" dirty="0">
                <a:latin typeface="Calibri"/>
                <a:cs typeface="Calibri"/>
              </a:rPr>
              <a:t>мл</a:t>
            </a:r>
            <a:r>
              <a:rPr sz="2000" spc="5" dirty="0">
                <a:latin typeface="Calibri"/>
                <a:cs typeface="Calibri"/>
              </a:rPr>
              <a:t>а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енца	с	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т</a:t>
            </a:r>
            <a:r>
              <a:rPr sz="2000" spc="-15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ры</a:t>
            </a:r>
            <a:r>
              <a:rPr sz="2000" spc="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ым	</a:t>
            </a:r>
            <a:r>
              <a:rPr sz="2000" spc="-5" dirty="0">
                <a:latin typeface="Calibri"/>
                <a:cs typeface="Calibri"/>
              </a:rPr>
              <a:t>ДН</a:t>
            </a:r>
            <a:r>
              <a:rPr sz="2000" spc="-17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2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д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ла</a:t>
            </a:r>
            <a:r>
              <a:rPr sz="2000" spc="-15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ся	</a:t>
            </a:r>
            <a:r>
              <a:rPr sz="2000" spc="1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ып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1977898"/>
            <a:ext cx="10131425" cy="54419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825"/>
              </a:spcBef>
            </a:pPr>
            <a:r>
              <a:rPr sz="2000" spc="-10" dirty="0">
                <a:latin typeface="Calibri"/>
                <a:cs typeface="Calibri"/>
              </a:rPr>
              <a:t>последовательности действий, чтобы сохранить неврологическую функцию, предотвратить  </a:t>
            </a:r>
            <a:r>
              <a:rPr sz="2000" spc="-5" dirty="0">
                <a:latin typeface="Calibri"/>
                <a:cs typeface="Calibri"/>
              </a:rPr>
              <a:t>инфицирование </a:t>
            </a:r>
            <a:r>
              <a:rPr sz="2000" dirty="0">
                <a:latin typeface="Calibri"/>
                <a:cs typeface="Calibri"/>
              </a:rPr>
              <a:t>и стабилизировать </a:t>
            </a:r>
            <a:r>
              <a:rPr sz="2000" spc="-5" dirty="0">
                <a:latin typeface="Calibri"/>
                <a:cs typeface="Calibri"/>
              </a:rPr>
              <a:t>спинномозговой </a:t>
            </a:r>
            <a:r>
              <a:rPr sz="2000" spc="-10" dirty="0">
                <a:latin typeface="Calibri"/>
                <a:cs typeface="Calibri"/>
              </a:rPr>
              <a:t>поток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жидкости.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2530805"/>
            <a:ext cx="1021524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Раннее </a:t>
            </a:r>
            <a:r>
              <a:rPr sz="2000" dirty="0">
                <a:latin typeface="Calibri"/>
                <a:cs typeface="Calibri"/>
              </a:rPr>
              <a:t>закрытие </a:t>
            </a:r>
            <a:r>
              <a:rPr sz="2000" spc="-5" dirty="0">
                <a:latin typeface="Calibri"/>
                <a:cs typeface="Calibri"/>
              </a:rPr>
              <a:t>дефекта </a:t>
            </a:r>
            <a:r>
              <a:rPr sz="2000" spc="5" dirty="0">
                <a:latin typeface="Calibri"/>
                <a:cs typeface="Calibri"/>
              </a:rPr>
              <a:t>(в </a:t>
            </a:r>
            <a:r>
              <a:rPr sz="2000" spc="-15" dirty="0">
                <a:latin typeface="Calibri"/>
                <a:cs typeface="Calibri"/>
              </a:rPr>
              <a:t>пределах </a:t>
            </a:r>
            <a:r>
              <a:rPr sz="2000" dirty="0">
                <a:latin typeface="Calibri"/>
                <a:cs typeface="Calibri"/>
              </a:rPr>
              <a:t>72 часов после </a:t>
            </a:r>
            <a:r>
              <a:rPr sz="2000" spc="-15" dirty="0">
                <a:latin typeface="Calibri"/>
                <a:cs typeface="Calibri"/>
              </a:rPr>
              <a:t>родов) </a:t>
            </a:r>
            <a:r>
              <a:rPr sz="2000" spc="-10" dirty="0">
                <a:latin typeface="Calibri"/>
                <a:cs typeface="Calibri"/>
              </a:rPr>
              <a:t>снижает </a:t>
            </a:r>
            <a:r>
              <a:rPr sz="2000" spc="-5" dirty="0">
                <a:latin typeface="Calibri"/>
                <a:cs typeface="Calibri"/>
              </a:rPr>
              <a:t>риск заражения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центральной нервной системе. Перед </a:t>
            </a:r>
            <a:r>
              <a:rPr sz="2000" dirty="0">
                <a:latin typeface="Calibri"/>
                <a:cs typeface="Calibri"/>
              </a:rPr>
              <a:t>закрытием, </a:t>
            </a:r>
            <a:r>
              <a:rPr sz="2000" spc="-5" dirty="0">
                <a:latin typeface="Calibri"/>
                <a:cs typeface="Calibri"/>
              </a:rPr>
              <a:t>открытый дефект </a:t>
            </a:r>
            <a:r>
              <a:rPr sz="2000" spc="-15" dirty="0">
                <a:latin typeface="Calibri"/>
                <a:cs typeface="Calibri"/>
              </a:rPr>
              <a:t>должен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5" dirty="0">
                <a:latin typeface="Calibri"/>
                <a:cs typeface="Calibri"/>
              </a:rPr>
              <a:t>защищен,  чтобы </a:t>
            </a:r>
            <a:r>
              <a:rPr sz="2000" spc="-10" dirty="0">
                <a:latin typeface="Calibri"/>
                <a:cs typeface="Calibri"/>
              </a:rPr>
              <a:t>предотвратить </a:t>
            </a:r>
            <a:r>
              <a:rPr sz="2000" spc="-5" dirty="0">
                <a:latin typeface="Calibri"/>
                <a:cs typeface="Calibri"/>
              </a:rPr>
              <a:t>загрязнение или дальнейшее повреждение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20" dirty="0">
                <a:latin typeface="Calibri"/>
                <a:cs typeface="Calibri"/>
              </a:rPr>
              <a:t>результате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травмы.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Закрытие </a:t>
            </a:r>
            <a:r>
              <a:rPr sz="2000" spc="-10" dirty="0">
                <a:latin typeface="Calibri"/>
                <a:cs typeface="Calibri"/>
              </a:rPr>
              <a:t>происходит </a:t>
            </a:r>
            <a:r>
              <a:rPr sz="2000" dirty="0">
                <a:latin typeface="Calibri"/>
                <a:cs typeface="Calibri"/>
              </a:rPr>
              <a:t>в три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этапа:`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75"/>
              </a:spcBef>
              <a:buFont typeface="Wingdings"/>
              <a:buChar char=""/>
              <a:tabLst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Нервная пластинка возвращается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канал,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проводится </a:t>
            </a:r>
            <a:r>
              <a:rPr sz="2000" spc="-5" dirty="0">
                <a:latin typeface="Calibri"/>
                <a:cs typeface="Calibri"/>
              </a:rPr>
              <a:t>реконструкция </a:t>
            </a:r>
            <a:r>
              <a:rPr sz="2000" spc="-15" dirty="0">
                <a:latin typeface="Calibri"/>
                <a:cs typeface="Calibri"/>
              </a:rPr>
              <a:t>твердой </a:t>
            </a:r>
            <a:r>
              <a:rPr sz="2000" spc="-5" dirty="0">
                <a:latin typeface="Calibri"/>
                <a:cs typeface="Calibri"/>
              </a:rPr>
              <a:t>мозговой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10" dirty="0">
                <a:latin typeface="Calibri"/>
                <a:cs typeface="Calibri"/>
              </a:rPr>
              <a:t>оболочки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паутинной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оболочки.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80"/>
              </a:spcBef>
              <a:buFont typeface="Wingdings"/>
              <a:buChar char="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Выполняется </a:t>
            </a:r>
            <a:r>
              <a:rPr sz="2000" spc="-5" dirty="0">
                <a:latin typeface="Calibri"/>
                <a:cs typeface="Calibri"/>
              </a:rPr>
              <a:t>миофасциальное </a:t>
            </a:r>
            <a:r>
              <a:rPr sz="2000" dirty="0">
                <a:latin typeface="Calibri"/>
                <a:cs typeface="Calibri"/>
              </a:rPr>
              <a:t>закрытие над заново созданной </a:t>
            </a:r>
            <a:r>
              <a:rPr sz="2000" spc="-5" dirty="0">
                <a:latin typeface="Calibri"/>
                <a:cs typeface="Calibri"/>
              </a:rPr>
              <a:t>нервной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трубкой.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Кожу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закрывают.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/>
              <a:cs typeface="Times New Roman"/>
            </a:endParaRPr>
          </a:p>
          <a:p>
            <a:pPr marL="241300" marR="544830" indent="-229235">
              <a:lnSpc>
                <a:spcPct val="701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После закрытия </a:t>
            </a:r>
            <a:r>
              <a:rPr sz="2000" spc="-10" dirty="0">
                <a:latin typeface="Calibri"/>
                <a:cs typeface="Calibri"/>
              </a:rPr>
              <a:t>открытого </a:t>
            </a:r>
            <a:r>
              <a:rPr sz="2000" spc="-5" dirty="0">
                <a:latin typeface="Calibri"/>
                <a:cs typeface="Calibri"/>
              </a:rPr>
              <a:t>спинального дефекта часто развивается гидроцефалия </a:t>
            </a:r>
            <a:r>
              <a:rPr sz="2000" dirty="0">
                <a:latin typeface="Calibri"/>
                <a:cs typeface="Calibri"/>
              </a:rPr>
              <a:t>[3].  </a:t>
            </a:r>
            <a:r>
              <a:rPr sz="2000" spc="-10" dirty="0">
                <a:latin typeface="Calibri"/>
                <a:cs typeface="Calibri"/>
              </a:rPr>
              <a:t>Некоторые </a:t>
            </a:r>
            <a:r>
              <a:rPr sz="2000" spc="-5" dirty="0">
                <a:latin typeface="Calibri"/>
                <a:cs typeface="Calibri"/>
              </a:rPr>
              <a:t>центры </a:t>
            </a:r>
            <a:r>
              <a:rPr sz="2000" dirty="0">
                <a:latin typeface="Calibri"/>
                <a:cs typeface="Calibri"/>
              </a:rPr>
              <a:t>выступают за </a:t>
            </a:r>
            <a:r>
              <a:rPr sz="2000" spc="-10" dirty="0">
                <a:latin typeface="Calibri"/>
                <a:cs typeface="Calibri"/>
              </a:rPr>
              <a:t>одновременное </a:t>
            </a:r>
            <a:r>
              <a:rPr sz="2000" dirty="0">
                <a:latin typeface="Calibri"/>
                <a:cs typeface="Calibri"/>
              </a:rPr>
              <a:t>закрытие </a:t>
            </a:r>
            <a:r>
              <a:rPr sz="2000" spc="-5" dirty="0">
                <a:latin typeface="Calibri"/>
                <a:cs typeface="Calibri"/>
              </a:rPr>
              <a:t>дефекта </a:t>
            </a:r>
            <a:r>
              <a:rPr sz="2000" dirty="0">
                <a:latin typeface="Calibri"/>
                <a:cs typeface="Calibri"/>
              </a:rPr>
              <a:t>спины и </a:t>
            </a:r>
            <a:r>
              <a:rPr sz="2000" spc="-5" dirty="0">
                <a:latin typeface="Calibri"/>
                <a:cs typeface="Calibri"/>
              </a:rPr>
              <a:t>установку  </a:t>
            </a:r>
            <a:r>
              <a:rPr sz="2000" spc="-10" dirty="0">
                <a:latin typeface="Calibri"/>
                <a:cs typeface="Calibri"/>
              </a:rPr>
              <a:t>вентрикулоперитонеального </a:t>
            </a:r>
            <a:r>
              <a:rPr sz="2000" dirty="0">
                <a:latin typeface="Calibri"/>
                <a:cs typeface="Calibri"/>
              </a:rPr>
              <a:t>(ВП)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шунта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92048"/>
            <a:ext cx="731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Ц</a:t>
            </a:r>
            <a:r>
              <a:rPr sz="2400" spc="5" dirty="0"/>
              <a:t>е</a:t>
            </a:r>
            <a:r>
              <a:rPr sz="2400" spc="-5" dirty="0"/>
              <a:t>ль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805685" y="442340"/>
            <a:ext cx="9468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2185" algn="l"/>
                <a:tab pos="3651885" algn="l"/>
                <a:tab pos="5085080" algn="l"/>
                <a:tab pos="6334760" algn="l"/>
                <a:tab pos="7712709" algn="l"/>
                <a:tab pos="8162290" algn="l"/>
              </a:tabLst>
            </a:pP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25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би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ац</a:t>
            </a:r>
            <a:r>
              <a:rPr sz="2000" spc="-5" dirty="0">
                <a:latin typeface="Times New Roman"/>
                <a:cs typeface="Times New Roman"/>
              </a:rPr>
              <a:t>ион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ой	</a:t>
            </a:r>
            <a:r>
              <a:rPr sz="2000" spc="-5" dirty="0">
                <a:latin typeface="Times New Roman"/>
                <a:cs typeface="Times New Roman"/>
              </a:rPr>
              <a:t>пр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гр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мы	у</a:t>
            </a:r>
            <a:r>
              <a:rPr sz="2000" spc="-10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ра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50" dirty="0">
                <a:latin typeface="Times New Roman"/>
                <a:cs typeface="Times New Roman"/>
              </a:rPr>
              <a:t>ф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к</a:t>
            </a:r>
            <a:r>
              <a:rPr sz="2000" spc="-5" dirty="0">
                <a:latin typeface="Times New Roman"/>
                <a:cs typeface="Times New Roman"/>
              </a:rPr>
              <a:t>ц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й	</a:t>
            </a:r>
            <a:r>
              <a:rPr sz="2000" spc="5" dirty="0">
                <a:latin typeface="Times New Roman"/>
                <a:cs typeface="Times New Roman"/>
              </a:rPr>
              <a:t>к</a:t>
            </a:r>
            <a:r>
              <a:rPr sz="2000" spc="-5" dirty="0">
                <a:latin typeface="Times New Roman"/>
                <a:cs typeface="Times New Roman"/>
              </a:rPr>
              <a:t>иш</a:t>
            </a:r>
            <a:r>
              <a:rPr sz="2000" spc="-5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чн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	-	д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ти</a:t>
            </a:r>
            <a:r>
              <a:rPr sz="2000" spc="-35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-5" dirty="0">
                <a:latin typeface="Times New Roman"/>
                <a:cs typeface="Times New Roman"/>
              </a:rPr>
              <a:t>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728852"/>
            <a:ext cx="10359390" cy="51384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5"/>
              </a:spcBef>
            </a:pPr>
            <a:r>
              <a:rPr sz="2000" b="1" spc="-10" dirty="0">
                <a:latin typeface="Times New Roman"/>
                <a:cs typeface="Times New Roman"/>
              </a:rPr>
              <a:t>эффективного, </a:t>
            </a:r>
            <a:r>
              <a:rPr sz="2000" b="1" spc="-15" dirty="0">
                <a:latin typeface="Times New Roman"/>
                <a:cs typeface="Times New Roman"/>
              </a:rPr>
              <a:t>регулярного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20" dirty="0">
                <a:latin typeface="Times New Roman"/>
                <a:cs typeface="Times New Roman"/>
              </a:rPr>
              <a:t>предсказуемого </a:t>
            </a:r>
            <a:r>
              <a:rPr sz="2000" b="1" spc="-10" dirty="0">
                <a:latin typeface="Times New Roman"/>
                <a:cs typeface="Times New Roman"/>
              </a:rPr>
              <a:t>опорожнения прямой </a:t>
            </a:r>
            <a:r>
              <a:rPr sz="2000" b="1" spc="-5" dirty="0">
                <a:latin typeface="Times New Roman"/>
                <a:cs typeface="Times New Roman"/>
              </a:rPr>
              <a:t>кишки </a:t>
            </a:r>
            <a:r>
              <a:rPr sz="2000" dirty="0">
                <a:latin typeface="Times New Roman"/>
                <a:cs typeface="Times New Roman"/>
              </a:rPr>
              <a:t>до </a:t>
            </a:r>
            <a:r>
              <a:rPr sz="2000" spc="-25" dirty="0">
                <a:latin typeface="Times New Roman"/>
                <a:cs typeface="Times New Roman"/>
              </a:rPr>
              <a:t>того </a:t>
            </a:r>
            <a:r>
              <a:rPr sz="2000" spc="-15" dirty="0">
                <a:latin typeface="Times New Roman"/>
                <a:cs typeface="Times New Roman"/>
              </a:rPr>
              <a:t>как  </a:t>
            </a:r>
            <a:r>
              <a:rPr sz="2000" spc="-5" dirty="0">
                <a:latin typeface="Times New Roman"/>
                <a:cs typeface="Times New Roman"/>
              </a:rPr>
              <a:t>прямая </a:t>
            </a:r>
            <a:r>
              <a:rPr sz="2000" spc="-10" dirty="0">
                <a:latin typeface="Times New Roman"/>
                <a:cs typeface="Times New Roman"/>
              </a:rPr>
              <a:t>кишка </a:t>
            </a:r>
            <a:r>
              <a:rPr sz="2000" spc="5" dirty="0">
                <a:latin typeface="Times New Roman"/>
                <a:cs typeface="Times New Roman"/>
              </a:rPr>
              <a:t>становится </a:t>
            </a:r>
            <a:r>
              <a:rPr sz="2000" spc="-10" dirty="0">
                <a:latin typeface="Times New Roman"/>
                <a:cs typeface="Times New Roman"/>
              </a:rPr>
              <a:t>достаточно заполнена, чтобы </a:t>
            </a:r>
            <a:r>
              <a:rPr sz="2000" spc="-15" dirty="0">
                <a:latin typeface="Times New Roman"/>
                <a:cs typeface="Times New Roman"/>
              </a:rPr>
              <a:t>стимулировать рефлекс </a:t>
            </a:r>
            <a:r>
              <a:rPr sz="2000" spc="-5" dirty="0">
                <a:latin typeface="Times New Roman"/>
                <a:cs typeface="Times New Roman"/>
              </a:rPr>
              <a:t>релаксации  внутреннего анального сфинктера </a:t>
            </a:r>
            <a:r>
              <a:rPr sz="2000" dirty="0">
                <a:latin typeface="Times New Roman"/>
                <a:cs typeface="Times New Roman"/>
              </a:rPr>
              <a:t>(у </a:t>
            </a:r>
            <a:r>
              <a:rPr sz="2000" spc="-15" dirty="0">
                <a:latin typeface="Times New Roman"/>
                <a:cs typeface="Times New Roman"/>
              </a:rPr>
              <a:t>тех </a:t>
            </a:r>
            <a:r>
              <a:rPr sz="2000" spc="-5" dirty="0">
                <a:latin typeface="Times New Roman"/>
                <a:cs typeface="Times New Roman"/>
              </a:rPr>
              <a:t>пациентов,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25" dirty="0">
                <a:latin typeface="Times New Roman"/>
                <a:cs typeface="Times New Roman"/>
              </a:rPr>
              <a:t>которых </a:t>
            </a:r>
            <a:r>
              <a:rPr sz="2000" spc="-5" dirty="0">
                <a:latin typeface="Times New Roman"/>
                <a:cs typeface="Times New Roman"/>
              </a:rPr>
              <a:t>иннервация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сохранена).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ts val="2775"/>
              </a:lnSpc>
              <a:spcBef>
                <a:spcPts val="17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0" dirty="0">
                <a:latin typeface="Times New Roman"/>
                <a:cs typeface="Times New Roman"/>
              </a:rPr>
              <a:t>Это может </a:t>
            </a:r>
            <a:r>
              <a:rPr sz="2400" spc="-5" dirty="0">
                <a:latin typeface="Times New Roman"/>
                <a:cs typeface="Times New Roman"/>
              </a:rPr>
              <a:t>быть </a:t>
            </a:r>
            <a:r>
              <a:rPr sz="2400" dirty="0">
                <a:latin typeface="Times New Roman"/>
                <a:cs typeface="Times New Roman"/>
              </a:rPr>
              <a:t>достигнуто </a:t>
            </a:r>
            <a:r>
              <a:rPr sz="2400" spc="-5" dirty="0">
                <a:latin typeface="Times New Roman"/>
                <a:cs typeface="Times New Roman"/>
              </a:rPr>
              <a:t>за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счет: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190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spc="-5" dirty="0">
                <a:latin typeface="Times New Roman"/>
                <a:cs typeface="Times New Roman"/>
              </a:rPr>
              <a:t>использования </a:t>
            </a:r>
            <a:r>
              <a:rPr sz="2000" dirty="0">
                <a:latin typeface="Times New Roman"/>
                <a:cs typeface="Times New Roman"/>
              </a:rPr>
              <a:t>смягчителей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стула,</a:t>
            </a:r>
            <a:endParaRPr sz="20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180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наполнителей,</a:t>
            </a:r>
            <a:endParaRPr sz="20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180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суппозиториев,</a:t>
            </a:r>
            <a:endParaRPr sz="20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185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spc="-5" dirty="0">
                <a:latin typeface="Times New Roman"/>
                <a:cs typeface="Times New Roman"/>
              </a:rPr>
              <a:t>пальцевой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стимуляции,</a:t>
            </a:r>
            <a:endParaRPr sz="20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180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spc="-15" dirty="0">
                <a:latin typeface="Times New Roman"/>
                <a:cs typeface="Times New Roman"/>
              </a:rPr>
              <a:t>ручного</a:t>
            </a:r>
            <a:r>
              <a:rPr sz="2000" spc="-20" dirty="0">
                <a:latin typeface="Times New Roman"/>
                <a:cs typeface="Times New Roman"/>
              </a:rPr>
              <a:t> удаления,</a:t>
            </a:r>
            <a:endParaRPr sz="20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180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применения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клизм.</a:t>
            </a:r>
            <a:endParaRPr sz="2000">
              <a:latin typeface="Times New Roman"/>
              <a:cs typeface="Times New Roman"/>
            </a:endParaRPr>
          </a:p>
          <a:p>
            <a:pPr marL="698500" marR="1199515" lvl="1" indent="-228600">
              <a:lnSpc>
                <a:spcPct val="70000"/>
              </a:lnSpc>
              <a:spcBef>
                <a:spcPts val="615"/>
              </a:spcBef>
              <a:buFont typeface="Wingdings"/>
              <a:buChar char=""/>
              <a:tabLst>
                <a:tab pos="699135" algn="l"/>
              </a:tabLst>
            </a:pPr>
            <a:r>
              <a:rPr sz="2000" spc="-25" dirty="0">
                <a:latin typeface="Times New Roman"/>
                <a:cs typeface="Times New Roman"/>
              </a:rPr>
              <a:t>Тем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dirty="0">
                <a:latin typeface="Times New Roman"/>
                <a:cs typeface="Times New Roman"/>
              </a:rPr>
              <a:t>менее, многие </a:t>
            </a:r>
            <a:r>
              <a:rPr sz="2000" spc="-5" dirty="0">
                <a:latin typeface="Times New Roman"/>
                <a:cs typeface="Times New Roman"/>
              </a:rPr>
              <a:t>пациенты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члены их </a:t>
            </a:r>
            <a:r>
              <a:rPr sz="2000" spc="5" dirty="0">
                <a:latin typeface="Times New Roman"/>
                <a:cs typeface="Times New Roman"/>
              </a:rPr>
              <a:t>семьи </a:t>
            </a:r>
            <a:r>
              <a:rPr sz="2000" spc="-10" dirty="0">
                <a:latin typeface="Times New Roman"/>
                <a:cs typeface="Times New Roman"/>
              </a:rPr>
              <a:t>предпочитают </a:t>
            </a:r>
            <a:r>
              <a:rPr sz="2000" dirty="0">
                <a:latin typeface="Times New Roman"/>
                <a:cs typeface="Times New Roman"/>
              </a:rPr>
              <a:t>диетические  </a:t>
            </a:r>
            <a:r>
              <a:rPr sz="2000" spc="-15" dirty="0">
                <a:latin typeface="Times New Roman"/>
                <a:cs typeface="Times New Roman"/>
              </a:rPr>
              <a:t>манипуляции.</a:t>
            </a:r>
            <a:endParaRPr sz="20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1825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spc="-5" dirty="0">
                <a:latin typeface="Times New Roman"/>
                <a:cs typeface="Times New Roman"/>
              </a:rPr>
              <a:t>Клиницисты </a:t>
            </a:r>
            <a:r>
              <a:rPr sz="2000" spc="-10" dirty="0">
                <a:latin typeface="Times New Roman"/>
                <a:cs typeface="Times New Roman"/>
              </a:rPr>
              <a:t>часто </a:t>
            </a:r>
            <a:r>
              <a:rPr sz="2000" spc="-15" dirty="0">
                <a:latin typeface="Times New Roman"/>
                <a:cs typeface="Times New Roman"/>
              </a:rPr>
              <a:t>рекомендуют </a:t>
            </a:r>
            <a:r>
              <a:rPr sz="2000" spc="-5" dirty="0">
                <a:latin typeface="Times New Roman"/>
                <a:cs typeface="Times New Roman"/>
              </a:rPr>
              <a:t>выполнять </a:t>
            </a:r>
            <a:r>
              <a:rPr sz="2000" dirty="0">
                <a:latin typeface="Times New Roman"/>
                <a:cs typeface="Times New Roman"/>
              </a:rPr>
              <a:t>программы </a:t>
            </a:r>
            <a:r>
              <a:rPr sz="2000" spc="-10" dirty="0">
                <a:latin typeface="Times New Roman"/>
                <a:cs typeface="Times New Roman"/>
              </a:rPr>
              <a:t>очищения </a:t>
            </a:r>
            <a:r>
              <a:rPr sz="2000" spc="-15" dirty="0">
                <a:latin typeface="Times New Roman"/>
                <a:cs typeface="Times New Roman"/>
              </a:rPr>
              <a:t>кишечника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после</a:t>
            </a:r>
            <a:endParaRPr sz="2000">
              <a:latin typeface="Times New Roman"/>
              <a:cs typeface="Times New Roman"/>
            </a:endParaRPr>
          </a:p>
          <a:p>
            <a:pPr marL="698500" marR="200025">
              <a:lnSpc>
                <a:spcPct val="70000"/>
              </a:lnSpc>
              <a:spcBef>
                <a:spcPts val="360"/>
              </a:spcBef>
            </a:pPr>
            <a:r>
              <a:rPr sz="2000" spc="-10" dirty="0">
                <a:latin typeface="Times New Roman"/>
                <a:cs typeface="Times New Roman"/>
              </a:rPr>
              <a:t>еды, </a:t>
            </a:r>
            <a:r>
              <a:rPr sz="2000" spc="-5" dirty="0">
                <a:latin typeface="Times New Roman"/>
                <a:cs typeface="Times New Roman"/>
              </a:rPr>
              <a:t>чтобы </a:t>
            </a:r>
            <a:r>
              <a:rPr sz="2000" spc="-10" dirty="0">
                <a:latin typeface="Times New Roman"/>
                <a:cs typeface="Times New Roman"/>
              </a:rPr>
              <a:t>использовать </a:t>
            </a:r>
            <a:r>
              <a:rPr sz="2000" spc="-5" dirty="0">
                <a:latin typeface="Times New Roman"/>
                <a:cs typeface="Times New Roman"/>
              </a:rPr>
              <a:t>гастроколический </a:t>
            </a:r>
            <a:r>
              <a:rPr sz="2000" spc="-10" dirty="0">
                <a:latin typeface="Times New Roman"/>
                <a:cs typeface="Times New Roman"/>
              </a:rPr>
              <a:t>рефлекс, </a:t>
            </a:r>
            <a:r>
              <a:rPr sz="2000" spc="-30" dirty="0">
                <a:latin typeface="Times New Roman"/>
                <a:cs typeface="Times New Roman"/>
              </a:rPr>
              <a:t>хотя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dirty="0">
                <a:latin typeface="Times New Roman"/>
                <a:cs typeface="Times New Roman"/>
              </a:rPr>
              <a:t>ясно, поврежден ли </a:t>
            </a:r>
            <a:r>
              <a:rPr sz="2000" spc="-15" dirty="0">
                <a:latin typeface="Times New Roman"/>
                <a:cs typeface="Times New Roman"/>
              </a:rPr>
              <a:t>этот  рефлекс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5" dirty="0">
                <a:latin typeface="Times New Roman"/>
                <a:cs typeface="Times New Roman"/>
              </a:rPr>
              <a:t>пациентов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MMЦ.</a:t>
            </a:r>
            <a:endParaRPr sz="2000">
              <a:latin typeface="Times New Roman"/>
              <a:cs typeface="Times New Roman"/>
            </a:endParaRPr>
          </a:p>
          <a:p>
            <a:pPr marL="698500" marR="793115" lvl="1" indent="-228600">
              <a:lnSpc>
                <a:spcPct val="70100"/>
              </a:lnSpc>
              <a:spcBef>
                <a:spcPts val="490"/>
              </a:spcBef>
              <a:buFont typeface="Wingdings"/>
              <a:buChar char=""/>
              <a:tabLst>
                <a:tab pos="699135" algn="l"/>
              </a:tabLst>
            </a:pPr>
            <a:r>
              <a:rPr sz="2000" spc="-5" dirty="0">
                <a:latin typeface="Times New Roman"/>
                <a:cs typeface="Times New Roman"/>
              </a:rPr>
              <a:t>Для пациентов, </a:t>
            </a:r>
            <a:r>
              <a:rPr sz="2000" spc="-20" dirty="0">
                <a:latin typeface="Times New Roman"/>
                <a:cs typeface="Times New Roman"/>
              </a:rPr>
              <a:t>которые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dirty="0">
                <a:latin typeface="Times New Roman"/>
                <a:cs typeface="Times New Roman"/>
              </a:rPr>
              <a:t>смогут </a:t>
            </a:r>
            <a:r>
              <a:rPr sz="2000" spc="-20" dirty="0">
                <a:latin typeface="Times New Roman"/>
                <a:cs typeface="Times New Roman"/>
              </a:rPr>
              <a:t>удерживать </a:t>
            </a:r>
            <a:r>
              <a:rPr sz="2000" spc="-5" dirty="0">
                <a:latin typeface="Times New Roman"/>
                <a:cs typeface="Times New Roman"/>
              </a:rPr>
              <a:t>содержимое </a:t>
            </a:r>
            <a:r>
              <a:rPr sz="2000" spc="-10" dirty="0">
                <a:latin typeface="Times New Roman"/>
                <a:cs typeface="Times New Roman"/>
              </a:rPr>
              <a:t>кишечника, </a:t>
            </a:r>
            <a:r>
              <a:rPr sz="2000" dirty="0">
                <a:latin typeface="Times New Roman"/>
                <a:cs typeface="Times New Roman"/>
              </a:rPr>
              <a:t>доступны  хирургические </a:t>
            </a:r>
            <a:r>
              <a:rPr sz="2000" spc="-5" dirty="0">
                <a:latin typeface="Times New Roman"/>
                <a:cs typeface="Times New Roman"/>
              </a:rPr>
              <a:t>варианты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лечения.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226" y="626440"/>
            <a:ext cx="6290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Нейрогенный</a:t>
            </a:r>
            <a:r>
              <a:rPr sz="4400" spc="-100" dirty="0"/>
              <a:t> </a:t>
            </a:r>
            <a:r>
              <a:rPr sz="4400" spc="-15" dirty="0"/>
              <a:t>кишечник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194290" cy="426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  <a:tab pos="1983105" algn="l"/>
              </a:tabLst>
            </a:pPr>
            <a:r>
              <a:rPr sz="2400" spc="-10" dirty="0">
                <a:latin typeface="Calibri"/>
                <a:cs typeface="Calibri"/>
              </a:rPr>
              <a:t>Достижение	</a:t>
            </a:r>
            <a:r>
              <a:rPr sz="2400" spc="-20" dirty="0">
                <a:latin typeface="Calibri"/>
                <a:cs typeface="Calibri"/>
              </a:rPr>
              <a:t>удержания </a:t>
            </a:r>
            <a:r>
              <a:rPr sz="2400" spc="-15" dirty="0">
                <a:latin typeface="Calibri"/>
                <a:cs typeface="Calibri"/>
              </a:rPr>
              <a:t>содержимого </a:t>
            </a:r>
            <a:r>
              <a:rPr sz="2400" spc="-5" dirty="0">
                <a:latin typeface="Calibri"/>
                <a:cs typeface="Calibri"/>
              </a:rPr>
              <a:t>кишечника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раннем возрасте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важно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spc="-15" dirty="0">
                <a:latin typeface="Calibri"/>
                <a:cs typeface="Calibri"/>
              </a:rPr>
              <a:t>того, </a:t>
            </a:r>
            <a:r>
              <a:rPr sz="2400" spc="-10" dirty="0">
                <a:latin typeface="Calibri"/>
                <a:cs typeface="Calibri"/>
              </a:rPr>
              <a:t>чтобы </a:t>
            </a:r>
            <a:r>
              <a:rPr sz="2400" spc="-5" dirty="0">
                <a:latin typeface="Calibri"/>
                <a:cs typeface="Calibri"/>
              </a:rPr>
              <a:t>обеспечить </a:t>
            </a:r>
            <a:r>
              <a:rPr sz="2400" dirty="0">
                <a:latin typeface="Calibri"/>
                <a:cs typeface="Calibri"/>
              </a:rPr>
              <a:t>плавный </a:t>
            </a:r>
            <a:r>
              <a:rPr sz="2400" spc="-20" dirty="0">
                <a:latin typeface="Calibri"/>
                <a:cs typeface="Calibri"/>
              </a:rPr>
              <a:t>переход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5" dirty="0">
                <a:latin typeface="Calibri"/>
                <a:cs typeface="Calibri"/>
              </a:rPr>
              <a:t>размещению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дошкольном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20"/>
              </a:lnSpc>
            </a:pPr>
            <a:r>
              <a:rPr sz="2400" spc="-15" dirty="0">
                <a:latin typeface="Calibri"/>
                <a:cs typeface="Calibri"/>
              </a:rPr>
              <a:t>детском саду, </a:t>
            </a:r>
            <a:r>
              <a:rPr sz="2400" spc="-50" dirty="0">
                <a:latin typeface="Calibri"/>
                <a:cs typeface="Calibri"/>
              </a:rPr>
              <a:t>где </a:t>
            </a:r>
            <a:r>
              <a:rPr sz="2400" spc="-10" dirty="0">
                <a:latin typeface="Calibri"/>
                <a:cs typeface="Calibri"/>
              </a:rPr>
              <a:t>дети </a:t>
            </a:r>
            <a:r>
              <a:rPr sz="2400" spc="-5" dirty="0">
                <a:latin typeface="Calibri"/>
                <a:cs typeface="Calibri"/>
              </a:rPr>
              <a:t>могут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5" dirty="0">
                <a:latin typeface="Calibri"/>
                <a:cs typeface="Calibri"/>
              </a:rPr>
              <a:t>подвергнуты </a:t>
            </a:r>
            <a:r>
              <a:rPr sz="2400" spc="-10" dirty="0">
                <a:latin typeface="Calibri"/>
                <a:cs typeface="Calibri"/>
              </a:rPr>
              <a:t>резкой </a:t>
            </a:r>
            <a:r>
              <a:rPr sz="2400" spc="-5" dirty="0">
                <a:latin typeface="Calibri"/>
                <a:cs typeface="Calibri"/>
              </a:rPr>
              <a:t>критике </a:t>
            </a:r>
            <a:r>
              <a:rPr sz="2400" dirty="0">
                <a:latin typeface="Calibri"/>
                <a:cs typeface="Calibri"/>
              </a:rPr>
              <a:t>со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стороны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Calibri"/>
                <a:cs typeface="Calibri"/>
              </a:rPr>
              <a:t>сверстников.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Calibri"/>
                <a:cs typeface="Calibri"/>
              </a:rPr>
              <a:t>Необходимость </a:t>
            </a:r>
            <a:r>
              <a:rPr sz="2400" spc="-5" dirty="0">
                <a:latin typeface="Calibri"/>
                <a:cs typeface="Calibri"/>
              </a:rPr>
              <a:t>поощрения </a:t>
            </a:r>
            <a:r>
              <a:rPr sz="2400" spc="-15" dirty="0">
                <a:latin typeface="Calibri"/>
                <a:cs typeface="Calibri"/>
              </a:rPr>
              <a:t>детей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понимание повышения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их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ответственности </a:t>
            </a:r>
            <a:r>
              <a:rPr sz="2400" dirty="0">
                <a:latin typeface="Calibri"/>
                <a:cs typeface="Calibri"/>
              </a:rPr>
              <a:t>за </a:t>
            </a:r>
            <a:r>
              <a:rPr sz="2400" spc="-10" dirty="0">
                <a:latin typeface="Calibri"/>
                <a:cs typeface="Calibri"/>
              </a:rPr>
              <a:t>выполнение </a:t>
            </a:r>
            <a:r>
              <a:rPr sz="2400" spc="-5" dirty="0">
                <a:latin typeface="Calibri"/>
                <a:cs typeface="Calibri"/>
              </a:rPr>
              <a:t>программы реабилитации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кишечника.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Исследование показало, что до </a:t>
            </a:r>
            <a:r>
              <a:rPr sz="2400" spc="-5" dirty="0">
                <a:latin typeface="Calibri"/>
                <a:cs typeface="Calibri"/>
              </a:rPr>
              <a:t>86% </a:t>
            </a:r>
            <a:r>
              <a:rPr sz="2400" spc="-15" dirty="0">
                <a:latin typeface="Calibri"/>
                <a:cs typeface="Calibri"/>
              </a:rPr>
              <a:t>подростков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возрасте </a:t>
            </a:r>
            <a:r>
              <a:rPr sz="2400" spc="-10" dirty="0">
                <a:latin typeface="Calibri"/>
                <a:cs typeface="Calibri"/>
              </a:rPr>
              <a:t>от 13 до </a:t>
            </a:r>
            <a:r>
              <a:rPr sz="2400" dirty="0">
                <a:latin typeface="Calibri"/>
                <a:cs typeface="Calibri"/>
              </a:rPr>
              <a:t>18 </a:t>
            </a:r>
            <a:r>
              <a:rPr sz="2400" spc="-10" dirty="0">
                <a:latin typeface="Calibri"/>
                <a:cs typeface="Calibri"/>
              </a:rPr>
              <a:t>лет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latin typeface="Calibri"/>
                <a:cs typeface="Calibri"/>
              </a:rPr>
              <a:t>MMC </a:t>
            </a:r>
            <a:r>
              <a:rPr sz="2400" spc="-5" dirty="0">
                <a:latin typeface="Calibri"/>
                <a:cs typeface="Calibri"/>
              </a:rPr>
              <a:t>нуждаются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помощи опекающего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spc="-10" dirty="0">
                <a:latin typeface="Calibri"/>
                <a:cs typeface="Calibri"/>
              </a:rPr>
              <a:t>выполнения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программы</a:t>
            </a:r>
            <a:endParaRPr sz="2400">
              <a:latin typeface="Calibri"/>
              <a:cs typeface="Calibri"/>
            </a:endParaRPr>
          </a:p>
          <a:p>
            <a:pPr marL="241300" marR="35560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libri"/>
                <a:cs typeface="Calibri"/>
              </a:rPr>
              <a:t>управления кишечником </a:t>
            </a:r>
            <a:r>
              <a:rPr sz="1600" i="1" spc="-5" dirty="0">
                <a:latin typeface="Calibri"/>
                <a:cs typeface="Calibri"/>
              </a:rPr>
              <a:t>H.R. Lie, </a:t>
            </a:r>
            <a:r>
              <a:rPr sz="1600" i="1" spc="-15" dirty="0">
                <a:latin typeface="Calibri"/>
                <a:cs typeface="Calibri"/>
              </a:rPr>
              <a:t>J. </a:t>
            </a:r>
            <a:r>
              <a:rPr sz="1600" i="1" spc="-5" dirty="0">
                <a:latin typeface="Calibri"/>
                <a:cs typeface="Calibri"/>
              </a:rPr>
              <a:t>Lagergren, </a:t>
            </a:r>
            <a:r>
              <a:rPr sz="1600" i="1" spc="-80" dirty="0">
                <a:latin typeface="Calibri"/>
                <a:cs typeface="Calibri"/>
              </a:rPr>
              <a:t>F. </a:t>
            </a:r>
            <a:r>
              <a:rPr sz="1600" i="1" spc="-10" dirty="0">
                <a:latin typeface="Calibri"/>
                <a:cs typeface="Calibri"/>
              </a:rPr>
              <a:t>Rasmussen, et </a:t>
            </a:r>
            <a:r>
              <a:rPr sz="1600" i="1" spc="-5" dirty="0">
                <a:latin typeface="Calibri"/>
                <a:cs typeface="Calibri"/>
              </a:rPr>
              <a:t>al.: </a:t>
            </a:r>
            <a:r>
              <a:rPr sz="1600" i="1" spc="-10" dirty="0">
                <a:latin typeface="Calibri"/>
                <a:cs typeface="Calibri"/>
              </a:rPr>
              <a:t>Bowel and bladder control </a:t>
            </a:r>
            <a:r>
              <a:rPr sz="1600" i="1" spc="-5" dirty="0">
                <a:latin typeface="Calibri"/>
                <a:cs typeface="Calibri"/>
              </a:rPr>
              <a:t>of children  with </a:t>
            </a:r>
            <a:r>
              <a:rPr sz="1600" i="1" spc="-10" dirty="0">
                <a:latin typeface="Calibri"/>
                <a:cs typeface="Calibri"/>
              </a:rPr>
              <a:t>myelomeningocele: </a:t>
            </a:r>
            <a:r>
              <a:rPr sz="1600" i="1" spc="-5" dirty="0">
                <a:latin typeface="Calibri"/>
                <a:cs typeface="Calibri"/>
              </a:rPr>
              <a:t>a Nordic </a:t>
            </a:r>
            <a:r>
              <a:rPr sz="1600" i="1" spc="-20" dirty="0">
                <a:latin typeface="Calibri"/>
                <a:cs typeface="Calibri"/>
              </a:rPr>
              <a:t>study. </a:t>
            </a:r>
            <a:r>
              <a:rPr sz="1600" i="1" spc="-10" dirty="0">
                <a:latin typeface="Calibri"/>
                <a:cs typeface="Calibri"/>
              </a:rPr>
              <a:t>Dev </a:t>
            </a:r>
            <a:r>
              <a:rPr sz="1600" i="1" spc="-5" dirty="0">
                <a:latin typeface="Calibri"/>
                <a:cs typeface="Calibri"/>
              </a:rPr>
              <a:t>Med </a:t>
            </a:r>
            <a:r>
              <a:rPr sz="1600" i="1" spc="-10" dirty="0">
                <a:latin typeface="Calibri"/>
                <a:cs typeface="Calibri"/>
              </a:rPr>
              <a:t>Child </a:t>
            </a:r>
            <a:r>
              <a:rPr sz="1600" i="1" spc="-5" dirty="0">
                <a:latin typeface="Calibri"/>
                <a:cs typeface="Calibri"/>
              </a:rPr>
              <a:t>Neurol. </a:t>
            </a:r>
            <a:r>
              <a:rPr sz="1600" i="1" spc="-10" dirty="0">
                <a:latin typeface="Calibri"/>
                <a:cs typeface="Calibri"/>
              </a:rPr>
              <a:t>33 </a:t>
            </a:r>
            <a:r>
              <a:rPr sz="1600" i="1" spc="-5" dirty="0">
                <a:latin typeface="Calibri"/>
                <a:cs typeface="Calibri"/>
              </a:rPr>
              <a:t>(12):1053-1061</a:t>
            </a:r>
            <a:r>
              <a:rPr sz="1600" i="1" spc="17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1991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0" dirty="0">
                <a:latin typeface="Calibri"/>
                <a:cs typeface="Calibri"/>
              </a:rPr>
              <a:t>Одно </a:t>
            </a:r>
            <a:r>
              <a:rPr sz="2400" spc="-10" dirty="0">
                <a:latin typeface="Calibri"/>
                <a:cs typeface="Calibri"/>
              </a:rPr>
              <a:t>исследование </a:t>
            </a:r>
            <a:r>
              <a:rPr sz="2400" spc="-25" dirty="0">
                <a:latin typeface="Calibri"/>
                <a:cs typeface="Calibri"/>
              </a:rPr>
              <a:t>молодых </a:t>
            </a:r>
            <a:r>
              <a:rPr sz="2400" dirty="0">
                <a:latin typeface="Calibri"/>
                <a:cs typeface="Calibri"/>
              </a:rPr>
              <a:t>взрослых выявило, </a:t>
            </a:r>
            <a:r>
              <a:rPr sz="2400" spc="-15" dirty="0">
                <a:latin typeface="Calibri"/>
                <a:cs typeface="Calibri"/>
              </a:rPr>
              <a:t>что </a:t>
            </a:r>
            <a:r>
              <a:rPr sz="2400" spc="-5" dirty="0">
                <a:latin typeface="Calibri"/>
                <a:cs typeface="Calibri"/>
              </a:rPr>
              <a:t>примерно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34%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latin typeface="Calibri"/>
                <a:cs typeface="Calibri"/>
              </a:rPr>
              <a:t>сообщили о </a:t>
            </a:r>
            <a:r>
              <a:rPr sz="2400" spc="-10" dirty="0">
                <a:latin typeface="Calibri"/>
                <a:cs typeface="Calibri"/>
              </a:rPr>
              <a:t>недержании кала, </a:t>
            </a:r>
            <a:r>
              <a:rPr sz="2400" dirty="0">
                <a:latin typeface="Calibri"/>
                <a:cs typeface="Calibri"/>
              </a:rPr>
              <a:t>независимо </a:t>
            </a:r>
            <a:r>
              <a:rPr sz="2400" spc="-15" dirty="0">
                <a:latin typeface="Calibri"/>
                <a:cs typeface="Calibri"/>
              </a:rPr>
              <a:t>от </a:t>
            </a:r>
            <a:r>
              <a:rPr sz="2400" spc="-10" dirty="0">
                <a:latin typeface="Calibri"/>
                <a:cs typeface="Calibri"/>
              </a:rPr>
              <a:t>применяемых </a:t>
            </a:r>
            <a:r>
              <a:rPr sz="2400" dirty="0">
                <a:latin typeface="Calibri"/>
                <a:cs typeface="Calibri"/>
              </a:rPr>
              <a:t>ими </a:t>
            </a:r>
            <a:r>
              <a:rPr sz="2400" spc="-10" dirty="0">
                <a:latin typeface="Calibri"/>
                <a:cs typeface="Calibri"/>
              </a:rPr>
              <a:t>средств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управления,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77% воспринимают </a:t>
            </a:r>
            <a:r>
              <a:rPr sz="2400" spc="-15" dirty="0">
                <a:latin typeface="Calibri"/>
                <a:cs typeface="Calibri"/>
              </a:rPr>
              <a:t>это как </a:t>
            </a:r>
            <a:r>
              <a:rPr sz="2400" spc="-5" dirty="0">
                <a:latin typeface="Calibri"/>
                <a:cs typeface="Calibri"/>
              </a:rPr>
              <a:t>серьезную </a:t>
            </a:r>
            <a:r>
              <a:rPr sz="2400" spc="-20" dirty="0">
                <a:latin typeface="Calibri"/>
                <a:cs typeface="Calibri"/>
              </a:rPr>
              <a:t>проблему.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Причины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400" spc="-10" dirty="0">
                <a:latin typeface="Calibri"/>
                <a:cs typeface="Calibri"/>
              </a:rPr>
              <a:t>многофакторные. </a:t>
            </a:r>
            <a:r>
              <a:rPr sz="1500" i="1" dirty="0">
                <a:latin typeface="Calibri"/>
                <a:cs typeface="Calibri"/>
              </a:rPr>
              <a:t>M. </a:t>
            </a:r>
            <a:r>
              <a:rPr sz="1500" i="1" spc="-20" dirty="0">
                <a:latin typeface="Calibri"/>
                <a:cs typeface="Calibri"/>
              </a:rPr>
              <a:t>Verhoef, </a:t>
            </a:r>
            <a:r>
              <a:rPr sz="1500" i="1" dirty="0">
                <a:latin typeface="Calibri"/>
                <a:cs typeface="Calibri"/>
              </a:rPr>
              <a:t>M. Lurvink, H.A. </a:t>
            </a:r>
            <a:r>
              <a:rPr sz="1500" i="1" spc="-20" dirty="0">
                <a:latin typeface="Calibri"/>
                <a:cs typeface="Calibri"/>
              </a:rPr>
              <a:t>Barf, </a:t>
            </a:r>
            <a:r>
              <a:rPr sz="1500" i="1" spc="-5" dirty="0">
                <a:latin typeface="Calibri"/>
                <a:cs typeface="Calibri"/>
              </a:rPr>
              <a:t>et al.: High prevalence of incontinence among young adults</a:t>
            </a:r>
            <a:r>
              <a:rPr sz="1500" i="1" spc="19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with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535"/>
              </a:lnSpc>
            </a:pPr>
            <a:r>
              <a:rPr sz="1500" i="1" spc="-5" dirty="0">
                <a:latin typeface="Calibri"/>
                <a:cs typeface="Calibri"/>
              </a:rPr>
              <a:t>spina bifida: description, prediction and problem perception. Spinal Cord. 43 (6):331-340</a:t>
            </a:r>
            <a:r>
              <a:rPr sz="1500" i="1" spc="18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2005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160" y="626440"/>
            <a:ext cx="65690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Эндокринные</a:t>
            </a:r>
            <a:r>
              <a:rPr sz="4400" spc="-40" dirty="0"/>
              <a:t> </a:t>
            </a:r>
            <a:r>
              <a:rPr sz="4400" spc="-5" dirty="0"/>
              <a:t>нарушения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068770"/>
            <a:ext cx="10158095" cy="356298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известно, </a:t>
            </a:r>
            <a:r>
              <a:rPr sz="2000" spc="-10" dirty="0">
                <a:latin typeface="Calibri"/>
                <a:cs typeface="Calibri"/>
              </a:rPr>
              <a:t>что </a:t>
            </a:r>
            <a:r>
              <a:rPr sz="2000" spc="-5" dirty="0">
                <a:latin typeface="Calibri"/>
                <a:cs typeface="Calibri"/>
              </a:rPr>
              <a:t>лица </a:t>
            </a:r>
            <a:r>
              <a:rPr sz="2000" dirty="0">
                <a:latin typeface="Calibri"/>
                <a:cs typeface="Calibri"/>
              </a:rPr>
              <a:t>с MMЦ </a:t>
            </a:r>
            <a:r>
              <a:rPr sz="2000" spc="-5" dirty="0">
                <a:latin typeface="Calibri"/>
                <a:cs typeface="Calibri"/>
              </a:rPr>
              <a:t>имеют </a:t>
            </a:r>
            <a:r>
              <a:rPr sz="2000" spc="-10" dirty="0">
                <a:latin typeface="Calibri"/>
                <a:cs typeface="Calibri"/>
              </a:rPr>
              <a:t>проблемы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ростом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развитием</a:t>
            </a:r>
            <a:endParaRPr sz="2000">
              <a:latin typeface="Calibri"/>
              <a:cs typeface="Calibri"/>
            </a:endParaRPr>
          </a:p>
          <a:p>
            <a:pPr marL="241300" marR="102235" indent="-229235">
              <a:lnSpc>
                <a:spcPct val="701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сложные аномалии центральной нервной системы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гидроцефалия </a:t>
            </a:r>
            <a:r>
              <a:rPr sz="2000" dirty="0">
                <a:latin typeface="Calibri"/>
                <a:cs typeface="Calibri"/>
              </a:rPr>
              <a:t>помещают пациента с  MMЦ в группу </a:t>
            </a:r>
            <a:r>
              <a:rPr sz="2000" spc="-10" dirty="0">
                <a:latin typeface="Calibri"/>
                <a:cs typeface="Calibri"/>
              </a:rPr>
              <a:t>риска </a:t>
            </a:r>
            <a:r>
              <a:rPr sz="2000" spc="-5" dirty="0">
                <a:latin typeface="Calibri"/>
                <a:cs typeface="Calibri"/>
              </a:rPr>
              <a:t>гипоталамо-гипофизарной дисфункции, </a:t>
            </a:r>
            <a:r>
              <a:rPr sz="2000" dirty="0">
                <a:latin typeface="Calibri"/>
                <a:cs typeface="Calibri"/>
              </a:rPr>
              <a:t>включая </a:t>
            </a:r>
            <a:r>
              <a:rPr sz="2000" spc="-5" dirty="0">
                <a:latin typeface="Calibri"/>
                <a:cs typeface="Calibri"/>
              </a:rPr>
              <a:t>преждевременное  </a:t>
            </a:r>
            <a:r>
              <a:rPr sz="2000" spc="-10" dirty="0">
                <a:latin typeface="Calibri"/>
                <a:cs typeface="Calibri"/>
              </a:rPr>
              <a:t>половое </a:t>
            </a:r>
            <a:r>
              <a:rPr sz="2000" spc="-5" dirty="0">
                <a:latin typeface="Calibri"/>
                <a:cs typeface="Calibri"/>
              </a:rPr>
              <a:t>созревание центрального генеза </a:t>
            </a:r>
            <a:r>
              <a:rPr sz="2000" dirty="0">
                <a:latin typeface="Calibri"/>
                <a:cs typeface="Calibri"/>
              </a:rPr>
              <a:t>(12-16%)и </a:t>
            </a:r>
            <a:r>
              <a:rPr sz="2000" spc="-5" dirty="0">
                <a:latin typeface="Calibri"/>
                <a:cs typeface="Calibri"/>
              </a:rPr>
              <a:t>дефицит </a:t>
            </a:r>
            <a:r>
              <a:rPr sz="2000" spc="-10" dirty="0">
                <a:latin typeface="Calibri"/>
                <a:cs typeface="Calibri"/>
              </a:rPr>
              <a:t>гормона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роста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</a:pPr>
            <a:r>
              <a:rPr sz="2000" spc="-5" dirty="0">
                <a:latin typeface="Calibri"/>
                <a:cs typeface="Calibri"/>
              </a:rPr>
              <a:t>(+ повреждения спинного мозга, </a:t>
            </a:r>
            <a:r>
              <a:rPr sz="2000" dirty="0">
                <a:latin typeface="Calibri"/>
                <a:cs typeface="Calibri"/>
              </a:rPr>
              <a:t>аномалии </a:t>
            </a:r>
            <a:r>
              <a:rPr sz="2000" spc="-5" dirty="0">
                <a:latin typeface="Calibri"/>
                <a:cs typeface="Calibri"/>
              </a:rPr>
              <a:t>позвоночника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другие </a:t>
            </a:r>
            <a:r>
              <a:rPr sz="2000" spc="-15" dirty="0">
                <a:latin typeface="Calibri"/>
                <a:cs typeface="Calibri"/>
              </a:rPr>
              <a:t>скелетные </a:t>
            </a:r>
            <a:r>
              <a:rPr sz="2000" spc="-5" dirty="0">
                <a:latin typeface="Calibri"/>
                <a:cs typeface="Calibri"/>
              </a:rPr>
              <a:t>деформации  ограничивают </a:t>
            </a:r>
            <a:r>
              <a:rPr sz="2000" dirty="0">
                <a:latin typeface="Calibri"/>
                <a:cs typeface="Calibri"/>
              </a:rPr>
              <a:t>развитие </a:t>
            </a:r>
            <a:r>
              <a:rPr sz="2000" spc="-5" dirty="0">
                <a:latin typeface="Calibri"/>
                <a:cs typeface="Calibri"/>
              </a:rPr>
              <a:t>нижних </a:t>
            </a:r>
            <a:r>
              <a:rPr sz="2000" spc="-10" dirty="0">
                <a:latin typeface="Calibri"/>
                <a:cs typeface="Calibri"/>
              </a:rPr>
              <a:t>конечностей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позвоночника)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повышенное </a:t>
            </a:r>
            <a:r>
              <a:rPr sz="2000" spc="-5" dirty="0">
                <a:latin typeface="Calibri"/>
                <a:cs typeface="Calibri"/>
              </a:rPr>
              <a:t>давление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гипоталамус </a:t>
            </a:r>
            <a:r>
              <a:rPr sz="2000" dirty="0">
                <a:latin typeface="Calibri"/>
                <a:cs typeface="Calibri"/>
              </a:rPr>
              <a:t>→ </a:t>
            </a:r>
            <a:r>
              <a:rPr sz="2000" spc="-5" dirty="0">
                <a:latin typeface="Calibri"/>
                <a:cs typeface="Calibri"/>
              </a:rPr>
              <a:t>преждевременная </a:t>
            </a:r>
            <a:r>
              <a:rPr sz="2000" dirty="0">
                <a:latin typeface="Calibri"/>
                <a:cs typeface="Calibri"/>
              </a:rPr>
              <a:t>активация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гипоталамо-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гипофизарно-гонадной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оси.</a:t>
            </a:r>
            <a:endParaRPr sz="2000">
              <a:latin typeface="Calibri"/>
              <a:cs typeface="Calibri"/>
            </a:endParaRPr>
          </a:p>
          <a:p>
            <a:pPr marL="241300" marR="495934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лечение </a:t>
            </a:r>
            <a:r>
              <a:rPr sz="2000" dirty="0">
                <a:latin typeface="Calibri"/>
                <a:cs typeface="Calibri"/>
              </a:rPr>
              <a:t>с помощью </a:t>
            </a:r>
            <a:r>
              <a:rPr sz="2000" spc="-5" dirty="0">
                <a:latin typeface="Calibri"/>
                <a:cs typeface="Calibri"/>
              </a:rPr>
              <a:t>аналогов </a:t>
            </a:r>
            <a:r>
              <a:rPr sz="2000" spc="-10" dirty="0">
                <a:latin typeface="Calibri"/>
                <a:cs typeface="Calibri"/>
              </a:rPr>
              <a:t>гонадотропин-высвобождющего </a:t>
            </a:r>
            <a:r>
              <a:rPr sz="2000" spc="-5" dirty="0">
                <a:latin typeface="Calibri"/>
                <a:cs typeface="Calibri"/>
              </a:rPr>
              <a:t>гормона: прекращение  прогрессирования </a:t>
            </a:r>
            <a:r>
              <a:rPr sz="2000" spc="-10" dirty="0">
                <a:latin typeface="Calibri"/>
                <a:cs typeface="Calibri"/>
              </a:rPr>
              <a:t>половой </a:t>
            </a:r>
            <a:r>
              <a:rPr sz="2000" spc="-5" dirty="0">
                <a:latin typeface="Calibri"/>
                <a:cs typeface="Calibri"/>
              </a:rPr>
              <a:t>зрелости, приостановка менструаций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снижение уровня  </a:t>
            </a:r>
            <a:r>
              <a:rPr sz="2000" spc="-10" dirty="0">
                <a:latin typeface="Calibri"/>
                <a:cs typeface="Calibri"/>
              </a:rPr>
              <a:t>половых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гормонов.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преждевременное </a:t>
            </a:r>
            <a:r>
              <a:rPr sz="2000" spc="-10" dirty="0">
                <a:latin typeface="Calibri"/>
                <a:cs typeface="Calibri"/>
              </a:rPr>
              <a:t>половое </a:t>
            </a:r>
            <a:r>
              <a:rPr sz="2000" spc="-5" dirty="0">
                <a:latin typeface="Calibri"/>
                <a:cs typeface="Calibri"/>
              </a:rPr>
              <a:t>созревание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spc="-5" dirty="0">
                <a:latin typeface="Calibri"/>
                <a:cs typeface="Calibri"/>
              </a:rPr>
              <a:t>распространено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5" dirty="0">
                <a:latin typeface="Calibri"/>
                <a:cs typeface="Calibri"/>
              </a:rPr>
              <a:t>девочек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MMЦ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неясно, </a:t>
            </a:r>
            <a:r>
              <a:rPr sz="2000" spc="-20" dirty="0">
                <a:latin typeface="Calibri"/>
                <a:cs typeface="Calibri"/>
              </a:rPr>
              <a:t>находятся </a:t>
            </a:r>
            <a:r>
              <a:rPr sz="2000" spc="-5" dirty="0">
                <a:latin typeface="Calibri"/>
                <a:cs typeface="Calibri"/>
              </a:rPr>
              <a:t>ли </a:t>
            </a:r>
            <a:r>
              <a:rPr sz="2000" dirty="0">
                <a:latin typeface="Calibri"/>
                <a:cs typeface="Calibri"/>
              </a:rPr>
              <a:t>в группе </a:t>
            </a:r>
            <a:r>
              <a:rPr sz="2000" spc="-10" dirty="0">
                <a:latin typeface="Calibri"/>
                <a:cs typeface="Calibri"/>
              </a:rPr>
              <a:t>риска </a:t>
            </a:r>
            <a:r>
              <a:rPr sz="2000" dirty="0">
                <a:latin typeface="Calibri"/>
                <a:cs typeface="Calibri"/>
              </a:rPr>
              <a:t>пациенты без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гидроцефалии.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160" y="626440"/>
            <a:ext cx="65690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Эндокринные</a:t>
            </a:r>
            <a:r>
              <a:rPr sz="4400" spc="-40" dirty="0"/>
              <a:t> </a:t>
            </a:r>
            <a:r>
              <a:rPr sz="4400" spc="-5" dirty="0"/>
              <a:t>нарушения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10312400" cy="42849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105410" indent="-229235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5" dirty="0">
                <a:latin typeface="Calibri"/>
                <a:cs typeface="Calibri"/>
              </a:rPr>
              <a:t>только </a:t>
            </a:r>
            <a:r>
              <a:rPr sz="2400" spc="-5" dirty="0">
                <a:latin typeface="Calibri"/>
                <a:cs typeface="Calibri"/>
              </a:rPr>
              <a:t>ограниченные данные </a:t>
            </a:r>
            <a:r>
              <a:rPr sz="2400" spc="-15" dirty="0">
                <a:latin typeface="Calibri"/>
                <a:cs typeface="Calibri"/>
              </a:rPr>
              <a:t>показывают, </a:t>
            </a:r>
            <a:r>
              <a:rPr sz="2400" spc="-10" dirty="0">
                <a:latin typeface="Calibri"/>
                <a:cs typeface="Calibri"/>
              </a:rPr>
              <a:t>что </a:t>
            </a:r>
            <a:r>
              <a:rPr sz="2400" spc="-5" dirty="0">
                <a:latin typeface="Calibri"/>
                <a:cs typeface="Calibri"/>
              </a:rPr>
              <a:t>лечение дефицита </a:t>
            </a:r>
            <a:r>
              <a:rPr sz="2400" spc="-10" dirty="0">
                <a:latin typeface="Calibri"/>
                <a:cs typeface="Calibri"/>
              </a:rPr>
              <a:t>гормона  </a:t>
            </a:r>
            <a:r>
              <a:rPr sz="2400" spc="-5" dirty="0">
                <a:latin typeface="Calibri"/>
                <a:cs typeface="Calibri"/>
              </a:rPr>
              <a:t>роста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помощью </a:t>
            </a:r>
            <a:r>
              <a:rPr sz="2400" spc="-10" dirty="0">
                <a:latin typeface="Calibri"/>
                <a:cs typeface="Calibri"/>
              </a:rPr>
              <a:t>гормона </a:t>
            </a:r>
            <a:r>
              <a:rPr sz="2400" spc="-5" dirty="0">
                <a:latin typeface="Calibri"/>
                <a:cs typeface="Calibri"/>
              </a:rPr>
              <a:t>роста обеспечивает </a:t>
            </a:r>
            <a:r>
              <a:rPr sz="2400" spc="-10" dirty="0">
                <a:latin typeface="Calibri"/>
                <a:cs typeface="Calibri"/>
              </a:rPr>
              <a:t>значительную корректировку  скорости </a:t>
            </a:r>
            <a:r>
              <a:rPr sz="2400" spc="-5" dirty="0">
                <a:latin typeface="Calibri"/>
                <a:cs typeface="Calibri"/>
              </a:rPr>
              <a:t>роста; </a:t>
            </a:r>
            <a:r>
              <a:rPr sz="2400" dirty="0">
                <a:latin typeface="Calibri"/>
                <a:cs typeface="Calibri"/>
              </a:rPr>
              <a:t>набор </a:t>
            </a:r>
            <a:r>
              <a:rPr sz="2400" spc="-5" dirty="0">
                <a:latin typeface="Calibri"/>
                <a:cs typeface="Calibri"/>
              </a:rPr>
              <a:t>роста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мышечной </a:t>
            </a:r>
            <a:r>
              <a:rPr sz="2400" dirty="0">
                <a:latin typeface="Calibri"/>
                <a:cs typeface="Calibri"/>
              </a:rPr>
              <a:t>силы; </a:t>
            </a:r>
            <a:r>
              <a:rPr sz="2400" spc="-10" dirty="0">
                <a:latin typeface="Calibri"/>
                <a:cs typeface="Calibri"/>
              </a:rPr>
              <a:t>улучшение </a:t>
            </a:r>
            <a:r>
              <a:rPr sz="2400" spc="-5" dirty="0">
                <a:latin typeface="Calibri"/>
                <a:cs typeface="Calibri"/>
              </a:rPr>
              <a:t>мобильности; </a:t>
            </a:r>
            <a:r>
              <a:rPr sz="2400" dirty="0">
                <a:latin typeface="Calibri"/>
                <a:cs typeface="Calibri"/>
              </a:rPr>
              <a:t>а  </a:t>
            </a:r>
            <a:r>
              <a:rPr sz="2400" spc="-10" dirty="0">
                <a:latin typeface="Calibri"/>
                <a:cs typeface="Calibri"/>
              </a:rPr>
              <a:t>также </a:t>
            </a:r>
            <a:r>
              <a:rPr sz="2400" spc="-5" dirty="0">
                <a:latin typeface="Calibri"/>
                <a:cs typeface="Calibri"/>
              </a:rPr>
              <a:t>снижение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ожирения.</a:t>
            </a:r>
            <a:endParaRPr sz="2400">
              <a:latin typeface="Calibri"/>
              <a:cs typeface="Calibri"/>
            </a:endParaRPr>
          </a:p>
          <a:p>
            <a:pPr marL="241300" marR="47625" indent="-229235">
              <a:lnSpc>
                <a:spcPts val="2300"/>
              </a:lnSpc>
              <a:spcBef>
                <a:spcPts val="98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0" dirty="0">
                <a:latin typeface="Calibri"/>
                <a:cs typeface="Calibri"/>
              </a:rPr>
              <a:t>продолжается </a:t>
            </a:r>
            <a:r>
              <a:rPr sz="2400" spc="-5" dirty="0">
                <a:latin typeface="Calibri"/>
                <a:cs typeface="Calibri"/>
              </a:rPr>
              <a:t>дискуссия, </a:t>
            </a:r>
            <a:r>
              <a:rPr sz="2400" spc="-10" dirty="0">
                <a:latin typeface="Calibri"/>
                <a:cs typeface="Calibri"/>
              </a:rPr>
              <a:t>стоит </a:t>
            </a:r>
            <a:r>
              <a:rPr sz="2400" spc="-5" dirty="0">
                <a:latin typeface="Calibri"/>
                <a:cs typeface="Calibri"/>
              </a:rPr>
              <a:t>ли для лечения пациентов </a:t>
            </a:r>
            <a:r>
              <a:rPr sz="2400" dirty="0">
                <a:latin typeface="Calibri"/>
                <a:cs typeface="Calibri"/>
              </a:rPr>
              <a:t>с MMЦ </a:t>
            </a:r>
            <a:r>
              <a:rPr sz="2400" spc="-5" dirty="0">
                <a:latin typeface="Calibri"/>
                <a:cs typeface="Calibri"/>
              </a:rPr>
              <a:t>применять  </a:t>
            </a:r>
            <a:r>
              <a:rPr sz="2400" spc="-10" dirty="0">
                <a:latin typeface="Calibri"/>
                <a:cs typeface="Calibri"/>
              </a:rPr>
              <a:t>гормон </a:t>
            </a:r>
            <a:r>
              <a:rPr sz="2400" spc="-5" dirty="0">
                <a:latin typeface="Calibri"/>
                <a:cs typeface="Calibri"/>
              </a:rPr>
              <a:t>роста.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595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требуется разъяснение относительно </a:t>
            </a:r>
            <a:r>
              <a:rPr sz="2400" spc="-15" dirty="0">
                <a:latin typeface="Calibri"/>
                <a:cs typeface="Calibri"/>
              </a:rPr>
              <a:t>целей </a:t>
            </a:r>
            <a:r>
              <a:rPr sz="2400" spc="-5" dirty="0">
                <a:latin typeface="Calibri"/>
                <a:cs typeface="Calibri"/>
              </a:rPr>
              <a:t>лечения,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поскольку</a:t>
            </a:r>
            <a:endParaRPr sz="2400">
              <a:latin typeface="Calibri"/>
              <a:cs typeface="Calibri"/>
            </a:endParaRPr>
          </a:p>
          <a:p>
            <a:pPr marL="241300" marR="52069">
              <a:lnSpc>
                <a:spcPts val="2300"/>
              </a:lnSpc>
              <a:spcBef>
                <a:spcPts val="275"/>
              </a:spcBef>
            </a:pPr>
            <a:r>
              <a:rPr sz="2400" spc="-5" dirty="0">
                <a:latin typeface="Calibri"/>
                <a:cs typeface="Calibri"/>
              </a:rPr>
              <a:t>эффективность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отношении функционального </a:t>
            </a:r>
            <a:r>
              <a:rPr sz="2400" spc="-10" dirty="0">
                <a:latin typeface="Calibri"/>
                <a:cs typeface="Calibri"/>
              </a:rPr>
              <a:t>улучшения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spc="-5" dirty="0">
                <a:latin typeface="Calibri"/>
                <a:cs typeface="Calibri"/>
              </a:rPr>
              <a:t>зависеть </a:t>
            </a:r>
            <a:r>
              <a:rPr sz="2400" spc="-10" dirty="0">
                <a:latin typeface="Calibri"/>
                <a:cs typeface="Calibri"/>
              </a:rPr>
              <a:t>от  </a:t>
            </a:r>
            <a:r>
              <a:rPr sz="2400" dirty="0">
                <a:latin typeface="Calibri"/>
                <a:cs typeface="Calibri"/>
              </a:rPr>
              <a:t>уровня </a:t>
            </a:r>
            <a:r>
              <a:rPr sz="2400" spc="-5" dirty="0">
                <a:latin typeface="Calibri"/>
                <a:cs typeface="Calibri"/>
              </a:rPr>
              <a:t>поражения </a:t>
            </a:r>
            <a:r>
              <a:rPr sz="2400" dirty="0">
                <a:latin typeface="Calibri"/>
                <a:cs typeface="Calibri"/>
              </a:rPr>
              <a:t>и наличия </a:t>
            </a:r>
            <a:r>
              <a:rPr sz="2400" spc="-5" dirty="0">
                <a:latin typeface="Calibri"/>
                <a:cs typeface="Calibri"/>
              </a:rPr>
              <a:t>осложняющих </a:t>
            </a:r>
            <a:r>
              <a:rPr sz="2400" spc="-10" dirty="0">
                <a:latin typeface="Calibri"/>
                <a:cs typeface="Calibri"/>
              </a:rPr>
              <a:t>факторов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(сирингомиелия,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ts val="23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синдром </a:t>
            </a:r>
            <a:r>
              <a:rPr sz="2400" spc="-5" dirty="0">
                <a:latin typeface="Calibri"/>
                <a:cs typeface="Calibri"/>
              </a:rPr>
              <a:t>фиксированного спинного мозга, </a:t>
            </a:r>
            <a:r>
              <a:rPr sz="2400" spc="-15" dirty="0">
                <a:latin typeface="Calibri"/>
                <a:cs typeface="Calibri"/>
              </a:rPr>
              <a:t>сколиоз, </a:t>
            </a:r>
            <a:r>
              <a:rPr sz="2400" dirty="0">
                <a:latin typeface="Calibri"/>
                <a:cs typeface="Calibri"/>
              </a:rPr>
              <a:t>аномалии </a:t>
            </a:r>
            <a:r>
              <a:rPr sz="2400" spc="-5" dirty="0">
                <a:latin typeface="Calibri"/>
                <a:cs typeface="Calibri"/>
              </a:rPr>
              <a:t>позвоночника,  </a:t>
            </a:r>
            <a:r>
              <a:rPr sz="2400" spc="-10" dirty="0">
                <a:latin typeface="Calibri"/>
                <a:cs typeface="Calibri"/>
              </a:rPr>
              <a:t>контрактуры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опережающее </a:t>
            </a:r>
            <a:r>
              <a:rPr sz="2400" spc="-15" dirty="0">
                <a:latin typeface="Calibri"/>
                <a:cs typeface="Calibri"/>
              </a:rPr>
              <a:t>половое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развитие).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595"/>
              </a:lnSpc>
              <a:spcBef>
                <a:spcPts val="4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дальнейшие </a:t>
            </a:r>
            <a:r>
              <a:rPr sz="2400" spc="-10" dirty="0">
                <a:latin typeface="Calibri"/>
                <a:cs typeface="Calibri"/>
              </a:rPr>
              <a:t>исследования </a:t>
            </a:r>
            <a:r>
              <a:rPr sz="2400" spc="-15" dirty="0">
                <a:latin typeface="Calibri"/>
                <a:cs typeface="Calibri"/>
              </a:rPr>
              <a:t>необходимы, </a:t>
            </a:r>
            <a:r>
              <a:rPr sz="2400" spc="-10" dirty="0">
                <a:latin typeface="Calibri"/>
                <a:cs typeface="Calibri"/>
              </a:rPr>
              <a:t>чтобы оценить </a:t>
            </a:r>
            <a:r>
              <a:rPr sz="2400" spc="-15" dirty="0">
                <a:latin typeface="Calibri"/>
                <a:cs typeface="Calibri"/>
              </a:rPr>
              <a:t>окончательную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роль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терапии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помощью </a:t>
            </a:r>
            <a:r>
              <a:rPr sz="2400" spc="-10" dirty="0">
                <a:latin typeface="Calibri"/>
                <a:cs typeface="Calibri"/>
              </a:rPr>
              <a:t>гормона </a:t>
            </a:r>
            <a:r>
              <a:rPr sz="2400" spc="-5" dirty="0">
                <a:latin typeface="Calibri"/>
                <a:cs typeface="Calibri"/>
              </a:rPr>
              <a:t>роста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5" dirty="0">
                <a:latin typeface="Calibri"/>
                <a:cs typeface="Calibri"/>
              </a:rPr>
              <a:t>лиц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MMЦ.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5953" y="318642"/>
            <a:ext cx="2261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Times New Roman"/>
                <a:cs typeface="Times New Roman"/>
              </a:rPr>
              <a:t>Ожирение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426024"/>
            <a:ext cx="10234295" cy="43307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Проблема ожирения получила </a:t>
            </a:r>
            <a:r>
              <a:rPr sz="2000" spc="-5" dirty="0">
                <a:latin typeface="Calibri"/>
                <a:cs typeface="Calibri"/>
              </a:rPr>
              <a:t>особое внимание </a:t>
            </a:r>
            <a:r>
              <a:rPr sz="2000" dirty="0">
                <a:latin typeface="Calibri"/>
                <a:cs typeface="Calibri"/>
              </a:rPr>
              <a:t>в группе </a:t>
            </a:r>
            <a:r>
              <a:rPr sz="2000" spc="-10" dirty="0">
                <a:latin typeface="Calibri"/>
                <a:cs typeface="Calibri"/>
              </a:rPr>
              <a:t>трудоспособного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населения.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Частота </a:t>
            </a:r>
            <a:r>
              <a:rPr sz="2000" spc="-15" dirty="0">
                <a:latin typeface="Calibri"/>
                <a:cs typeface="Calibri"/>
              </a:rPr>
              <a:t>наблюдения </a:t>
            </a:r>
            <a:r>
              <a:rPr sz="2000" spc="-5" dirty="0">
                <a:latin typeface="Calibri"/>
                <a:cs typeface="Calibri"/>
              </a:rPr>
              <a:t>ожирения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детей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подростков </a:t>
            </a:r>
            <a:r>
              <a:rPr sz="2000" dirty="0">
                <a:latin typeface="Calibri"/>
                <a:cs typeface="Calibri"/>
              </a:rPr>
              <a:t>со </a:t>
            </a:r>
            <a:r>
              <a:rPr sz="2000" spc="-5" dirty="0">
                <a:latin typeface="Calibri"/>
                <a:cs typeface="Calibri"/>
              </a:rPr>
              <a:t>spina bifida аналогична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частоте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5" dirty="0">
                <a:latin typeface="Calibri"/>
                <a:cs typeface="Calibri"/>
              </a:rPr>
              <a:t>наблюдения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5" dirty="0">
                <a:latin typeface="Calibri"/>
                <a:cs typeface="Calibri"/>
              </a:rPr>
              <a:t>населения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целом; </a:t>
            </a:r>
            <a:r>
              <a:rPr sz="2000" spc="-20" dirty="0">
                <a:latin typeface="Calibri"/>
                <a:cs typeface="Calibri"/>
              </a:rPr>
              <a:t>однако, </a:t>
            </a:r>
            <a:r>
              <a:rPr sz="2000" spc="-5" dirty="0">
                <a:latin typeface="Calibri"/>
                <a:cs typeface="Calibri"/>
              </a:rPr>
              <a:t>ожирение </a:t>
            </a:r>
            <a:r>
              <a:rPr sz="2000" spc="-10" dirty="0">
                <a:latin typeface="Calibri"/>
                <a:cs typeface="Calibri"/>
              </a:rPr>
              <a:t>чаще </a:t>
            </a:r>
            <a:r>
              <a:rPr sz="2000" spc="-5" dirty="0">
                <a:latin typeface="Calibri"/>
                <a:cs typeface="Calibri"/>
              </a:rPr>
              <a:t>встречается среди </a:t>
            </a:r>
            <a:r>
              <a:rPr sz="2000" dirty="0">
                <a:latin typeface="Calibri"/>
                <a:cs typeface="Calibri"/>
              </a:rPr>
              <a:t>взрослых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spina bifida </a:t>
            </a:r>
            <a:r>
              <a:rPr sz="2000" dirty="0">
                <a:latin typeface="Calibri"/>
                <a:cs typeface="Calibri"/>
              </a:rPr>
              <a:t>(38%), в частности, у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женщин.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детей </a:t>
            </a:r>
            <a:r>
              <a:rPr sz="2000" dirty="0">
                <a:latin typeface="Calibri"/>
                <a:cs typeface="Calibri"/>
              </a:rPr>
              <a:t>с MMЦ </a:t>
            </a:r>
            <a:r>
              <a:rPr sz="2000" spc="-5" dirty="0">
                <a:latin typeface="Calibri"/>
                <a:cs typeface="Calibri"/>
              </a:rPr>
              <a:t>меньше скорость </a:t>
            </a:r>
            <a:r>
              <a:rPr sz="2000" spc="-10" dirty="0">
                <a:latin typeface="Calibri"/>
                <a:cs typeface="Calibri"/>
              </a:rPr>
              <a:t>метаболизма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ниже </a:t>
            </a:r>
            <a:r>
              <a:rPr sz="2000" spc="-20" dirty="0">
                <a:latin typeface="Calibri"/>
                <a:cs typeface="Calibri"/>
              </a:rPr>
              <a:t>расход </a:t>
            </a:r>
            <a:r>
              <a:rPr sz="2000" dirty="0">
                <a:latin typeface="Calibri"/>
                <a:cs typeface="Calibri"/>
              </a:rPr>
              <a:t>энергии, </a:t>
            </a:r>
            <a:r>
              <a:rPr sz="2000" spc="-10" dirty="0">
                <a:latin typeface="Calibri"/>
                <a:cs typeface="Calibri"/>
              </a:rPr>
              <a:t>что предрасполагает  </a:t>
            </a:r>
            <a:r>
              <a:rPr sz="2000" dirty="0">
                <a:latin typeface="Calibri"/>
                <a:cs typeface="Calibri"/>
              </a:rPr>
              <a:t>их к </a:t>
            </a:r>
            <a:r>
              <a:rPr sz="2000" spc="-5" dirty="0">
                <a:latin typeface="Calibri"/>
                <a:cs typeface="Calibri"/>
              </a:rPr>
              <a:t>возникновению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ожирения.</a:t>
            </a:r>
            <a:endParaRPr sz="2000">
              <a:latin typeface="Calibri"/>
              <a:cs typeface="Calibri"/>
            </a:endParaRPr>
          </a:p>
          <a:p>
            <a:pPr marL="241300" marR="17272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После </a:t>
            </a:r>
            <a:r>
              <a:rPr sz="2000" spc="-15" dirty="0">
                <a:latin typeface="Calibri"/>
                <a:cs typeface="Calibri"/>
              </a:rPr>
              <a:t>того, </a:t>
            </a:r>
            <a:r>
              <a:rPr sz="2000" spc="-10" dirty="0">
                <a:latin typeface="Calibri"/>
                <a:cs typeface="Calibri"/>
              </a:rPr>
              <a:t>как </a:t>
            </a:r>
            <a:r>
              <a:rPr sz="2000" spc="-5" dirty="0">
                <a:latin typeface="Calibri"/>
                <a:cs typeface="Calibri"/>
              </a:rPr>
              <a:t>они становятся тучными, </a:t>
            </a:r>
            <a:r>
              <a:rPr sz="2000" spc="-10" dirty="0">
                <a:latin typeface="Calibri"/>
                <a:cs typeface="Calibri"/>
              </a:rPr>
              <a:t>выполнять </a:t>
            </a:r>
            <a:r>
              <a:rPr sz="2000" dirty="0">
                <a:latin typeface="Calibri"/>
                <a:cs typeface="Calibri"/>
              </a:rPr>
              <a:t>упражнения </a:t>
            </a:r>
            <a:r>
              <a:rPr sz="2000" spc="-5" dirty="0">
                <a:latin typeface="Calibri"/>
                <a:cs typeface="Calibri"/>
              </a:rPr>
              <a:t>становится сложнее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5" dirty="0">
                <a:latin typeface="Calibri"/>
                <a:cs typeface="Calibri"/>
              </a:rPr>
              <a:t>это  </a:t>
            </a:r>
            <a:r>
              <a:rPr sz="2000" spc="-5" dirty="0">
                <a:latin typeface="Calibri"/>
                <a:cs typeface="Calibri"/>
              </a:rPr>
              <a:t>усиливает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проблему.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Ежедневную </a:t>
            </a:r>
            <a:r>
              <a:rPr sz="2000" dirty="0">
                <a:latin typeface="Calibri"/>
                <a:cs typeface="Calibri"/>
              </a:rPr>
              <a:t>физическую активность </a:t>
            </a:r>
            <a:r>
              <a:rPr sz="2000" spc="-10" dirty="0">
                <a:latin typeface="Calibri"/>
                <a:cs typeface="Calibri"/>
              </a:rPr>
              <a:t>следует </a:t>
            </a:r>
            <a:r>
              <a:rPr sz="2000" dirty="0">
                <a:latin typeface="Calibri"/>
                <a:cs typeface="Calibri"/>
              </a:rPr>
              <a:t>поощрять, </a:t>
            </a:r>
            <a:r>
              <a:rPr sz="2000" spc="-5" dirty="0">
                <a:latin typeface="Calibri"/>
                <a:cs typeface="Calibri"/>
              </a:rPr>
              <a:t>начиная </a:t>
            </a:r>
            <a:r>
              <a:rPr sz="2000" dirty="0">
                <a:latin typeface="Calibri"/>
                <a:cs typeface="Calibri"/>
              </a:rPr>
              <a:t>с возраста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ползания.</a:t>
            </a:r>
            <a:endParaRPr sz="2000">
              <a:latin typeface="Calibri"/>
              <a:cs typeface="Calibri"/>
            </a:endParaRPr>
          </a:p>
          <a:p>
            <a:pPr marL="241300" marR="21336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Выполнение диетических </a:t>
            </a:r>
            <a:r>
              <a:rPr sz="2000" dirty="0">
                <a:latin typeface="Calibri"/>
                <a:cs typeface="Calibri"/>
              </a:rPr>
              <a:t>требований к питанию </a:t>
            </a:r>
            <a:r>
              <a:rPr sz="2000" spc="-10" dirty="0">
                <a:latin typeface="Calibri"/>
                <a:cs typeface="Calibri"/>
              </a:rPr>
              <a:t>следует </a:t>
            </a:r>
            <a:r>
              <a:rPr sz="2000" spc="-5" dirty="0">
                <a:latin typeface="Calibri"/>
                <a:cs typeface="Calibri"/>
              </a:rPr>
              <a:t>начинать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младенчестве, </a:t>
            </a:r>
            <a:r>
              <a:rPr sz="2000" spc="-10" dirty="0">
                <a:latin typeface="Calibri"/>
                <a:cs typeface="Calibri"/>
              </a:rPr>
              <a:t>чтобы  </a:t>
            </a:r>
            <a:r>
              <a:rPr sz="2000" spc="-5" dirty="0">
                <a:latin typeface="Calibri"/>
                <a:cs typeface="Calibri"/>
              </a:rPr>
              <a:t>предотвратить ожирение, </a:t>
            </a:r>
            <a:r>
              <a:rPr sz="2000" spc="-10" dirty="0">
                <a:latin typeface="Calibri"/>
                <a:cs typeface="Calibri"/>
              </a:rPr>
              <a:t>поскольку </a:t>
            </a:r>
            <a:r>
              <a:rPr sz="2000" spc="-20" dirty="0">
                <a:latin typeface="Calibri"/>
                <a:cs typeface="Calibri"/>
              </a:rPr>
              <a:t>результаты </a:t>
            </a:r>
            <a:r>
              <a:rPr sz="2000" spc="-5" dirty="0">
                <a:latin typeface="Calibri"/>
                <a:cs typeface="Calibri"/>
              </a:rPr>
              <a:t>выполнения </a:t>
            </a:r>
            <a:r>
              <a:rPr sz="2000" dirty="0">
                <a:latin typeface="Calibri"/>
                <a:cs typeface="Calibri"/>
              </a:rPr>
              <a:t>программы </a:t>
            </a:r>
            <a:r>
              <a:rPr sz="2000" spc="-5" dirty="0">
                <a:latin typeface="Calibri"/>
                <a:cs typeface="Calibri"/>
              </a:rPr>
              <a:t>снижения </a:t>
            </a:r>
            <a:r>
              <a:rPr sz="2000" dirty="0">
                <a:latin typeface="Calibri"/>
                <a:cs typeface="Calibri"/>
              </a:rPr>
              <a:t>веса  </a:t>
            </a:r>
            <a:r>
              <a:rPr sz="2000" spc="-5" dirty="0">
                <a:latin typeface="Calibri"/>
                <a:cs typeface="Calibri"/>
              </a:rPr>
              <a:t>обычно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низкие.</a:t>
            </a:r>
            <a:endParaRPr sz="2000">
              <a:latin typeface="Calibri"/>
              <a:cs typeface="Calibri"/>
            </a:endParaRPr>
          </a:p>
          <a:p>
            <a:pPr marL="241300" marR="13208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дополнение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очевидным </a:t>
            </a:r>
            <a:r>
              <a:rPr sz="2000" spc="-10" dirty="0">
                <a:latin typeface="Calibri"/>
                <a:cs typeface="Calibri"/>
              </a:rPr>
              <a:t>проблемам, </a:t>
            </a:r>
            <a:r>
              <a:rPr sz="2000" spc="-5" dirty="0">
                <a:latin typeface="Calibri"/>
                <a:cs typeface="Calibri"/>
              </a:rPr>
              <a:t>связанным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ожирением, </a:t>
            </a:r>
            <a:r>
              <a:rPr sz="2000" dirty="0">
                <a:latin typeface="Calibri"/>
                <a:cs typeface="Calibri"/>
              </a:rPr>
              <a:t>пациенты со </a:t>
            </a:r>
            <a:r>
              <a:rPr sz="2000" spc="-5" dirty="0">
                <a:latin typeface="Calibri"/>
                <a:cs typeface="Calibri"/>
              </a:rPr>
              <a:t>spina bifida  или повреждением спинного мозга </a:t>
            </a:r>
            <a:r>
              <a:rPr sz="2000" spc="-10" dirty="0">
                <a:latin typeface="Calibri"/>
                <a:cs typeface="Calibri"/>
              </a:rPr>
              <a:t>подвергаются </a:t>
            </a:r>
            <a:r>
              <a:rPr sz="2000" spc="-5" dirty="0">
                <a:latin typeface="Calibri"/>
                <a:cs typeface="Calibri"/>
              </a:rPr>
              <a:t>повышенному риску </a:t>
            </a:r>
            <a:r>
              <a:rPr sz="2000" dirty="0">
                <a:latin typeface="Calibri"/>
                <a:cs typeface="Calibri"/>
              </a:rPr>
              <a:t>развития  </a:t>
            </a:r>
            <a:r>
              <a:rPr sz="2000" spc="-10" dirty="0">
                <a:latin typeface="Calibri"/>
                <a:cs typeface="Calibri"/>
              </a:rPr>
              <a:t>метаболического </a:t>
            </a:r>
            <a:r>
              <a:rPr sz="2000" spc="-5" dirty="0">
                <a:latin typeface="Calibri"/>
                <a:cs typeface="Calibri"/>
              </a:rPr>
              <a:t>синдрома, ассоциированного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развитием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сердечно-сосудистых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заболеваний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сахарным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диабетом.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1738" y="626440"/>
            <a:ext cx="2670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Перел</a:t>
            </a:r>
            <a:r>
              <a:rPr sz="4400" spc="-90" dirty="0"/>
              <a:t>о</a:t>
            </a:r>
            <a:r>
              <a:rPr sz="4400" spc="-5" dirty="0"/>
              <a:t>мы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071100" cy="431228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080" indent="-229235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Дети с </a:t>
            </a:r>
            <a:r>
              <a:rPr sz="2400" spc="-5" dirty="0">
                <a:latin typeface="Times New Roman"/>
                <a:cs typeface="Times New Roman"/>
              </a:rPr>
              <a:t>MMЦ </a:t>
            </a:r>
            <a:r>
              <a:rPr sz="2400" spc="-15" dirty="0">
                <a:latin typeface="Times New Roman"/>
                <a:cs typeface="Times New Roman"/>
              </a:rPr>
              <a:t>подвержены </a:t>
            </a:r>
            <a:r>
              <a:rPr sz="2400" spc="-10" dirty="0">
                <a:latin typeface="Times New Roman"/>
                <a:cs typeface="Times New Roman"/>
              </a:rPr>
              <a:t>патологическим переломам </a:t>
            </a:r>
            <a:r>
              <a:rPr sz="2400" spc="-5" dirty="0">
                <a:latin typeface="Times New Roman"/>
                <a:cs typeface="Times New Roman"/>
              </a:rPr>
              <a:t>нижних </a:t>
            </a:r>
            <a:r>
              <a:rPr sz="2400" spc="-15" dirty="0">
                <a:latin typeface="Times New Roman"/>
                <a:cs typeface="Times New Roman"/>
              </a:rPr>
              <a:t>конечностей  </a:t>
            </a:r>
            <a:r>
              <a:rPr sz="2400" dirty="0">
                <a:latin typeface="Times New Roman"/>
                <a:cs typeface="Times New Roman"/>
              </a:rPr>
              <a:t>(до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20%)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У детей </a:t>
            </a:r>
            <a:r>
              <a:rPr sz="2400" spc="-10" dirty="0">
                <a:latin typeface="Times New Roman"/>
                <a:cs typeface="Times New Roman"/>
              </a:rPr>
              <a:t>раннего </a:t>
            </a:r>
            <a:r>
              <a:rPr sz="2400" spc="-5" dirty="0">
                <a:latin typeface="Times New Roman"/>
                <a:cs typeface="Times New Roman"/>
              </a:rPr>
              <a:t>возраста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5" dirty="0">
                <a:latin typeface="Times New Roman"/>
                <a:cs typeface="Times New Roman"/>
              </a:rPr>
              <a:t>контрактурами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нижних </a:t>
            </a:r>
            <a:r>
              <a:rPr sz="2400" spc="-20" dirty="0">
                <a:latin typeface="Times New Roman"/>
                <a:cs typeface="Times New Roman"/>
              </a:rPr>
              <a:t>конечностях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dirty="0">
                <a:latin typeface="Times New Roman"/>
                <a:cs typeface="Times New Roman"/>
              </a:rPr>
              <a:t>увеличении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мобильности.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77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Times New Roman"/>
                <a:cs typeface="Times New Roman"/>
              </a:rPr>
              <a:t>Факторы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риска: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180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dirty="0">
                <a:latin typeface="Times New Roman"/>
                <a:cs typeface="Times New Roman"/>
              </a:rPr>
              <a:t>остеопения,</a:t>
            </a:r>
            <a:endParaRPr sz="20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185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spc="-5" dirty="0">
                <a:latin typeface="Times New Roman"/>
                <a:cs typeface="Times New Roman"/>
              </a:rPr>
              <a:t>нарушение </a:t>
            </a:r>
            <a:r>
              <a:rPr sz="2000" dirty="0">
                <a:latin typeface="Times New Roman"/>
                <a:cs typeface="Times New Roman"/>
              </a:rPr>
              <a:t>чувствительности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конечностях,</a:t>
            </a:r>
            <a:endParaRPr sz="20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180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Контрактуры,</a:t>
            </a:r>
            <a:endParaRPr sz="20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285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spc="-5" dirty="0">
                <a:latin typeface="Times New Roman"/>
                <a:cs typeface="Times New Roman"/>
              </a:rPr>
              <a:t>иммобилизации.</a:t>
            </a:r>
            <a:endParaRPr sz="2000">
              <a:latin typeface="Times New Roman"/>
              <a:cs typeface="Times New Roman"/>
            </a:endParaRPr>
          </a:p>
          <a:p>
            <a:pPr marL="241300" marR="454659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40" dirty="0">
                <a:latin typeface="Times New Roman"/>
                <a:cs typeface="Times New Roman"/>
              </a:rPr>
              <a:t>Уровни </a:t>
            </a:r>
            <a:r>
              <a:rPr sz="2400" spc="-10" dirty="0">
                <a:latin typeface="Times New Roman"/>
                <a:cs typeface="Times New Roman"/>
              </a:rPr>
              <a:t>поражения: </a:t>
            </a:r>
            <a:r>
              <a:rPr sz="2400" spc="-25" dirty="0">
                <a:latin typeface="Times New Roman"/>
                <a:cs typeface="Times New Roman"/>
              </a:rPr>
              <a:t>грудной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10" dirty="0">
                <a:latin typeface="Times New Roman"/>
                <a:cs typeface="Times New Roman"/>
              </a:rPr>
              <a:t>переломы бедренной </a:t>
            </a:r>
            <a:r>
              <a:rPr sz="2400" spc="-15" dirty="0">
                <a:latin typeface="Times New Roman"/>
                <a:cs typeface="Times New Roman"/>
              </a:rPr>
              <a:t>кости, </a:t>
            </a:r>
            <a:r>
              <a:rPr sz="2400" spc="-10" dirty="0">
                <a:latin typeface="Times New Roman"/>
                <a:cs typeface="Times New Roman"/>
              </a:rPr>
              <a:t>поясничный </a:t>
            </a:r>
            <a:r>
              <a:rPr sz="2400" dirty="0">
                <a:latin typeface="Times New Roman"/>
                <a:cs typeface="Times New Roman"/>
              </a:rPr>
              <a:t>-  </a:t>
            </a:r>
            <a:r>
              <a:rPr sz="2400" spc="-10" dirty="0">
                <a:latin typeface="Times New Roman"/>
                <a:cs typeface="Times New Roman"/>
              </a:rPr>
              <a:t>большеберцовой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кости.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Наиболее </a:t>
            </a:r>
            <a:r>
              <a:rPr sz="2400" spc="5" dirty="0">
                <a:latin typeface="Times New Roman"/>
                <a:cs typeface="Times New Roman"/>
              </a:rPr>
              <a:t>распространены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раннем </a:t>
            </a:r>
            <a:r>
              <a:rPr sz="2400" spc="-20" dirty="0">
                <a:latin typeface="Times New Roman"/>
                <a:cs typeface="Times New Roman"/>
              </a:rPr>
              <a:t>подростковом </a:t>
            </a:r>
            <a:r>
              <a:rPr sz="2400" spc="-15" dirty="0">
                <a:latin typeface="Times New Roman"/>
                <a:cs typeface="Times New Roman"/>
              </a:rPr>
              <a:t>периоде, </a:t>
            </a:r>
            <a:r>
              <a:rPr sz="2400" spc="-5" dirty="0">
                <a:latin typeface="Times New Roman"/>
                <a:cs typeface="Times New Roman"/>
              </a:rPr>
              <a:t>при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этом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Times New Roman"/>
                <a:cs typeface="Times New Roman"/>
              </a:rPr>
              <a:t>большинство переломов </a:t>
            </a:r>
            <a:r>
              <a:rPr sz="2400" spc="-20" dirty="0">
                <a:latin typeface="Times New Roman"/>
                <a:cs typeface="Times New Roman"/>
              </a:rPr>
              <a:t>наблюдали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группе </a:t>
            </a:r>
            <a:r>
              <a:rPr sz="2400" spc="-25" dirty="0">
                <a:latin typeface="Times New Roman"/>
                <a:cs typeface="Times New Roman"/>
              </a:rPr>
              <a:t>ходячих. </a:t>
            </a:r>
            <a:r>
              <a:rPr sz="2400" i="1" spc="-75" dirty="0">
                <a:latin typeface="Calibri"/>
                <a:cs typeface="Calibri"/>
              </a:rPr>
              <a:t>N.P. </a:t>
            </a:r>
            <a:r>
              <a:rPr sz="2400" i="1" spc="-5" dirty="0">
                <a:latin typeface="Calibri"/>
                <a:cs typeface="Calibri"/>
              </a:rPr>
              <a:t>Dosa, </a:t>
            </a:r>
            <a:r>
              <a:rPr sz="2400" i="1" dirty="0">
                <a:latin typeface="Calibri"/>
                <a:cs typeface="Calibri"/>
              </a:rPr>
              <a:t>M.</a:t>
            </a:r>
            <a:r>
              <a:rPr sz="2400" i="1" spc="1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Eckrich,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i="1" spc="-15" dirty="0">
                <a:latin typeface="Calibri"/>
                <a:cs typeface="Calibri"/>
              </a:rPr>
              <a:t>D.A. Katz, </a:t>
            </a:r>
            <a:r>
              <a:rPr sz="2400" i="1" spc="-5" dirty="0">
                <a:latin typeface="Calibri"/>
                <a:cs typeface="Calibri"/>
              </a:rPr>
              <a:t>et al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(2007)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1738" y="626440"/>
            <a:ext cx="2670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Перел</a:t>
            </a:r>
            <a:r>
              <a:rPr sz="4400" spc="-90" dirty="0"/>
              <a:t>о</a:t>
            </a:r>
            <a:r>
              <a:rPr sz="4400" spc="-5" dirty="0"/>
              <a:t>мы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299700" cy="42265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922655" indent="-229235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Times New Roman"/>
                <a:cs typeface="Times New Roman"/>
              </a:rPr>
              <a:t>Проявляются </a:t>
            </a:r>
            <a:r>
              <a:rPr sz="2400" spc="-10" dirty="0">
                <a:latin typeface="Times New Roman"/>
                <a:cs typeface="Times New Roman"/>
              </a:rPr>
              <a:t>локализованной </a:t>
            </a:r>
            <a:r>
              <a:rPr sz="2400" spc="-5" dirty="0">
                <a:latin typeface="Times New Roman"/>
                <a:cs typeface="Times New Roman"/>
              </a:rPr>
              <a:t>эритемой, повышенной </a:t>
            </a:r>
            <a:r>
              <a:rPr sz="2400" spc="-10" dirty="0">
                <a:latin typeface="Times New Roman"/>
                <a:cs typeface="Times New Roman"/>
              </a:rPr>
              <a:t>температурой 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35" dirty="0">
                <a:latin typeface="Times New Roman"/>
                <a:cs typeface="Times New Roman"/>
              </a:rPr>
              <a:t>отеком.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Крепитация и </a:t>
            </a:r>
            <a:r>
              <a:rPr sz="2400" spc="-5" dirty="0">
                <a:latin typeface="Times New Roman"/>
                <a:cs typeface="Times New Roman"/>
              </a:rPr>
              <a:t>деформация </a:t>
            </a:r>
            <a:r>
              <a:rPr sz="2400" spc="-20" dirty="0">
                <a:latin typeface="Times New Roman"/>
                <a:cs typeface="Times New Roman"/>
              </a:rPr>
              <a:t>наблюдаются </a:t>
            </a:r>
            <a:r>
              <a:rPr sz="2400" spc="-40" dirty="0">
                <a:latin typeface="Times New Roman"/>
                <a:cs typeface="Times New Roman"/>
              </a:rPr>
              <a:t>только </a:t>
            </a:r>
            <a:r>
              <a:rPr sz="2400" spc="-5" dirty="0">
                <a:latin typeface="Times New Roman"/>
                <a:cs typeface="Times New Roman"/>
              </a:rPr>
              <a:t>при </a:t>
            </a:r>
            <a:r>
              <a:rPr sz="2400" spc="-10" dirty="0">
                <a:latin typeface="Times New Roman"/>
                <a:cs typeface="Times New Roman"/>
              </a:rPr>
              <a:t>переломах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dirty="0">
                <a:latin typeface="Times New Roman"/>
                <a:cs typeface="Times New Roman"/>
              </a:rPr>
              <a:t>смещением.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Times New Roman"/>
                <a:cs typeface="Times New Roman"/>
              </a:rPr>
              <a:t>Часто </a:t>
            </a:r>
            <a:r>
              <a:rPr sz="2400" spc="-15" dirty="0">
                <a:latin typeface="Times New Roman"/>
                <a:cs typeface="Times New Roman"/>
              </a:rPr>
              <a:t>отсутствуют </a:t>
            </a:r>
            <a:r>
              <a:rPr sz="2400" spc="-5" dirty="0">
                <a:latin typeface="Times New Roman"/>
                <a:cs typeface="Times New Roman"/>
              </a:rPr>
              <a:t>жалобы на </a:t>
            </a:r>
            <a:r>
              <a:rPr sz="2400" spc="-10" dirty="0">
                <a:latin typeface="Times New Roman"/>
                <a:cs typeface="Times New Roman"/>
              </a:rPr>
              <a:t>боль,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не </a:t>
            </a:r>
            <a:r>
              <a:rPr sz="2400" dirty="0">
                <a:latin typeface="Times New Roman"/>
                <a:cs typeface="Times New Roman"/>
              </a:rPr>
              <a:t>сообщается о </a:t>
            </a:r>
            <a:r>
              <a:rPr sz="2400" spc="-10" dirty="0">
                <a:latin typeface="Times New Roman"/>
                <a:cs typeface="Times New Roman"/>
              </a:rPr>
              <a:t>факте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травмы.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Times New Roman"/>
                <a:cs typeface="Times New Roman"/>
              </a:rPr>
              <a:t>Часто </a:t>
            </a:r>
            <a:r>
              <a:rPr sz="2400" spc="-5" dirty="0">
                <a:latin typeface="Times New Roman"/>
                <a:cs typeface="Times New Roman"/>
              </a:rPr>
              <a:t>путают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20" dirty="0">
                <a:latin typeface="Times New Roman"/>
                <a:cs typeface="Times New Roman"/>
              </a:rPr>
              <a:t>целлюлитом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остеомиелитом.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У детей с </a:t>
            </a:r>
            <a:r>
              <a:rPr sz="2400" spc="-5" dirty="0">
                <a:latin typeface="Times New Roman"/>
                <a:cs typeface="Times New Roman"/>
              </a:rPr>
              <a:t>MMЦ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правило, </a:t>
            </a:r>
            <a:r>
              <a:rPr sz="2400" spc="-20" dirty="0">
                <a:latin typeface="Times New Roman"/>
                <a:cs typeface="Times New Roman"/>
              </a:rPr>
              <a:t>хорошо </a:t>
            </a:r>
            <a:r>
              <a:rPr sz="2400" spc="-10" dirty="0">
                <a:latin typeface="Times New Roman"/>
                <a:cs typeface="Times New Roman"/>
              </a:rPr>
              <a:t>заживают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образованием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избыточной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Times New Roman"/>
                <a:cs typeface="Times New Roman"/>
              </a:rPr>
              <a:t>костной мозоли. </a:t>
            </a:r>
            <a:r>
              <a:rPr sz="2400" i="1" spc="-20" dirty="0">
                <a:latin typeface="Calibri"/>
                <a:cs typeface="Calibri"/>
              </a:rPr>
              <a:t>J.G. Khoury, </a:t>
            </a:r>
            <a:r>
              <a:rPr sz="2400" i="1" spc="-5" dirty="0">
                <a:latin typeface="Calibri"/>
                <a:cs typeface="Calibri"/>
              </a:rPr>
              <a:t>J.A. </a:t>
            </a:r>
            <a:r>
              <a:rPr sz="2400" i="1" dirty="0">
                <a:latin typeface="Calibri"/>
                <a:cs typeface="Calibri"/>
              </a:rPr>
              <a:t>Morcuende</a:t>
            </a:r>
            <a:r>
              <a:rPr sz="2400" i="1" spc="5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(2002)</a:t>
            </a:r>
            <a:endParaRPr sz="2400">
              <a:latin typeface="Calibri"/>
              <a:cs typeface="Calibri"/>
            </a:endParaRPr>
          </a:p>
          <a:p>
            <a:pPr marL="241300" marR="932180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Длительной иммобилизации </a:t>
            </a:r>
            <a:r>
              <a:rPr sz="2400" spc="-10" dirty="0">
                <a:latin typeface="Times New Roman"/>
                <a:cs typeface="Times New Roman"/>
              </a:rPr>
              <a:t>следует </a:t>
            </a:r>
            <a:r>
              <a:rPr sz="2400" spc="-15" dirty="0">
                <a:latin typeface="Times New Roman"/>
                <a:cs typeface="Times New Roman"/>
              </a:rPr>
              <a:t>избегать, </a:t>
            </a:r>
            <a:r>
              <a:rPr sz="2400" spc="-25" dirty="0">
                <a:latin typeface="Times New Roman"/>
                <a:cs typeface="Times New Roman"/>
              </a:rPr>
              <a:t>потому </a:t>
            </a:r>
            <a:r>
              <a:rPr sz="2400" spc="-15" dirty="0">
                <a:latin typeface="Times New Roman"/>
                <a:cs typeface="Times New Roman"/>
              </a:rPr>
              <a:t>что </a:t>
            </a:r>
            <a:r>
              <a:rPr sz="2400" spc="-5" dirty="0">
                <a:latin typeface="Times New Roman"/>
                <a:cs typeface="Times New Roman"/>
              </a:rPr>
              <a:t>пациенты </a:t>
            </a:r>
            <a:r>
              <a:rPr sz="2400" dirty="0">
                <a:latin typeface="Times New Roman"/>
                <a:cs typeface="Times New Roman"/>
              </a:rPr>
              <a:t>в  </a:t>
            </a:r>
            <a:r>
              <a:rPr sz="2400" spc="-15" dirty="0">
                <a:latin typeface="Times New Roman"/>
                <a:cs typeface="Times New Roman"/>
              </a:rPr>
              <a:t>период </a:t>
            </a:r>
            <a:r>
              <a:rPr sz="2400" spc="-5" dirty="0">
                <a:latin typeface="Times New Roman"/>
                <a:cs typeface="Times New Roman"/>
              </a:rPr>
              <a:t>иммобилизации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10" dirty="0">
                <a:latin typeface="Times New Roman"/>
                <a:cs typeface="Times New Roman"/>
              </a:rPr>
              <a:t>нарастать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остеопения.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30" dirty="0">
                <a:latin typeface="Times New Roman"/>
                <a:cs typeface="Times New Roman"/>
              </a:rPr>
              <a:t>одном </a:t>
            </a:r>
            <a:r>
              <a:rPr sz="2400" spc="-10" dirty="0">
                <a:latin typeface="Times New Roman"/>
                <a:cs typeface="Times New Roman"/>
              </a:rPr>
              <a:t>исследовании </a:t>
            </a:r>
            <a:r>
              <a:rPr sz="2400" dirty="0">
                <a:latin typeface="Times New Roman"/>
                <a:cs typeface="Times New Roman"/>
              </a:rPr>
              <a:t>было сообщено об </a:t>
            </a:r>
            <a:r>
              <a:rPr sz="2400" spc="-10" dirty="0">
                <a:latin typeface="Times New Roman"/>
                <a:cs typeface="Times New Roman"/>
              </a:rPr>
              <a:t>использовании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пероральных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latin typeface="Times New Roman"/>
                <a:cs typeface="Times New Roman"/>
              </a:rPr>
              <a:t>бисфосфонатов для </a:t>
            </a:r>
            <a:r>
              <a:rPr sz="2400" spc="-10" dirty="0">
                <a:latin typeface="Times New Roman"/>
                <a:cs typeface="Times New Roman"/>
              </a:rPr>
              <a:t>лечения </a:t>
            </a:r>
            <a:r>
              <a:rPr sz="2400" spc="5" dirty="0">
                <a:latin typeface="Times New Roman"/>
                <a:cs typeface="Times New Roman"/>
              </a:rPr>
              <a:t>остеопении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25" dirty="0">
                <a:latin typeface="Times New Roman"/>
                <a:cs typeface="Times New Roman"/>
              </a:rPr>
              <a:t>неходящих </a:t>
            </a:r>
            <a:r>
              <a:rPr sz="2400" dirty="0">
                <a:latin typeface="Times New Roman"/>
                <a:cs typeface="Times New Roman"/>
              </a:rPr>
              <a:t>детей, в </a:t>
            </a:r>
            <a:r>
              <a:rPr sz="2400" spc="-30" dirty="0">
                <a:latin typeface="Times New Roman"/>
                <a:cs typeface="Times New Roman"/>
              </a:rPr>
              <a:t>том </a:t>
            </a:r>
            <a:r>
              <a:rPr sz="2400" dirty="0">
                <a:latin typeface="Times New Roman"/>
                <a:cs typeface="Times New Roman"/>
              </a:rPr>
              <a:t>числе со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Times New Roman"/>
                <a:cs typeface="Times New Roman"/>
              </a:rPr>
              <a:t>spina </a:t>
            </a:r>
            <a:r>
              <a:rPr sz="2400" dirty="0">
                <a:latin typeface="Times New Roman"/>
                <a:cs typeface="Times New Roman"/>
              </a:rPr>
              <a:t>bifida. </a:t>
            </a:r>
            <a:r>
              <a:rPr sz="2400" i="1" spc="-15" dirty="0">
                <a:latin typeface="Calibri"/>
                <a:cs typeface="Calibri"/>
              </a:rPr>
              <a:t>M.G. </a:t>
            </a:r>
            <a:r>
              <a:rPr sz="2400" i="1" spc="-5" dirty="0">
                <a:latin typeface="Calibri"/>
                <a:cs typeface="Calibri"/>
              </a:rPr>
              <a:t>Sholas, B. </a:t>
            </a:r>
            <a:r>
              <a:rPr sz="2400" i="1" spc="-50" dirty="0">
                <a:latin typeface="Calibri"/>
                <a:cs typeface="Calibri"/>
              </a:rPr>
              <a:t>Tann, </a:t>
            </a:r>
            <a:r>
              <a:rPr sz="2400" i="1" spc="-35" dirty="0">
                <a:latin typeface="Calibri"/>
                <a:cs typeface="Calibri"/>
              </a:rPr>
              <a:t>D. </a:t>
            </a:r>
            <a:r>
              <a:rPr sz="2400" i="1" spc="-5" dirty="0">
                <a:latin typeface="Calibri"/>
                <a:cs typeface="Calibri"/>
              </a:rPr>
              <a:t>Gaebler-Spira</a:t>
            </a:r>
            <a:r>
              <a:rPr sz="2400" i="1" spc="8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(2005)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7855" y="626440"/>
            <a:ext cx="1797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Times New Roman"/>
                <a:cs typeface="Times New Roman"/>
              </a:rPr>
              <a:t>О</a:t>
            </a:r>
            <a:r>
              <a:rPr sz="4400" b="0" spc="-60" dirty="0">
                <a:latin typeface="Times New Roman"/>
                <a:cs typeface="Times New Roman"/>
              </a:rPr>
              <a:t>р</a:t>
            </a:r>
            <a:r>
              <a:rPr sz="4400" b="0" spc="-5" dirty="0">
                <a:latin typeface="Times New Roman"/>
                <a:cs typeface="Times New Roman"/>
              </a:rPr>
              <a:t>т</a:t>
            </a:r>
            <a:r>
              <a:rPr sz="4400" b="0" spc="35" dirty="0">
                <a:latin typeface="Times New Roman"/>
                <a:cs typeface="Times New Roman"/>
              </a:rPr>
              <a:t>е</a:t>
            </a:r>
            <a:r>
              <a:rPr sz="4400" b="0" spc="-5" dirty="0">
                <a:latin typeface="Times New Roman"/>
                <a:cs typeface="Times New Roman"/>
              </a:rPr>
              <a:t>зы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023475" cy="4286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017905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latin typeface="Times New Roman"/>
                <a:cs typeface="Times New Roman"/>
              </a:rPr>
              <a:t>Типичными </a:t>
            </a:r>
            <a:r>
              <a:rPr sz="2800" spc="-5" dirty="0">
                <a:latin typeface="Times New Roman"/>
                <a:cs typeface="Times New Roman"/>
              </a:rPr>
              <a:t>четырьмя </a:t>
            </a:r>
            <a:r>
              <a:rPr sz="2800" spc="-20" dirty="0">
                <a:latin typeface="Times New Roman"/>
                <a:cs typeface="Times New Roman"/>
              </a:rPr>
              <a:t>задачами </a:t>
            </a:r>
            <a:r>
              <a:rPr sz="2800" spc="-10" dirty="0">
                <a:latin typeface="Times New Roman"/>
                <a:cs typeface="Times New Roman"/>
              </a:rPr>
              <a:t>или целями </a:t>
            </a:r>
            <a:r>
              <a:rPr sz="2800" spc="-5" dirty="0">
                <a:latin typeface="Times New Roman"/>
                <a:cs typeface="Times New Roman"/>
              </a:rPr>
              <a:t>в предписании  ортопедических </a:t>
            </a:r>
            <a:r>
              <a:rPr sz="2800" dirty="0">
                <a:latin typeface="Times New Roman"/>
                <a:cs typeface="Times New Roman"/>
              </a:rPr>
              <a:t>устройств </a:t>
            </a:r>
            <a:r>
              <a:rPr sz="2800" spc="-5" dirty="0">
                <a:latin typeface="Times New Roman"/>
                <a:cs typeface="Times New Roman"/>
              </a:rPr>
              <a:t>для </a:t>
            </a:r>
            <a:r>
              <a:rPr sz="2800" spc="-15" dirty="0">
                <a:latin typeface="Times New Roman"/>
                <a:cs typeface="Times New Roman"/>
              </a:rPr>
              <a:t>ребенка </a:t>
            </a:r>
            <a:r>
              <a:rPr sz="2800" spc="-5" dirty="0">
                <a:latin typeface="Times New Roman"/>
                <a:cs typeface="Times New Roman"/>
              </a:rPr>
              <a:t>с MMЦ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являются: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Предотвратить </a:t>
            </a:r>
            <a:r>
              <a:rPr sz="2800" spc="-5" dirty="0">
                <a:latin typeface="Times New Roman"/>
                <a:cs typeface="Times New Roman"/>
              </a:rPr>
              <a:t>развитие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деформации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  <a:tab pos="6323330" algn="l"/>
              </a:tabLst>
            </a:pPr>
            <a:r>
              <a:rPr sz="2800" spc="-10" dirty="0">
                <a:latin typeface="Times New Roman"/>
                <a:cs typeface="Times New Roman"/>
              </a:rPr>
              <a:t>Обеспечить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нормальное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выравнивание	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20" dirty="0">
                <a:latin typeface="Times New Roman"/>
                <a:cs typeface="Times New Roman"/>
              </a:rPr>
              <a:t>механику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суставов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  <a:tab pos="2870200" algn="l"/>
              </a:tabLst>
            </a:pPr>
            <a:r>
              <a:rPr sz="2800" spc="-25" dirty="0">
                <a:latin typeface="Times New Roman"/>
                <a:cs typeface="Times New Roman"/>
              </a:rPr>
              <a:t>Контролировать	</a:t>
            </a:r>
            <a:r>
              <a:rPr sz="2800" spc="-10" dirty="0">
                <a:latin typeface="Times New Roman"/>
                <a:cs typeface="Times New Roman"/>
              </a:rPr>
              <a:t>ROM </a:t>
            </a:r>
            <a:r>
              <a:rPr sz="2800" spc="-20" dirty="0">
                <a:latin typeface="Times New Roman"/>
                <a:cs typeface="Times New Roman"/>
              </a:rPr>
              <a:t>во </a:t>
            </a:r>
            <a:r>
              <a:rPr sz="2800" spc="-10" dirty="0">
                <a:latin typeface="Times New Roman"/>
                <a:cs typeface="Times New Roman"/>
              </a:rPr>
              <a:t>время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ходьбы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0" dirty="0">
                <a:latin typeface="Times New Roman"/>
                <a:cs typeface="Times New Roman"/>
              </a:rPr>
              <a:t>Улучшить </a:t>
            </a:r>
            <a:r>
              <a:rPr sz="2800" spc="-10" dirty="0">
                <a:latin typeface="Times New Roman"/>
                <a:cs typeface="Times New Roman"/>
              </a:rPr>
              <a:t>функциональный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статус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3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Ортопедическое </a:t>
            </a:r>
            <a:r>
              <a:rPr sz="2800" spc="-5" dirty="0">
                <a:latin typeface="Times New Roman"/>
                <a:cs typeface="Times New Roman"/>
              </a:rPr>
              <a:t>устройство </a:t>
            </a:r>
            <a:r>
              <a:rPr sz="2800" spc="-25" dirty="0">
                <a:latin typeface="Times New Roman"/>
                <a:cs typeface="Times New Roman"/>
              </a:rPr>
              <a:t>может </a:t>
            </a:r>
            <a:r>
              <a:rPr sz="2800" spc="-5" dirty="0">
                <a:latin typeface="Times New Roman"/>
                <a:cs typeface="Times New Roman"/>
              </a:rPr>
              <a:t>решить </a:t>
            </a:r>
            <a:r>
              <a:rPr sz="2800" spc="-20" dirty="0">
                <a:latin typeface="Times New Roman"/>
                <a:cs typeface="Times New Roman"/>
              </a:rPr>
              <a:t>одну </a:t>
            </a:r>
            <a:r>
              <a:rPr sz="2800" spc="-5" dirty="0">
                <a:latin typeface="Times New Roman"/>
                <a:cs typeface="Times New Roman"/>
              </a:rPr>
              <a:t>или </a:t>
            </a:r>
            <a:r>
              <a:rPr sz="2800" spc="-15" dirty="0">
                <a:latin typeface="Times New Roman"/>
                <a:cs typeface="Times New Roman"/>
              </a:rPr>
              <a:t>даже </a:t>
            </a:r>
            <a:r>
              <a:rPr sz="2800" dirty="0">
                <a:latin typeface="Times New Roman"/>
                <a:cs typeface="Times New Roman"/>
              </a:rPr>
              <a:t>все </a:t>
            </a:r>
            <a:r>
              <a:rPr sz="2800" spc="-10" dirty="0">
                <a:latin typeface="Times New Roman"/>
                <a:cs typeface="Times New Roman"/>
              </a:rPr>
              <a:t>из  этих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задач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260090" marR="5080" indent="-2336800">
              <a:lnSpc>
                <a:spcPts val="4750"/>
              </a:lnSpc>
              <a:spcBef>
                <a:spcPts val="700"/>
              </a:spcBef>
            </a:pPr>
            <a:r>
              <a:rPr sz="4400" b="0" spc="-50" dirty="0">
                <a:latin typeface="Times New Roman"/>
                <a:cs typeface="Times New Roman"/>
              </a:rPr>
              <a:t>Управление </a:t>
            </a:r>
            <a:r>
              <a:rPr sz="4400" b="0" spc="-15" dirty="0">
                <a:latin typeface="Times New Roman"/>
                <a:cs typeface="Times New Roman"/>
              </a:rPr>
              <a:t>скелетно-мышечными  </a:t>
            </a:r>
            <a:r>
              <a:rPr sz="4400" b="0" spc="-5" dirty="0">
                <a:latin typeface="Times New Roman"/>
                <a:cs typeface="Times New Roman"/>
              </a:rPr>
              <a:t>деформациями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192782"/>
            <a:ext cx="10251440" cy="386587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marR="770255" indent="-229235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Консервативное </a:t>
            </a:r>
            <a:r>
              <a:rPr sz="2400" spc="-5" dirty="0">
                <a:latin typeface="Calibri"/>
                <a:cs typeface="Calibri"/>
              </a:rPr>
              <a:t>лечение потенциальных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существующих </a:t>
            </a:r>
            <a:r>
              <a:rPr sz="2400" spc="-15" dirty="0">
                <a:latin typeface="Calibri"/>
                <a:cs typeface="Calibri"/>
              </a:rPr>
              <a:t>скелетно-  </a:t>
            </a:r>
            <a:r>
              <a:rPr sz="2400" spc="-5" dirty="0">
                <a:latin typeface="Calibri"/>
                <a:cs typeface="Calibri"/>
              </a:rPr>
              <a:t>мышечных деформаций начинается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10" dirty="0">
                <a:latin typeface="Calibri"/>
                <a:cs typeface="Calibri"/>
              </a:rPr>
              <a:t>новорожденного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должно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330"/>
              </a:lnSpc>
            </a:pPr>
            <a:r>
              <a:rPr sz="2400" spc="-20" dirty="0">
                <a:latin typeface="Calibri"/>
                <a:cs typeface="Calibri"/>
              </a:rPr>
              <a:t>продолжаться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dirty="0">
                <a:latin typeface="Calibri"/>
                <a:cs typeface="Calibri"/>
              </a:rPr>
              <a:t>часть </a:t>
            </a:r>
            <a:r>
              <a:rPr sz="2400" spc="-15" dirty="0">
                <a:latin typeface="Calibri"/>
                <a:cs typeface="Calibri"/>
              </a:rPr>
              <a:t>ежедневного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ухода.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imes New Roman"/>
              <a:cs typeface="Times New Roman"/>
            </a:endParaRPr>
          </a:p>
          <a:p>
            <a:pPr marL="241300" marR="538480" indent="-229235">
              <a:lnSpc>
                <a:spcPts val="2310"/>
              </a:lnSpc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Пассивное упражнение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диапазоном движения </a:t>
            </a:r>
            <a:r>
              <a:rPr sz="2400" spc="-10" dirty="0">
                <a:latin typeface="Calibri"/>
                <a:cs typeface="Calibri"/>
              </a:rPr>
              <a:t>(PROM) </a:t>
            </a:r>
            <a:r>
              <a:rPr sz="2400" spc="-5" dirty="0">
                <a:latin typeface="Calibri"/>
                <a:cs typeface="Calibri"/>
              </a:rPr>
              <a:t>применяется </a:t>
            </a:r>
            <a:r>
              <a:rPr sz="2400" spc="-15" dirty="0">
                <a:latin typeface="Calibri"/>
                <a:cs typeface="Calibri"/>
              </a:rPr>
              <a:t>ко  </a:t>
            </a:r>
            <a:r>
              <a:rPr sz="2400" dirty="0">
                <a:latin typeface="Calibri"/>
                <a:cs typeface="Calibri"/>
              </a:rPr>
              <a:t>всем суставам </a:t>
            </a:r>
            <a:r>
              <a:rPr sz="2400" spc="-10" dirty="0">
                <a:latin typeface="Calibri"/>
                <a:cs typeface="Calibri"/>
              </a:rPr>
              <a:t>ниже </a:t>
            </a:r>
            <a:r>
              <a:rPr sz="2400" dirty="0">
                <a:latin typeface="Calibri"/>
                <a:cs typeface="Calibri"/>
              </a:rPr>
              <a:t>уровня паралича, с </a:t>
            </a:r>
            <a:r>
              <a:rPr sz="2400" spc="-5" dirty="0">
                <a:latin typeface="Calibri"/>
                <a:cs typeface="Calibri"/>
              </a:rPr>
              <a:t>особым </a:t>
            </a:r>
            <a:r>
              <a:rPr sz="2400" spc="-10" dirty="0">
                <a:latin typeface="Calibri"/>
                <a:cs typeface="Calibri"/>
              </a:rPr>
              <a:t>акцентом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суставы </a:t>
            </a:r>
            <a:r>
              <a:rPr sz="2400" dirty="0">
                <a:latin typeface="Calibri"/>
                <a:cs typeface="Calibri"/>
              </a:rPr>
              <a:t>с  </a:t>
            </a:r>
            <a:r>
              <a:rPr sz="2400" spc="-5" dirty="0">
                <a:latin typeface="Calibri"/>
                <a:cs typeface="Calibri"/>
              </a:rPr>
              <a:t>явным мышечным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дисбалансом.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241300" marR="725170" indent="-229235">
              <a:lnSpc>
                <a:spcPct val="80000"/>
              </a:lnSpc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Младенец не </a:t>
            </a:r>
            <a:r>
              <a:rPr sz="2400" spc="-20" dirty="0">
                <a:latin typeface="Calibri"/>
                <a:cs typeface="Calibri"/>
              </a:rPr>
              <a:t>должен </a:t>
            </a:r>
            <a:r>
              <a:rPr sz="2400" spc="-10" dirty="0">
                <a:latin typeface="Calibri"/>
                <a:cs typeface="Calibri"/>
              </a:rPr>
              <a:t>постоянно </a:t>
            </a:r>
            <a:r>
              <a:rPr sz="2400" spc="-15" dirty="0">
                <a:latin typeface="Calibri"/>
                <a:cs typeface="Calibri"/>
              </a:rPr>
              <a:t>лежать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20" dirty="0">
                <a:latin typeface="Calibri"/>
                <a:cs typeface="Calibri"/>
              </a:rPr>
              <a:t>одной </a:t>
            </a:r>
            <a:r>
              <a:rPr sz="2400" spc="-5" dirty="0">
                <a:latin typeface="Calibri"/>
                <a:cs typeface="Calibri"/>
              </a:rPr>
              <a:t>позе, </a:t>
            </a:r>
            <a:r>
              <a:rPr sz="2400" dirty="0">
                <a:latin typeface="Calibri"/>
                <a:cs typeface="Calibri"/>
              </a:rPr>
              <a:t>но </a:t>
            </a:r>
            <a:r>
              <a:rPr sz="2400" spc="-20" dirty="0">
                <a:latin typeface="Calibri"/>
                <a:cs typeface="Calibri"/>
              </a:rPr>
              <a:t>должен </a:t>
            </a:r>
            <a:r>
              <a:rPr sz="2400" spc="-5" dirty="0">
                <a:latin typeface="Calibri"/>
                <a:cs typeface="Calibri"/>
              </a:rPr>
              <a:t>часто  перемещаться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поворачиваться. </a:t>
            </a:r>
            <a:r>
              <a:rPr sz="2400" spc="-10" dirty="0">
                <a:latin typeface="Calibri"/>
                <a:cs typeface="Calibri"/>
              </a:rPr>
              <a:t>Этой </a:t>
            </a:r>
            <a:r>
              <a:rPr sz="2400" spc="-5" dirty="0">
                <a:latin typeface="Calibri"/>
                <a:cs typeface="Calibri"/>
              </a:rPr>
              <a:t>практике </a:t>
            </a:r>
            <a:r>
              <a:rPr sz="2400" spc="-15" dirty="0">
                <a:latin typeface="Calibri"/>
                <a:cs typeface="Calibri"/>
              </a:rPr>
              <a:t>необходимо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научить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20" dirty="0">
                <a:latin typeface="Calibri"/>
                <a:cs typeface="Calibri"/>
              </a:rPr>
              <a:t>родителей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5" dirty="0">
                <a:latin typeface="Calibri"/>
                <a:cs typeface="Calibri"/>
              </a:rPr>
              <a:t>целью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25" dirty="0">
                <a:latin typeface="Calibri"/>
                <a:cs typeface="Calibri"/>
              </a:rPr>
              <a:t>только </a:t>
            </a:r>
            <a:r>
              <a:rPr sz="2400" spc="-5" dirty="0">
                <a:latin typeface="Calibri"/>
                <a:cs typeface="Calibri"/>
              </a:rPr>
              <a:t>смягчать </a:t>
            </a:r>
            <a:r>
              <a:rPr sz="2400" spc="-10" dirty="0">
                <a:latin typeface="Calibri"/>
                <a:cs typeface="Calibri"/>
              </a:rPr>
              <a:t>контрактуры,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том </a:t>
            </a:r>
            <a:r>
              <a:rPr sz="2400" dirty="0">
                <a:latin typeface="Calibri"/>
                <a:cs typeface="Calibri"/>
              </a:rPr>
              <a:t>числе </a:t>
            </a:r>
            <a:r>
              <a:rPr sz="2400" spc="-5" dirty="0">
                <a:latin typeface="Calibri"/>
                <a:cs typeface="Calibri"/>
              </a:rPr>
              <a:t>связанные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гравитацией, </a:t>
            </a:r>
            <a:r>
              <a:rPr sz="2400" dirty="0">
                <a:latin typeface="Calibri"/>
                <a:cs typeface="Calibri"/>
              </a:rPr>
              <a:t>но и </a:t>
            </a:r>
            <a:r>
              <a:rPr sz="2400" spc="-5" dirty="0">
                <a:latin typeface="Calibri"/>
                <a:cs typeface="Calibri"/>
              </a:rPr>
              <a:t>избегать разрушения </a:t>
            </a:r>
            <a:r>
              <a:rPr sz="2400" spc="-20" dirty="0">
                <a:latin typeface="Calibri"/>
                <a:cs typeface="Calibri"/>
              </a:rPr>
              <a:t>кожи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низкой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чувствительностью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260090" marR="5080" indent="-2336800">
              <a:lnSpc>
                <a:spcPts val="4750"/>
              </a:lnSpc>
              <a:spcBef>
                <a:spcPts val="700"/>
              </a:spcBef>
            </a:pPr>
            <a:r>
              <a:rPr sz="4400" b="0" spc="-50" dirty="0">
                <a:latin typeface="Times New Roman"/>
                <a:cs typeface="Times New Roman"/>
              </a:rPr>
              <a:t>Управление </a:t>
            </a:r>
            <a:r>
              <a:rPr sz="4400" b="0" spc="-15" dirty="0">
                <a:latin typeface="Times New Roman"/>
                <a:cs typeface="Times New Roman"/>
              </a:rPr>
              <a:t>скелетно-мышечными  </a:t>
            </a:r>
            <a:r>
              <a:rPr sz="4400" b="0" spc="-5" dirty="0">
                <a:latin typeface="Times New Roman"/>
                <a:cs typeface="Times New Roman"/>
              </a:rPr>
              <a:t>деформациями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128773"/>
            <a:ext cx="10229215" cy="358965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64135" indent="-229235" algn="just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шины </a:t>
            </a:r>
            <a:r>
              <a:rPr sz="2400" spc="-5" dirty="0">
                <a:latin typeface="Calibri"/>
                <a:cs typeface="Calibri"/>
              </a:rPr>
              <a:t>(гипс, </a:t>
            </a:r>
            <a:r>
              <a:rPr sz="2400" spc="-10" dirty="0">
                <a:latin typeface="Calibri"/>
                <a:cs typeface="Calibri"/>
              </a:rPr>
              <a:t>фиксаторы) </a:t>
            </a:r>
            <a:r>
              <a:rPr sz="2400" spc="-15" dirty="0">
                <a:latin typeface="Calibri"/>
                <a:cs typeface="Calibri"/>
              </a:rPr>
              <a:t>должны </a:t>
            </a:r>
            <a:r>
              <a:rPr sz="2400" spc="-10" dirty="0">
                <a:latin typeface="Calibri"/>
                <a:cs typeface="Calibri"/>
              </a:rPr>
              <a:t>использоваться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большой осторожностью,  </a:t>
            </a:r>
            <a:r>
              <a:rPr sz="2400" spc="-5" dirty="0">
                <a:latin typeface="Calibri"/>
                <a:cs typeface="Calibri"/>
              </a:rPr>
              <a:t>часто </a:t>
            </a:r>
            <a:r>
              <a:rPr sz="2400" spc="-15" dirty="0">
                <a:latin typeface="Calibri"/>
                <a:cs typeface="Calibri"/>
              </a:rPr>
              <a:t>удаляться, </a:t>
            </a:r>
            <a:r>
              <a:rPr sz="2400" spc="-10" dirty="0">
                <a:latin typeface="Calibri"/>
                <a:cs typeface="Calibri"/>
              </a:rPr>
              <a:t>чтобы </a:t>
            </a:r>
            <a:r>
              <a:rPr sz="2400" spc="-5" dirty="0">
                <a:latin typeface="Calibri"/>
                <a:cs typeface="Calibri"/>
              </a:rPr>
              <a:t>проверять </a:t>
            </a:r>
            <a:r>
              <a:rPr sz="2400" spc="-20" dirty="0">
                <a:latin typeface="Calibri"/>
                <a:cs typeface="Calibri"/>
              </a:rPr>
              <a:t>кожу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раздражение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отрегулировать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2020"/>
              </a:lnSpc>
            </a:pP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прекратить </a:t>
            </a:r>
            <a:r>
              <a:rPr sz="2400" dirty="0">
                <a:latin typeface="Calibri"/>
                <a:cs typeface="Calibri"/>
              </a:rPr>
              <a:t>в случае возникновения </a:t>
            </a:r>
            <a:r>
              <a:rPr sz="2400" spc="-15" dirty="0">
                <a:latin typeface="Calibri"/>
                <a:cs typeface="Calibri"/>
              </a:rPr>
              <a:t>такой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проблемы.</a:t>
            </a:r>
            <a:endParaRPr sz="24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PROM </a:t>
            </a:r>
            <a:r>
              <a:rPr sz="2400" dirty="0">
                <a:latin typeface="Calibri"/>
                <a:cs typeface="Calibri"/>
              </a:rPr>
              <a:t>и шины </a:t>
            </a:r>
            <a:r>
              <a:rPr sz="2400" spc="-10" dirty="0">
                <a:latin typeface="Calibri"/>
                <a:cs typeface="Calibri"/>
              </a:rPr>
              <a:t>рекомендуется </a:t>
            </a:r>
            <a:r>
              <a:rPr sz="2400" dirty="0">
                <a:latin typeface="Calibri"/>
                <a:cs typeface="Calibri"/>
              </a:rPr>
              <a:t>после </a:t>
            </a:r>
            <a:r>
              <a:rPr sz="2400" spc="-5" dirty="0">
                <a:latin typeface="Calibri"/>
                <a:cs typeface="Calibri"/>
              </a:rPr>
              <a:t>хирургической </a:t>
            </a:r>
            <a:r>
              <a:rPr sz="2400" spc="-10" dirty="0">
                <a:latin typeface="Calibri"/>
                <a:cs typeface="Calibri"/>
              </a:rPr>
              <a:t>коррекции </a:t>
            </a:r>
            <a:r>
              <a:rPr sz="2400" spc="-5" dirty="0">
                <a:latin typeface="Calibri"/>
                <a:cs typeface="Calibri"/>
              </a:rPr>
              <a:t>деформаций,  </a:t>
            </a:r>
            <a:r>
              <a:rPr sz="2400" spc="-10" dirty="0">
                <a:latin typeface="Calibri"/>
                <a:cs typeface="Calibri"/>
              </a:rPr>
              <a:t>чтобы </a:t>
            </a:r>
            <a:r>
              <a:rPr sz="2400" spc="-5" dirty="0">
                <a:latin typeface="Calibri"/>
                <a:cs typeface="Calibri"/>
              </a:rPr>
              <a:t>сохранить </a:t>
            </a:r>
            <a:r>
              <a:rPr sz="2400" spc="-15" dirty="0">
                <a:latin typeface="Calibri"/>
                <a:cs typeface="Calibri"/>
              </a:rPr>
              <a:t>подвижность </a:t>
            </a:r>
            <a:r>
              <a:rPr sz="2400" dirty="0">
                <a:latin typeface="Calibri"/>
                <a:cs typeface="Calibri"/>
              </a:rPr>
              <a:t>суставов, </a:t>
            </a:r>
            <a:r>
              <a:rPr sz="2400" spc="-10" dirty="0">
                <a:latin typeface="Calibri"/>
                <a:cs typeface="Calibri"/>
              </a:rPr>
              <a:t>полученную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25" dirty="0">
                <a:latin typeface="Calibri"/>
                <a:cs typeface="Calibri"/>
              </a:rPr>
              <a:t>результате </a:t>
            </a:r>
            <a:r>
              <a:rPr sz="2400" spc="-5" dirty="0">
                <a:latin typeface="Calibri"/>
                <a:cs typeface="Calibri"/>
              </a:rPr>
              <a:t>операции.</a:t>
            </a:r>
            <a:endParaRPr sz="2400">
              <a:latin typeface="Calibri"/>
              <a:cs typeface="Calibri"/>
            </a:endParaRPr>
          </a:p>
          <a:p>
            <a:pPr marL="241300" marR="277495" indent="-229235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упражнения </a:t>
            </a:r>
            <a:r>
              <a:rPr sz="2400" dirty="0">
                <a:latin typeface="Calibri"/>
                <a:cs typeface="Calibri"/>
              </a:rPr>
              <a:t>на укрепление </a:t>
            </a:r>
            <a:r>
              <a:rPr sz="2400" spc="-25" dirty="0">
                <a:latin typeface="Calibri"/>
                <a:cs typeface="Calibri"/>
              </a:rPr>
              <a:t>иногда </a:t>
            </a:r>
            <a:r>
              <a:rPr sz="2400" spc="-10" dirty="0">
                <a:latin typeface="Calibri"/>
                <a:cs typeface="Calibri"/>
              </a:rPr>
              <a:t>полезны </a:t>
            </a:r>
            <a:r>
              <a:rPr sz="2400" spc="-5" dirty="0">
                <a:latin typeface="Calibri"/>
                <a:cs typeface="Calibri"/>
              </a:rPr>
              <a:t>для частично иннервируемых  мышц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после </a:t>
            </a:r>
            <a:r>
              <a:rPr sz="2400" spc="-10" dirty="0">
                <a:latin typeface="Calibri"/>
                <a:cs typeface="Calibri"/>
              </a:rPr>
              <a:t>хирургического </a:t>
            </a:r>
            <a:r>
              <a:rPr sz="2400" dirty="0">
                <a:latin typeface="Calibri"/>
                <a:cs typeface="Calibri"/>
              </a:rPr>
              <a:t>переноса </a:t>
            </a:r>
            <a:r>
              <a:rPr sz="2400" spc="-5" dirty="0">
                <a:latin typeface="Calibri"/>
                <a:cs typeface="Calibri"/>
              </a:rPr>
              <a:t>мышц для </a:t>
            </a:r>
            <a:r>
              <a:rPr sz="2400" spc="-10" dirty="0">
                <a:latin typeface="Calibri"/>
                <a:cs typeface="Calibri"/>
              </a:rPr>
              <a:t>улучшения </a:t>
            </a:r>
            <a:r>
              <a:rPr sz="2400" dirty="0">
                <a:latin typeface="Calibri"/>
                <a:cs typeface="Calibri"/>
              </a:rPr>
              <a:t>силы или  </a:t>
            </a:r>
            <a:r>
              <a:rPr sz="2400" spc="-5" dirty="0">
                <a:latin typeface="Calibri"/>
                <a:cs typeface="Calibri"/>
              </a:rPr>
              <a:t>функции.</a:t>
            </a:r>
            <a:endParaRPr sz="2400">
              <a:latin typeface="Calibri"/>
              <a:cs typeface="Calibri"/>
            </a:endParaRPr>
          </a:p>
          <a:p>
            <a:pPr marL="241300" marR="295275" indent="-229235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в зависимости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spc="-5" dirty="0">
                <a:latin typeface="Calibri"/>
                <a:cs typeface="Calibri"/>
              </a:rPr>
              <a:t>функционального </a:t>
            </a:r>
            <a:r>
              <a:rPr sz="2400" dirty="0">
                <a:latin typeface="Calibri"/>
                <a:cs typeface="Calibri"/>
              </a:rPr>
              <a:t>уровня </a:t>
            </a:r>
            <a:r>
              <a:rPr sz="2400" spc="-5" dirty="0">
                <a:latin typeface="Calibri"/>
                <a:cs typeface="Calibri"/>
              </a:rPr>
              <a:t>поражения, укрепление важно  для </a:t>
            </a:r>
            <a:r>
              <a:rPr sz="2400" spc="-10" dirty="0">
                <a:latin typeface="Calibri"/>
                <a:cs typeface="Calibri"/>
              </a:rPr>
              <a:t>увеличения сердечно-легочной </a:t>
            </a:r>
            <a:r>
              <a:rPr sz="2400" spc="-5" dirty="0">
                <a:latin typeface="Calibri"/>
                <a:cs typeface="Calibri"/>
              </a:rPr>
              <a:t>выносливости, </a:t>
            </a:r>
            <a:r>
              <a:rPr sz="2400" spc="-10" dirty="0">
                <a:latin typeface="Calibri"/>
                <a:cs typeface="Calibri"/>
              </a:rPr>
              <a:t>тренировки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marL="241300" marR="591185" algn="just">
              <a:lnSpc>
                <a:spcPct val="70000"/>
              </a:lnSpc>
            </a:pPr>
            <a:r>
              <a:rPr sz="2400" spc="-10" dirty="0">
                <a:latin typeface="Calibri"/>
                <a:cs typeface="Calibri"/>
              </a:rPr>
              <a:t>передвижении </a:t>
            </a:r>
            <a:r>
              <a:rPr sz="2400" dirty="0">
                <a:latin typeface="Calibri"/>
                <a:cs typeface="Calibri"/>
              </a:rPr>
              <a:t>и силы </a:t>
            </a:r>
            <a:r>
              <a:rPr sz="2400" spc="-5" dirty="0">
                <a:latin typeface="Calibri"/>
                <a:cs typeface="Calibri"/>
              </a:rPr>
              <a:t>верхних </a:t>
            </a:r>
            <a:r>
              <a:rPr sz="2400" spc="-10" dirty="0">
                <a:latin typeface="Calibri"/>
                <a:cs typeface="Calibri"/>
              </a:rPr>
              <a:t>конечностей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spc="-10" dirty="0">
                <a:latin typeface="Calibri"/>
                <a:cs typeface="Calibri"/>
              </a:rPr>
              <a:t>ручного использования  </a:t>
            </a:r>
            <a:r>
              <a:rPr sz="2400" spc="-5" dirty="0">
                <a:latin typeface="Calibri"/>
                <a:cs typeface="Calibri"/>
              </a:rPr>
              <a:t>инвалидных </a:t>
            </a:r>
            <a:r>
              <a:rPr sz="2400" spc="-20" dirty="0">
                <a:latin typeface="Calibri"/>
                <a:cs typeface="Calibri"/>
              </a:rPr>
              <a:t>колясок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вспомогательных</a:t>
            </a:r>
            <a:r>
              <a:rPr sz="2400" spc="-5" dirty="0">
                <a:latin typeface="Calibri"/>
                <a:cs typeface="Calibri"/>
              </a:rPr>
              <a:t> устройств.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ts val="5015"/>
              </a:lnSpc>
              <a:spcBef>
                <a:spcPts val="100"/>
              </a:spcBef>
            </a:pPr>
            <a:r>
              <a:rPr sz="4400" b="0" spc="-35" dirty="0">
                <a:latin typeface="Calibri Light"/>
                <a:cs typeface="Calibri Light"/>
              </a:rPr>
              <a:t>Неонатальное</a:t>
            </a:r>
            <a:r>
              <a:rPr sz="4400" b="0" spc="-150" dirty="0">
                <a:latin typeface="Calibri Light"/>
                <a:cs typeface="Calibri Light"/>
              </a:rPr>
              <a:t> </a:t>
            </a:r>
            <a:r>
              <a:rPr sz="4400" b="0" spc="-35" dirty="0">
                <a:latin typeface="Calibri Light"/>
                <a:cs typeface="Calibri Light"/>
              </a:rPr>
              <a:t>лечение</a:t>
            </a:r>
            <a:endParaRPr sz="4400">
              <a:latin typeface="Calibri Light"/>
              <a:cs typeface="Calibri Light"/>
            </a:endParaRPr>
          </a:p>
          <a:p>
            <a:pPr marL="5715" algn="ctr">
              <a:lnSpc>
                <a:spcPts val="5015"/>
              </a:lnSpc>
            </a:pPr>
            <a:r>
              <a:rPr sz="4400" b="0" i="1" spc="-40" dirty="0">
                <a:latin typeface="Calibri Light"/>
                <a:cs typeface="Calibri Light"/>
              </a:rPr>
              <a:t>гидроцефалия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30400"/>
            <a:ext cx="10220960" cy="43078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Большинству </a:t>
            </a:r>
            <a:r>
              <a:rPr sz="2200" spc="-20" dirty="0">
                <a:latin typeface="Calibri"/>
                <a:cs typeface="Calibri"/>
              </a:rPr>
              <a:t>детей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ММЦ </a:t>
            </a:r>
            <a:r>
              <a:rPr sz="2200" spc="-15" dirty="0">
                <a:latin typeface="Calibri"/>
                <a:cs typeface="Calibri"/>
              </a:rPr>
              <a:t>требуется </a:t>
            </a:r>
            <a:r>
              <a:rPr sz="2200" spc="-10" dirty="0">
                <a:latin typeface="Calibri"/>
                <a:cs typeface="Calibri"/>
              </a:rPr>
              <a:t>выполнение </a:t>
            </a:r>
            <a:r>
              <a:rPr sz="2200" spc="-5" dirty="0">
                <a:latin typeface="Calibri"/>
                <a:cs typeface="Calibri"/>
              </a:rPr>
              <a:t>ВП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шунтирования.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Примерно 15% </a:t>
            </a:r>
            <a:r>
              <a:rPr sz="2200" spc="-10" dirty="0">
                <a:latin typeface="Calibri"/>
                <a:cs typeface="Calibri"/>
              </a:rPr>
              <a:t>рождаются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5" dirty="0">
                <a:latin typeface="Calibri"/>
                <a:cs typeface="Calibri"/>
              </a:rPr>
              <a:t>тяжелой </a:t>
            </a:r>
            <a:r>
              <a:rPr sz="2200" spc="-5" dirty="0">
                <a:latin typeface="Calibri"/>
                <a:cs typeface="Calibri"/>
              </a:rPr>
              <a:t>гидроцефалией и им </a:t>
            </a:r>
            <a:r>
              <a:rPr sz="2200" spc="-15" dirty="0">
                <a:latin typeface="Calibri"/>
                <a:cs typeface="Calibri"/>
              </a:rPr>
              <a:t>требуются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немедленное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шунтирование.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Оставшиеся 85%, </a:t>
            </a:r>
            <a:r>
              <a:rPr sz="2200" spc="-15" dirty="0">
                <a:latin typeface="Calibri"/>
                <a:cs typeface="Calibri"/>
              </a:rPr>
              <a:t>которым </a:t>
            </a:r>
            <a:r>
              <a:rPr sz="2200" spc="-5" dirty="0">
                <a:latin typeface="Calibri"/>
                <a:cs typeface="Calibri"/>
              </a:rPr>
              <a:t>не </a:t>
            </a:r>
            <a:r>
              <a:rPr sz="2200" spc="-15" dirty="0">
                <a:latin typeface="Calibri"/>
                <a:cs typeface="Calibri"/>
              </a:rPr>
              <a:t>требуется </a:t>
            </a:r>
            <a:r>
              <a:rPr sz="2200" spc="-10" dirty="0">
                <a:latin typeface="Calibri"/>
                <a:cs typeface="Calibri"/>
              </a:rPr>
              <a:t>немедленное </a:t>
            </a:r>
            <a:r>
              <a:rPr sz="2200" spc="-5" dirty="0">
                <a:latin typeface="Calibri"/>
                <a:cs typeface="Calibri"/>
              </a:rPr>
              <a:t>шунтирование,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должны</a:t>
            </a:r>
            <a:endParaRPr sz="2200">
              <a:latin typeface="Calibri"/>
              <a:cs typeface="Calibri"/>
            </a:endParaRPr>
          </a:p>
          <a:p>
            <a:pPr marL="241300" marR="875030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Calibri"/>
                <a:cs typeface="Calibri"/>
              </a:rPr>
              <a:t>внимательно отслеживаться </a:t>
            </a:r>
            <a:r>
              <a:rPr sz="2200" spc="-5" dirty="0">
                <a:latin typeface="Calibri"/>
                <a:cs typeface="Calibri"/>
              </a:rPr>
              <a:t>после </a:t>
            </a:r>
            <a:r>
              <a:rPr sz="2200" spc="-10" dirty="0">
                <a:latin typeface="Calibri"/>
                <a:cs typeface="Calibri"/>
              </a:rPr>
              <a:t>выполнения </a:t>
            </a:r>
            <a:r>
              <a:rPr sz="2200" spc="-5" dirty="0">
                <a:latin typeface="Calibri"/>
                <a:cs typeface="Calibri"/>
              </a:rPr>
              <a:t>закрытия </a:t>
            </a:r>
            <a:r>
              <a:rPr sz="2200" spc="-10" dirty="0">
                <a:latin typeface="Calibri"/>
                <a:cs typeface="Calibri"/>
              </a:rPr>
              <a:t>дефекта </a:t>
            </a:r>
            <a:r>
              <a:rPr sz="2200" spc="-5" dirty="0">
                <a:latin typeface="Calibri"/>
                <a:cs typeface="Calibri"/>
              </a:rPr>
              <a:t>спины на  </a:t>
            </a:r>
            <a:r>
              <a:rPr sz="2200" spc="-10" dirty="0">
                <a:latin typeface="Calibri"/>
                <a:cs typeface="Calibri"/>
              </a:rPr>
              <a:t>предмет обнаружения признаков </a:t>
            </a:r>
            <a:r>
              <a:rPr sz="2200" spc="-5" dirty="0">
                <a:latin typeface="Calibri"/>
                <a:cs typeface="Calibri"/>
              </a:rPr>
              <a:t>повышенного </a:t>
            </a:r>
            <a:r>
              <a:rPr sz="2200" spc="-10" dirty="0">
                <a:latin typeface="Calibri"/>
                <a:cs typeface="Calibri"/>
              </a:rPr>
              <a:t>внутричерепного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давления.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Вытекающая </a:t>
            </a:r>
            <a:r>
              <a:rPr sz="2200" spc="-5" dirty="0">
                <a:latin typeface="Calibri"/>
                <a:cs typeface="Calibri"/>
              </a:rPr>
              <a:t>спинномозговая </a:t>
            </a:r>
            <a:r>
              <a:rPr sz="2200" spc="-10" dirty="0">
                <a:latin typeface="Calibri"/>
                <a:cs typeface="Calibri"/>
              </a:rPr>
              <a:t>жидкость </a:t>
            </a:r>
            <a:r>
              <a:rPr sz="2200" spc="-5" dirty="0">
                <a:latin typeface="Calibri"/>
                <a:cs typeface="Calibri"/>
              </a:rPr>
              <a:t>служит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15" dirty="0">
                <a:latin typeface="Calibri"/>
                <a:cs typeface="Calibri"/>
              </a:rPr>
              <a:t>декомпрессии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5" dirty="0">
                <a:latin typeface="Calibri"/>
                <a:cs typeface="Calibri"/>
              </a:rPr>
              <a:t>закрытия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241300" marR="1254125">
              <a:lnSpc>
                <a:spcPct val="70100"/>
              </a:lnSpc>
              <a:spcBef>
                <a:spcPts val="395"/>
              </a:spcBef>
            </a:pPr>
            <a:r>
              <a:rPr sz="2200" spc="-15" dirty="0">
                <a:latin typeface="Calibri"/>
                <a:cs typeface="Calibri"/>
              </a:rPr>
              <a:t>как </a:t>
            </a:r>
            <a:r>
              <a:rPr sz="2200" spc="-25" dirty="0">
                <a:latin typeface="Calibri"/>
                <a:cs typeface="Calibri"/>
              </a:rPr>
              <a:t>только </a:t>
            </a:r>
            <a:r>
              <a:rPr sz="2200" spc="-10" dirty="0">
                <a:latin typeface="Calibri"/>
                <a:cs typeface="Calibri"/>
              </a:rPr>
              <a:t>дефект </a:t>
            </a:r>
            <a:r>
              <a:rPr sz="2200" spc="-35" dirty="0">
                <a:latin typeface="Calibri"/>
                <a:cs typeface="Calibri"/>
              </a:rPr>
              <a:t>будет </a:t>
            </a:r>
            <a:r>
              <a:rPr sz="2200" spc="-20" dirty="0">
                <a:latin typeface="Calibri"/>
                <a:cs typeface="Calibri"/>
              </a:rPr>
              <a:t>закрыт, </a:t>
            </a:r>
            <a:r>
              <a:rPr sz="2200" spc="-5" dirty="0">
                <a:latin typeface="Calibri"/>
                <a:cs typeface="Calibri"/>
              </a:rPr>
              <a:t>спинномозговая </a:t>
            </a:r>
            <a:r>
              <a:rPr sz="2200" spc="-10" dirty="0">
                <a:latin typeface="Calibri"/>
                <a:cs typeface="Calibri"/>
              </a:rPr>
              <a:t>жидкость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5" dirty="0">
                <a:latin typeface="Calibri"/>
                <a:cs typeface="Calibri"/>
              </a:rPr>
              <a:t>начать  </a:t>
            </a:r>
            <a:r>
              <a:rPr sz="2200" spc="-10" dirty="0">
                <a:latin typeface="Calibri"/>
                <a:cs typeface="Calibri"/>
              </a:rPr>
              <a:t>накапливаться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25" dirty="0">
                <a:latin typeface="Calibri"/>
                <a:cs typeface="Calibri"/>
              </a:rPr>
              <a:t>желудочковой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системе.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5" dirty="0">
                <a:latin typeface="Calibri"/>
                <a:cs typeface="Calibri"/>
              </a:rPr>
              <a:t>Белое </a:t>
            </a:r>
            <a:r>
              <a:rPr sz="2200" spc="-10" dirty="0">
                <a:latin typeface="Calibri"/>
                <a:cs typeface="Calibri"/>
              </a:rPr>
              <a:t>вещество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10" dirty="0">
                <a:latin typeface="Calibri"/>
                <a:cs typeface="Calibri"/>
              </a:rPr>
              <a:t>новорожденных </a:t>
            </a:r>
            <a:r>
              <a:rPr sz="2200" spc="-15" dirty="0">
                <a:latin typeface="Calibri"/>
                <a:cs typeface="Calibri"/>
              </a:rPr>
              <a:t>относительно </a:t>
            </a:r>
            <a:r>
              <a:rPr sz="2200" spc="-20" dirty="0">
                <a:latin typeface="Calibri"/>
                <a:cs typeface="Calibri"/>
              </a:rPr>
              <a:t>податливо, </a:t>
            </a:r>
            <a:r>
              <a:rPr sz="2200" spc="-5" dirty="0">
                <a:latin typeface="Calibri"/>
                <a:cs typeface="Calibri"/>
              </a:rPr>
              <a:t>и,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следовательно,</a:t>
            </a:r>
            <a:endParaRPr sz="2200">
              <a:latin typeface="Calibri"/>
              <a:cs typeface="Calibri"/>
            </a:endParaRPr>
          </a:p>
          <a:p>
            <a:pPr marL="241300" marR="231140">
              <a:lnSpc>
                <a:spcPct val="70000"/>
              </a:lnSpc>
              <a:spcBef>
                <a:spcPts val="395"/>
              </a:spcBef>
            </a:pPr>
            <a:r>
              <a:rPr sz="2200" spc="-25" dirty="0">
                <a:latin typeface="Calibri"/>
                <a:cs typeface="Calibri"/>
              </a:rPr>
              <a:t>желудочки </a:t>
            </a:r>
            <a:r>
              <a:rPr sz="2200" spc="-5" dirty="0">
                <a:latin typeface="Calibri"/>
                <a:cs typeface="Calibri"/>
              </a:rPr>
              <a:t>могут </a:t>
            </a:r>
            <a:r>
              <a:rPr sz="2200" spc="-10" dirty="0">
                <a:latin typeface="Calibri"/>
                <a:cs typeface="Calibri"/>
              </a:rPr>
              <a:t>стать увеличенными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15" dirty="0">
                <a:latin typeface="Calibri"/>
                <a:cs typeface="Calibri"/>
              </a:rPr>
              <a:t>того, </a:t>
            </a:r>
            <a:r>
              <a:rPr sz="2200" spc="-20" dirty="0">
                <a:latin typeface="Calibri"/>
                <a:cs typeface="Calibri"/>
              </a:rPr>
              <a:t>как </a:t>
            </a:r>
            <a:r>
              <a:rPr sz="2200" spc="-5" dirty="0">
                <a:latin typeface="Calibri"/>
                <a:cs typeface="Calibri"/>
              </a:rPr>
              <a:t>начнет изменяться окружность  </a:t>
            </a:r>
            <a:r>
              <a:rPr sz="2200" spc="-15" dirty="0">
                <a:latin typeface="Calibri"/>
                <a:cs typeface="Calibri"/>
              </a:rPr>
              <a:t>головы.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Наличие </a:t>
            </a:r>
            <a:r>
              <a:rPr sz="2200" spc="-5" dirty="0">
                <a:latin typeface="Calibri"/>
                <a:cs typeface="Calibri"/>
              </a:rPr>
              <a:t>гидроцефалии </a:t>
            </a:r>
            <a:r>
              <a:rPr sz="2200" spc="-15" dirty="0">
                <a:latin typeface="Calibri"/>
                <a:cs typeface="Calibri"/>
              </a:rPr>
              <a:t>хорошо </a:t>
            </a:r>
            <a:r>
              <a:rPr sz="2200" spc="-20" dirty="0">
                <a:latin typeface="Calibri"/>
                <a:cs typeface="Calibri"/>
              </a:rPr>
              <a:t>коррелирует </a:t>
            </a:r>
            <a:r>
              <a:rPr sz="2200" spc="-5" dirty="0">
                <a:latin typeface="Calibri"/>
                <a:cs typeface="Calibri"/>
              </a:rPr>
              <a:t>с уровнем </a:t>
            </a:r>
            <a:r>
              <a:rPr sz="2200" spc="-10" dirty="0">
                <a:latin typeface="Calibri"/>
                <a:cs typeface="Calibri"/>
              </a:rPr>
              <a:t>спинального дефекта,</a:t>
            </a:r>
            <a:r>
              <a:rPr sz="2200" spc="25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5" dirty="0">
                <a:latin typeface="Calibri"/>
                <a:cs typeface="Calibri"/>
              </a:rPr>
              <a:t>этом </a:t>
            </a:r>
            <a:r>
              <a:rPr sz="2200" spc="-5" dirty="0">
                <a:latin typeface="Calibri"/>
                <a:cs typeface="Calibri"/>
              </a:rPr>
              <a:t>в случае </a:t>
            </a:r>
            <a:r>
              <a:rPr sz="2200" spc="-20" dirty="0">
                <a:latin typeface="Calibri"/>
                <a:cs typeface="Calibri"/>
              </a:rPr>
              <a:t>грудного </a:t>
            </a:r>
            <a:r>
              <a:rPr sz="2200" spc="-10" dirty="0">
                <a:latin typeface="Calibri"/>
                <a:cs typeface="Calibri"/>
              </a:rPr>
              <a:t>дефекта, </a:t>
            </a:r>
            <a:r>
              <a:rPr sz="2200" spc="-15" dirty="0">
                <a:latin typeface="Calibri"/>
                <a:cs typeface="Calibri"/>
              </a:rPr>
              <a:t>более </a:t>
            </a:r>
            <a:r>
              <a:rPr sz="2200" spc="-10" dirty="0">
                <a:latin typeface="Calibri"/>
                <a:cs typeface="Calibri"/>
              </a:rPr>
              <a:t>высокая частота проявления</a:t>
            </a:r>
            <a:r>
              <a:rPr sz="2200" spc="229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заболевания,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чем </a:t>
            </a:r>
            <a:r>
              <a:rPr sz="2200" spc="-5" dirty="0">
                <a:latin typeface="Calibri"/>
                <a:cs typeface="Calibri"/>
              </a:rPr>
              <a:t>при поясничном или крестцовом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дефекте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158" y="626440"/>
            <a:ext cx="10064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ПЕРВЫЕ ШЕСТЬ МЕСЯЦЕВ</a:t>
            </a:r>
            <a:r>
              <a:rPr sz="4400" spc="-90" dirty="0"/>
              <a:t> </a:t>
            </a:r>
            <a:r>
              <a:rPr sz="4400" dirty="0"/>
              <a:t>ЖИЗНИ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118105"/>
            <a:ext cx="10297795" cy="391985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7620" indent="-229235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исследование </a:t>
            </a:r>
            <a:r>
              <a:rPr sz="2200" spc="-15" dirty="0">
                <a:latin typeface="Calibri"/>
                <a:cs typeface="Calibri"/>
              </a:rPr>
              <a:t>двигательной </a:t>
            </a:r>
            <a:r>
              <a:rPr sz="2200" spc="-5" dirty="0">
                <a:latin typeface="Calibri"/>
                <a:cs typeface="Calibri"/>
              </a:rPr>
              <a:t>функции у </a:t>
            </a:r>
            <a:r>
              <a:rPr sz="2200" spc="-10" dirty="0">
                <a:latin typeface="Calibri"/>
                <a:cs typeface="Calibri"/>
              </a:rPr>
              <a:t>новорожденного </a:t>
            </a:r>
            <a:r>
              <a:rPr sz="2200" spc="-5" dirty="0">
                <a:latin typeface="Calibri"/>
                <a:cs typeface="Calibri"/>
              </a:rPr>
              <a:t>основано, </a:t>
            </a:r>
            <a:r>
              <a:rPr sz="2200" spc="-20" dirty="0">
                <a:latin typeface="Calibri"/>
                <a:cs typeface="Calibri"/>
              </a:rPr>
              <a:t>главным  </a:t>
            </a:r>
            <a:r>
              <a:rPr sz="2200" spc="-10" dirty="0">
                <a:latin typeface="Calibri"/>
                <a:cs typeface="Calibri"/>
              </a:rPr>
              <a:t>образом,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20" dirty="0">
                <a:latin typeface="Calibri"/>
                <a:cs typeface="Calibri"/>
              </a:rPr>
              <a:t>наблюдении </a:t>
            </a:r>
            <a:r>
              <a:rPr sz="2200" spc="-5" dirty="0">
                <a:latin typeface="Calibri"/>
                <a:cs typeface="Calibri"/>
              </a:rPr>
              <a:t>за спонтанными движениями, наличием или </a:t>
            </a:r>
            <a:r>
              <a:rPr sz="2200" spc="-10" dirty="0">
                <a:latin typeface="Calibri"/>
                <a:cs typeface="Calibri"/>
              </a:rPr>
              <a:t>отсутствием  </a:t>
            </a:r>
            <a:r>
              <a:rPr sz="2200" spc="-20" dirty="0">
                <a:latin typeface="Calibri"/>
                <a:cs typeface="Calibri"/>
              </a:rPr>
              <a:t>глубоких </a:t>
            </a:r>
            <a:r>
              <a:rPr sz="2200" spc="-10" dirty="0">
                <a:latin typeface="Calibri"/>
                <a:cs typeface="Calibri"/>
              </a:rPr>
              <a:t>сухожильных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детских рефлексов, </a:t>
            </a:r>
            <a:r>
              <a:rPr sz="2200" spc="-5" dirty="0">
                <a:latin typeface="Calibri"/>
                <a:cs typeface="Calibri"/>
              </a:rPr>
              <a:t>привычных поз, пассивных </a:t>
            </a:r>
            <a:r>
              <a:rPr sz="2200" spc="-10" dirty="0">
                <a:latin typeface="Calibri"/>
                <a:cs typeface="Calibri"/>
              </a:rPr>
              <a:t>движений </a:t>
            </a:r>
            <a:r>
              <a:rPr sz="2200" spc="-5" dirty="0">
                <a:latin typeface="Calibri"/>
                <a:cs typeface="Calibri"/>
              </a:rPr>
              <a:t>в  суставах и </a:t>
            </a:r>
            <a:r>
              <a:rPr sz="2200" spc="-10" dirty="0">
                <a:latin typeface="Calibri"/>
                <a:cs typeface="Calibri"/>
              </a:rPr>
              <a:t>тонуса.</a:t>
            </a:r>
            <a:endParaRPr sz="2200">
              <a:latin typeface="Calibri"/>
              <a:cs typeface="Calibri"/>
            </a:endParaRPr>
          </a:p>
          <a:p>
            <a:pPr marL="241300" marR="80645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например, </a:t>
            </a:r>
            <a:r>
              <a:rPr sz="2200" spc="-10" dirty="0">
                <a:latin typeface="Calibri"/>
                <a:cs typeface="Calibri"/>
              </a:rPr>
              <a:t>постоянно поддерживаемое </a:t>
            </a:r>
            <a:r>
              <a:rPr sz="2200" spc="-5" dirty="0">
                <a:latin typeface="Calibri"/>
                <a:cs typeface="Calibri"/>
              </a:rPr>
              <a:t>сгибание </a:t>
            </a:r>
            <a:r>
              <a:rPr sz="2200" spc="-15" dirty="0">
                <a:latin typeface="Calibri"/>
                <a:cs typeface="Calibri"/>
              </a:rPr>
              <a:t>бедра, </a:t>
            </a:r>
            <a:r>
              <a:rPr sz="2200" spc="-5" dirty="0">
                <a:latin typeface="Calibri"/>
                <a:cs typeface="Calibri"/>
              </a:rPr>
              <a:t>особенно </a:t>
            </a:r>
            <a:r>
              <a:rPr sz="2200" spc="-35" dirty="0">
                <a:latin typeface="Calibri"/>
                <a:cs typeface="Calibri"/>
              </a:rPr>
              <a:t>когда </a:t>
            </a:r>
            <a:r>
              <a:rPr sz="2200" spc="-5" dirty="0">
                <a:latin typeface="Calibri"/>
                <a:cs typeface="Calibri"/>
              </a:rPr>
              <a:t>пассивное  </a:t>
            </a:r>
            <a:r>
              <a:rPr sz="2200" spc="-10" dirty="0">
                <a:latin typeface="Calibri"/>
                <a:cs typeface="Calibri"/>
              </a:rPr>
              <a:t>разгибание </a:t>
            </a:r>
            <a:r>
              <a:rPr sz="2200" spc="-15" dirty="0">
                <a:latin typeface="Calibri"/>
                <a:cs typeface="Calibri"/>
              </a:rPr>
              <a:t>является </a:t>
            </a:r>
            <a:r>
              <a:rPr sz="2200" spc="-10" dirty="0">
                <a:latin typeface="Calibri"/>
                <a:cs typeface="Calibri"/>
              </a:rPr>
              <a:t>неполным, </a:t>
            </a:r>
            <a:r>
              <a:rPr sz="2200" spc="-15" dirty="0">
                <a:latin typeface="Calibri"/>
                <a:cs typeface="Calibri"/>
              </a:rPr>
              <a:t>является </a:t>
            </a:r>
            <a:r>
              <a:rPr sz="2200" spc="-10" dirty="0">
                <a:latin typeface="Calibri"/>
                <a:cs typeface="Calibri"/>
              </a:rPr>
              <a:t>признаком </a:t>
            </a:r>
            <a:r>
              <a:rPr sz="2200" spc="-5" dirty="0">
                <a:latin typeface="Calibri"/>
                <a:cs typeface="Calibri"/>
              </a:rPr>
              <a:t>слабости </a:t>
            </a:r>
            <a:r>
              <a:rPr sz="2200" spc="-15" dirty="0">
                <a:latin typeface="Calibri"/>
                <a:cs typeface="Calibri"/>
              </a:rPr>
              <a:t>разгибателя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бедра.</a:t>
            </a:r>
            <a:endParaRPr sz="2200">
              <a:latin typeface="Calibri"/>
              <a:cs typeface="Calibri"/>
            </a:endParaRPr>
          </a:p>
          <a:p>
            <a:pPr marL="241300" marR="1604645" indent="-229235">
              <a:lnSpc>
                <a:spcPct val="701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атрофия </a:t>
            </a:r>
            <a:r>
              <a:rPr sz="2200" spc="-20" dirty="0">
                <a:latin typeface="Calibri"/>
                <a:cs typeface="Calibri"/>
              </a:rPr>
              <a:t>может </a:t>
            </a:r>
            <a:r>
              <a:rPr sz="2200" spc="-5" dirty="0">
                <a:latin typeface="Calibri"/>
                <a:cs typeface="Calibri"/>
              </a:rPr>
              <a:t>быть очевидна при </a:t>
            </a:r>
            <a:r>
              <a:rPr sz="2200" spc="-15" dirty="0">
                <a:latin typeface="Calibri"/>
                <a:cs typeface="Calibri"/>
              </a:rPr>
              <a:t>тяжелом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10" dirty="0">
                <a:latin typeface="Calibri"/>
                <a:cs typeface="Calibri"/>
              </a:rPr>
              <a:t>неполном </a:t>
            </a:r>
            <a:r>
              <a:rPr sz="2200" spc="-5" dirty="0">
                <a:latin typeface="Calibri"/>
                <a:cs typeface="Calibri"/>
              </a:rPr>
              <a:t>параличе в  </a:t>
            </a:r>
            <a:r>
              <a:rPr sz="2200" spc="-15" dirty="0">
                <a:latin typeface="Calibri"/>
                <a:cs typeface="Calibri"/>
              </a:rPr>
              <a:t>определенных </a:t>
            </a:r>
            <a:r>
              <a:rPr sz="2200" spc="-10" dirty="0">
                <a:latin typeface="Calibri"/>
                <a:cs typeface="Calibri"/>
              </a:rPr>
              <a:t>мышцах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(пальпация).</a:t>
            </a:r>
            <a:endParaRPr sz="22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5" dirty="0">
                <a:latin typeface="Calibri"/>
                <a:cs typeface="Calibri"/>
              </a:rPr>
              <a:t>оценке двигательной </a:t>
            </a:r>
            <a:r>
              <a:rPr sz="2200" spc="-5" dirty="0">
                <a:latin typeface="Calibri"/>
                <a:cs typeface="Calibri"/>
              </a:rPr>
              <a:t>или сенсорной функции наличие </a:t>
            </a:r>
            <a:r>
              <a:rPr sz="2200" spc="-10" dirty="0">
                <a:latin typeface="Calibri"/>
                <a:cs typeface="Calibri"/>
              </a:rPr>
              <a:t>абстинентного </a:t>
            </a:r>
            <a:r>
              <a:rPr sz="2200" spc="-15" dirty="0">
                <a:latin typeface="Calibri"/>
                <a:cs typeface="Calibri"/>
              </a:rPr>
              <a:t>рефлекса 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10" dirty="0">
                <a:latin typeface="Calibri"/>
                <a:cs typeface="Calibri"/>
              </a:rPr>
              <a:t>тройного </a:t>
            </a:r>
            <a:r>
              <a:rPr sz="2200" spc="-5" dirty="0">
                <a:latin typeface="Calibri"/>
                <a:cs typeface="Calibri"/>
              </a:rPr>
              <a:t>сгибания </a:t>
            </a:r>
            <a:r>
              <a:rPr sz="2200" spc="-15" dirty="0">
                <a:latin typeface="Calibri"/>
                <a:cs typeface="Calibri"/>
              </a:rPr>
              <a:t>бедра, </a:t>
            </a:r>
            <a:r>
              <a:rPr sz="2200" spc="-20" dirty="0">
                <a:latin typeface="Calibri"/>
                <a:cs typeface="Calibri"/>
              </a:rPr>
              <a:t>колена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лодыжки </a:t>
            </a:r>
            <a:r>
              <a:rPr sz="2200" spc="-5" dirty="0">
                <a:latin typeface="Calibri"/>
                <a:cs typeface="Calibri"/>
              </a:rPr>
              <a:t>не </a:t>
            </a:r>
            <a:r>
              <a:rPr sz="2200" spc="-20" dirty="0">
                <a:latin typeface="Calibri"/>
                <a:cs typeface="Calibri"/>
              </a:rPr>
              <a:t>следует </a:t>
            </a:r>
            <a:r>
              <a:rPr sz="2200" spc="-5" dirty="0">
                <a:latin typeface="Calibri"/>
                <a:cs typeface="Calibri"/>
              </a:rPr>
              <a:t>путать с </a:t>
            </a:r>
            <a:r>
              <a:rPr sz="2200" spc="-10" dirty="0">
                <a:latin typeface="Calibri"/>
                <a:cs typeface="Calibri"/>
              </a:rPr>
              <a:t>произвольным  движением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сохранением ощущения, </a:t>
            </a:r>
            <a:r>
              <a:rPr sz="2200" spc="-5" dirty="0">
                <a:latin typeface="Calibri"/>
                <a:cs typeface="Calibri"/>
              </a:rPr>
              <a:t>особенно при </a:t>
            </a:r>
            <a:r>
              <a:rPr sz="2200" spc="-10" dirty="0">
                <a:latin typeface="Calibri"/>
                <a:cs typeface="Calibri"/>
              </a:rPr>
              <a:t>высоких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повреждениях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позвоночника.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нормальный </a:t>
            </a:r>
            <a:r>
              <a:rPr sz="2200" spc="-10" dirty="0">
                <a:latin typeface="Calibri"/>
                <a:cs typeface="Calibri"/>
              </a:rPr>
              <a:t>асимметричный </a:t>
            </a:r>
            <a:r>
              <a:rPr sz="2200" spc="-5" dirty="0">
                <a:latin typeface="Calibri"/>
                <a:cs typeface="Calibri"/>
              </a:rPr>
              <a:t>шейный </a:t>
            </a:r>
            <a:r>
              <a:rPr sz="2200" spc="-10" dirty="0">
                <a:latin typeface="Calibri"/>
                <a:cs typeface="Calibri"/>
              </a:rPr>
              <a:t>тонический </a:t>
            </a:r>
            <a:r>
              <a:rPr sz="2200" spc="-15" dirty="0">
                <a:latin typeface="Calibri"/>
                <a:cs typeface="Calibri"/>
              </a:rPr>
              <a:t>рефлекс, </a:t>
            </a:r>
            <a:r>
              <a:rPr sz="2200" spc="-5" dirty="0">
                <a:latin typeface="Calibri"/>
                <a:cs typeface="Calibri"/>
              </a:rPr>
              <a:t>возникающий в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руках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без ответа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ногах, </a:t>
            </a:r>
            <a:r>
              <a:rPr sz="2200" spc="-15" dirty="0">
                <a:latin typeface="Calibri"/>
                <a:cs typeface="Calibri"/>
              </a:rPr>
              <a:t>предполагает </a:t>
            </a:r>
            <a:r>
              <a:rPr sz="2200" spc="-5" dirty="0">
                <a:latin typeface="Calibri"/>
                <a:cs typeface="Calibri"/>
              </a:rPr>
              <a:t>паралич нижней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конечности.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158" y="626440"/>
            <a:ext cx="10064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ПЕРВЫЕ ШЕСТЬ МЕСЯЦЕВ</a:t>
            </a:r>
            <a:r>
              <a:rPr sz="4400" spc="-90" dirty="0"/>
              <a:t> </a:t>
            </a:r>
            <a:r>
              <a:rPr sz="4400" dirty="0"/>
              <a:t>ЖИЗНИ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315921"/>
            <a:ext cx="9955530" cy="28835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225425" indent="-229235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большинство </a:t>
            </a:r>
            <a:r>
              <a:rPr sz="2800" spc="-5" dirty="0">
                <a:latin typeface="Times New Roman"/>
                <a:cs typeface="Times New Roman"/>
              </a:rPr>
              <a:t>детей с </a:t>
            </a:r>
            <a:r>
              <a:rPr sz="2800" spc="-15" dirty="0">
                <a:latin typeface="Times New Roman"/>
                <a:cs typeface="Times New Roman"/>
              </a:rPr>
              <a:t>липоменингоцеле соответствуют  нормальному </a:t>
            </a:r>
            <a:r>
              <a:rPr sz="2800" spc="-5" dirty="0">
                <a:latin typeface="Times New Roman"/>
                <a:cs typeface="Times New Roman"/>
              </a:rPr>
              <a:t>развитию по </a:t>
            </a:r>
            <a:r>
              <a:rPr sz="2800" dirty="0">
                <a:latin typeface="Times New Roman"/>
                <a:cs typeface="Times New Roman"/>
              </a:rPr>
              <a:t>достижению </a:t>
            </a:r>
            <a:r>
              <a:rPr sz="2800" spc="-25" dirty="0">
                <a:latin typeface="Times New Roman"/>
                <a:cs typeface="Times New Roman"/>
              </a:rPr>
              <a:t>контроля </a:t>
            </a:r>
            <a:r>
              <a:rPr sz="2800" spc="-10" dirty="0">
                <a:latin typeface="Times New Roman"/>
                <a:cs typeface="Times New Roman"/>
              </a:rPr>
              <a:t>над </a:t>
            </a:r>
            <a:r>
              <a:rPr sz="2800" spc="-20" dirty="0">
                <a:latin typeface="Times New Roman"/>
                <a:cs typeface="Times New Roman"/>
              </a:rPr>
              <a:t>головой,  </a:t>
            </a:r>
            <a:r>
              <a:rPr sz="2800" spc="-35" dirty="0">
                <a:latin typeface="Times New Roman"/>
                <a:cs typeface="Times New Roman"/>
              </a:rPr>
              <a:t>мелкой </a:t>
            </a:r>
            <a:r>
              <a:rPr sz="2800" spc="-15" dirty="0">
                <a:latin typeface="Times New Roman"/>
                <a:cs typeface="Times New Roman"/>
              </a:rPr>
              <a:t>моторики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речи.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для младенцев с </a:t>
            </a:r>
            <a:r>
              <a:rPr sz="2800" spc="-15" dirty="0">
                <a:latin typeface="Times New Roman"/>
                <a:cs typeface="Times New Roman"/>
              </a:rPr>
              <a:t>миеломенингоцеле </a:t>
            </a:r>
            <a:r>
              <a:rPr sz="2800" spc="-20" dirty="0">
                <a:latin typeface="Times New Roman"/>
                <a:cs typeface="Times New Roman"/>
              </a:rPr>
              <a:t>это </a:t>
            </a:r>
            <a:r>
              <a:rPr sz="2800" spc="-25" dirty="0">
                <a:latin typeface="Times New Roman"/>
                <a:cs typeface="Times New Roman"/>
              </a:rPr>
              <a:t>может </a:t>
            </a:r>
            <a:r>
              <a:rPr sz="2800" spc="-5" dirty="0">
                <a:latin typeface="Times New Roman"/>
                <a:cs typeface="Times New Roman"/>
              </a:rPr>
              <a:t>быть </a:t>
            </a:r>
            <a:r>
              <a:rPr sz="2800" spc="-10" dirty="0">
                <a:latin typeface="Times New Roman"/>
                <a:cs typeface="Times New Roman"/>
              </a:rPr>
              <a:t>нарушено </a:t>
            </a:r>
            <a:r>
              <a:rPr sz="2800" spc="-5" dirty="0">
                <a:latin typeface="Times New Roman"/>
                <a:cs typeface="Times New Roman"/>
              </a:rPr>
              <a:t>в  </a:t>
            </a:r>
            <a:r>
              <a:rPr sz="2800" spc="-10" dirty="0">
                <a:latin typeface="Times New Roman"/>
                <a:cs typeface="Times New Roman"/>
              </a:rPr>
              <a:t>свете имеющейся </a:t>
            </a:r>
            <a:r>
              <a:rPr sz="2800" dirty="0">
                <a:latin typeface="Times New Roman"/>
                <a:cs typeface="Times New Roman"/>
              </a:rPr>
              <a:t>гидроцефалии, </a:t>
            </a:r>
            <a:r>
              <a:rPr sz="2800" spc="-15" dirty="0">
                <a:latin typeface="Times New Roman"/>
                <a:cs typeface="Times New Roman"/>
              </a:rPr>
              <a:t>аномалии </a:t>
            </a:r>
            <a:r>
              <a:rPr sz="2800" spc="-5" dirty="0">
                <a:latin typeface="Times New Roman"/>
                <a:cs typeface="Times New Roman"/>
              </a:rPr>
              <a:t>Киари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II,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2805"/>
              </a:lnSpc>
            </a:pPr>
            <a:r>
              <a:rPr sz="2800" spc="-10" dirty="0">
                <a:latin typeface="Times New Roman"/>
                <a:cs typeface="Times New Roman"/>
              </a:rPr>
              <a:t>медицинских </a:t>
            </a:r>
            <a:r>
              <a:rPr sz="2800" spc="-5" dirty="0">
                <a:latin typeface="Times New Roman"/>
                <a:cs typeface="Times New Roman"/>
              </a:rPr>
              <a:t>осложнений и </a:t>
            </a:r>
            <a:r>
              <a:rPr sz="2800" spc="-15" dirty="0">
                <a:latin typeface="Times New Roman"/>
                <a:cs typeface="Times New Roman"/>
              </a:rPr>
              <a:t>проблем </a:t>
            </a:r>
            <a:r>
              <a:rPr sz="2800" spc="-5" dirty="0">
                <a:latin typeface="Times New Roman"/>
                <a:cs typeface="Times New Roman"/>
              </a:rPr>
              <a:t>с развитием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нервной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Times New Roman"/>
                <a:cs typeface="Times New Roman"/>
              </a:rPr>
              <a:t>системы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580" y="626440"/>
            <a:ext cx="8232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ОТ 6 </a:t>
            </a:r>
            <a:r>
              <a:rPr sz="4400" spc="-10" dirty="0"/>
              <a:t>ДО </a:t>
            </a:r>
            <a:r>
              <a:rPr sz="4400" dirty="0"/>
              <a:t>12 МЕСЯЦЕВ</a:t>
            </a:r>
            <a:r>
              <a:rPr sz="4400" spc="-65" dirty="0"/>
              <a:t> </a:t>
            </a:r>
            <a:r>
              <a:rPr sz="4400" dirty="0"/>
              <a:t>ЖИЗНИ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271725"/>
            <a:ext cx="10320020" cy="385000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248285" indent="-229235">
              <a:lnSpc>
                <a:spcPts val="2920"/>
              </a:lnSpc>
              <a:spcBef>
                <a:spcPts val="76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0" dirty="0">
                <a:latin typeface="Calibri"/>
                <a:cs typeface="Calibri"/>
              </a:rPr>
              <a:t>это </a:t>
            </a:r>
            <a:r>
              <a:rPr sz="3000" b="1" i="1" spc="-90" dirty="0">
                <a:latin typeface="Calibri"/>
                <a:cs typeface="Calibri"/>
              </a:rPr>
              <a:t>критическое </a:t>
            </a:r>
            <a:r>
              <a:rPr sz="3000" b="1" i="1" spc="5" dirty="0">
                <a:latin typeface="Calibri"/>
                <a:cs typeface="Calibri"/>
              </a:rPr>
              <a:t>время </a:t>
            </a:r>
            <a:r>
              <a:rPr sz="2600" dirty="0">
                <a:latin typeface="Calibri"/>
                <a:cs typeface="Calibri"/>
              </a:rPr>
              <a:t>для </a:t>
            </a:r>
            <a:r>
              <a:rPr sz="2600" spc="-10" dirty="0">
                <a:latin typeface="Calibri"/>
                <a:cs typeface="Calibri"/>
              </a:rPr>
              <a:t>общего </a:t>
            </a:r>
            <a:r>
              <a:rPr sz="2600" spc="-15" dirty="0">
                <a:latin typeface="Calibri"/>
                <a:cs typeface="Calibri"/>
              </a:rPr>
              <a:t>двигательного </a:t>
            </a:r>
            <a:r>
              <a:rPr sz="2600" spc="-5" dirty="0">
                <a:latin typeface="Calibri"/>
                <a:cs typeface="Calibri"/>
              </a:rPr>
              <a:t>развития, </a:t>
            </a:r>
            <a:r>
              <a:rPr sz="2600" spc="-35" dirty="0">
                <a:latin typeface="Calibri"/>
                <a:cs typeface="Calibri"/>
              </a:rPr>
              <a:t>когда  </a:t>
            </a:r>
            <a:r>
              <a:rPr sz="2600" spc="-10" dirty="0">
                <a:latin typeface="Calibri"/>
                <a:cs typeface="Calibri"/>
              </a:rPr>
              <a:t>наиболее </a:t>
            </a:r>
            <a:r>
              <a:rPr sz="2600" spc="-5" dirty="0">
                <a:latin typeface="Calibri"/>
                <a:cs typeface="Calibri"/>
              </a:rPr>
              <a:t>типично развивающиеся </a:t>
            </a:r>
            <a:r>
              <a:rPr sz="2600" spc="-15" dirty="0">
                <a:latin typeface="Calibri"/>
                <a:cs typeface="Calibri"/>
              </a:rPr>
              <a:t>дети </a:t>
            </a:r>
            <a:r>
              <a:rPr sz="2600" spc="-20" dirty="0">
                <a:latin typeface="Calibri"/>
                <a:cs typeface="Calibri"/>
              </a:rPr>
              <a:t>сидят, </a:t>
            </a:r>
            <a:r>
              <a:rPr sz="2600" spc="-15" dirty="0">
                <a:latin typeface="Calibri"/>
                <a:cs typeface="Calibri"/>
              </a:rPr>
              <a:t>ползают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ХОДЯТ.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дети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0" dirty="0">
                <a:latin typeface="Calibri"/>
                <a:cs typeface="Calibri"/>
              </a:rPr>
              <a:t>расщелиной </a:t>
            </a:r>
            <a:r>
              <a:rPr sz="2600" spc="-5" dirty="0">
                <a:latin typeface="Calibri"/>
                <a:cs typeface="Calibri"/>
              </a:rPr>
              <a:t>позвоночника </a:t>
            </a:r>
            <a:r>
              <a:rPr sz="2600" spc="-30" dirty="0">
                <a:latin typeface="Calibri"/>
                <a:cs typeface="Calibri"/>
              </a:rPr>
              <a:t>будут </a:t>
            </a:r>
            <a:r>
              <a:rPr sz="2600" spc="-5" dirty="0">
                <a:latin typeface="Calibri"/>
                <a:cs typeface="Calibri"/>
              </a:rPr>
              <a:t>иметь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задержки.</a:t>
            </a:r>
            <a:endParaRPr sz="2600">
              <a:latin typeface="Calibri"/>
              <a:cs typeface="Calibri"/>
            </a:endParaRPr>
          </a:p>
          <a:p>
            <a:pPr marL="241300" marR="1311275" indent="-229235">
              <a:lnSpc>
                <a:spcPts val="2810"/>
              </a:lnSpc>
              <a:spcBef>
                <a:spcPts val="103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моторная </a:t>
            </a:r>
            <a:r>
              <a:rPr sz="2600" spc="-5" dirty="0">
                <a:latin typeface="Calibri"/>
                <a:cs typeface="Calibri"/>
              </a:rPr>
              <a:t>функция </a:t>
            </a:r>
            <a:r>
              <a:rPr sz="2600" dirty="0">
                <a:latin typeface="Calibri"/>
                <a:cs typeface="Calibri"/>
              </a:rPr>
              <a:t>индивида </a:t>
            </a:r>
            <a:r>
              <a:rPr sz="2600" spc="-10" dirty="0">
                <a:latin typeface="Calibri"/>
                <a:cs typeface="Calibri"/>
              </a:rPr>
              <a:t>позволит медицинской команде  </a:t>
            </a:r>
            <a:r>
              <a:rPr sz="2600" spc="-15" dirty="0">
                <a:latin typeface="Calibri"/>
                <a:cs typeface="Calibri"/>
              </a:rPr>
              <a:t>обсудить </a:t>
            </a:r>
            <a:r>
              <a:rPr sz="2600" spc="-5" dirty="0">
                <a:latin typeface="Calibri"/>
                <a:cs typeface="Calibri"/>
              </a:rPr>
              <a:t>реалистичные ожидания </a:t>
            </a:r>
            <a:r>
              <a:rPr sz="2600" dirty="0">
                <a:latin typeface="Calibri"/>
                <a:cs typeface="Calibri"/>
              </a:rPr>
              <a:t>членов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семьи.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ts val="281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ранняя </a:t>
            </a:r>
            <a:r>
              <a:rPr sz="2600" spc="-10" dirty="0">
                <a:latin typeface="Calibri"/>
                <a:cs typeface="Calibri"/>
              </a:rPr>
              <a:t>подвижность, отражающая </a:t>
            </a:r>
            <a:r>
              <a:rPr sz="2600" dirty="0">
                <a:latin typeface="Calibri"/>
                <a:cs typeface="Calibri"/>
              </a:rPr>
              <a:t>нормальное </a:t>
            </a:r>
            <a:r>
              <a:rPr sz="2600" spc="-5" dirty="0">
                <a:latin typeface="Calibri"/>
                <a:cs typeface="Calibri"/>
              </a:rPr>
              <a:t>развитие, </a:t>
            </a:r>
            <a:r>
              <a:rPr sz="2600" spc="-15" dirty="0">
                <a:latin typeface="Calibri"/>
                <a:cs typeface="Calibri"/>
              </a:rPr>
              <a:t>должна </a:t>
            </a:r>
            <a:r>
              <a:rPr sz="2600" dirty="0">
                <a:latin typeface="Calibri"/>
                <a:cs typeface="Calibri"/>
              </a:rPr>
              <a:t>быть  включена в план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реабилитации.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965"/>
              </a:lnSpc>
              <a:spcBef>
                <a:spcPts val="65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недостаток </a:t>
            </a:r>
            <a:r>
              <a:rPr sz="2600" spc="-5" dirty="0">
                <a:latin typeface="Calibri"/>
                <a:cs typeface="Calibri"/>
              </a:rPr>
              <a:t>опыта </a:t>
            </a:r>
            <a:r>
              <a:rPr sz="2600" dirty="0">
                <a:latin typeface="Calibri"/>
                <a:cs typeface="Calibri"/>
              </a:rPr>
              <a:t>познания </a:t>
            </a:r>
            <a:r>
              <a:rPr sz="2600" spc="-10" dirty="0">
                <a:latin typeface="Calibri"/>
                <a:cs typeface="Calibri"/>
              </a:rPr>
              <a:t>окружающей среды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привести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965"/>
              </a:lnSpc>
            </a:pPr>
            <a:r>
              <a:rPr sz="2600" dirty="0">
                <a:latin typeface="Calibri"/>
                <a:cs typeface="Calibri"/>
              </a:rPr>
              <a:t>сенсорной / </a:t>
            </a:r>
            <a:r>
              <a:rPr sz="2600" spc="-10" dirty="0">
                <a:latin typeface="Calibri"/>
                <a:cs typeface="Calibri"/>
              </a:rPr>
              <a:t>моторной </a:t>
            </a:r>
            <a:r>
              <a:rPr sz="2600" spc="-5" dirty="0">
                <a:latin typeface="Calibri"/>
                <a:cs typeface="Calibri"/>
              </a:rPr>
              <a:t>депривации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повлиять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5" dirty="0">
                <a:latin typeface="Calibri"/>
                <a:cs typeface="Calibri"/>
              </a:rPr>
              <a:t>потенциал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развития.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580" y="626440"/>
            <a:ext cx="8232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ОТ 6 </a:t>
            </a:r>
            <a:r>
              <a:rPr sz="4400" spc="-10" dirty="0"/>
              <a:t>ДО </a:t>
            </a:r>
            <a:r>
              <a:rPr sz="4400" dirty="0"/>
              <a:t>12 МЕСЯЦЕВ</a:t>
            </a:r>
            <a:r>
              <a:rPr sz="4400" spc="-65" dirty="0"/>
              <a:t> </a:t>
            </a:r>
            <a:r>
              <a:rPr sz="4400" dirty="0"/>
              <a:t>ЖИЗНИ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42245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Контроль </a:t>
            </a:r>
            <a:r>
              <a:rPr sz="2600" dirty="0">
                <a:latin typeface="Calibri"/>
                <a:cs typeface="Calibri"/>
              </a:rPr>
              <a:t>над </a:t>
            </a:r>
            <a:r>
              <a:rPr sz="2600" spc="-15" dirty="0">
                <a:latin typeface="Calibri"/>
                <a:cs typeface="Calibri"/>
              </a:rPr>
              <a:t>положением головы </a:t>
            </a:r>
            <a:r>
              <a:rPr sz="2600" spc="-10" dirty="0">
                <a:latin typeface="Calibri"/>
                <a:cs typeface="Calibri"/>
              </a:rPr>
              <a:t>является </a:t>
            </a:r>
            <a:r>
              <a:rPr sz="2600" dirty="0">
                <a:latin typeface="Calibri"/>
                <a:cs typeface="Calibri"/>
              </a:rPr>
              <a:t>важной </a:t>
            </a:r>
            <a:r>
              <a:rPr sz="2600" spc="-10" dirty="0">
                <a:latin typeface="Calibri"/>
                <a:cs typeface="Calibri"/>
              </a:rPr>
              <a:t>вехой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65"/>
              </a:spcBef>
            </a:pPr>
            <a:r>
              <a:rPr sz="2600" spc="-10" dirty="0">
                <a:latin typeface="Calibri"/>
                <a:cs typeface="Calibri"/>
              </a:rPr>
              <a:t>предпосылкой </a:t>
            </a:r>
            <a:r>
              <a:rPr sz="2600" spc="-5" dirty="0">
                <a:latin typeface="Calibri"/>
                <a:cs typeface="Calibri"/>
              </a:rPr>
              <a:t>для </a:t>
            </a:r>
            <a:r>
              <a:rPr sz="2600" dirty="0">
                <a:latin typeface="Calibri"/>
                <a:cs typeface="Calibri"/>
              </a:rPr>
              <a:t>новых </a:t>
            </a:r>
            <a:r>
              <a:rPr sz="2600" spc="-5" dirty="0">
                <a:latin typeface="Calibri"/>
                <a:cs typeface="Calibri"/>
              </a:rPr>
              <a:t>навыков. </a:t>
            </a:r>
            <a:r>
              <a:rPr sz="2600" spc="-10" dirty="0">
                <a:latin typeface="Calibri"/>
                <a:cs typeface="Calibri"/>
              </a:rPr>
              <a:t>Большинство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spc="-10" dirty="0">
                <a:latin typeface="Calibri"/>
                <a:cs typeface="Calibri"/>
              </a:rPr>
              <a:t>достигают </a:t>
            </a:r>
            <a:r>
              <a:rPr sz="2600" spc="-20" dirty="0">
                <a:latin typeface="Calibri"/>
                <a:cs typeface="Calibri"/>
              </a:rPr>
              <a:t>этого  </a:t>
            </a:r>
            <a:r>
              <a:rPr sz="2600" spc="-5" dirty="0">
                <a:latin typeface="Calibri"/>
                <a:cs typeface="Calibri"/>
              </a:rPr>
              <a:t>навыка </a:t>
            </a:r>
            <a:r>
              <a:rPr sz="2600" dirty="0">
                <a:latin typeface="Calibri"/>
                <a:cs typeface="Calibri"/>
              </a:rPr>
              <a:t>независимо </a:t>
            </a:r>
            <a:r>
              <a:rPr sz="2600" spc="-15" dirty="0">
                <a:latin typeface="Calibri"/>
                <a:cs typeface="Calibri"/>
              </a:rPr>
              <a:t>от </a:t>
            </a:r>
            <a:r>
              <a:rPr sz="2600" dirty="0">
                <a:latin typeface="Calibri"/>
                <a:cs typeface="Calibri"/>
              </a:rPr>
              <a:t>уровня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поражения.</a:t>
            </a:r>
            <a:endParaRPr sz="2600">
              <a:latin typeface="Calibri"/>
              <a:cs typeface="Calibri"/>
            </a:endParaRPr>
          </a:p>
          <a:p>
            <a:pPr marL="241300" marR="489584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Дети </a:t>
            </a:r>
            <a:r>
              <a:rPr sz="2600" dirty="0">
                <a:latin typeface="Calibri"/>
                <a:cs typeface="Calibri"/>
              </a:rPr>
              <a:t>с высоким </a:t>
            </a:r>
            <a:r>
              <a:rPr sz="2600" spc="-20" dirty="0">
                <a:latin typeface="Calibri"/>
                <a:cs typeface="Calibri"/>
              </a:rPr>
              <a:t>грудным </a:t>
            </a:r>
            <a:r>
              <a:rPr sz="2600" spc="-5" dirty="0">
                <a:latin typeface="Calibri"/>
                <a:cs typeface="Calibri"/>
              </a:rPr>
              <a:t>поражением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5" dirty="0">
                <a:latin typeface="Calibri"/>
                <a:cs typeface="Calibri"/>
              </a:rPr>
              <a:t>имеют </a:t>
            </a:r>
            <a:r>
              <a:rPr sz="2600" spc="-10" dirty="0">
                <a:latin typeface="Calibri"/>
                <a:cs typeface="Calibri"/>
              </a:rPr>
              <a:t>достаточных </a:t>
            </a:r>
            <a:r>
              <a:rPr sz="2600" dirty="0">
                <a:latin typeface="Calibri"/>
                <a:cs typeface="Calibri"/>
              </a:rPr>
              <a:t>мышц  </a:t>
            </a:r>
            <a:r>
              <a:rPr sz="2600" spc="-15" dirty="0">
                <a:latin typeface="Calibri"/>
                <a:cs typeface="Calibri"/>
              </a:rPr>
              <a:t>туловища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живота, чтобы </a:t>
            </a:r>
            <a:r>
              <a:rPr sz="2600" spc="-10" dirty="0">
                <a:latin typeface="Calibri"/>
                <a:cs typeface="Calibri"/>
              </a:rPr>
              <a:t>получить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поддерживать </a:t>
            </a:r>
            <a:r>
              <a:rPr sz="2600" dirty="0">
                <a:latin typeface="Calibri"/>
                <a:cs typeface="Calibri"/>
              </a:rPr>
              <a:t>баланс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сидя.</a:t>
            </a:r>
            <a:endParaRPr sz="2600">
              <a:latin typeface="Calibri"/>
              <a:cs typeface="Calibri"/>
            </a:endParaRPr>
          </a:p>
          <a:p>
            <a:pPr marL="241300" marR="1129665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Компенсационные стратегии </a:t>
            </a:r>
            <a:r>
              <a:rPr sz="2600" dirty="0">
                <a:latin typeface="Calibri"/>
                <a:cs typeface="Calibri"/>
              </a:rPr>
              <a:t>включают </a:t>
            </a:r>
            <a:r>
              <a:rPr sz="2600" spc="-10" dirty="0">
                <a:latin typeface="Calibri"/>
                <a:cs typeface="Calibri"/>
              </a:rPr>
              <a:t>опору </a:t>
            </a:r>
            <a:r>
              <a:rPr sz="2600" dirty="0">
                <a:latin typeface="Calibri"/>
                <a:cs typeface="Calibri"/>
              </a:rPr>
              <a:t>сидя, </a:t>
            </a:r>
            <a:r>
              <a:rPr sz="2600" spc="-5" dirty="0">
                <a:latin typeface="Calibri"/>
                <a:cs typeface="Calibri"/>
              </a:rPr>
              <a:t>повороты </a:t>
            </a:r>
            <a:r>
              <a:rPr sz="2600" dirty="0">
                <a:latin typeface="Calibri"/>
                <a:cs typeface="Calibri"/>
              </a:rPr>
              <a:t>в  </a:t>
            </a:r>
            <a:r>
              <a:rPr sz="2600" spc="-10" dirty="0">
                <a:latin typeface="Calibri"/>
                <a:cs typeface="Calibri"/>
              </a:rPr>
              <a:t>сторону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накопление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опыта.</a:t>
            </a:r>
            <a:endParaRPr sz="2600">
              <a:latin typeface="Calibri"/>
              <a:cs typeface="Calibri"/>
            </a:endParaRPr>
          </a:p>
          <a:p>
            <a:pPr marL="241300" marR="59055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spc="-5" dirty="0">
                <a:latin typeface="Calibri"/>
                <a:cs typeface="Calibri"/>
              </a:rPr>
              <a:t>Сидение </a:t>
            </a:r>
            <a:r>
              <a:rPr sz="2600" spc="-20" dirty="0">
                <a:latin typeface="Calibri"/>
                <a:cs typeface="Calibri"/>
              </a:rPr>
              <a:t>необходимо </a:t>
            </a:r>
            <a:r>
              <a:rPr sz="2600" spc="-5" dirty="0">
                <a:latin typeface="Calibri"/>
                <a:cs typeface="Calibri"/>
              </a:rPr>
              <a:t>для навыков </a:t>
            </a:r>
            <a:r>
              <a:rPr sz="2600" dirty="0">
                <a:latin typeface="Calibri"/>
                <a:cs typeface="Calibri"/>
              </a:rPr>
              <a:t>игры и </a:t>
            </a:r>
            <a:r>
              <a:rPr sz="2600" spc="-10" dirty="0">
                <a:latin typeface="Calibri"/>
                <a:cs typeface="Calibri"/>
              </a:rPr>
              <a:t>рук </a:t>
            </a:r>
            <a:r>
              <a:rPr sz="2600" dirty="0">
                <a:latin typeface="Calibri"/>
                <a:cs typeface="Calibri"/>
              </a:rPr>
              <a:t>→ </a:t>
            </a:r>
            <a:r>
              <a:rPr sz="2600" spc="-15" dirty="0">
                <a:latin typeface="Calibri"/>
                <a:cs typeface="Calibri"/>
              </a:rPr>
              <a:t>следует </a:t>
            </a:r>
            <a:r>
              <a:rPr sz="2600" spc="-10" dirty="0">
                <a:latin typeface="Calibri"/>
                <a:cs typeface="Calibri"/>
              </a:rPr>
              <a:t>использовать  соответствующее</a:t>
            </a:r>
            <a:r>
              <a:rPr sz="2600" spc="-15" dirty="0">
                <a:latin typeface="Calibri"/>
                <a:cs typeface="Calibri"/>
              </a:rPr>
              <a:t> оборудование.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Сидение </a:t>
            </a:r>
            <a:r>
              <a:rPr sz="2600" spc="-10" dirty="0">
                <a:latin typeface="Calibri"/>
                <a:cs typeface="Calibri"/>
              </a:rPr>
              <a:t>также полезно </a:t>
            </a:r>
            <a:r>
              <a:rPr sz="2600" spc="-5" dirty="0">
                <a:latin typeface="Calibri"/>
                <a:cs typeface="Calibri"/>
              </a:rPr>
              <a:t>для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самоодевания.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Сидение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5" dirty="0">
                <a:latin typeface="Calibri"/>
                <a:cs typeface="Calibri"/>
              </a:rPr>
              <a:t>отсрочено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dirty="0">
                <a:latin typeface="Calibri"/>
                <a:cs typeface="Calibri"/>
              </a:rPr>
              <a:t>со </a:t>
            </a:r>
            <a:r>
              <a:rPr sz="2600" spc="-5" dirty="0">
                <a:latin typeface="Calibri"/>
                <a:cs typeface="Calibri"/>
              </a:rPr>
              <a:t>средне-поясничными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 marR="979805">
              <a:lnSpc>
                <a:spcPct val="70100"/>
              </a:lnSpc>
              <a:spcBef>
                <a:spcPts val="465"/>
              </a:spcBef>
            </a:pPr>
            <a:r>
              <a:rPr sz="2600" dirty="0">
                <a:latin typeface="Calibri"/>
                <a:cs typeface="Calibri"/>
              </a:rPr>
              <a:t>нижними </a:t>
            </a:r>
            <a:r>
              <a:rPr sz="2600" spc="-10" dirty="0">
                <a:latin typeface="Calibri"/>
                <a:cs typeface="Calibri"/>
              </a:rPr>
              <a:t>повреждениями, </a:t>
            </a:r>
            <a:r>
              <a:rPr sz="2600" dirty="0">
                <a:latin typeface="Calibri"/>
                <a:cs typeface="Calibri"/>
              </a:rPr>
              <a:t>но </a:t>
            </a:r>
            <a:r>
              <a:rPr sz="2600" spc="-5" dirty="0">
                <a:latin typeface="Calibri"/>
                <a:cs typeface="Calibri"/>
              </a:rPr>
              <a:t>они, </a:t>
            </a:r>
            <a:r>
              <a:rPr sz="2600" spc="-10" dirty="0">
                <a:latin typeface="Calibri"/>
                <a:cs typeface="Calibri"/>
              </a:rPr>
              <a:t>скорее </a:t>
            </a:r>
            <a:r>
              <a:rPr sz="2600" spc="-5" dirty="0">
                <a:latin typeface="Calibri"/>
                <a:cs typeface="Calibri"/>
              </a:rPr>
              <a:t>всего, достигнут </a:t>
            </a:r>
            <a:r>
              <a:rPr sz="2600" spc="-20" dirty="0">
                <a:latin typeface="Calibri"/>
                <a:cs typeface="Calibri"/>
              </a:rPr>
              <a:t>этого  </a:t>
            </a:r>
            <a:r>
              <a:rPr sz="2600" spc="-5" dirty="0">
                <a:latin typeface="Calibri"/>
                <a:cs typeface="Calibri"/>
              </a:rPr>
              <a:t>навыка.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580" y="626440"/>
            <a:ext cx="8232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ОТ 6 </a:t>
            </a:r>
            <a:r>
              <a:rPr sz="4400" spc="-10" dirty="0"/>
              <a:t>ДО </a:t>
            </a:r>
            <a:r>
              <a:rPr sz="4400" dirty="0"/>
              <a:t>12 МЕСЯЦЕВ</a:t>
            </a:r>
            <a:r>
              <a:rPr sz="4400" spc="-65" dirty="0"/>
              <a:t> </a:t>
            </a:r>
            <a:r>
              <a:rPr sz="4400" dirty="0"/>
              <a:t>ЖИЗНИ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160000" cy="40322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26034" indent="-229235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Роллинг </a:t>
            </a:r>
            <a:r>
              <a:rPr sz="2800" spc="-10" dirty="0">
                <a:latin typeface="Calibri"/>
                <a:cs typeface="Calibri"/>
              </a:rPr>
              <a:t>(повороты) задерживается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5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25" dirty="0">
                <a:latin typeface="Calibri"/>
                <a:cs typeface="Calibri"/>
              </a:rPr>
              <a:t>грудным </a:t>
            </a:r>
            <a:r>
              <a:rPr sz="2800" spc="-5" dirty="0">
                <a:latin typeface="Calibri"/>
                <a:cs typeface="Calibri"/>
              </a:rPr>
              <a:t>и высоким  поясничными </a:t>
            </a:r>
            <a:r>
              <a:rPr sz="2800" spc="-10" dirty="0">
                <a:latin typeface="Calibri"/>
                <a:cs typeface="Calibri"/>
              </a:rPr>
              <a:t>поражениями. </a:t>
            </a: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5" dirty="0">
                <a:latin typeface="Calibri"/>
                <a:cs typeface="Calibri"/>
              </a:rPr>
              <a:t>поворачиваться,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ребенок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1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использует </a:t>
            </a:r>
            <a:r>
              <a:rPr sz="2800" spc="-30" dirty="0">
                <a:latin typeface="Calibri"/>
                <a:cs typeface="Calibri"/>
              </a:rPr>
              <a:t>голову, </a:t>
            </a:r>
            <a:r>
              <a:rPr sz="2800" spc="-20" dirty="0">
                <a:latin typeface="Calibri"/>
                <a:cs typeface="Calibri"/>
              </a:rPr>
              <a:t>туловище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ноги.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5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8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Слабость </a:t>
            </a:r>
            <a:r>
              <a:rPr sz="2800" spc="-25" dirty="0">
                <a:latin typeface="Calibri"/>
                <a:cs typeface="Calibri"/>
              </a:rPr>
              <a:t>грудных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верхних </a:t>
            </a:r>
            <a:r>
              <a:rPr sz="2800" spc="-5" dirty="0">
                <a:latin typeface="Calibri"/>
                <a:cs typeface="Calibri"/>
              </a:rPr>
              <a:t>поясничных </a:t>
            </a:r>
            <a:r>
              <a:rPr sz="2800" spc="-10" dirty="0">
                <a:latin typeface="Calibri"/>
                <a:cs typeface="Calibri"/>
              </a:rPr>
              <a:t>мышц </a:t>
            </a:r>
            <a:r>
              <a:rPr sz="2800" spc="-5" dirty="0">
                <a:latin typeface="Calibri"/>
                <a:cs typeface="Calibri"/>
              </a:rPr>
              <a:t>задерживает </a:t>
            </a:r>
            <a:r>
              <a:rPr sz="2800" spc="-30" dirty="0">
                <a:latin typeface="Calibri"/>
                <a:cs typeface="Calibri"/>
              </a:rPr>
              <a:t>этот  </a:t>
            </a:r>
            <a:r>
              <a:rPr sz="2800" spc="-5" dirty="0">
                <a:latin typeface="Calibri"/>
                <a:cs typeface="Calibri"/>
              </a:rPr>
              <a:t>навык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15" dirty="0">
                <a:latin typeface="Calibri"/>
                <a:cs typeface="Calibri"/>
              </a:rPr>
              <a:t>тех </a:t>
            </a:r>
            <a:r>
              <a:rPr sz="2800" spc="-5" dirty="0">
                <a:latin typeface="Calibri"/>
                <a:cs typeface="Calibri"/>
              </a:rPr>
              <a:t>пор, </a:t>
            </a:r>
            <a:r>
              <a:rPr sz="2800" spc="-15" dirty="0">
                <a:latin typeface="Calibri"/>
                <a:cs typeface="Calibri"/>
              </a:rPr>
              <a:t>пока </a:t>
            </a:r>
            <a:r>
              <a:rPr sz="2800" spc="-10" dirty="0">
                <a:latin typeface="Calibri"/>
                <a:cs typeface="Calibri"/>
              </a:rPr>
              <a:t>ребенок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5" dirty="0">
                <a:latin typeface="Calibri"/>
                <a:cs typeface="Calibri"/>
              </a:rPr>
              <a:t>сможет </a:t>
            </a:r>
            <a:r>
              <a:rPr sz="2800" spc="-5" dirty="0">
                <a:latin typeface="Calibri"/>
                <a:cs typeface="Calibri"/>
              </a:rPr>
              <a:t>понять адаптивные  </a:t>
            </a:r>
            <a:r>
              <a:rPr sz="2800" spc="-10" dirty="0">
                <a:latin typeface="Calibri"/>
                <a:cs typeface="Calibri"/>
              </a:rPr>
              <a:t>движения, </a:t>
            </a:r>
            <a:r>
              <a:rPr sz="2800" spc="-5" dirty="0">
                <a:latin typeface="Calibri"/>
                <a:cs typeface="Calibri"/>
              </a:rPr>
              <a:t>включая </a:t>
            </a:r>
            <a:r>
              <a:rPr sz="2800" spc="-10" dirty="0">
                <a:latin typeface="Calibri"/>
                <a:cs typeface="Calibri"/>
              </a:rPr>
              <a:t>использование </a:t>
            </a:r>
            <a:r>
              <a:rPr sz="2800" spc="-20" dirty="0">
                <a:latin typeface="Calibri"/>
                <a:cs typeface="Calibri"/>
              </a:rPr>
              <a:t>импульса </a:t>
            </a:r>
            <a:r>
              <a:rPr sz="2800" spc="-10" dirty="0">
                <a:latin typeface="Calibri"/>
                <a:cs typeface="Calibri"/>
              </a:rPr>
              <a:t>для движения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ног.</a:t>
            </a:r>
            <a:endParaRPr sz="2800">
              <a:latin typeface="Calibri"/>
              <a:cs typeface="Calibri"/>
            </a:endParaRPr>
          </a:p>
          <a:p>
            <a:pPr marL="241300" marR="697230" indent="-22923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5" dirty="0">
                <a:latin typeface="Calibri"/>
                <a:cs typeface="Calibri"/>
              </a:rPr>
              <a:t>Терапевт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помочь </a:t>
            </a:r>
            <a:r>
              <a:rPr sz="2800" spc="-25" dirty="0">
                <a:latin typeface="Calibri"/>
                <a:cs typeface="Calibri"/>
              </a:rPr>
              <a:t>родителям </a:t>
            </a:r>
            <a:r>
              <a:rPr sz="2800" spc="-5" dirty="0">
                <a:latin typeface="Calibri"/>
                <a:cs typeface="Calibri"/>
              </a:rPr>
              <a:t>включить </a:t>
            </a:r>
            <a:r>
              <a:rPr sz="2800" spc="-10" dirty="0">
                <a:latin typeface="Calibri"/>
                <a:cs typeface="Calibri"/>
              </a:rPr>
              <a:t>игру </a:t>
            </a:r>
            <a:r>
              <a:rPr sz="2800" spc="-5" dirty="0">
                <a:latin typeface="Calibri"/>
                <a:cs typeface="Calibri"/>
              </a:rPr>
              <a:t>в занятие,  </a:t>
            </a: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5" dirty="0">
                <a:latin typeface="Calibri"/>
                <a:cs typeface="Calibri"/>
              </a:rPr>
              <a:t>помочь </a:t>
            </a:r>
            <a:r>
              <a:rPr sz="2800" spc="-10" dirty="0">
                <a:latin typeface="Calibri"/>
                <a:cs typeface="Calibri"/>
              </a:rPr>
              <a:t>ребенку </a:t>
            </a:r>
            <a:r>
              <a:rPr sz="2800" spc="-5" dirty="0">
                <a:latin typeface="Calibri"/>
                <a:cs typeface="Calibri"/>
              </a:rPr>
              <a:t>научиться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поворачиваться.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Большинство учится </a:t>
            </a:r>
            <a:r>
              <a:rPr sz="2800" spc="-5" dirty="0">
                <a:latin typeface="Calibri"/>
                <a:cs typeface="Calibri"/>
              </a:rPr>
              <a:t>поворачиваться к 18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месяцам.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580" y="626440"/>
            <a:ext cx="8232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ОТ 6 </a:t>
            </a:r>
            <a:r>
              <a:rPr sz="4400" spc="-10" dirty="0"/>
              <a:t>ДО </a:t>
            </a:r>
            <a:r>
              <a:rPr sz="4400" dirty="0"/>
              <a:t>12 МЕСЯЦЕВ</a:t>
            </a:r>
            <a:r>
              <a:rPr sz="4400" spc="-65" dirty="0"/>
              <a:t> </a:t>
            </a:r>
            <a:r>
              <a:rPr sz="4400" dirty="0"/>
              <a:t>ЖИЗНИ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1489"/>
            <a:ext cx="10277475" cy="42475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459740" indent="-229235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Подвижность на </a:t>
            </a:r>
            <a:r>
              <a:rPr sz="2800" spc="-15" dirty="0">
                <a:latin typeface="Times New Roman"/>
                <a:cs typeface="Times New Roman"/>
              </a:rPr>
              <a:t>полу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spc="-20" dirty="0">
                <a:latin typeface="Times New Roman"/>
                <a:cs typeface="Times New Roman"/>
              </a:rPr>
              <a:t>это </a:t>
            </a:r>
            <a:r>
              <a:rPr sz="2800" spc="10" dirty="0">
                <a:latin typeface="Times New Roman"/>
                <a:cs typeface="Times New Roman"/>
              </a:rPr>
              <a:t>способ </a:t>
            </a:r>
            <a:r>
              <a:rPr sz="2800" spc="-5" dirty="0">
                <a:latin typeface="Times New Roman"/>
                <a:cs typeface="Times New Roman"/>
              </a:rPr>
              <a:t>для </a:t>
            </a:r>
            <a:r>
              <a:rPr sz="2800" spc="-15" dirty="0">
                <a:latin typeface="Times New Roman"/>
                <a:cs typeface="Times New Roman"/>
              </a:rPr>
              <a:t>ребенка перемещаться </a:t>
            </a:r>
            <a:r>
              <a:rPr sz="2800" spc="-5" dirty="0">
                <a:latin typeface="Times New Roman"/>
                <a:cs typeface="Times New Roman"/>
              </a:rPr>
              <a:t>с  </a:t>
            </a:r>
            <a:r>
              <a:rPr sz="2800" spc="15" dirty="0">
                <a:latin typeface="Times New Roman"/>
                <a:cs typeface="Times New Roman"/>
              </a:rPr>
              <a:t>места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dirty="0">
                <a:latin typeface="Times New Roman"/>
                <a:cs typeface="Times New Roman"/>
              </a:rPr>
              <a:t>место, </a:t>
            </a:r>
            <a:r>
              <a:rPr sz="2800" spc="-10" dirty="0">
                <a:latin typeface="Times New Roman"/>
                <a:cs typeface="Times New Roman"/>
              </a:rPr>
              <a:t>чтобы получить </a:t>
            </a:r>
            <a:r>
              <a:rPr sz="2800" spc="-15" dirty="0">
                <a:latin typeface="Times New Roman"/>
                <a:cs typeface="Times New Roman"/>
              </a:rPr>
              <a:t>игрушку </a:t>
            </a:r>
            <a:r>
              <a:rPr sz="2800" spc="-10" dirty="0">
                <a:latin typeface="Times New Roman"/>
                <a:cs typeface="Times New Roman"/>
              </a:rPr>
              <a:t>или </a:t>
            </a:r>
            <a:r>
              <a:rPr sz="2800" spc="-25" dirty="0">
                <a:latin typeface="Times New Roman"/>
                <a:cs typeface="Times New Roman"/>
              </a:rPr>
              <a:t>исследовать  </a:t>
            </a:r>
            <a:r>
              <a:rPr sz="2800" spc="-15" dirty="0">
                <a:latin typeface="Times New Roman"/>
                <a:cs typeface="Times New Roman"/>
              </a:rPr>
              <a:t>окружающую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среду.</a:t>
            </a:r>
            <a:endParaRPr sz="2800">
              <a:latin typeface="Times New Roman"/>
              <a:cs typeface="Times New Roman"/>
            </a:endParaRPr>
          </a:p>
          <a:p>
            <a:pPr marL="241300" marR="76200" indent="-22923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зависимости </a:t>
            </a:r>
            <a:r>
              <a:rPr sz="2800" spc="-20" dirty="0">
                <a:latin typeface="Times New Roman"/>
                <a:cs typeface="Times New Roman"/>
              </a:rPr>
              <a:t>от </a:t>
            </a:r>
            <a:r>
              <a:rPr sz="2800" spc="-15" dirty="0">
                <a:latin typeface="Times New Roman"/>
                <a:cs typeface="Times New Roman"/>
              </a:rPr>
              <a:t>функционального </a:t>
            </a:r>
            <a:r>
              <a:rPr sz="2800" spc="-5" dirty="0">
                <a:latin typeface="Times New Roman"/>
                <a:cs typeface="Times New Roman"/>
              </a:rPr>
              <a:t>уровня </a:t>
            </a:r>
            <a:r>
              <a:rPr sz="2800" spc="-10" dirty="0">
                <a:latin typeface="Times New Roman"/>
                <a:cs typeface="Times New Roman"/>
              </a:rPr>
              <a:t>поражения, </a:t>
            </a:r>
            <a:r>
              <a:rPr sz="2800" spc="-5" dirty="0">
                <a:latin typeface="Times New Roman"/>
                <a:cs typeface="Times New Roman"/>
              </a:rPr>
              <a:t>у </a:t>
            </a:r>
            <a:r>
              <a:rPr sz="2800" spc="-15" dirty="0">
                <a:latin typeface="Times New Roman"/>
                <a:cs typeface="Times New Roman"/>
              </a:rPr>
              <a:t>ребенка  </a:t>
            </a:r>
            <a:r>
              <a:rPr sz="2800" spc="-60" dirty="0">
                <a:latin typeface="Times New Roman"/>
                <a:cs typeface="Times New Roman"/>
              </a:rPr>
              <a:t>будут </a:t>
            </a:r>
            <a:r>
              <a:rPr sz="2800" spc="-5" dirty="0">
                <a:latin typeface="Times New Roman"/>
                <a:cs typeface="Times New Roman"/>
              </a:rPr>
              <a:t>разные </a:t>
            </a:r>
            <a:r>
              <a:rPr sz="2800" spc="-25" dirty="0">
                <a:latin typeface="Times New Roman"/>
                <a:cs typeface="Times New Roman"/>
              </a:rPr>
              <a:t>методы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мобильности.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5" dirty="0">
                <a:latin typeface="Times New Roman"/>
                <a:cs typeface="Times New Roman"/>
              </a:rPr>
              <a:t>Дети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10" dirty="0">
                <a:latin typeface="Times New Roman"/>
                <a:cs typeface="Times New Roman"/>
              </a:rPr>
              <a:t>поражениями </a:t>
            </a:r>
            <a:r>
              <a:rPr sz="2800" spc="-35" dirty="0">
                <a:latin typeface="Times New Roman"/>
                <a:cs typeface="Times New Roman"/>
              </a:rPr>
              <a:t>высокого </a:t>
            </a:r>
            <a:r>
              <a:rPr sz="2800" dirty="0">
                <a:latin typeface="Times New Roman"/>
                <a:cs typeface="Times New Roman"/>
              </a:rPr>
              <a:t>уровня, </a:t>
            </a:r>
            <a:r>
              <a:rPr sz="2800" spc="-25" dirty="0">
                <a:latin typeface="Times New Roman"/>
                <a:cs typeface="Times New Roman"/>
              </a:rPr>
              <a:t>как </a:t>
            </a:r>
            <a:r>
              <a:rPr sz="2800" spc="-10" dirty="0">
                <a:latin typeface="Times New Roman"/>
                <a:cs typeface="Times New Roman"/>
              </a:rPr>
              <a:t>правило, крутяться, </a:t>
            </a:r>
            <a:r>
              <a:rPr sz="2800" spc="-5" dirty="0">
                <a:latin typeface="Times New Roman"/>
                <a:cs typeface="Times New Roman"/>
              </a:rPr>
              <a:t>а в  </a:t>
            </a:r>
            <a:r>
              <a:rPr sz="2800" spc="-20" dirty="0">
                <a:latin typeface="Times New Roman"/>
                <a:cs typeface="Times New Roman"/>
              </a:rPr>
              <a:t>положении </a:t>
            </a:r>
            <a:r>
              <a:rPr sz="2800" spc="-5" dirty="0">
                <a:latin typeface="Times New Roman"/>
                <a:cs typeface="Times New Roman"/>
              </a:rPr>
              <a:t>сидя наклоняются </a:t>
            </a:r>
            <a:r>
              <a:rPr sz="2800" spc="-15" dirty="0">
                <a:latin typeface="Times New Roman"/>
                <a:cs typeface="Times New Roman"/>
              </a:rPr>
              <a:t>вперед </a:t>
            </a:r>
            <a:r>
              <a:rPr sz="2800" spc="-5" dirty="0">
                <a:latin typeface="Times New Roman"/>
                <a:cs typeface="Times New Roman"/>
              </a:rPr>
              <a:t>к </a:t>
            </a:r>
            <a:r>
              <a:rPr sz="2800" dirty="0">
                <a:latin typeface="Times New Roman"/>
                <a:cs typeface="Times New Roman"/>
              </a:rPr>
              <a:t>ногам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движениями  </a:t>
            </a:r>
            <a:r>
              <a:rPr sz="2800" spc="-15" dirty="0">
                <a:latin typeface="Times New Roman"/>
                <a:cs typeface="Times New Roman"/>
              </a:rPr>
              <a:t>ползания </a:t>
            </a:r>
            <a:r>
              <a:rPr sz="2800" spc="-10" dirty="0">
                <a:latin typeface="Times New Roman"/>
                <a:cs typeface="Times New Roman"/>
              </a:rPr>
              <a:t>по-пластунски </a:t>
            </a:r>
            <a:r>
              <a:rPr sz="2800" spc="-15" dirty="0">
                <a:latin typeface="Times New Roman"/>
                <a:cs typeface="Times New Roman"/>
              </a:rPr>
              <a:t>тащат </a:t>
            </a:r>
            <a:r>
              <a:rPr sz="2800" spc="-5" dirty="0">
                <a:latin typeface="Times New Roman"/>
                <a:cs typeface="Times New Roman"/>
              </a:rPr>
              <a:t>за собой </a:t>
            </a:r>
            <a:r>
              <a:rPr sz="2800" spc="-10" dirty="0">
                <a:latin typeface="Times New Roman"/>
                <a:cs typeface="Times New Roman"/>
              </a:rPr>
              <a:t>свои </a:t>
            </a:r>
            <a:r>
              <a:rPr sz="2800" spc="-5" dirty="0">
                <a:latin typeface="Times New Roman"/>
                <a:cs typeface="Times New Roman"/>
              </a:rPr>
              <a:t>нижние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конечности.</a:t>
            </a:r>
            <a:endParaRPr sz="2800">
              <a:latin typeface="Times New Roman"/>
              <a:cs typeface="Times New Roman"/>
            </a:endParaRPr>
          </a:p>
          <a:p>
            <a:pPr marL="241300" marR="490220" indent="-229235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При </a:t>
            </a:r>
            <a:r>
              <a:rPr sz="2800" spc="-15" dirty="0">
                <a:latin typeface="Times New Roman"/>
                <a:cs typeface="Times New Roman"/>
              </a:rPr>
              <a:t>ползании используется </a:t>
            </a:r>
            <a:r>
              <a:rPr sz="2800" spc="-5" dirty="0">
                <a:latin typeface="Times New Roman"/>
                <a:cs typeface="Times New Roman"/>
              </a:rPr>
              <a:t>сила </a:t>
            </a:r>
            <a:r>
              <a:rPr sz="2800" spc="-15" dirty="0">
                <a:latin typeface="Times New Roman"/>
                <a:cs typeface="Times New Roman"/>
              </a:rPr>
              <a:t>сгибателя </a:t>
            </a:r>
            <a:r>
              <a:rPr sz="2800" spc="-20" dirty="0">
                <a:latin typeface="Times New Roman"/>
                <a:cs typeface="Times New Roman"/>
              </a:rPr>
              <a:t>бедра </a:t>
            </a:r>
            <a:r>
              <a:rPr sz="2800" spc="-5" dirty="0">
                <a:latin typeface="Times New Roman"/>
                <a:cs typeface="Times New Roman"/>
              </a:rPr>
              <a:t>и разгибания  </a:t>
            </a:r>
            <a:r>
              <a:rPr sz="2800" spc="-35" dirty="0">
                <a:latin typeface="Times New Roman"/>
                <a:cs typeface="Times New Roman"/>
              </a:rPr>
              <a:t>колена,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поэтому </a:t>
            </a:r>
            <a:r>
              <a:rPr sz="2800" spc="-5" dirty="0">
                <a:latin typeface="Times New Roman"/>
                <a:cs typeface="Times New Roman"/>
              </a:rPr>
              <a:t>оно </a:t>
            </a:r>
            <a:r>
              <a:rPr sz="2800" spc="-10" dirty="0">
                <a:latin typeface="Times New Roman"/>
                <a:cs typeface="Times New Roman"/>
              </a:rPr>
              <a:t>маловероятен </a:t>
            </a:r>
            <a:r>
              <a:rPr sz="2800" spc="-5" dirty="0">
                <a:latin typeface="Times New Roman"/>
                <a:cs typeface="Times New Roman"/>
              </a:rPr>
              <a:t>для лиц с </a:t>
            </a:r>
            <a:r>
              <a:rPr sz="2800" spc="-10" dirty="0">
                <a:latin typeface="Times New Roman"/>
                <a:cs typeface="Times New Roman"/>
              </a:rPr>
              <a:t>поражениями  </a:t>
            </a:r>
            <a:r>
              <a:rPr sz="2800" spc="-35" dirty="0">
                <a:latin typeface="Times New Roman"/>
                <a:cs typeface="Times New Roman"/>
              </a:rPr>
              <a:t>высокого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уровня.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617" y="455498"/>
            <a:ext cx="76555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latin typeface="Calibri Light"/>
                <a:cs typeface="Calibri Light"/>
              </a:rPr>
              <a:t>ПРИОБРЕТЕНИЕ </a:t>
            </a:r>
            <a:r>
              <a:rPr sz="2400" b="0" dirty="0">
                <a:latin typeface="Calibri Light"/>
                <a:cs typeface="Calibri Light"/>
              </a:rPr>
              <a:t>И </a:t>
            </a:r>
            <a:r>
              <a:rPr sz="2400" b="0" spc="-20" dirty="0">
                <a:latin typeface="Calibri Light"/>
                <a:cs typeface="Calibri Light"/>
              </a:rPr>
              <a:t>ТЕРАПИЯ </a:t>
            </a:r>
            <a:r>
              <a:rPr sz="2400" b="0" spc="-25" dirty="0">
                <a:latin typeface="Calibri Light"/>
                <a:cs typeface="Calibri Light"/>
              </a:rPr>
              <a:t>НАВЫКОВ </a:t>
            </a:r>
            <a:r>
              <a:rPr sz="2400" b="0" spc="-20" dirty="0">
                <a:latin typeface="Calibri Light"/>
                <a:cs typeface="Calibri Light"/>
              </a:rPr>
              <a:t>КРУПНОЙ</a:t>
            </a:r>
            <a:r>
              <a:rPr sz="2400" b="0" spc="-245" dirty="0">
                <a:latin typeface="Calibri Light"/>
                <a:cs typeface="Calibri Light"/>
              </a:rPr>
              <a:t> </a:t>
            </a:r>
            <a:r>
              <a:rPr sz="2400" b="0" spc="-25" dirty="0">
                <a:latin typeface="Calibri Light"/>
                <a:cs typeface="Calibri Light"/>
              </a:rPr>
              <a:t>МОТОРИКИ</a:t>
            </a:r>
            <a:endParaRPr sz="24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004316"/>
          <a:ext cx="10534650" cy="491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2340"/>
                <a:gridCol w="3079750"/>
                <a:gridCol w="2434590"/>
                <a:gridCol w="1809114"/>
                <a:gridCol w="1125854"/>
                <a:gridCol w="1122045"/>
              </a:tblGrid>
              <a:tr h="615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96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T12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выше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L1-L2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L4-L5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528">
                <a:tc>
                  <a:txBody>
                    <a:bodyPr/>
                    <a:lstStyle/>
                    <a:p>
                      <a:pPr marL="68580">
                        <a:lnSpc>
                          <a:spcPts val="2090"/>
                        </a:lnSpc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Роллинг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Задержка, связанная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Задержка,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может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0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Задержка,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ts val="230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Вовремя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ts val="230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Вовремя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670065">
                <a:tc>
                  <a:txBody>
                    <a:bodyPr/>
                    <a:lstStyle/>
                    <a:p>
                      <a:pPr marL="68580">
                        <a:lnSpc>
                          <a:spcPts val="2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Сиде-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 marR="287020">
                        <a:lnSpc>
                          <a:spcPts val="2570"/>
                        </a:lnSpc>
                        <a:spcBef>
                          <a:spcPts val="4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отсутствием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контроля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бедра,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туловище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может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иметь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слабость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сгибателей бедра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/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 marR="194945">
                        <a:lnSpc>
                          <a:spcPts val="2570"/>
                        </a:lnSpc>
                        <a:spcBef>
                          <a:spcPts val="4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может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сидеть  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ам</a:t>
                      </a:r>
                      <a:r>
                        <a:rPr sz="2000" spc="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ятель-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быть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заинтересовано.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аддукторов.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Может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но.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Терапия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Может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сидеть с опорой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сидеть,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может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над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использовать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верхние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использовать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переходными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конечности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качестве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верхние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конечности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навыками.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опоры.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качестве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опоры.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Терапия,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направленная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Терапия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для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развитие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головы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шеи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/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укрепления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туловища.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туловища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бедер.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Компенсационные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Компенсационные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77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стратегии.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стратегии.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617" y="455498"/>
            <a:ext cx="76555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latin typeface="Calibri Light"/>
                <a:cs typeface="Calibri Light"/>
              </a:rPr>
              <a:t>ПРИОБРЕТЕНИЕ </a:t>
            </a:r>
            <a:r>
              <a:rPr sz="2400" b="0" dirty="0">
                <a:latin typeface="Calibri Light"/>
                <a:cs typeface="Calibri Light"/>
              </a:rPr>
              <a:t>И </a:t>
            </a:r>
            <a:r>
              <a:rPr sz="2400" b="0" spc="-20" dirty="0">
                <a:latin typeface="Calibri Light"/>
                <a:cs typeface="Calibri Light"/>
              </a:rPr>
              <a:t>ТЕРАПИЯ </a:t>
            </a:r>
            <a:r>
              <a:rPr sz="2400" b="0" spc="-25" dirty="0">
                <a:latin typeface="Calibri Light"/>
                <a:cs typeface="Calibri Light"/>
              </a:rPr>
              <a:t>НАВЫКОВ </a:t>
            </a:r>
            <a:r>
              <a:rPr sz="2400" b="0" spc="-20" dirty="0">
                <a:latin typeface="Calibri Light"/>
                <a:cs typeface="Calibri Light"/>
              </a:rPr>
              <a:t>КРУПНОЙ</a:t>
            </a:r>
            <a:r>
              <a:rPr sz="2400" b="0" spc="-245" dirty="0">
                <a:latin typeface="Calibri Light"/>
                <a:cs typeface="Calibri Light"/>
              </a:rPr>
              <a:t> </a:t>
            </a:r>
            <a:r>
              <a:rPr sz="2400" b="0" spc="-25" dirty="0">
                <a:latin typeface="Calibri Light"/>
                <a:cs typeface="Calibri Light"/>
              </a:rPr>
              <a:t>МОТОРИКИ</a:t>
            </a:r>
            <a:endParaRPr sz="24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004316"/>
          <a:ext cx="10534650" cy="517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2340"/>
                <a:gridCol w="3079750"/>
                <a:gridCol w="2434590"/>
                <a:gridCol w="1809114"/>
                <a:gridCol w="1125854"/>
                <a:gridCol w="1122045"/>
              </a:tblGrid>
              <a:tr h="615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96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T12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выше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L1-L2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L4-L5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2941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Мобил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Примитивный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роллинг,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Примитивный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Роллинг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Роллинг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Роллинг,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6326"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ьность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может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ползти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по-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роллинг,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может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«перемеще-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полза-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326"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пластунски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имеет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ползать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по-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нием на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четырех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ние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135"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горизо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ограничение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пластунски,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ягодицах»,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точечное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перехо-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нтальн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отдергивании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ноги,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очень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«перемещаться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модифицирова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ползание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дом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к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000"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ой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хочет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энергично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ягодицах»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вместе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нное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ползание,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ходьбе,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431"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поверх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перемещаться,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может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несколько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показано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ранее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перехо-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как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230"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10" dirty="0">
                          <a:latin typeface="Times New Roman"/>
                          <a:cs typeface="Times New Roman"/>
                        </a:rPr>
                        <a:t>ности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привести к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травме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кожи,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модифицированным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использование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дом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правило,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показано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раннее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ползанием,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очень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мобильных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положе-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вовремя.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внедрение мобильных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энергозатратно,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устройств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стоя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устройств.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показано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раннее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2,5-3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использование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60"/>
                        </a:lnSpc>
                      </a:pP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6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мобильных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1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устройств.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11580"/>
            <a:ext cx="5114544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7371" y="1303019"/>
            <a:ext cx="3218687" cy="423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8070" y="626440"/>
            <a:ext cx="497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latin typeface="Times New Roman"/>
                <a:cs typeface="Times New Roman"/>
              </a:rPr>
              <a:t>Ходьба/мобильность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184130" cy="416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работа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ребенком </a:t>
            </a:r>
            <a:r>
              <a:rPr sz="2400" spc="-10" dirty="0">
                <a:latin typeface="Calibri"/>
                <a:cs typeface="Calibri"/>
              </a:rPr>
              <a:t>заключается </a:t>
            </a:r>
            <a:r>
              <a:rPr sz="2400" dirty="0">
                <a:latin typeface="Calibri"/>
                <a:cs typeface="Calibri"/>
              </a:rPr>
              <a:t>в изучении </a:t>
            </a:r>
            <a:r>
              <a:rPr sz="2400" spc="-10" dirty="0">
                <a:latin typeface="Calibri"/>
                <a:cs typeface="Calibri"/>
              </a:rPr>
              <a:t>его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0" dirty="0">
                <a:latin typeface="Calibri"/>
                <a:cs typeface="Calibri"/>
              </a:rPr>
              <a:t>окружающей его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среды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latin typeface="Calibri"/>
                <a:cs typeface="Calibri"/>
              </a:rPr>
              <a:t>↕</a:t>
            </a:r>
            <a:endParaRPr sz="2400">
              <a:latin typeface="Calibri"/>
              <a:cs typeface="Calibri"/>
            </a:endParaRPr>
          </a:p>
          <a:p>
            <a:pPr marL="241300" marR="1550035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способность </a:t>
            </a:r>
            <a:r>
              <a:rPr sz="2400" spc="-10" dirty="0">
                <a:latin typeface="Calibri"/>
                <a:cs typeface="Calibri"/>
              </a:rPr>
              <a:t>передвигаться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25" dirty="0">
                <a:latin typeface="Calibri"/>
                <a:cs typeface="Calibri"/>
              </a:rPr>
              <a:t>ходить </a:t>
            </a:r>
            <a:r>
              <a:rPr sz="2400" spc="-5" dirty="0">
                <a:latin typeface="Calibri"/>
                <a:cs typeface="Calibri"/>
              </a:rPr>
              <a:t>имеет </a:t>
            </a:r>
            <a:r>
              <a:rPr sz="2400" dirty="0">
                <a:latin typeface="Calibri"/>
                <a:cs typeface="Calibri"/>
              </a:rPr>
              <a:t>прямое </a:t>
            </a:r>
            <a:r>
              <a:rPr sz="2400" spc="-5" dirty="0">
                <a:latin typeface="Calibri"/>
                <a:cs typeface="Calibri"/>
              </a:rPr>
              <a:t>отношение </a:t>
            </a:r>
            <a:r>
              <a:rPr sz="2400" dirty="0">
                <a:latin typeface="Calibri"/>
                <a:cs typeface="Calibri"/>
              </a:rPr>
              <a:t>к  </a:t>
            </a:r>
            <a:r>
              <a:rPr sz="2400" spc="-10" dirty="0">
                <a:latin typeface="Calibri"/>
                <a:cs typeface="Calibri"/>
              </a:rPr>
              <a:t>неврологическому </a:t>
            </a:r>
            <a:r>
              <a:rPr sz="2400" spc="-5" dirty="0">
                <a:latin typeface="Calibri"/>
                <a:cs typeface="Calibri"/>
              </a:rPr>
              <a:t>уровню </a:t>
            </a:r>
            <a:r>
              <a:rPr sz="2400" spc="-10" dirty="0">
                <a:latin typeface="Calibri"/>
                <a:cs typeface="Calibri"/>
              </a:rPr>
              <a:t>расщелины </a:t>
            </a:r>
            <a:r>
              <a:rPr sz="2400" spc="-5" dirty="0">
                <a:latin typeface="Calibri"/>
                <a:cs typeface="Calibri"/>
              </a:rPr>
              <a:t>позвоночника.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775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Мобильность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5" dirty="0">
                <a:latin typeface="Calibri"/>
                <a:cs typeface="Calibri"/>
              </a:rPr>
              <a:t>достигнута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помощью </a:t>
            </a:r>
            <a:r>
              <a:rPr sz="2400" spc="-10" dirty="0">
                <a:latin typeface="Calibri"/>
                <a:cs typeface="Calibri"/>
              </a:rPr>
              <a:t>различных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средств:</a:t>
            </a:r>
            <a:endParaRPr sz="2400">
              <a:latin typeface="Calibri"/>
              <a:cs typeface="Calibri"/>
            </a:endParaRPr>
          </a:p>
          <a:p>
            <a:pPr marL="812800" lvl="1" indent="-343535">
              <a:lnSpc>
                <a:spcPts val="2180"/>
              </a:lnSpc>
              <a:buFont typeface="Wingdings"/>
              <a:buChar char=""/>
              <a:tabLst>
                <a:tab pos="813435" algn="l"/>
              </a:tabLst>
            </a:pPr>
            <a:r>
              <a:rPr sz="2000" spc="-15" dirty="0">
                <a:latin typeface="Calibri"/>
                <a:cs typeface="Calibri"/>
              </a:rPr>
              <a:t>самоходной </a:t>
            </a:r>
            <a:r>
              <a:rPr sz="2000" spc="-5" dirty="0">
                <a:latin typeface="Calibri"/>
                <a:cs typeface="Calibri"/>
              </a:rPr>
              <a:t>инвалидной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коляски,</a:t>
            </a:r>
            <a:endParaRPr sz="2000">
              <a:latin typeface="Calibri"/>
              <a:cs typeface="Calibri"/>
            </a:endParaRPr>
          </a:p>
          <a:p>
            <a:pPr marL="812800" lvl="1" indent="-343535">
              <a:lnSpc>
                <a:spcPts val="2180"/>
              </a:lnSpc>
              <a:buFont typeface="Wingdings"/>
              <a:buChar char=""/>
              <a:tabLst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силовой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мобильности,</a:t>
            </a:r>
            <a:endParaRPr sz="2000">
              <a:latin typeface="Calibri"/>
              <a:cs typeface="Calibri"/>
            </a:endParaRPr>
          </a:p>
          <a:p>
            <a:pPr marL="812800" lvl="1" indent="-343535">
              <a:lnSpc>
                <a:spcPts val="2295"/>
              </a:lnSpc>
              <a:buFont typeface="Wingdings"/>
              <a:buChar char=""/>
              <a:tabLst>
                <a:tab pos="813435" algn="l"/>
              </a:tabLst>
            </a:pPr>
            <a:r>
              <a:rPr sz="2000" spc="-5" dirty="0">
                <a:latin typeface="Calibri"/>
                <a:cs typeface="Calibri"/>
              </a:rPr>
              <a:t>адаптированного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ортопедического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оборудования.</a:t>
            </a:r>
            <a:endParaRPr sz="2000">
              <a:latin typeface="Calibri"/>
              <a:cs typeface="Calibri"/>
            </a:endParaRPr>
          </a:p>
          <a:p>
            <a:pPr marL="241300" marR="521334" indent="-229235">
              <a:lnSpc>
                <a:spcPct val="7000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Внедрение </a:t>
            </a:r>
            <a:r>
              <a:rPr sz="2400" spc="-15" dirty="0">
                <a:latin typeface="Calibri"/>
                <a:cs typeface="Calibri"/>
              </a:rPr>
              <a:t>оборудования должно </a:t>
            </a:r>
            <a:r>
              <a:rPr sz="2400" spc="-5" dirty="0">
                <a:latin typeface="Calibri"/>
                <a:cs typeface="Calibri"/>
              </a:rPr>
              <a:t>быть </a:t>
            </a:r>
            <a:r>
              <a:rPr sz="2400" spc="-10" dirty="0">
                <a:latin typeface="Calibri"/>
                <a:cs typeface="Calibri"/>
              </a:rPr>
              <a:t>целесообразным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точки </a:t>
            </a:r>
            <a:r>
              <a:rPr sz="2400" dirty="0">
                <a:latin typeface="Calibri"/>
                <a:cs typeface="Calibri"/>
              </a:rPr>
              <a:t>зрения  </a:t>
            </a:r>
            <a:r>
              <a:rPr sz="2400" spc="-5" dirty="0">
                <a:latin typeface="Calibri"/>
                <a:cs typeface="Calibri"/>
              </a:rPr>
              <a:t>развития.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Введение </a:t>
            </a:r>
            <a:r>
              <a:rPr sz="2400" spc="-5" dirty="0">
                <a:latin typeface="Calibri"/>
                <a:cs typeface="Calibri"/>
              </a:rPr>
              <a:t>динамических </a:t>
            </a:r>
            <a:r>
              <a:rPr sz="2400" spc="-10" dirty="0">
                <a:latin typeface="Calibri"/>
                <a:cs typeface="Calibri"/>
              </a:rPr>
              <a:t>вертикализаторов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0" dirty="0">
                <a:latin typeface="Calibri"/>
                <a:cs typeface="Calibri"/>
              </a:rPr>
              <a:t>сделано </a:t>
            </a:r>
            <a:r>
              <a:rPr sz="240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25" dirty="0">
                <a:latin typeface="Calibri"/>
                <a:cs typeface="Calibri"/>
              </a:rPr>
              <a:t>подходящее </a:t>
            </a:r>
            <a:r>
              <a:rPr sz="2400" spc="-5" dirty="0">
                <a:latin typeface="Calibri"/>
                <a:cs typeface="Calibri"/>
              </a:rPr>
              <a:t>для развития время, </a:t>
            </a:r>
            <a:r>
              <a:rPr sz="2400" spc="-10" dirty="0">
                <a:latin typeface="Calibri"/>
                <a:cs typeface="Calibri"/>
              </a:rPr>
              <a:t>чтобы стоять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5" dirty="0">
                <a:latin typeface="Calibri"/>
                <a:cs typeface="Calibri"/>
              </a:rPr>
              <a:t>поражении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20" dirty="0">
                <a:latin typeface="Calibri"/>
                <a:cs typeface="Calibri"/>
              </a:rPr>
              <a:t>грудном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Calibri"/>
                <a:cs typeface="Calibri"/>
              </a:rPr>
              <a:t>высоком </a:t>
            </a:r>
            <a:r>
              <a:rPr sz="2400" spc="-5" dirty="0">
                <a:latin typeface="Calibri"/>
                <a:cs typeface="Calibri"/>
              </a:rPr>
              <a:t>поясничном</a:t>
            </a:r>
            <a:r>
              <a:rPr sz="2400" dirty="0">
                <a:latin typeface="Calibri"/>
                <a:cs typeface="Calibri"/>
              </a:rPr>
              <a:t> уровнях.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10542</Words>
  <Application>Microsoft Office PowerPoint</Application>
  <PresentationFormat>Произвольный</PresentationFormat>
  <Paragraphs>1454</Paragraphs>
  <Slides>128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128</vt:i4>
      </vt:variant>
    </vt:vector>
  </HeadingPairs>
  <TitlesOfParts>
    <vt:vector size="129" baseType="lpstr">
      <vt:lpstr>Office Theme</vt:lpstr>
      <vt:lpstr>Преподавание ФРМ в педиатрии  на примере пациентов с  диагнозом: spina bifida</vt:lpstr>
      <vt:lpstr>Эмбриология</vt:lpstr>
      <vt:lpstr>Эмбриология Понимание процесса первичной и вторичной нейруляция имеет  первостепенное значение в понимании патогенеза spina bifida.</vt:lpstr>
      <vt:lpstr>Этиология</vt:lpstr>
      <vt:lpstr>Этиология</vt:lpstr>
      <vt:lpstr>Пренатальный скрининг</vt:lpstr>
      <vt:lpstr>Пренатальный скрининг</vt:lpstr>
      <vt:lpstr>Неонатальное лечение</vt:lpstr>
      <vt:lpstr>Неонатальное лечение гидроцефалия</vt:lpstr>
      <vt:lpstr>Неонатальное лечение гидроцефалия</vt:lpstr>
      <vt:lpstr>Неонатальное лечение ранее управление функцией мочевого пузыря</vt:lpstr>
      <vt:lpstr>Оценка неврологического уровня</vt:lpstr>
      <vt:lpstr>Оценка неврологического уровня</vt:lpstr>
      <vt:lpstr>Оценка неврологического уровня</vt:lpstr>
      <vt:lpstr>Оценка неврологического уровня</vt:lpstr>
      <vt:lpstr>Оценка неврологического уровня поражения в грудном отделе</vt:lpstr>
      <vt:lpstr>Оценка неврологического уровня L1-L3 сегменты</vt:lpstr>
      <vt:lpstr>Оценка неврологического уровня L4-L5 сегменты</vt:lpstr>
      <vt:lpstr>Оценка неврологического уровня Крестцовые сегменты</vt:lpstr>
      <vt:lpstr>Оценка неврологического уровня Сенсорный дефицит</vt:lpstr>
      <vt:lpstr>Оценка неврологического уровня</vt:lpstr>
      <vt:lpstr>АССОЦИИРОВАННОСТЬ С МАЛЬФОРМАЦИЯМИ ЦНС Спинной мозг</vt:lpstr>
      <vt:lpstr>Синдром фиксированного спинного мозга</vt:lpstr>
      <vt:lpstr>Синдром фиксированного спинного мозга</vt:lpstr>
      <vt:lpstr>Синдром фиксированного спинного мозга</vt:lpstr>
      <vt:lpstr>Диастемомиелия</vt:lpstr>
      <vt:lpstr>Гидромиелия/Сирингомиелия</vt:lpstr>
      <vt:lpstr>Презентация PowerPoint</vt:lpstr>
      <vt:lpstr>Мальформация Киари II</vt:lpstr>
      <vt:lpstr>Мальформация Киари II</vt:lpstr>
      <vt:lpstr>Мальформация Киари II</vt:lpstr>
      <vt:lpstr>Мальформация Киари II</vt:lpstr>
      <vt:lpstr>Презентация PowerPoint</vt:lpstr>
      <vt:lpstr>гидроцефалия → ВПШ→ неисправность  шунта</vt:lpstr>
      <vt:lpstr>гидроцефалия → ВПШ→ инфекции шунта</vt:lpstr>
      <vt:lpstr>гидроцефалия → ВПШ</vt:lpstr>
      <vt:lpstr>Презентация PowerPoint</vt:lpstr>
      <vt:lpstr>Презентация PowerPoint</vt:lpstr>
      <vt:lpstr>Презентация PowerPoint</vt:lpstr>
      <vt:lpstr>Бедро</vt:lpstr>
      <vt:lpstr>Бедро</vt:lpstr>
      <vt:lpstr>Бедро Врожденный вывих</vt:lpstr>
      <vt:lpstr>Бедро</vt:lpstr>
      <vt:lpstr>Колено флексионнная контрактура</vt:lpstr>
      <vt:lpstr>Колено</vt:lpstr>
      <vt:lpstr>Большеберцовая кость</vt:lpstr>
      <vt:lpstr>Стопа</vt:lpstr>
      <vt:lpstr>Стопа деформации</vt:lpstr>
      <vt:lpstr>эквинусная деформациия стопы</vt:lpstr>
      <vt:lpstr>эквиноварусная деформациия стопы</vt:lpstr>
      <vt:lpstr>деформация пяточной кости</vt:lpstr>
      <vt:lpstr>Полая стопа</vt:lpstr>
      <vt:lpstr>Стопа-качалка</vt:lpstr>
      <vt:lpstr>Позвоночник</vt:lpstr>
      <vt:lpstr>Позвоночник</vt:lpstr>
      <vt:lpstr>Позвоночник</vt:lpstr>
      <vt:lpstr>Позвоночник</vt:lpstr>
      <vt:lpstr>Позвоночник</vt:lpstr>
      <vt:lpstr>Позвоночник</vt:lpstr>
      <vt:lpstr>Позвоночник</vt:lpstr>
      <vt:lpstr>Позвоночник</vt:lpstr>
      <vt:lpstr>Позвоночник</vt:lpstr>
      <vt:lpstr>РЕАБИЛИТАЦИОННЫЙ ПРОГНОЗ</vt:lpstr>
      <vt:lpstr>Мобильность</vt:lpstr>
      <vt:lpstr>Мобильность</vt:lpstr>
      <vt:lpstr>Мобильность</vt:lpstr>
      <vt:lpstr>Презентация PowerPoint</vt:lpstr>
      <vt:lpstr>МУЛЬТИДИСЦИПЛИНАРНЫЙ ПОДХОД</vt:lpstr>
      <vt:lpstr>НЕЙРОХИРУРГИЧЕСКОЕ ЛЕЧЕНИЕ</vt:lpstr>
      <vt:lpstr>НЕЙРОХИРУРГИЧЕСКОЕ ЛЕЧЕНИЕ</vt:lpstr>
      <vt:lpstr>Нейрогенный мочевой пузырь</vt:lpstr>
      <vt:lpstr>Нейрогенный мочевой пузырь</vt:lpstr>
      <vt:lpstr>Нейрогенный мочевой пузырь</vt:lpstr>
      <vt:lpstr>Нейрогенный мочевой пузырь Уродинамическая оценка обычно выполняется у младенцев с MMЦ:</vt:lpstr>
      <vt:lpstr>Нейрогенный мочевой пузырь</vt:lpstr>
      <vt:lpstr>Нейрогенный мочевой пузырь</vt:lpstr>
      <vt:lpstr>Аллергия на латекс J.S. Taylor, E. Erkek: Latex allergy: diagnosis and management. Dermatol Ther. 17 (4):289-301 2004</vt:lpstr>
      <vt:lpstr>Аллергия на латекс</vt:lpstr>
      <vt:lpstr>Нейрогенный кишечник</vt:lpstr>
      <vt:lpstr>Цель</vt:lpstr>
      <vt:lpstr>Нейрогенный кишечник</vt:lpstr>
      <vt:lpstr>Эндокринные нарушения</vt:lpstr>
      <vt:lpstr>Эндокринные нарушения</vt:lpstr>
      <vt:lpstr>Ожирение</vt:lpstr>
      <vt:lpstr>Переломы</vt:lpstr>
      <vt:lpstr>Переломы</vt:lpstr>
      <vt:lpstr>Ортезы</vt:lpstr>
      <vt:lpstr>Управление скелетно-мышечными  деформациями</vt:lpstr>
      <vt:lpstr>Управление скелетно-мышечными  деформациями</vt:lpstr>
      <vt:lpstr>ПЕРВЫЕ ШЕСТЬ МЕСЯЦЕВ ЖИЗНИ</vt:lpstr>
      <vt:lpstr>ПЕРВЫЕ ШЕСТЬ МЕСЯЦЕВ ЖИЗНИ</vt:lpstr>
      <vt:lpstr>ОТ 6 ДО 12 МЕСЯЦЕВ ЖИЗНИ</vt:lpstr>
      <vt:lpstr>ОТ 6 ДО 12 МЕСЯЦЕВ ЖИЗНИ</vt:lpstr>
      <vt:lpstr>ОТ 6 ДО 12 МЕСЯЦЕВ ЖИЗНИ</vt:lpstr>
      <vt:lpstr>ОТ 6 ДО 12 МЕСЯЦЕВ ЖИЗНИ</vt:lpstr>
      <vt:lpstr>ПРИОБРЕТЕНИЕ И ТЕРАПИЯ НАВЫКОВ КРУПНОЙ МОТОРИКИ</vt:lpstr>
      <vt:lpstr>ПРИОБРЕТЕНИЕ И ТЕРАПИЯ НАВЫКОВ КРУПНОЙ МОТОРИКИ</vt:lpstr>
      <vt:lpstr>Презентация PowerPoint</vt:lpstr>
      <vt:lpstr>Ходьба/мобильность</vt:lpstr>
      <vt:lpstr>Ходьба/мобильность</vt:lpstr>
      <vt:lpstr>Ходьба/мобильность</vt:lpstr>
      <vt:lpstr>Ортезы</vt:lpstr>
      <vt:lpstr>Ортезы голеностопного сустава  тип GRAFO (вид AFO) и тип KAFO</vt:lpstr>
      <vt:lpstr>Ортезы голеностопного сустава  тип HKAFO</vt:lpstr>
      <vt:lpstr>RGO</vt:lpstr>
      <vt:lpstr>Параподиум</vt:lpstr>
      <vt:lpstr>Orlau</vt:lpstr>
      <vt:lpstr>Orlau</vt:lpstr>
      <vt:lpstr>Ходьба/мобильность</vt:lpstr>
      <vt:lpstr>Ходьба/мобильность Функциональный уровень поражения Т12 и выше</vt:lpstr>
      <vt:lpstr>Ходьба/мобильность Функциональный уровень поражения L1-L2</vt:lpstr>
      <vt:lpstr>Ходьба/мобильность Функциональный уровень поражения L3</vt:lpstr>
      <vt:lpstr>Ходьба/мобильность</vt:lpstr>
      <vt:lpstr>Ходьба/мобильность  инвалидная коляска</vt:lpstr>
      <vt:lpstr>Ходьба/мобильность  инвалидная коляска</vt:lpstr>
      <vt:lpstr>Ходьба/мобильность  инвалидная коляска</vt:lpstr>
      <vt:lpstr>УХОД ЗА СОБОЙ (САМООБСЛУЖИВАНИЕ)</vt:lpstr>
      <vt:lpstr>Психологические и социальные проблемы  Когнитивная функция</vt:lpstr>
      <vt:lpstr>Психологические и социальные проблемы  Когнитивная функция</vt:lpstr>
      <vt:lpstr>Психологические и социальные проблемы  Поведение</vt:lpstr>
      <vt:lpstr>SPINA BIFIDA: ОБЩЕЕ СТАРЕНИЕ И  ИЗМЕНЕНИЯ ЗДОРОВЬЯ</vt:lpstr>
      <vt:lpstr>SPINA BIFIDA: ОБЩЕЕ СТАРЕНИЕ И  ИЗМЕНЕНИЯ ЗДОРОВЬЯ</vt:lpstr>
      <vt:lpstr>SPINA BIFIDA: ОБЩЕЕ СТАРЕНИЕ И ИЗМЕНЕНИЯ ЗДОРОВЬЯ</vt:lpstr>
      <vt:lpstr>SPINA BIFIDA: ОБЩЕЕ СТАРЕНИЕ И  ИЗМЕНЕНИЯ ЗДОРОВЬЯ</vt:lpstr>
      <vt:lpstr>SPINA BIFIDA: ОБЩЕЕ СТАРЕНИЕ И  ИЗМЕНЕНИЯ ЗДОРОВЬЯ</vt:lpstr>
      <vt:lpstr>SPINA BIFIDA: ОБЩЕЕ СТАРЕНИЕ И  ИЗМЕНЕНИЯ ЗДОРОВЬЯ</vt:lpstr>
      <vt:lpstr>SPINA BIFIDA: ОБЩЕЕ СТАРЕНИЕ И  ИЗМЕНЕНИЯ ЗДОРОВЬЯ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Екатерина Быкова</cp:lastModifiedBy>
  <cp:revision>1</cp:revision>
  <dcterms:created xsi:type="dcterms:W3CDTF">2020-11-12T08:59:31Z</dcterms:created>
  <dcterms:modified xsi:type="dcterms:W3CDTF">2020-11-16T11:00:14Z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2019-06-10T00:00:00Z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2020-11-12T00:00:00Z</vt:filetime>
  </property>
</Properties>
</file>