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3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A08"/>
    <a:srgbClr val="D5CB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13" autoAdjust="0"/>
  </p:normalViewPr>
  <p:slideViewPr>
    <p:cSldViewPr>
      <p:cViewPr>
        <p:scale>
          <a:sx n="70" d="100"/>
          <a:sy n="70" d="100"/>
        </p:scale>
        <p:origin x="-2814" y="-9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enko\Desktop\Obrazovan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6226159230096235"/>
          <c:y val="0.16550046918191777"/>
          <c:w val="0.20224458053854383"/>
          <c:h val="0.83449953081808226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0.51266</cdr:x>
      <cdr:y>0.09298</cdr:y>
    </cdr:from>
    <cdr:to>
      <cdr:x>0.99371</cdr:x>
      <cdr:y>0.96593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90788" y="421811"/>
          <a:ext cx="3087894" cy="3960130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17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0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3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406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5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69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87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77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8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4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44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1F95-0B08-4843-B4EA-EA7F8DB8FAC2}" type="datetimeFigureOut">
              <a:rPr lang="ru-RU" smtClean="0"/>
              <a:t>17.09.2014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469F4-8CAD-4C86-A177-F82AB4936E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10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8172400" cy="259228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Georgia" panose="02040502050405020303" pitchFamily="18" charset="0"/>
              </a:rPr>
              <a:t>Кандидаты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на присуждение повышенной </a:t>
            </a:r>
            <a:r>
              <a:rPr lang="en-US" sz="2400" b="1" dirty="0" smtClean="0">
                <a:latin typeface="Georgia" panose="02040502050405020303" pitchFamily="18" charset="0"/>
              </a:rPr>
              <a:t/>
            </a:r>
            <a:br>
              <a:rPr lang="en-US" sz="2400" b="1" dirty="0" smtClean="0">
                <a:latin typeface="Georgia" panose="02040502050405020303" pitchFamily="18" charset="0"/>
              </a:rPr>
            </a:br>
            <a:r>
              <a:rPr lang="ru-RU" sz="2400" b="1" dirty="0" smtClean="0">
                <a:latin typeface="Georgia" panose="02040502050405020303" pitchFamily="18" charset="0"/>
              </a:rPr>
              <a:t>академической </a:t>
            </a:r>
            <a:r>
              <a:rPr lang="ru-RU" sz="2400" b="1" dirty="0">
                <a:latin typeface="Georgia" panose="02040502050405020303" pitchFamily="18" charset="0"/>
              </a:rPr>
              <a:t>стипендии </a:t>
            </a:r>
            <a:br>
              <a:rPr lang="ru-RU" sz="2400" b="1" dirty="0">
                <a:latin typeface="Georgia" panose="02040502050405020303" pitchFamily="18" charset="0"/>
              </a:rPr>
            </a:br>
            <a:r>
              <a:rPr lang="ru-RU" sz="2400" b="1" dirty="0">
                <a:latin typeface="Georgia" panose="02040502050405020303" pitchFamily="18" charset="0"/>
              </a:rPr>
              <a:t>Ученого Совета </a:t>
            </a:r>
            <a:r>
              <a:rPr lang="ru-RU" sz="2400" b="1" dirty="0" err="1" smtClean="0">
                <a:latin typeface="Georgia" panose="02040502050405020303" pitchFamily="18" charset="0"/>
              </a:rPr>
              <a:t>КрасГМУ</a:t>
            </a:r>
            <a:r>
              <a:rPr lang="ru-RU" sz="2400" b="1" dirty="0" smtClean="0">
                <a:latin typeface="Georgia" panose="02040502050405020303" pitchFamily="18" charset="0"/>
              </a:rPr>
              <a:t/>
            </a:r>
            <a:br>
              <a:rPr lang="ru-RU" sz="2400" b="1" dirty="0" smtClean="0">
                <a:latin typeface="Georgia" panose="02040502050405020303" pitchFamily="18" charset="0"/>
              </a:rPr>
            </a:br>
            <a:endParaRPr lang="ru-RU" sz="2400" b="1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05400"/>
            <a:ext cx="7992888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Докладчик: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Председатель Студенческого Совета КрасГМУ</a:t>
            </a:r>
          </a:p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yriad Pro" pitchFamily="34" charset="0"/>
              </a:rPr>
              <a:t>Елена Касаткина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Myriad Pro" pitchFamily="34" charset="0"/>
            </a:endParaRPr>
          </a:p>
        </p:txBody>
      </p:sp>
      <p:pic>
        <p:nvPicPr>
          <p:cNvPr id="1026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22860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4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Ахмедова Эльмира </a:t>
            </a:r>
            <a:r>
              <a:rPr lang="ru-RU" sz="3200" dirty="0" err="1" smtClean="0">
                <a:latin typeface="Georgia" panose="02040502050405020303" pitchFamily="18" charset="0"/>
              </a:rPr>
              <a:t>Интизамовна</a:t>
            </a:r>
            <a:r>
              <a:rPr lang="ru-RU" sz="3200" dirty="0" smtClean="0">
                <a:latin typeface="Georgia" panose="02040502050405020303" pitchFamily="18" charset="0"/>
              </a:rPr>
              <a:t> – 5 курс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916832"/>
            <a:ext cx="4863802" cy="47525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Средний балл зачетной книжки – </a:t>
            </a:r>
            <a:r>
              <a:rPr lang="ru-RU" b="1" u="sng" dirty="0" smtClean="0"/>
              <a:t>4,83</a:t>
            </a:r>
            <a:endParaRPr lang="ru-RU" b="1" u="sng" dirty="0"/>
          </a:p>
          <a:p>
            <a:endParaRPr lang="ru-RU" dirty="0"/>
          </a:p>
          <a:p>
            <a:pPr marL="285750" indent="-285750"/>
            <a:endParaRPr lang="ru-RU" dirty="0" smtClean="0"/>
          </a:p>
          <a:p>
            <a:pPr marL="285750" indent="-285750"/>
            <a:r>
              <a:rPr lang="ru-RU" dirty="0"/>
              <a:t>1 место в секции «Экстремальная медицина, медицина катастроф и скорая помощь» в 2014 году.</a:t>
            </a:r>
          </a:p>
          <a:p>
            <a:pPr marL="285750" indent="-285750"/>
            <a:r>
              <a:rPr lang="ru-RU" dirty="0" smtClean="0"/>
              <a:t>Член Штаба </a:t>
            </a:r>
            <a:r>
              <a:rPr lang="ru-RU" dirty="0" smtClean="0"/>
              <a:t>Универсиады-2019.</a:t>
            </a:r>
            <a:endParaRPr lang="ru-RU" dirty="0" smtClean="0"/>
          </a:p>
          <a:p>
            <a:pPr marL="285750" indent="-285750"/>
            <a:r>
              <a:rPr lang="ru-RU" dirty="0" smtClean="0"/>
              <a:t>Член Союза Молодежи </a:t>
            </a:r>
            <a:r>
              <a:rPr lang="ru-RU" dirty="0" smtClean="0"/>
              <a:t>КрасГМУ.</a:t>
            </a:r>
            <a:endParaRPr lang="ru-RU" dirty="0" smtClean="0"/>
          </a:p>
          <a:p>
            <a:pPr marL="285750" indent="-285750"/>
            <a:r>
              <a:rPr lang="ru-RU" dirty="0" smtClean="0"/>
              <a:t>Активная общественная деятельность на факультете.</a:t>
            </a:r>
            <a:endParaRPr lang="ru-RU" dirty="0"/>
          </a:p>
          <a:p>
            <a:pPr marL="285750" indent="-285750"/>
            <a:endParaRPr lang="ru-RU" dirty="0"/>
          </a:p>
          <a:p>
            <a:pPr marL="285750" indent="-285750"/>
            <a:r>
              <a:rPr lang="ru-RU" dirty="0"/>
              <a:t>Место в студенческом рейтинге: </a:t>
            </a:r>
            <a:r>
              <a:rPr lang="ru-RU" u="sng" dirty="0" smtClean="0"/>
              <a:t>12</a:t>
            </a:r>
            <a:endParaRPr lang="ru-RU" u="sng" dirty="0"/>
          </a:p>
          <a:p>
            <a:endParaRPr lang="ru-RU" dirty="0"/>
          </a:p>
        </p:txBody>
      </p:sp>
      <p:pic>
        <p:nvPicPr>
          <p:cNvPr id="8194" name="Picture 2" descr="C:\Users\Lenko\Desktop\yAUKadHdK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33195"/>
            <a:ext cx="2941063" cy="396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9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1108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Институт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стоматологии </a:t>
            </a:r>
            <a:endParaRPr lang="ru-RU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2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Georgia" panose="02040502050405020303" pitchFamily="18" charset="0"/>
              </a:rPr>
              <a:t>Митькина Екатерина Тарасовна– </a:t>
            </a:r>
            <a:r>
              <a:rPr lang="ru-RU" sz="3200" dirty="0" smtClean="0">
                <a:latin typeface="Georgia" panose="02040502050405020303" pitchFamily="18" charset="0"/>
              </a:rPr>
              <a:t>5 курс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63888" y="1794520"/>
            <a:ext cx="5328592" cy="4658816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100" b="1" smtClean="0"/>
              <a:t>Средний балл зачетной книжки – </a:t>
            </a:r>
            <a:r>
              <a:rPr lang="ru-RU" sz="3100" b="1" u="sng" smtClean="0"/>
              <a:t>5,0</a:t>
            </a:r>
          </a:p>
          <a:p>
            <a:pPr marL="0" indent="0">
              <a:buNone/>
            </a:pPr>
            <a:endParaRPr lang="ru-RU" sz="3100" b="1" dirty="0" smtClean="0"/>
          </a:p>
          <a:p>
            <a:pPr lvl="0"/>
            <a:r>
              <a:rPr lang="ru-RU" sz="3100" dirty="0" smtClean="0"/>
              <a:t>1 публикация.</a:t>
            </a:r>
          </a:p>
          <a:p>
            <a:pPr lvl="0"/>
            <a:r>
              <a:rPr lang="ru-RU" sz="3100" dirty="0" smtClean="0"/>
              <a:t>3 место в конференции «основоположники морфологии».</a:t>
            </a:r>
          </a:p>
          <a:p>
            <a:pPr lvl="0"/>
            <a:r>
              <a:rPr lang="ru-RU" sz="3100" dirty="0" smtClean="0"/>
              <a:t>1 место в VIII ежегодной олимпиаде по профилактике стоматологических  заболеваний.</a:t>
            </a:r>
          </a:p>
          <a:p>
            <a:pPr lvl="0"/>
            <a:r>
              <a:rPr lang="ru-RU" sz="3100" dirty="0" smtClean="0"/>
              <a:t>2 место в конкурсе студенческих работ по ортопедической стоматологии.</a:t>
            </a:r>
          </a:p>
          <a:p>
            <a:pPr lvl="0"/>
            <a:r>
              <a:rPr lang="ru-RU" sz="3100" dirty="0" smtClean="0"/>
              <a:t>Боец ЛСО «Клиника».</a:t>
            </a:r>
          </a:p>
          <a:p>
            <a:r>
              <a:rPr lang="ru-RU" sz="3100" dirty="0" smtClean="0"/>
              <a:t>Место в студенческом рейтинге - </a:t>
            </a:r>
            <a:r>
              <a:rPr lang="ru-RU" sz="3100" u="sng" dirty="0" smtClean="0"/>
              <a:t>339</a:t>
            </a:r>
          </a:p>
          <a:p>
            <a:pPr lvl="0"/>
            <a:endParaRPr lang="ru-RU" dirty="0"/>
          </a:p>
        </p:txBody>
      </p:sp>
      <p:pic>
        <p:nvPicPr>
          <p:cNvPr id="4098" name="Picture 2" descr="C:\Users\Lenko\Desktop\T7j1dkb1I-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63294"/>
            <a:ext cx="2925229" cy="38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323528" y="1412776"/>
            <a:ext cx="8579296" cy="52292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Факультет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клинической психологии</a:t>
            </a:r>
            <a:endParaRPr lang="ru-RU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1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Яровенко Алена </a:t>
            </a:r>
            <a:r>
              <a:rPr lang="ru-RU" sz="3600" dirty="0" smtClean="0">
                <a:latin typeface="Georgia" panose="02040502050405020303" pitchFamily="18" charset="0"/>
              </a:rPr>
              <a:t>Олеговна – 5 курс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 rot="5400000">
            <a:off x="-338066" y="1134253"/>
            <a:ext cx="1417900" cy="6788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0285" y="1473653"/>
            <a:ext cx="81821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15" y="2190303"/>
            <a:ext cx="3232834" cy="369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4043113" y="1988840"/>
            <a:ext cx="5076056" cy="46588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800" b="1" dirty="0" smtClean="0"/>
              <a:t>Средний балл зачетной книжки – </a:t>
            </a:r>
            <a:r>
              <a:rPr lang="ru-RU" sz="2800" b="1" u="sng" dirty="0" smtClean="0"/>
              <a:t>4,85</a:t>
            </a:r>
            <a:endParaRPr lang="ru-RU" sz="2800" b="1" u="sng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3100" b="1" dirty="0" smtClean="0"/>
          </a:p>
          <a:p>
            <a:r>
              <a:rPr lang="ru-RU" sz="3100" dirty="0" smtClean="0"/>
              <a:t>11 публикаций (в том числе 2 на иностранном языке).</a:t>
            </a:r>
          </a:p>
          <a:p>
            <a:r>
              <a:rPr lang="ru-RU" sz="3100" dirty="0" smtClean="0"/>
              <a:t>Организатор мероприятий: «Профессия-клинический психолог», «День психического здоровья», «День психолога в России».</a:t>
            </a:r>
            <a:endParaRPr lang="ru-RU" sz="3100" dirty="0" smtClean="0"/>
          </a:p>
          <a:p>
            <a:r>
              <a:rPr lang="ru-RU" sz="3100" dirty="0" smtClean="0"/>
              <a:t>Председатель Студенческого Совета факультета.</a:t>
            </a:r>
          </a:p>
          <a:p>
            <a:r>
              <a:rPr lang="ru-RU" sz="3100" dirty="0" smtClean="0"/>
              <a:t>Место в студенческом рейтинге - </a:t>
            </a:r>
            <a:r>
              <a:rPr lang="ru-RU" sz="3100" u="sng" dirty="0" smtClean="0"/>
              <a:t>73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4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2708920"/>
            <a:ext cx="8229600" cy="2321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Фармацевтический колледж</a:t>
            </a:r>
            <a:endParaRPr lang="ru-RU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4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540" y="35107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Georgia" panose="02040502050405020303" pitchFamily="18" charset="0"/>
              </a:rPr>
              <a:t>Акопян Эдита Эдуардовна– </a:t>
            </a:r>
            <a:r>
              <a:rPr lang="ru-RU" sz="3600" dirty="0" smtClean="0">
                <a:latin typeface="Georgia" panose="02040502050405020303" pitchFamily="18" charset="0"/>
              </a:rPr>
              <a:t>4 курс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4824536" cy="475252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/>
              <a:t>Средний балл зачетной книжки – </a:t>
            </a:r>
            <a:r>
              <a:rPr lang="ru-RU" sz="2400" b="1" u="sng" dirty="0" smtClean="0"/>
              <a:t>4,9</a:t>
            </a:r>
          </a:p>
          <a:p>
            <a:pPr marL="0" indent="0">
              <a:buNone/>
            </a:pPr>
            <a:endParaRPr lang="ru-RU" sz="2400" dirty="0"/>
          </a:p>
          <a:p>
            <a:pPr lvl="0"/>
            <a:r>
              <a:rPr lang="en-US" sz="2400" dirty="0" smtClean="0"/>
              <a:t>I</a:t>
            </a:r>
            <a:r>
              <a:rPr lang="ru-RU" sz="2400" dirty="0" smtClean="0"/>
              <a:t> </a:t>
            </a:r>
            <a:r>
              <a:rPr lang="ru-RU" sz="2400" dirty="0"/>
              <a:t>место в олимпиаде </a:t>
            </a:r>
            <a:r>
              <a:rPr lang="ru-RU" sz="2400" dirty="0" smtClean="0"/>
              <a:t>анатомии</a:t>
            </a:r>
          </a:p>
          <a:p>
            <a:r>
              <a:rPr lang="en-US" sz="2400" dirty="0"/>
              <a:t>I</a:t>
            </a:r>
            <a:r>
              <a:rPr lang="ru-RU" sz="2400" dirty="0"/>
              <a:t> место в олимпиаде </a:t>
            </a:r>
            <a:r>
              <a:rPr lang="ru-RU" sz="2400" dirty="0" smtClean="0"/>
              <a:t>по английскому языку</a:t>
            </a:r>
          </a:p>
          <a:p>
            <a:pPr lvl="0"/>
            <a:r>
              <a:rPr lang="en-US" sz="2400" dirty="0"/>
              <a:t>I</a:t>
            </a:r>
            <a:r>
              <a:rPr lang="ru-RU" sz="2400" dirty="0"/>
              <a:t> место в олимпиаде </a:t>
            </a:r>
            <a:r>
              <a:rPr lang="ru-RU" sz="2400" dirty="0" smtClean="0"/>
              <a:t>по латинскому языку</a:t>
            </a:r>
          </a:p>
          <a:p>
            <a:pPr lvl="0"/>
            <a:r>
              <a:rPr lang="ru-RU" sz="2400" dirty="0" smtClean="0"/>
              <a:t>Председатель Студенческого Совета Фармацевтического колледжа на протяжении 3 лет.</a:t>
            </a:r>
          </a:p>
          <a:p>
            <a:pPr lvl="0"/>
            <a:r>
              <a:rPr lang="ru-RU" sz="2400" dirty="0" smtClean="0"/>
              <a:t>Место в студенческом рейтинге: </a:t>
            </a:r>
            <a:r>
              <a:rPr lang="ru-RU" sz="2400" u="sng" dirty="0" smtClean="0"/>
              <a:t>59</a:t>
            </a:r>
            <a:endParaRPr lang="ru-RU" sz="2400" u="sng" dirty="0"/>
          </a:p>
          <a:p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 rot="13687298">
            <a:off x="-549020" y="937834"/>
            <a:ext cx="1082597" cy="949885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-972616" y="1440072"/>
            <a:ext cx="11665296" cy="108012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Lenko\Desktop\xnM7FKOiw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66" y="1772816"/>
            <a:ext cx="2673494" cy="438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5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835696" y="1988840"/>
            <a:ext cx="7344816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4000" b="1" dirty="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rPr>
              <a:t>Благодарю за внимание!</a:t>
            </a:r>
          </a:p>
        </p:txBody>
      </p:sp>
      <p:pic>
        <p:nvPicPr>
          <p:cNvPr id="5" name="Picture 2" descr="C:\Users\Lenko\Desktop\1393215536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0648"/>
            <a:ext cx="2448272" cy="246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14296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Лечебный </a:t>
            </a:r>
          </a:p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факультет</a:t>
            </a:r>
            <a:endParaRPr lang="ru-RU" sz="5400" b="1" dirty="0">
              <a:latin typeface="Georgia" panose="02040502050405020303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1430" y="116632"/>
            <a:ext cx="8964488" cy="1143000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Georgia" panose="02040502050405020303" pitchFamily="18" charset="0"/>
              </a:rPr>
              <a:t>Дюжакова</a:t>
            </a:r>
            <a:r>
              <a:rPr lang="ru-RU" sz="3600" dirty="0">
                <a:latin typeface="Georgia" panose="02040502050405020303" pitchFamily="18" charset="0"/>
              </a:rPr>
              <a:t> Анна Владиславовна</a:t>
            </a:r>
            <a:r>
              <a:rPr lang="ru-RU" sz="3600" dirty="0" smtClean="0">
                <a:latin typeface="Georgia" panose="02040502050405020303" pitchFamily="18" charset="0"/>
              </a:rPr>
              <a:t>– </a:t>
            </a:r>
            <a:r>
              <a:rPr lang="ru-RU" sz="3600" dirty="0">
                <a:latin typeface="Georgia" panose="02040502050405020303" pitchFamily="18" charset="0"/>
              </a:rPr>
              <a:t>4</a:t>
            </a:r>
            <a:r>
              <a:rPr lang="ru-RU" sz="3600" dirty="0" smtClean="0">
                <a:latin typeface="Georgia" panose="02040502050405020303" pitchFamily="18" charset="0"/>
              </a:rPr>
              <a:t> курс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47864" y="1988840"/>
            <a:ext cx="5616624" cy="47525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+mj-lt"/>
              </a:rPr>
              <a:t>Средний балл зачетной книжки – </a:t>
            </a:r>
            <a:r>
              <a:rPr lang="ru-RU" sz="2600" b="1" u="sng" dirty="0" smtClean="0">
                <a:latin typeface="+mj-lt"/>
              </a:rPr>
              <a:t>5,0</a:t>
            </a:r>
          </a:p>
          <a:p>
            <a:pPr algn="just"/>
            <a:r>
              <a:rPr lang="ru-RU" sz="2400" dirty="0" smtClean="0"/>
              <a:t>14 публикаций (5 международных и 2 статьи в журналах перечня ВАК).</a:t>
            </a:r>
          </a:p>
          <a:p>
            <a:pPr algn="just"/>
            <a:r>
              <a:rPr lang="ru-RU" sz="2400" dirty="0" smtClean="0"/>
              <a:t>Активное участие в научно-исследовательской работе в рамках СНО (на кафедре микробиологии им. доц. Б.М. </a:t>
            </a:r>
            <a:r>
              <a:rPr lang="ru-RU" sz="2400" dirty="0" err="1" smtClean="0"/>
              <a:t>Зельмановича</a:t>
            </a:r>
            <a:r>
              <a:rPr lang="ru-RU" sz="2400" dirty="0" smtClean="0"/>
              <a:t>, на кафедре медицинской генетики и клинической нейрофизиологии ИПО)</a:t>
            </a:r>
          </a:p>
          <a:p>
            <a:pPr algn="just"/>
            <a:r>
              <a:rPr lang="ru-RU" sz="2400" dirty="0" smtClean="0"/>
              <a:t>Место в студенческом рейтинге: </a:t>
            </a:r>
            <a:r>
              <a:rPr lang="ru-RU" sz="2400" u="sng" dirty="0" smtClean="0"/>
              <a:t>124</a:t>
            </a:r>
          </a:p>
          <a:p>
            <a:endParaRPr lang="ru-RU" sz="2200" dirty="0">
              <a:latin typeface="+mj-lt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7447"/>
            <a:ext cx="2820657" cy="407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Georgia" panose="02040502050405020303" pitchFamily="18" charset="0"/>
              </a:rPr>
              <a:t>Шеваникова</a:t>
            </a:r>
            <a:r>
              <a:rPr lang="ru-RU" sz="3600" dirty="0">
                <a:latin typeface="Georgia" panose="02040502050405020303" pitchFamily="18" charset="0"/>
              </a:rPr>
              <a:t> Дарья Игоревна</a:t>
            </a:r>
            <a:r>
              <a:rPr lang="ru-RU" sz="3600" dirty="0" smtClean="0">
                <a:latin typeface="Georgia" panose="02040502050405020303" pitchFamily="18" charset="0"/>
              </a:rPr>
              <a:t>– </a:t>
            </a:r>
            <a:r>
              <a:rPr lang="ru-RU" sz="3600" dirty="0">
                <a:latin typeface="Georgia" panose="02040502050405020303" pitchFamily="18" charset="0"/>
              </a:rPr>
              <a:t>4</a:t>
            </a:r>
            <a:r>
              <a:rPr lang="ru-RU" sz="3600" dirty="0" smtClean="0">
                <a:latin typeface="Georgia" panose="02040502050405020303" pitchFamily="18" charset="0"/>
              </a:rPr>
              <a:t> курс</a:t>
            </a:r>
            <a:endParaRPr lang="ru-RU" sz="3600" b="1" dirty="0"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850953"/>
              </p:ext>
            </p:extLst>
          </p:nvPr>
        </p:nvGraphicFramePr>
        <p:xfrm>
          <a:off x="2555776" y="1767822"/>
          <a:ext cx="641905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128" y="2276872"/>
            <a:ext cx="5760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/>
              <a:t>Средний балл зачетной книжки – </a:t>
            </a:r>
            <a:r>
              <a:rPr lang="ru-RU" sz="2600" b="1" u="sng" dirty="0" smtClean="0"/>
              <a:t>5,0</a:t>
            </a:r>
          </a:p>
          <a:p>
            <a:pPr algn="just"/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1 публикация.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с </a:t>
            </a:r>
            <a:r>
              <a:rPr lang="ru-RU" sz="2400" dirty="0"/>
              <a:t>2012 по 2014 год – член Совета СНО </a:t>
            </a:r>
            <a:r>
              <a:rPr lang="ru-RU" sz="2400" dirty="0" smtClean="0"/>
              <a:t>(участвовала в </a:t>
            </a:r>
            <a:r>
              <a:rPr lang="ru-RU" sz="2400" dirty="0"/>
              <a:t>составе оргкомитета именных конкурсов 2012 – 2014 гг., в составе оргкомитета 77-й и 78-й итоговых студенческих </a:t>
            </a:r>
            <a:r>
              <a:rPr lang="ru-RU" sz="2400" dirty="0" smtClean="0"/>
              <a:t>конференций).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 студенческом рейтинге не участвовала.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93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dirty="0" err="1">
                <a:latin typeface="Georgia" panose="02040502050405020303" pitchFamily="18" charset="0"/>
              </a:rPr>
              <a:t>Микаиллы</a:t>
            </a:r>
            <a:r>
              <a:rPr lang="ru-RU" sz="3000" dirty="0">
                <a:latin typeface="Georgia" panose="02040502050405020303" pitchFamily="18" charset="0"/>
              </a:rPr>
              <a:t> </a:t>
            </a:r>
            <a:r>
              <a:rPr lang="ru-RU" sz="3000" dirty="0" err="1">
                <a:latin typeface="Georgia" panose="02040502050405020303" pitchFamily="18" charset="0"/>
              </a:rPr>
              <a:t>Гюльнар</a:t>
            </a:r>
            <a:r>
              <a:rPr lang="ru-RU" sz="3000" dirty="0">
                <a:latin typeface="Georgia" panose="02040502050405020303" pitchFamily="18" charset="0"/>
              </a:rPr>
              <a:t> Тельман </a:t>
            </a:r>
            <a:r>
              <a:rPr lang="ru-RU" sz="3000" dirty="0" err="1">
                <a:latin typeface="Georgia" panose="02040502050405020303" pitchFamily="18" charset="0"/>
              </a:rPr>
              <a:t>кызы</a:t>
            </a:r>
            <a:r>
              <a:rPr lang="ru-RU" sz="3000" dirty="0">
                <a:latin typeface="Georgia" panose="02040502050405020303" pitchFamily="18" charset="0"/>
              </a:rPr>
              <a:t> </a:t>
            </a:r>
            <a:r>
              <a:rPr lang="ru-RU" sz="3000" dirty="0" smtClean="0">
                <a:latin typeface="Georgia" panose="02040502050405020303" pitchFamily="18" charset="0"/>
              </a:rPr>
              <a:t>– </a:t>
            </a:r>
            <a:r>
              <a:rPr lang="ru-RU" sz="3000" dirty="0">
                <a:latin typeface="Georgia" panose="02040502050405020303" pitchFamily="18" charset="0"/>
              </a:rPr>
              <a:t>5</a:t>
            </a:r>
            <a:r>
              <a:rPr lang="ru-RU" sz="3000" dirty="0" smtClean="0">
                <a:latin typeface="Georgia" panose="02040502050405020303" pitchFamily="18" charset="0"/>
              </a:rPr>
              <a:t> курс</a:t>
            </a:r>
            <a:endParaRPr lang="ru-RU" sz="3000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419872" y="1844824"/>
            <a:ext cx="5626968" cy="47525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dirty="0"/>
              <a:t>Средний балл зачетной книжки – </a:t>
            </a:r>
            <a:r>
              <a:rPr lang="ru-RU" sz="3600" b="1" u="sng" dirty="0" smtClean="0"/>
              <a:t>5,0</a:t>
            </a:r>
          </a:p>
          <a:p>
            <a:pPr marL="0" indent="0" algn="just">
              <a:buNone/>
            </a:pPr>
            <a:endParaRPr lang="ru-RU" sz="3600" dirty="0"/>
          </a:p>
          <a:p>
            <a:pPr algn="just"/>
            <a:r>
              <a:rPr lang="ru-RU" sz="3600" dirty="0" smtClean="0"/>
              <a:t>9 публикаций.</a:t>
            </a:r>
            <a:endParaRPr lang="ru-RU" sz="3600" dirty="0"/>
          </a:p>
          <a:p>
            <a:pPr algn="just"/>
            <a:r>
              <a:rPr lang="ru-RU" sz="3600" dirty="0"/>
              <a:t>А</a:t>
            </a:r>
            <a:r>
              <a:rPr lang="ru-RU" sz="3600" dirty="0" smtClean="0"/>
              <a:t>ктивное </a:t>
            </a:r>
            <a:r>
              <a:rPr lang="ru-RU" sz="3600" dirty="0"/>
              <a:t>участие в научно-исследовательской работе в рамках СНО (на кафедре общей </a:t>
            </a:r>
            <a:r>
              <a:rPr lang="ru-RU" sz="3600" dirty="0" smtClean="0"/>
              <a:t>хирургии, </a:t>
            </a:r>
            <a:r>
              <a:rPr lang="ru-RU" sz="3600" dirty="0"/>
              <a:t>на кафедре фармакологии с курсами клинической фармакологии, фармацевтической технологии и курсом ПО, на кафедре </a:t>
            </a:r>
            <a:r>
              <a:rPr lang="ru-RU" sz="3600" dirty="0" err="1"/>
              <a:t>перинатологии</a:t>
            </a:r>
            <a:r>
              <a:rPr lang="ru-RU" sz="3600" dirty="0"/>
              <a:t>, акушерства и гинекологии, кафедре внутренних болезней №</a:t>
            </a:r>
            <a:r>
              <a:rPr lang="ru-RU" sz="3600" dirty="0" smtClean="0"/>
              <a:t>2).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3600" dirty="0" smtClean="0"/>
              <a:t>Место </a:t>
            </a:r>
            <a:r>
              <a:rPr lang="ru-RU" sz="3600" dirty="0"/>
              <a:t>в </a:t>
            </a:r>
            <a:r>
              <a:rPr lang="ru-RU" sz="3600" dirty="0" smtClean="0"/>
              <a:t>студенческом рейтинге</a:t>
            </a:r>
            <a:r>
              <a:rPr lang="ru-RU" sz="3600" dirty="0"/>
              <a:t>: </a:t>
            </a:r>
            <a:r>
              <a:rPr lang="ru-RU" sz="3600" u="sng" dirty="0"/>
              <a:t>173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6" y="2132856"/>
            <a:ext cx="291632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0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Georgia" panose="02040502050405020303" pitchFamily="18" charset="0"/>
              </a:rPr>
              <a:t>Галлингер</a:t>
            </a:r>
            <a:r>
              <a:rPr lang="ru-RU" sz="3200" dirty="0">
                <a:latin typeface="Georgia" panose="02040502050405020303" pitchFamily="18" charset="0"/>
              </a:rPr>
              <a:t> Евгений Олегович</a:t>
            </a:r>
            <a:r>
              <a:rPr lang="ru-RU" sz="3200" dirty="0" smtClean="0">
                <a:latin typeface="Georgia" panose="02040502050405020303" pitchFamily="18" charset="0"/>
              </a:rPr>
              <a:t>– 6 курс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888" y="2136112"/>
            <a:ext cx="51125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Средний балл зачетной книжки – </a:t>
            </a:r>
            <a:r>
              <a:rPr lang="ru-RU" sz="2000" b="1" u="sng" dirty="0" smtClean="0"/>
              <a:t>4,83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2 публикации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Ч</a:t>
            </a:r>
            <a:r>
              <a:rPr lang="ru-RU" sz="2000" dirty="0" smtClean="0"/>
              <a:t>лен </a:t>
            </a:r>
            <a:r>
              <a:rPr lang="ru-RU" sz="2000" dirty="0"/>
              <a:t>сборной команды </a:t>
            </a:r>
            <a:r>
              <a:rPr lang="ru-RU" sz="2000" dirty="0" err="1"/>
              <a:t>КрасГМУ</a:t>
            </a:r>
            <a:r>
              <a:rPr lang="ru-RU" sz="2000" dirty="0"/>
              <a:t> по </a:t>
            </a:r>
            <a:r>
              <a:rPr lang="ru-RU" sz="2000" dirty="0" smtClean="0"/>
              <a:t>баскетболу.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2-х кратный </a:t>
            </a:r>
            <a:r>
              <a:rPr lang="ru-RU" sz="2000" dirty="0"/>
              <a:t>чемпион Сибири по </a:t>
            </a:r>
            <a:r>
              <a:rPr lang="ru-RU" sz="2000" dirty="0" err="1"/>
              <a:t>стритболу</a:t>
            </a:r>
            <a:r>
              <a:rPr lang="ru-RU" sz="2000" dirty="0"/>
              <a:t> среди </a:t>
            </a:r>
            <a:r>
              <a:rPr lang="ru-RU" sz="2000" dirty="0" smtClean="0"/>
              <a:t>медицинских ВУЗов</a:t>
            </a:r>
            <a:r>
              <a:rPr lang="ru-RU" sz="2000" dirty="0"/>
              <a:t>.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</a:t>
            </a:r>
            <a:r>
              <a:rPr lang="ru-RU" sz="2000" dirty="0" smtClean="0"/>
              <a:t>ице-чемпион </a:t>
            </a:r>
            <a:r>
              <a:rPr lang="ru-RU" sz="2000" dirty="0"/>
              <a:t>России по </a:t>
            </a:r>
            <a:r>
              <a:rPr lang="ru-RU" sz="2000" dirty="0" err="1" smtClean="0"/>
              <a:t>стритболу</a:t>
            </a:r>
            <a:r>
              <a:rPr lang="ru-RU" sz="2000" dirty="0" smtClean="0"/>
              <a:t> </a:t>
            </a:r>
            <a:r>
              <a:rPr lang="ru-RU" sz="2000" dirty="0"/>
              <a:t>среди медицинских </a:t>
            </a:r>
            <a:r>
              <a:rPr lang="ru-RU" sz="2000" dirty="0" smtClean="0"/>
              <a:t>ВУЗов</a:t>
            </a:r>
            <a:r>
              <a:rPr lang="ru-RU" sz="2000" dirty="0"/>
              <a:t>.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2-х кратный </a:t>
            </a:r>
            <a:r>
              <a:rPr lang="ru-RU" sz="2000" dirty="0"/>
              <a:t>чемпион спартакиады Советского </a:t>
            </a:r>
            <a:r>
              <a:rPr lang="ru-RU" sz="2000" dirty="0" smtClean="0"/>
              <a:t>района.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студенческом рейтинге не участвовал.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66416"/>
            <a:ext cx="2874615" cy="38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25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4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19728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Georgia" panose="02040502050405020303" pitchFamily="18" charset="0"/>
              </a:rPr>
              <a:t>Педиатрический факультет</a:t>
            </a:r>
            <a:endParaRPr lang="ru-RU" sz="5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Georgia" panose="02040502050405020303" pitchFamily="18" charset="0"/>
              </a:rPr>
              <a:t>Коваль Анастасия Сергеевна – 5 курс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2494994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b="1" dirty="0"/>
              <a:t>Средний балл зачетной книжки – </a:t>
            </a:r>
            <a:r>
              <a:rPr lang="ru-RU" sz="2000" b="1" u="sng" dirty="0" smtClean="0"/>
              <a:t>4,83</a:t>
            </a:r>
          </a:p>
          <a:p>
            <a:pPr marL="0" indent="0" algn="ctr">
              <a:buNone/>
            </a:pPr>
            <a:endParaRPr lang="ru-RU" sz="2000" b="1" u="sng" dirty="0" smtClean="0"/>
          </a:p>
          <a:p>
            <a:r>
              <a:rPr lang="ru-RU" sz="2000" dirty="0" smtClean="0"/>
              <a:t>Активно занимается научной деятельностью (на кафедре патофизиологии, фармакологии).</a:t>
            </a:r>
          </a:p>
          <a:p>
            <a:r>
              <a:rPr lang="ru-RU" sz="2000" dirty="0" smtClean="0"/>
              <a:t>Состоит в сборной </a:t>
            </a:r>
            <a:r>
              <a:rPr lang="ru-RU" sz="2000" dirty="0" err="1" smtClean="0"/>
              <a:t>КрасГМУ</a:t>
            </a:r>
            <a:r>
              <a:rPr lang="ru-RU" sz="2000" dirty="0" smtClean="0"/>
              <a:t> по волейболу (многократный призер уровня города, края и РФ).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Место в студенческом рейтинге: </a:t>
            </a:r>
            <a:r>
              <a:rPr lang="ru-RU" sz="2000" u="sng" dirty="0" smtClean="0"/>
              <a:t>131</a:t>
            </a:r>
            <a:endParaRPr lang="ru-RU" sz="2000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04864"/>
            <a:ext cx="2766603" cy="368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Georgia" panose="02040502050405020303" pitchFamily="18" charset="0"/>
              </a:rPr>
              <a:t>Афендиева</a:t>
            </a:r>
            <a:r>
              <a:rPr lang="ru-RU" sz="3200" dirty="0">
                <a:latin typeface="Georgia" panose="02040502050405020303" pitchFamily="18" charset="0"/>
              </a:rPr>
              <a:t> Сабина </a:t>
            </a:r>
            <a:r>
              <a:rPr lang="ru-RU" sz="3200" dirty="0" err="1">
                <a:latin typeface="Georgia" panose="02040502050405020303" pitchFamily="18" charset="0"/>
              </a:rPr>
              <a:t>Ширзад</a:t>
            </a:r>
            <a:r>
              <a:rPr lang="ru-RU" sz="3200" dirty="0">
                <a:latin typeface="Georgia" panose="02040502050405020303" pitchFamily="18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</a:rPr>
              <a:t>кызы</a:t>
            </a:r>
            <a:r>
              <a:rPr lang="ru-RU" sz="3200" dirty="0" smtClean="0">
                <a:latin typeface="Georgia" panose="02040502050405020303" pitchFamily="18" charset="0"/>
              </a:rPr>
              <a:t> – 5 курс</a:t>
            </a:r>
            <a:endParaRPr lang="ru-RU" sz="3200" dirty="0"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95936" y="1628800"/>
            <a:ext cx="5035778" cy="511256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dirty="0"/>
              <a:t>Средний балл зачетной книжки – </a:t>
            </a:r>
            <a:r>
              <a:rPr lang="ru-RU" sz="2800" b="1" u="sng" dirty="0" smtClean="0"/>
              <a:t>4,81</a:t>
            </a:r>
            <a:endParaRPr lang="ru-RU" sz="2800" b="1" u="sng" dirty="0"/>
          </a:p>
          <a:p>
            <a:endParaRPr lang="ru-RU" dirty="0"/>
          </a:p>
          <a:p>
            <a:pPr marL="285750" indent="-285750"/>
            <a:r>
              <a:rPr lang="ru-RU" dirty="0" smtClean="0"/>
              <a:t>На протяжении трех лет танцор команды «</a:t>
            </a:r>
            <a:r>
              <a:rPr lang="en-US" dirty="0" smtClean="0"/>
              <a:t>Funny </a:t>
            </a:r>
            <a:r>
              <a:rPr lang="ru-RU" dirty="0" smtClean="0"/>
              <a:t>Такт» (двукратный победитель фестиваля «Студенческая весна» в г. Красноярске, победитель фестиваля медиков и медицинских работников).</a:t>
            </a:r>
          </a:p>
          <a:p>
            <a:pPr marL="285750" indent="-285750"/>
            <a:r>
              <a:rPr lang="ru-RU" dirty="0" smtClean="0"/>
              <a:t>Активная общественная деятельность на факультете.</a:t>
            </a:r>
          </a:p>
          <a:p>
            <a:pPr marL="285750" indent="-285750"/>
            <a:endParaRPr lang="ru-RU" dirty="0"/>
          </a:p>
          <a:p>
            <a:pPr marL="285750" indent="-285750"/>
            <a:r>
              <a:rPr lang="ru-RU" dirty="0" smtClean="0"/>
              <a:t>Место в студенческом рейтинге: </a:t>
            </a:r>
            <a:r>
              <a:rPr lang="ru-RU" u="sng" dirty="0" smtClean="0"/>
              <a:t>250</a:t>
            </a:r>
            <a:endParaRPr lang="ru-RU" u="sng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302911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557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Кандидаты  на присуждение повышенной  академической стипендии  Ученого Совета КрасГМУ </vt:lpstr>
      <vt:lpstr>Презентация PowerPoint</vt:lpstr>
      <vt:lpstr>Дюжакова Анна Владиславовна– 4 курс</vt:lpstr>
      <vt:lpstr>Шеваникова Дарья Игоревна– 4 курс</vt:lpstr>
      <vt:lpstr>Микаиллы Гюльнар Тельман кызы – 5 курс</vt:lpstr>
      <vt:lpstr>Галлингер Евгений Олегович– 6 курс</vt:lpstr>
      <vt:lpstr>Презентация PowerPoint</vt:lpstr>
      <vt:lpstr>Коваль Анастасия Сергеевна – 5 курс</vt:lpstr>
      <vt:lpstr>Афендиева Сабина Ширзад кызы – 5 курс</vt:lpstr>
      <vt:lpstr>Ахмедова Эльмира Интизамовна – 5 курс</vt:lpstr>
      <vt:lpstr>Презентация PowerPoint</vt:lpstr>
      <vt:lpstr>Митькина Екатерина Тарасовна– 5 курс</vt:lpstr>
      <vt:lpstr>Презентация PowerPoint</vt:lpstr>
      <vt:lpstr>Яровенко Алена Олеговна – 5 курс</vt:lpstr>
      <vt:lpstr>Презентация PowerPoint</vt:lpstr>
      <vt:lpstr>Акопян Эдита Эдуардовна– 4 курс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образования в КрасГМУ глазами студентов</dc:title>
  <dc:creator>Lenko</dc:creator>
  <cp:lastModifiedBy>Елена Е. Доронина</cp:lastModifiedBy>
  <cp:revision>27</cp:revision>
  <dcterms:created xsi:type="dcterms:W3CDTF">2014-02-24T13:48:10Z</dcterms:created>
  <dcterms:modified xsi:type="dcterms:W3CDTF">2014-09-17T03:18:55Z</dcterms:modified>
</cp:coreProperties>
</file>