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85" r:id="rId4"/>
    <p:sldId id="291" r:id="rId5"/>
    <p:sldId id="296" r:id="rId6"/>
    <p:sldId id="298" r:id="rId7"/>
    <p:sldId id="299" r:id="rId8"/>
    <p:sldId id="319" r:id="rId9"/>
    <p:sldId id="320" r:id="rId10"/>
    <p:sldId id="316" r:id="rId11"/>
    <p:sldId id="317" r:id="rId12"/>
    <p:sldId id="318" r:id="rId13"/>
    <p:sldId id="294" r:id="rId14"/>
    <p:sldId id="310" r:id="rId15"/>
    <p:sldId id="308" r:id="rId16"/>
    <p:sldId id="302" r:id="rId17"/>
    <p:sldId id="307" r:id="rId18"/>
    <p:sldId id="301" r:id="rId19"/>
    <p:sldId id="313" r:id="rId20"/>
    <p:sldId id="306" r:id="rId21"/>
    <p:sldId id="304" r:id="rId22"/>
    <p:sldId id="305" r:id="rId23"/>
    <p:sldId id="303" r:id="rId24"/>
    <p:sldId id="311" r:id="rId25"/>
    <p:sldId id="314" r:id="rId26"/>
    <p:sldId id="258" r:id="rId27"/>
    <p:sldId id="278" r:id="rId28"/>
    <p:sldId id="270" r:id="rId29"/>
    <p:sldId id="271" r:id="rId30"/>
    <p:sldId id="269" r:id="rId31"/>
    <p:sldId id="266" r:id="rId32"/>
    <p:sldId id="289" r:id="rId33"/>
    <p:sldId id="273" r:id="rId34"/>
    <p:sldId id="315" r:id="rId35"/>
    <p:sldId id="265" r:id="rId36"/>
    <p:sldId id="312" r:id="rId37"/>
    <p:sldId id="280" r:id="rId38"/>
    <p:sldId id="287" r:id="rId39"/>
    <p:sldId id="288" r:id="rId40"/>
    <p:sldId id="25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872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krasgmu.ru/index.php?page%5bcommon%5d=elib&amp;cat=catalog&amp;res_id=72289" TargetMode="External"/><Relationship Id="rId2" Type="http://schemas.openxmlformats.org/officeDocument/2006/relationships/hyperlink" Target="http://krasgmu.ru/index.php?page%5bcommon%5d=elib&amp;cat=catalog&amp;res_id=5069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rasgmu.ru/index.php?page%5bcommon%5d=elib&amp;cat=catalog&amp;res_id=50455" TargetMode="External"/><Relationship Id="rId4" Type="http://schemas.openxmlformats.org/officeDocument/2006/relationships/hyperlink" Target="http://krasgmu.ru/index.php?page%5bcommon%5d=elib&amp;cat=catalog&amp;res_id=31227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lnSpc>
                <a:spcPct val="80000"/>
              </a:lnSpc>
              <a:buNone/>
            </a:pPr>
            <a:r>
              <a:rPr lang="ru-RU" sz="3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Психология и педагогика здоровья и здорового образа жизни человека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dirty="0" smtClean="0">
                <a:latin typeface="Times New Roman" pitchFamily="18" charset="0"/>
              </a:rPr>
              <a:t>Лекция №1 для студентов 2 курса, обучающихся по </a:t>
            </a:r>
          </a:p>
          <a:p>
            <a:pPr algn="ctr">
              <a:lnSpc>
                <a:spcPct val="80000"/>
              </a:lnSpc>
              <a:buNone/>
            </a:pPr>
            <a:r>
              <a:rPr lang="ru-RU" dirty="0" smtClean="0">
                <a:latin typeface="Times New Roman" pitchFamily="18" charset="0"/>
              </a:rPr>
              <a:t>специальности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31.05.01 - Лечебное дело</a:t>
            </a: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u="sng" dirty="0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u="sng" dirty="0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u="sng" dirty="0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2600" dirty="0" smtClean="0">
                <a:latin typeface="Times New Roman" pitchFamily="18" charset="0"/>
              </a:rPr>
              <a:t>Канд. психол. наук, доцент Артюхова Т.Ю</a:t>
            </a:r>
            <a:r>
              <a:rPr lang="ru-RU" dirty="0" smtClean="0">
                <a:latin typeface="Times New Roman" pitchFamily="18" charset="0"/>
              </a:rPr>
              <a:t>.</a:t>
            </a:r>
          </a:p>
          <a:p>
            <a:pPr algn="ctr">
              <a:lnSpc>
                <a:spcPct val="80000"/>
              </a:lnSpc>
            </a:pPr>
            <a:endParaRPr lang="ru-RU" dirty="0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endParaRPr lang="ru-RU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dirty="0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dirty="0" smtClean="0">
                <a:latin typeface="Times New Roman" pitchFamily="18" charset="0"/>
              </a:rPr>
              <a:t>Красноярск, 2018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</a:rPr>
              <a:t>Кафедра педагогики и  психологии с курсом ПО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2. Психологические </a:t>
            </a:r>
            <a:r>
              <a:rPr lang="ru-RU" sz="3600" dirty="0"/>
              <a:t>аспекты формирования мотивации к сохранению здоровья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700120" cy="489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12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397"/>
            <a:ext cx="8712968" cy="65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41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9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3. </a:t>
            </a:r>
            <a:r>
              <a:rPr lang="ru-RU" sz="3600" dirty="0" smtClean="0"/>
              <a:t>Отношение </a:t>
            </a:r>
            <a:r>
              <a:rPr lang="ru-RU" sz="3600" dirty="0"/>
              <a:t>человека к болезни. Внутренняя картина болезни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7621"/>
            <a:ext cx="7236296" cy="542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6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4" y="820095"/>
            <a:ext cx="8931480" cy="467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61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13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90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295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5334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1259632" y="0"/>
            <a:ext cx="720080" cy="62068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526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План:</a:t>
            </a:r>
          </a:p>
          <a:p>
            <a:pPr marL="514350" indent="-514350">
              <a:buAutoNum type="arabicPeriod"/>
            </a:pP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Понятия здоровье, внутренняя картина здоровья. Здоровый образ жизни человека 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Психологические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аспекты формирования мотивации к сохранению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здоровья</a:t>
            </a:r>
          </a:p>
          <a:p>
            <a:pPr marL="514350" indent="-514350">
              <a:buAutoNum type="arabicPeriod"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Отношение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человека к болезни. Внутренняя картина болезни 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Понятие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о стрессе и </a:t>
            </a: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дистрессе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. Способы преодоления от стресса 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Понятие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3100" dirty="0" err="1">
                <a:latin typeface="Times New Roman" pitchFamily="18" charset="0"/>
                <a:cs typeface="Times New Roman" pitchFamily="18" charset="0"/>
              </a:rPr>
              <a:t>психосоматике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. Психологические способы защиты от стресса</a:t>
            </a: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17488"/>
            <a:ext cx="9755188" cy="730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652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483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984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251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48264" y="6021288"/>
            <a:ext cx="1872208" cy="5760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681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57"/>
            <a:ext cx="9219570" cy="680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0" y="260648"/>
            <a:ext cx="1115616" cy="57606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899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Понятие о стрессе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дистрессе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Стресс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– реакция организма на внешнее воздействие, нарушающее его стабильное состояние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 flipV="1">
            <a:off x="2000232" y="3071810"/>
            <a:ext cx="1928826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000628" y="3071810"/>
            <a:ext cx="2000264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14282" y="3429000"/>
            <a:ext cx="3929058" cy="10715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Эустресс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29256" y="3429000"/>
            <a:ext cx="3500462" cy="1143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Дистресс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Алексей\Desktop\Стресс\31748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4214818"/>
            <a:ext cx="1709733" cy="2453848"/>
          </a:xfrm>
          <a:prstGeom prst="rect">
            <a:avLst/>
          </a:prstGeom>
          <a:noFill/>
        </p:spPr>
      </p:pic>
      <p:pic>
        <p:nvPicPr>
          <p:cNvPr id="3078" name="Picture 6" descr="C:\Users\Алексей\Desktop\deti_smeyuts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999" y="4474138"/>
            <a:ext cx="2510535" cy="1669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Алексей\Desktop\Стресс\img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лексей\Desktop\Стресс\33034272-stranicami-russkoy-poezii-referat-skacha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8929686" cy="6697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ексей\Desktop\Стресс\vliyanie_stressa_na_moz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663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темы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  <a:defRPr/>
            </a:pPr>
            <a:r>
              <a:rPr lang="ru-RU" sz="2400" dirty="0"/>
              <a:t>В связи с ростом так называемых болезней стресса проблема адаптации человека к критическим факторам среды издавна привлекала исследователей. Поведение человека в ситуации стресса (в особенности - хронического стресса) является актуальной проблемой современности. При этом возникает не только ряд вопросов теоретической подготовки, но и необходимость владения практическими навыками и приемами диагностики психологических защитных механизмов и механизмов </a:t>
            </a:r>
            <a:r>
              <a:rPr lang="ru-RU" sz="2400" dirty="0" err="1"/>
              <a:t>копинг</a:t>
            </a:r>
            <a:r>
              <a:rPr lang="ru-RU" sz="2400" dirty="0"/>
              <a:t>-поведения. Знание и учет механизмов психологической защиты и </a:t>
            </a:r>
            <a:r>
              <a:rPr lang="ru-RU" sz="2400" dirty="0" err="1"/>
              <a:t>совладания</a:t>
            </a:r>
            <a:r>
              <a:rPr lang="ru-RU" sz="2400" dirty="0"/>
              <a:t> необходимы для повышения эффективности терапии и реабилитации.</a:t>
            </a:r>
          </a:p>
        </p:txBody>
      </p:sp>
    </p:spTree>
    <p:extLst>
      <p:ext uri="{BB962C8B-B14F-4D97-AF65-F5344CB8AC3E}">
        <p14:creationId xmlns:p14="http://schemas.microsoft.com/office/powerpoint/2010/main" val="27370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01080" cy="78581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Стратегии преодоления стресса</a:t>
            </a:r>
            <a:endParaRPr lang="ru-RU" sz="3200" dirty="0"/>
          </a:p>
        </p:txBody>
      </p:sp>
      <p:pic>
        <p:nvPicPr>
          <p:cNvPr id="5122" name="Picture 2" descr="C:\Users\Алексей\Desktop\Стресс\Буклет-Скажи-НЕТ-стресу-лицо1-1024x7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948459"/>
            <a:ext cx="8358246" cy="5909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01122" cy="79690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Понятие о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психосоматике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Психологические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способы защиты от стресса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6387" name="Picture 3" descr="C:\Users\Алексей\Desktop\397363_29_pic_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412776"/>
            <a:ext cx="5919787" cy="4471987"/>
          </a:xfrm>
          <a:prstGeom prst="rect">
            <a:avLst/>
          </a:prstGeom>
          <a:noFill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32" y="3933056"/>
            <a:ext cx="1856667" cy="238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Татьяна\Desktop\slide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95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ей\Desktop\Стресс\Стресс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27812" y="0"/>
            <a:ext cx="655889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981822" cy="265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121"/>
            <a:ext cx="4663948" cy="685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214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Психологические способы защиты от стресса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12290" name="Picture 2" descr="C:\Users\Алексей\Desktop\57ae41e3aa2f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3" y="1571612"/>
            <a:ext cx="8899757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" y="332656"/>
            <a:ext cx="9069606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37197" y="548680"/>
            <a:ext cx="718379" cy="2880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41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Алексей\Desktop\i_00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-1"/>
            <a:ext cx="6721494" cy="6764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algn="just">
              <a:buFont typeface="Arial" charset="0"/>
              <a:buAutoNum type="arabicPeriod"/>
            </a:pPr>
            <a:r>
              <a:rPr lang="ru-RU" sz="2800" dirty="0"/>
              <a:t>П</a:t>
            </a:r>
            <a:r>
              <a:rPr lang="ru-RU" sz="2800" dirty="0" smtClean="0"/>
              <a:t>рофессиональная </a:t>
            </a:r>
            <a:r>
              <a:rPr lang="ru-RU" sz="2800" dirty="0"/>
              <a:t>деятельность </a:t>
            </a:r>
            <a:r>
              <a:rPr lang="ru-RU" sz="2800" dirty="0" smtClean="0"/>
              <a:t>– пространство </a:t>
            </a:r>
            <a:r>
              <a:rPr lang="ru-RU" sz="2800" dirty="0"/>
              <a:t>личностного развития </a:t>
            </a:r>
            <a:r>
              <a:rPr lang="ru-RU" sz="2800" dirty="0" smtClean="0"/>
              <a:t>врача.</a:t>
            </a:r>
          </a:p>
          <a:p>
            <a:pPr marL="514350" indent="-514350" algn="just">
              <a:buFont typeface="Arial" charset="0"/>
              <a:buAutoNum type="arabicPeriod"/>
            </a:pPr>
            <a:r>
              <a:rPr lang="ru-RU" sz="2800" dirty="0" smtClean="0"/>
              <a:t>В </a:t>
            </a:r>
            <a:r>
              <a:rPr lang="ru-RU" sz="2800" dirty="0"/>
              <a:t>любой деятельности предусмотрено проживание кризисов</a:t>
            </a:r>
            <a:r>
              <a:rPr lang="ru-RU" sz="2800" dirty="0" smtClean="0"/>
              <a:t>.</a:t>
            </a:r>
          </a:p>
          <a:p>
            <a:pPr marL="514350" indent="-514350" algn="just">
              <a:buFont typeface="Arial" charset="0"/>
              <a:buAutoNum type="arabicPeriod"/>
            </a:pPr>
            <a:r>
              <a:rPr lang="ru-RU" sz="2800" dirty="0" smtClean="0"/>
              <a:t>Чтобы </a:t>
            </a:r>
            <a:r>
              <a:rPr lang="ru-RU" sz="2800" dirty="0"/>
              <a:t>профессиональный кризис не перерос в нечто деструктивное, необходимо о нем знать и владеть навыками проживания в нем. </a:t>
            </a:r>
            <a:endParaRPr lang="ru-RU" sz="2800" dirty="0" smtClean="0"/>
          </a:p>
          <a:p>
            <a:pPr marL="514350" indent="-514350" algn="just">
              <a:buFont typeface="Arial" charset="0"/>
              <a:buAutoNum type="arabicPeriod"/>
            </a:pPr>
            <a:r>
              <a:rPr lang="ru-RU" sz="2800" dirty="0" smtClean="0"/>
              <a:t>Профессия врача </a:t>
            </a:r>
            <a:r>
              <a:rPr lang="ru-RU" sz="2800" dirty="0"/>
              <a:t>предусматривает работу с различными </a:t>
            </a:r>
            <a:r>
              <a:rPr lang="ru-RU" sz="2800" dirty="0" smtClean="0"/>
              <a:t>пациентами, </a:t>
            </a:r>
            <a:r>
              <a:rPr lang="ru-RU" sz="2800" dirty="0"/>
              <a:t>большим объемом информации, требующей высокой концентрации внимания и сосредоточенности, что влечет за собой возможность возникновения стресса. </a:t>
            </a:r>
          </a:p>
        </p:txBody>
      </p:sp>
    </p:spTree>
    <p:extLst>
      <p:ext uri="{BB962C8B-B14F-4D97-AF65-F5344CB8AC3E}">
        <p14:creationId xmlns:p14="http://schemas.microsoft.com/office/powerpoint/2010/main" val="2365493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63" cy="796925"/>
          </a:xfrm>
        </p:spPr>
        <p:txBody>
          <a:bodyPr/>
          <a:lstStyle/>
          <a:p>
            <a:pPr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Литература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32923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Основная:</a:t>
            </a:r>
          </a:p>
          <a:p>
            <a:pPr marL="0" indent="360000">
              <a:spcBef>
                <a:spcPts val="0"/>
              </a:spcBef>
              <a:buNone/>
              <a:defRPr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Бордовская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Н. В.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2"/>
              </a:rPr>
              <a:t>Психология и педагогика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[Электронный ресурс] : учеб. для вузов / Н. В.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Бордовская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С. И. Розум. - СПб. : Питер, 2014. - 624 с.</a:t>
            </a:r>
          </a:p>
          <a:p>
            <a:pPr marL="0" indent="360000">
              <a:spcBef>
                <a:spcPts val="0"/>
              </a:spcBef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3"/>
              </a:rPr>
              <a:t>Психология </a:t>
            </a:r>
            <a:r>
              <a:rPr lang="ru-RU" sz="1800" dirty="0">
                <a:latin typeface="Times New Roman" pitchFamily="18" charset="0"/>
                <a:cs typeface="Times New Roman" pitchFamily="18" charset="0"/>
                <a:hlinkClick r:id="rId3"/>
              </a:rPr>
              <a:t>и педагогика в медицинском образовании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: учебник / Н. В. Кудрявая, К. В. Зорин, Н. Б. Смирнова [и др.] ; ред. Н. В. Кудрявая. - М. : КНОРУС, 2016. - 318 с. - (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Специалитет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). - ISBN 978-5-406-04716-3 : 558.27</a:t>
            </a:r>
          </a:p>
          <a:p>
            <a:pPr marL="0" indent="3600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600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Дополнительная:</a:t>
            </a:r>
          </a:p>
          <a:p>
            <a:pPr marL="0" indent="360000">
              <a:spcBef>
                <a:spcPts val="0"/>
              </a:spcBef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  <a:hlinkClick r:id="rId4"/>
              </a:rPr>
              <a:t>Психология и педагогика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[Электронный ресурс] : учеб. для бакалавров. Электронная копия / ред. П. И.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Пидкасистый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- 3-е изд.,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перераб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и доп. - М. :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Юрайт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2012. - (CD-ROM). - 724 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60000">
              <a:spcBef>
                <a:spcPts val="0"/>
              </a:spcBef>
              <a:buNone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Маклаков, А.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  <a:hlinkClick r:id="rId5"/>
              </a:rPr>
              <a:t>Общая </a:t>
            </a:r>
            <a:r>
              <a:rPr lang="ru-RU" sz="1800" dirty="0">
                <a:latin typeface="Times New Roman" pitchFamily="18" charset="0"/>
                <a:cs typeface="Times New Roman" pitchFamily="18" charset="0"/>
                <a:hlinkClick r:id="rId5"/>
              </a:rPr>
              <a:t>психология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[Электронный ресурс] : учеб. для вузов / А. Г. Маклаков. - СПб. : Питер, 2016. - 583 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60000">
              <a:spcBef>
                <a:spcPts val="0"/>
              </a:spcBef>
              <a:buNone/>
              <a:defRPr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Никифоров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 С.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Практикум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психологии здоровья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://www.med24info.com/books/praktikum-po-psihologii-zdorov-ya/)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899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</a:t>
            </a:r>
            <a:r>
              <a:rPr lang="ru-RU" sz="3600" dirty="0" smtClean="0"/>
              <a:t>Понятия </a:t>
            </a:r>
            <a:r>
              <a:rPr lang="ru-RU" sz="3600" dirty="0"/>
              <a:t>здоровье, внутренняя картина здоровья. Здоровый образ жизни человека 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/>
              <a:t>Здоровье </a:t>
            </a:r>
            <a:r>
              <a:rPr lang="ru-RU" dirty="0"/>
              <a:t>– естественное состояние организма, характеризующееся его уравновешенностью с окружающей средой и отсутствием каких-либо болезненных </a:t>
            </a:r>
            <a:r>
              <a:rPr lang="ru-RU" dirty="0" smtClean="0"/>
              <a:t>изменений (БСЭ)</a:t>
            </a:r>
            <a:endParaRPr lang="ru-RU" dirty="0"/>
          </a:p>
          <a:p>
            <a:r>
              <a:rPr lang="ru-RU" b="1" dirty="0" smtClean="0"/>
              <a:t>Здоровье</a:t>
            </a:r>
            <a:r>
              <a:rPr lang="ru-RU" dirty="0" smtClean="0"/>
              <a:t> </a:t>
            </a:r>
            <a:r>
              <a:rPr lang="ru-RU" dirty="0"/>
              <a:t>– это состояние полного физического, духовного и социального благополучия, а не только отсутствие болезней и физических </a:t>
            </a:r>
            <a:r>
              <a:rPr lang="ru-RU" dirty="0" smtClean="0"/>
              <a:t>дефектов (Устав ВОЗ)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78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endParaRPr lang="ru-RU" b="1" dirty="0" smtClean="0">
              <a:latin typeface="Times New Roman" pitchFamily="18" charset="0"/>
            </a:endParaRPr>
          </a:p>
          <a:p>
            <a:pPr algn="ctr">
              <a:buNone/>
            </a:pPr>
            <a:endParaRPr lang="ru-RU" b="1" dirty="0">
              <a:latin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</a:rPr>
              <a:t>Спасибо за внимание!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/>
              <a:t>Уровни здоровья</a:t>
            </a:r>
            <a:br>
              <a:rPr lang="ru-RU" sz="3200" dirty="0" smtClean="0"/>
            </a:br>
            <a:r>
              <a:rPr lang="ru-RU" sz="2800" dirty="0" smtClean="0"/>
              <a:t>по И.В.Дубровиной, </a:t>
            </a:r>
            <a:r>
              <a:rPr lang="ru-RU" sz="2800" dirty="0" err="1" smtClean="0"/>
              <a:t>Б.С.Братусь</a:t>
            </a:r>
            <a:endParaRPr lang="ru-RU" sz="28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401080" cy="43853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3164"/>
                <a:gridCol w="3786214"/>
                <a:gridCol w="2071702"/>
              </a:tblGrid>
              <a:tr h="1276355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Личностный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Качество смысловых отношений человека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Психологическое благополучие (здоровье)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6355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Индивидуально-психологический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Способность использовать адекватные способы реализации смысловых устремлений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6355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Психофизиологический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Особенности нейрофизиологической организации психических процессов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Здоровье психическое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54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05" y="332656"/>
            <a:ext cx="9155444" cy="5029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1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8988490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16632"/>
            <a:ext cx="504056" cy="3600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77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i="1" dirty="0"/>
              <a:t>Здоровый образ жизни</a:t>
            </a:r>
            <a:r>
              <a:rPr lang="ru-RU" sz="2800" i="1" dirty="0"/>
              <a:t>, ЗОЖ — образ жизни человека, направленный на сохранение здоровья, профилактику болезней и укрепление человеческого организма в </a:t>
            </a:r>
            <a:r>
              <a:rPr lang="ru-RU" sz="2800" i="1" dirty="0" smtClean="0"/>
              <a:t>целом</a:t>
            </a:r>
            <a:endParaRPr lang="ru-RU" sz="28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32012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28" y="3356992"/>
            <a:ext cx="4439283" cy="33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" y="2492896"/>
            <a:ext cx="4475989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889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59" y="-33734"/>
            <a:ext cx="9179917" cy="688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9261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377</Words>
  <Application>Microsoft Office PowerPoint</Application>
  <PresentationFormat>Экран (4:3)</PresentationFormat>
  <Paragraphs>61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Кафедра педагогики и  психологии с курсом ПО</vt:lpstr>
      <vt:lpstr>Презентация PowerPoint</vt:lpstr>
      <vt:lpstr>Актуальность темы</vt:lpstr>
      <vt:lpstr> 1. Понятия здоровье, внутренняя картина здоровья. Здоровый образ жизни человека  </vt:lpstr>
      <vt:lpstr>Уровни здоровья по И.В.Дубровиной, Б.С.Братусь</vt:lpstr>
      <vt:lpstr>Презентация PowerPoint</vt:lpstr>
      <vt:lpstr>Презентация PowerPoint</vt:lpstr>
      <vt:lpstr>Здоровый образ жизни, ЗОЖ — образ жизни человека, направленный на сохранение здоровья, профилактику болезней и укрепление человеческого организма в целом</vt:lpstr>
      <vt:lpstr>Презентация PowerPoint</vt:lpstr>
      <vt:lpstr> 2. Психологические аспекты формирования мотивации к сохранению здоровья </vt:lpstr>
      <vt:lpstr>Презентация PowerPoint</vt:lpstr>
      <vt:lpstr>Презентация PowerPoint</vt:lpstr>
      <vt:lpstr> 3. Отношение человека к болезни. Внутренняя картина болезни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Понятие о стрессе и дистрессе</vt:lpstr>
      <vt:lpstr>Презентация PowerPoint</vt:lpstr>
      <vt:lpstr>Презентация PowerPoint</vt:lpstr>
      <vt:lpstr>Презентация PowerPoint</vt:lpstr>
      <vt:lpstr>Стратегии преодоления стресса</vt:lpstr>
      <vt:lpstr>   4. Понятие о психосоматике.  Психологические способы защиты от стресса  </vt:lpstr>
      <vt:lpstr>Презентация PowerPoint</vt:lpstr>
      <vt:lpstr>Презентация PowerPoint</vt:lpstr>
      <vt:lpstr>Презентация PowerPoint</vt:lpstr>
      <vt:lpstr>Психологические способы защиты от стресса </vt:lpstr>
      <vt:lpstr>Презентация PowerPoint</vt:lpstr>
      <vt:lpstr>Презентация PowerPoint</vt:lpstr>
      <vt:lpstr>Заключение</vt:lpstr>
      <vt:lpstr>Литература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рабочий</dc:creator>
  <cp:lastModifiedBy>Татьяна</cp:lastModifiedBy>
  <cp:revision>48</cp:revision>
  <dcterms:created xsi:type="dcterms:W3CDTF">2016-09-25T15:32:31Z</dcterms:created>
  <dcterms:modified xsi:type="dcterms:W3CDTF">2018-09-08T02:36:37Z</dcterms:modified>
</cp:coreProperties>
</file>