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sldIdLst>
    <p:sldId id="308" r:id="rId2"/>
    <p:sldId id="291" r:id="rId3"/>
    <p:sldId id="309" r:id="rId4"/>
    <p:sldId id="293" r:id="rId5"/>
    <p:sldId id="296" r:id="rId6"/>
    <p:sldId id="307" r:id="rId7"/>
    <p:sldId id="299" r:id="rId8"/>
    <p:sldId id="302" r:id="rId9"/>
    <p:sldId id="303" r:id="rId10"/>
    <p:sldId id="304" r:id="rId11"/>
    <p:sldId id="305" r:id="rId12"/>
    <p:sldId id="313" r:id="rId13"/>
    <p:sldId id="315" r:id="rId14"/>
    <p:sldId id="316" r:id="rId15"/>
    <p:sldId id="317" r:id="rId16"/>
    <p:sldId id="318" r:id="rId17"/>
    <p:sldId id="319" r:id="rId18"/>
    <p:sldId id="320" r:id="rId19"/>
    <p:sldId id="322" r:id="rId20"/>
    <p:sldId id="324" r:id="rId21"/>
    <p:sldId id="326" r:id="rId22"/>
    <p:sldId id="327" r:id="rId23"/>
    <p:sldId id="328" r:id="rId24"/>
    <p:sldId id="329" r:id="rId25"/>
    <p:sldId id="330" r:id="rId26"/>
    <p:sldId id="331" r:id="rId27"/>
    <p:sldId id="332" r:id="rId28"/>
    <p:sldId id="333" r:id="rId29"/>
    <p:sldId id="334" r:id="rId30"/>
    <p:sldId id="337" r:id="rId31"/>
    <p:sldId id="338" r:id="rId32"/>
    <p:sldId id="339" r:id="rId33"/>
    <p:sldId id="340" r:id="rId34"/>
    <p:sldId id="343" r:id="rId35"/>
    <p:sldId id="344" r:id="rId36"/>
    <p:sldId id="345" r:id="rId37"/>
    <p:sldId id="346" r:id="rId38"/>
    <p:sldId id="347" r:id="rId39"/>
    <p:sldId id="349" r:id="rId40"/>
    <p:sldId id="350" r:id="rId41"/>
    <p:sldId id="351" r:id="rId42"/>
    <p:sldId id="352" r:id="rId43"/>
    <p:sldId id="353" r:id="rId44"/>
    <p:sldId id="354" r:id="rId45"/>
    <p:sldId id="355" r:id="rId46"/>
    <p:sldId id="356" r:id="rId47"/>
    <p:sldId id="357" r:id="rId48"/>
    <p:sldId id="358" r:id="rId49"/>
    <p:sldId id="359" r:id="rId50"/>
    <p:sldId id="360" r:id="rId51"/>
    <p:sldId id="361" r:id="rId52"/>
    <p:sldId id="362" r:id="rId53"/>
    <p:sldId id="363" r:id="rId54"/>
    <p:sldId id="364" r:id="rId55"/>
    <p:sldId id="365" r:id="rId56"/>
    <p:sldId id="367" r:id="rId57"/>
    <p:sldId id="368" r:id="rId58"/>
    <p:sldId id="369" r:id="rId59"/>
    <p:sldId id="370" r:id="rId60"/>
    <p:sldId id="372" r:id="rId61"/>
    <p:sldId id="376" r:id="rId62"/>
    <p:sldId id="377" r:id="rId63"/>
    <p:sldId id="379" r:id="rId64"/>
    <p:sldId id="380" r:id="rId65"/>
    <p:sldId id="382" r:id="rId66"/>
    <p:sldId id="385" r:id="rId67"/>
    <p:sldId id="386" r:id="rId68"/>
    <p:sldId id="387" r:id="rId69"/>
    <p:sldId id="389" r:id="rId70"/>
    <p:sldId id="390" r:id="rId71"/>
    <p:sldId id="391" r:id="rId72"/>
    <p:sldId id="392" r:id="rId73"/>
    <p:sldId id="393" r:id="rId74"/>
    <p:sldId id="394" r:id="rId75"/>
    <p:sldId id="395" r:id="rId76"/>
    <p:sldId id="397" r:id="rId77"/>
    <p:sldId id="398" r:id="rId78"/>
    <p:sldId id="399" r:id="rId79"/>
    <p:sldId id="400" r:id="rId80"/>
    <p:sldId id="401" r:id="rId81"/>
    <p:sldId id="402"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418" r:id="rId97"/>
    <p:sldId id="419" r:id="rId98"/>
    <p:sldId id="420" r:id="rId99"/>
    <p:sldId id="421" r:id="rId100"/>
    <p:sldId id="422" r:id="rId101"/>
    <p:sldId id="423" r:id="rId102"/>
    <p:sldId id="424" r:id="rId103"/>
    <p:sldId id="425" r:id="rId104"/>
    <p:sldId id="426" r:id="rId105"/>
    <p:sldId id="427" r:id="rId106"/>
    <p:sldId id="428" r:id="rId107"/>
    <p:sldId id="429" r:id="rId108"/>
    <p:sldId id="430" r:id="rId109"/>
    <p:sldId id="431" r:id="rId110"/>
    <p:sldId id="432" r:id="rId111"/>
    <p:sldId id="433" r:id="rId112"/>
    <p:sldId id="434" r:id="rId113"/>
    <p:sldId id="435" r:id="rId114"/>
    <p:sldId id="436" r:id="rId115"/>
    <p:sldId id="437" r:id="rId116"/>
    <p:sldId id="438" r:id="rId117"/>
    <p:sldId id="439" r:id="rId118"/>
    <p:sldId id="440" r:id="rId119"/>
    <p:sldId id="441" r:id="rId120"/>
    <p:sldId id="442" r:id="rId121"/>
    <p:sldId id="443" r:id="rId122"/>
    <p:sldId id="444" r:id="rId123"/>
    <p:sldId id="445" r:id="rId124"/>
    <p:sldId id="446" r:id="rId125"/>
    <p:sldId id="447" r:id="rId126"/>
    <p:sldId id="448" r:id="rId127"/>
    <p:sldId id="449" r:id="rId128"/>
    <p:sldId id="450" r:id="rId129"/>
    <p:sldId id="451" r:id="rId130"/>
    <p:sldId id="453" r:id="rId131"/>
    <p:sldId id="455" r:id="rId132"/>
    <p:sldId id="456" r:id="rId133"/>
    <p:sldId id="461" r:id="rId134"/>
    <p:sldId id="463" r:id="rId135"/>
    <p:sldId id="467" r:id="rId136"/>
    <p:sldId id="469" r:id="rId137"/>
    <p:sldId id="475" r:id="rId138"/>
    <p:sldId id="311" r:id="rId13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6" d="100"/>
          <a:sy n="66" d="100"/>
        </p:scale>
        <p:origin x="177"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211B1-1006-49D2-9F0B-B0789828D90D}"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ru-RU"/>
        </a:p>
      </dgm:t>
    </dgm:pt>
    <dgm:pt modelId="{FD923C59-FD0C-49E6-AEDF-4107F9A05948}">
      <dgm:prSet phldrT="[Текст]"/>
      <dgm:spPr/>
      <dgm:t>
        <a:bodyPr/>
        <a:lstStyle/>
        <a:p>
          <a:r>
            <a:rPr lang="ru-RU" b="1" dirty="0"/>
            <a:t>ФОРМИРОВАНИЕ, ОБРАБОТКА, ХРАНЕНИЕ И ПРЕДОСТАВЛЕНИЕ ДАННЫХ УЧАСТНИКАМ КС</a:t>
          </a:r>
        </a:p>
      </dgm:t>
    </dgm:pt>
    <dgm:pt modelId="{5C0E91CB-8482-4AB1-938C-22101BE3E17F}" type="parTrans" cxnId="{6D2DBBC9-1BA3-4E11-A9FA-BC7E66980032}">
      <dgm:prSet/>
      <dgm:spPr/>
      <dgm:t>
        <a:bodyPr/>
        <a:lstStyle/>
        <a:p>
          <a:endParaRPr lang="ru-RU" b="1"/>
        </a:p>
      </dgm:t>
    </dgm:pt>
    <dgm:pt modelId="{552757C7-DCE1-475D-9F4F-6F8D97F19F5A}" type="sibTrans" cxnId="{6D2DBBC9-1BA3-4E11-A9FA-BC7E66980032}">
      <dgm:prSet/>
      <dgm:spPr/>
      <dgm:t>
        <a:bodyPr/>
        <a:lstStyle/>
        <a:p>
          <a:endParaRPr lang="ru-RU" b="1"/>
        </a:p>
      </dgm:t>
    </dgm:pt>
    <dgm:pt modelId="{4EB3DDF7-58C0-4C2D-AE77-6BF5C540203C}">
      <dgm:prSet phldrT="[Текст]" custT="1"/>
      <dgm:spPr/>
      <dgm:t>
        <a:bodyPr/>
        <a:lstStyle/>
        <a:p>
          <a:r>
            <a:rPr lang="ru-RU" sz="1200" b="1" dirty="0"/>
            <a:t>ПЛАНИРОВАНИЕ, ОПРЕДЕЛЕНИЕ ПОСТАВЩИКА, ЗАКЛЮЧЕНИЕ И ИСПОЛНЕНИЕ КОНТРАКТА, МОНИТОРИНГ, АУДИТ, КОНТРОЛЬ</a:t>
          </a:r>
        </a:p>
      </dgm:t>
    </dgm:pt>
    <dgm:pt modelId="{5169FB91-5BB2-488D-924C-6CE33FC7C122}" type="parTrans" cxnId="{41E9933F-697F-49D5-9FFC-CD6D493A069D}">
      <dgm:prSet/>
      <dgm:spPr/>
      <dgm:t>
        <a:bodyPr/>
        <a:lstStyle/>
        <a:p>
          <a:endParaRPr lang="ru-RU" b="1"/>
        </a:p>
      </dgm:t>
    </dgm:pt>
    <dgm:pt modelId="{0AAFE53C-DEE2-4273-8F15-CF1970904824}" type="sibTrans" cxnId="{41E9933F-697F-49D5-9FFC-CD6D493A069D}">
      <dgm:prSet/>
      <dgm:spPr/>
      <dgm:t>
        <a:bodyPr/>
        <a:lstStyle/>
        <a:p>
          <a:endParaRPr lang="ru-RU" b="1"/>
        </a:p>
      </dgm:t>
    </dgm:pt>
    <dgm:pt modelId="{6684466D-AEC9-48D9-A19B-7AB1AB3238D7}">
      <dgm:prSet phldrT="[Текст]"/>
      <dgm:spPr/>
      <dgm:t>
        <a:bodyPr/>
        <a:lstStyle/>
        <a:p>
          <a:r>
            <a:rPr lang="ru-RU" b="1" dirty="0"/>
            <a:t>ПОДАЧА ЗАЯВОК В ФОРМЕ ЭЛЕКТРОННОГО ДОКУМЕНТА, КОНТРОЛЬ РАБОТЫ С ЗАЯВКАМИ</a:t>
          </a:r>
        </a:p>
      </dgm:t>
    </dgm:pt>
    <dgm:pt modelId="{C89D4608-5774-4457-BCBB-7B9000611E5A}" type="parTrans" cxnId="{134E88B5-7C0E-4377-8851-C9174BB2F145}">
      <dgm:prSet/>
      <dgm:spPr/>
      <dgm:t>
        <a:bodyPr/>
        <a:lstStyle/>
        <a:p>
          <a:endParaRPr lang="ru-RU" b="1"/>
        </a:p>
      </dgm:t>
    </dgm:pt>
    <dgm:pt modelId="{87A224CE-6663-4598-BF5E-EA58991B8A15}" type="sibTrans" cxnId="{134E88B5-7C0E-4377-8851-C9174BB2F145}">
      <dgm:prSet/>
      <dgm:spPr/>
      <dgm:t>
        <a:bodyPr/>
        <a:lstStyle/>
        <a:p>
          <a:endParaRPr lang="ru-RU" b="1"/>
        </a:p>
      </dgm:t>
    </dgm:pt>
    <dgm:pt modelId="{0FF2A57F-5215-4D33-AF18-A16D540218F3}">
      <dgm:prSet phldrT="[Текст]"/>
      <dgm:spPr/>
      <dgm:t>
        <a:bodyPr/>
        <a:lstStyle/>
        <a:p>
          <a:r>
            <a:rPr lang="ru-RU" b="1" dirty="0"/>
            <a:t>ДОСТУПА ВСЕХ УЧАСТНИКОВ ЗАКУПКИ И ИНЫХ ЛИЦ К ДОКУМЕНТАМ В РЕЖИМЕ РЕАЛЬНОГО ВРЕМЕНИ (С УЧЕТОМ ОГРАНИЧЕНИЙ)</a:t>
          </a:r>
        </a:p>
      </dgm:t>
    </dgm:pt>
    <dgm:pt modelId="{DCCC17A8-06F0-4E0E-B1B6-F36F14D4BB5F}" type="parTrans" cxnId="{51D7A9A3-BC86-421D-9B74-5B2E2A365841}">
      <dgm:prSet/>
      <dgm:spPr/>
      <dgm:t>
        <a:bodyPr/>
        <a:lstStyle/>
        <a:p>
          <a:endParaRPr lang="ru-RU" b="1"/>
        </a:p>
      </dgm:t>
    </dgm:pt>
    <dgm:pt modelId="{2A86CC8F-0E29-4F5A-AEBF-041ABBC930E2}" type="sibTrans" cxnId="{51D7A9A3-BC86-421D-9B74-5B2E2A365841}">
      <dgm:prSet/>
      <dgm:spPr/>
      <dgm:t>
        <a:bodyPr/>
        <a:lstStyle/>
        <a:p>
          <a:endParaRPr lang="ru-RU" b="1"/>
        </a:p>
      </dgm:t>
    </dgm:pt>
    <dgm:pt modelId="{26E3287B-29E3-4EF2-944C-63D6E36B44CF}">
      <dgm:prSet phldrT="[Текст]"/>
      <dgm:spPr/>
      <dgm:t>
        <a:bodyPr/>
        <a:lstStyle/>
        <a:p>
          <a:r>
            <a:rPr lang="ru-RU" b="1" dirty="0"/>
            <a:t>ИСПОЛЬЗОВАНИЕ ЭЦП ДЛЯ ПОДПИСАНИЯ ЭЛЕКТРОННЫХ ДОКУМЕНТОВ</a:t>
          </a:r>
        </a:p>
      </dgm:t>
    </dgm:pt>
    <dgm:pt modelId="{BC44E654-00ED-4B75-B06D-701A3F7AF519}" type="parTrans" cxnId="{C1D72F29-9108-447E-AB01-FDCC460D45A5}">
      <dgm:prSet/>
      <dgm:spPr/>
      <dgm:t>
        <a:bodyPr/>
        <a:lstStyle/>
        <a:p>
          <a:endParaRPr lang="ru-RU" b="1"/>
        </a:p>
      </dgm:t>
    </dgm:pt>
    <dgm:pt modelId="{DEB124AF-2ED0-4204-946F-1453867C0FE4}" type="sibTrans" cxnId="{C1D72F29-9108-447E-AB01-FDCC460D45A5}">
      <dgm:prSet/>
      <dgm:spPr/>
      <dgm:t>
        <a:bodyPr/>
        <a:lstStyle/>
        <a:p>
          <a:endParaRPr lang="ru-RU" b="1"/>
        </a:p>
      </dgm:t>
    </dgm:pt>
    <dgm:pt modelId="{FB441C78-B93C-451E-B0D8-4D4CE0C724F9}">
      <dgm:prSet phldrT="[Текст]"/>
      <dgm:spPr/>
      <dgm:t>
        <a:bodyPr/>
        <a:lstStyle/>
        <a:p>
          <a:r>
            <a:rPr lang="ru-RU" b="1" dirty="0"/>
            <a:t>ПОЛНЫЙ ЭЛЕКТРОННЫЙ ДОКУМЕНТООБОРОТ НА ВСЕХ СТАДИЯХ ЗАКУПКИ</a:t>
          </a:r>
        </a:p>
      </dgm:t>
    </dgm:pt>
    <dgm:pt modelId="{44C092F0-ACB9-4BC6-8F69-9FD7C3450D7F}" type="parTrans" cxnId="{04217AD2-A8B8-4D44-B4C5-21C51FC9F5A6}">
      <dgm:prSet/>
      <dgm:spPr/>
      <dgm:t>
        <a:bodyPr/>
        <a:lstStyle/>
        <a:p>
          <a:endParaRPr lang="ru-RU" b="1"/>
        </a:p>
      </dgm:t>
    </dgm:pt>
    <dgm:pt modelId="{FECE5FCA-DAFF-4B0E-8508-ACF4E52BD73D}" type="sibTrans" cxnId="{04217AD2-A8B8-4D44-B4C5-21C51FC9F5A6}">
      <dgm:prSet/>
      <dgm:spPr/>
      <dgm:t>
        <a:bodyPr/>
        <a:lstStyle/>
        <a:p>
          <a:endParaRPr lang="ru-RU" b="1"/>
        </a:p>
      </dgm:t>
    </dgm:pt>
    <dgm:pt modelId="{F21B2E87-142C-4383-B14E-1C6E706E969E}">
      <dgm:prSet phldrT="[Текст]"/>
      <dgm:spPr/>
      <dgm:t>
        <a:bodyPr/>
        <a:lstStyle/>
        <a:p>
          <a:r>
            <a:rPr lang="ru-RU" b="1" dirty="0"/>
            <a:t>КОНТРОЛЬ ЗА СООТВЕТСТВИЕМ ИНФОРМАЦИИ</a:t>
          </a:r>
        </a:p>
      </dgm:t>
    </dgm:pt>
    <dgm:pt modelId="{C835AC79-DCAC-4012-B636-A626073B7862}" type="parTrans" cxnId="{81EB945D-6662-4100-B06C-6B89F183BB99}">
      <dgm:prSet/>
      <dgm:spPr/>
      <dgm:t>
        <a:bodyPr/>
        <a:lstStyle/>
        <a:p>
          <a:endParaRPr lang="ru-RU" b="1"/>
        </a:p>
      </dgm:t>
    </dgm:pt>
    <dgm:pt modelId="{FB55B0E4-0CE8-4178-9B49-F423A1615294}" type="sibTrans" cxnId="{81EB945D-6662-4100-B06C-6B89F183BB99}">
      <dgm:prSet/>
      <dgm:spPr/>
      <dgm:t>
        <a:bodyPr/>
        <a:lstStyle/>
        <a:p>
          <a:endParaRPr lang="ru-RU" b="1"/>
        </a:p>
      </dgm:t>
    </dgm:pt>
    <dgm:pt modelId="{6E8CE14D-C21B-4EB3-95A1-AFCB07E83EE4}">
      <dgm:prSet phldrT="[Текст]"/>
      <dgm:spPr/>
      <dgm:t>
        <a:bodyPr/>
        <a:lstStyle/>
        <a:p>
          <a:r>
            <a:rPr lang="ru-RU" b="1" dirty="0"/>
            <a:t>ДОКУМЕНТОВ ПЛАНИРОВАНИЯ, ОПРЕДЕЛЕНИЯ ПОСТАВЩИКА И ИСПОЛНЕНИЯ КОНТРАКТА</a:t>
          </a:r>
        </a:p>
      </dgm:t>
    </dgm:pt>
    <dgm:pt modelId="{8D0D2CD2-077D-4685-8154-090122CB80F0}" type="parTrans" cxnId="{49200A63-0200-41F8-B6F0-30CCA5771B05}">
      <dgm:prSet/>
      <dgm:spPr/>
      <dgm:t>
        <a:bodyPr/>
        <a:lstStyle/>
        <a:p>
          <a:endParaRPr lang="ru-RU" b="1"/>
        </a:p>
      </dgm:t>
    </dgm:pt>
    <dgm:pt modelId="{AFA44A5E-B7EB-4E46-A034-47FF08412BC0}" type="sibTrans" cxnId="{49200A63-0200-41F8-B6F0-30CCA5771B05}">
      <dgm:prSet/>
      <dgm:spPr/>
      <dgm:t>
        <a:bodyPr/>
        <a:lstStyle/>
        <a:p>
          <a:endParaRPr lang="ru-RU" b="1"/>
        </a:p>
      </dgm:t>
    </dgm:pt>
    <dgm:pt modelId="{962AB173-AC0C-4B53-9933-D4D73352AD68}">
      <dgm:prSet phldrT="[Текст]"/>
      <dgm:spPr/>
      <dgm:t>
        <a:bodyPr/>
        <a:lstStyle/>
        <a:p>
          <a:endParaRPr lang="ru-RU" b="1" dirty="0"/>
        </a:p>
      </dgm:t>
    </dgm:pt>
    <dgm:pt modelId="{08091B22-38EB-47F2-9D2C-2FBC82E4C681}" type="parTrans" cxnId="{DFF7C6A3-1A3B-4424-B482-E0F2B897FAFE}">
      <dgm:prSet/>
      <dgm:spPr/>
      <dgm:t>
        <a:bodyPr/>
        <a:lstStyle/>
        <a:p>
          <a:endParaRPr lang="ru-RU"/>
        </a:p>
      </dgm:t>
    </dgm:pt>
    <dgm:pt modelId="{7E3DDE98-F7CC-4D4A-9120-20B0B3DFD494}" type="sibTrans" cxnId="{DFF7C6A3-1A3B-4424-B482-E0F2B897FAFE}">
      <dgm:prSet/>
      <dgm:spPr/>
      <dgm:t>
        <a:bodyPr/>
        <a:lstStyle/>
        <a:p>
          <a:endParaRPr lang="ru-RU"/>
        </a:p>
      </dgm:t>
    </dgm:pt>
    <dgm:pt modelId="{20A87911-C757-4C3E-8753-FED2BB8B5D5E}" type="pres">
      <dgm:prSet presAssocID="{9D1211B1-1006-49D2-9F0B-B0789828D90D}" presName="cycleMatrixDiagram" presStyleCnt="0">
        <dgm:presLayoutVars>
          <dgm:chMax val="1"/>
          <dgm:dir/>
          <dgm:animLvl val="lvl"/>
          <dgm:resizeHandles val="exact"/>
        </dgm:presLayoutVars>
      </dgm:prSet>
      <dgm:spPr/>
    </dgm:pt>
    <dgm:pt modelId="{19802FF8-C2DE-4F01-9C63-E5E4E6E11EF9}" type="pres">
      <dgm:prSet presAssocID="{9D1211B1-1006-49D2-9F0B-B0789828D90D}" presName="children" presStyleCnt="0"/>
      <dgm:spPr/>
    </dgm:pt>
    <dgm:pt modelId="{0D2EADEB-51C4-4AA2-9A2F-0092DEAA3F00}" type="pres">
      <dgm:prSet presAssocID="{9D1211B1-1006-49D2-9F0B-B0789828D90D}" presName="child1group" presStyleCnt="0"/>
      <dgm:spPr/>
    </dgm:pt>
    <dgm:pt modelId="{B2B65AAA-CCD6-4FED-87CE-4A32753F406E}" type="pres">
      <dgm:prSet presAssocID="{9D1211B1-1006-49D2-9F0B-B0789828D90D}" presName="child1" presStyleLbl="bgAcc1" presStyleIdx="0" presStyleCnt="4"/>
      <dgm:spPr/>
    </dgm:pt>
    <dgm:pt modelId="{A607F867-FBA7-4A70-8B39-AA89A3D78239}" type="pres">
      <dgm:prSet presAssocID="{9D1211B1-1006-49D2-9F0B-B0789828D90D}" presName="child1Text" presStyleLbl="bgAcc1" presStyleIdx="0" presStyleCnt="4">
        <dgm:presLayoutVars>
          <dgm:bulletEnabled val="1"/>
        </dgm:presLayoutVars>
      </dgm:prSet>
      <dgm:spPr/>
    </dgm:pt>
    <dgm:pt modelId="{BD305A30-16A2-476C-94F5-93D60744FA98}" type="pres">
      <dgm:prSet presAssocID="{9D1211B1-1006-49D2-9F0B-B0789828D90D}" presName="child2group" presStyleCnt="0"/>
      <dgm:spPr/>
    </dgm:pt>
    <dgm:pt modelId="{4DD19DE5-CE86-4F15-8A71-BE0F5DD36C40}" type="pres">
      <dgm:prSet presAssocID="{9D1211B1-1006-49D2-9F0B-B0789828D90D}" presName="child2" presStyleLbl="bgAcc1" presStyleIdx="1" presStyleCnt="4"/>
      <dgm:spPr/>
    </dgm:pt>
    <dgm:pt modelId="{346792E2-DFE7-437A-BBE3-B240B6EE9E9B}" type="pres">
      <dgm:prSet presAssocID="{9D1211B1-1006-49D2-9F0B-B0789828D90D}" presName="child2Text" presStyleLbl="bgAcc1" presStyleIdx="1" presStyleCnt="4">
        <dgm:presLayoutVars>
          <dgm:bulletEnabled val="1"/>
        </dgm:presLayoutVars>
      </dgm:prSet>
      <dgm:spPr/>
    </dgm:pt>
    <dgm:pt modelId="{543D0F77-1F47-4D7F-A8F2-141B0D1E8179}" type="pres">
      <dgm:prSet presAssocID="{9D1211B1-1006-49D2-9F0B-B0789828D90D}" presName="child3group" presStyleCnt="0"/>
      <dgm:spPr/>
    </dgm:pt>
    <dgm:pt modelId="{38984451-237B-4C69-8223-550B25BC3AC3}" type="pres">
      <dgm:prSet presAssocID="{9D1211B1-1006-49D2-9F0B-B0789828D90D}" presName="child3" presStyleLbl="bgAcc1" presStyleIdx="2" presStyleCnt="4"/>
      <dgm:spPr/>
    </dgm:pt>
    <dgm:pt modelId="{1B46971A-CBB9-4D1D-8692-7BB50FD0CF65}" type="pres">
      <dgm:prSet presAssocID="{9D1211B1-1006-49D2-9F0B-B0789828D90D}" presName="child3Text" presStyleLbl="bgAcc1" presStyleIdx="2" presStyleCnt="4">
        <dgm:presLayoutVars>
          <dgm:bulletEnabled val="1"/>
        </dgm:presLayoutVars>
      </dgm:prSet>
      <dgm:spPr/>
    </dgm:pt>
    <dgm:pt modelId="{01FAC033-1194-4FD9-9BC5-0553A6070E28}" type="pres">
      <dgm:prSet presAssocID="{9D1211B1-1006-49D2-9F0B-B0789828D90D}" presName="child4group" presStyleCnt="0"/>
      <dgm:spPr/>
    </dgm:pt>
    <dgm:pt modelId="{379DB71D-5F0C-43AC-914A-05267CA88544}" type="pres">
      <dgm:prSet presAssocID="{9D1211B1-1006-49D2-9F0B-B0789828D90D}" presName="child4" presStyleLbl="bgAcc1" presStyleIdx="3" presStyleCnt="4"/>
      <dgm:spPr/>
    </dgm:pt>
    <dgm:pt modelId="{AC7BC382-90B0-42D6-AD70-7565F0112476}" type="pres">
      <dgm:prSet presAssocID="{9D1211B1-1006-49D2-9F0B-B0789828D90D}" presName="child4Text" presStyleLbl="bgAcc1" presStyleIdx="3" presStyleCnt="4">
        <dgm:presLayoutVars>
          <dgm:bulletEnabled val="1"/>
        </dgm:presLayoutVars>
      </dgm:prSet>
      <dgm:spPr/>
    </dgm:pt>
    <dgm:pt modelId="{541FA0BE-811C-47E6-BB4D-285B8F4A6E8A}" type="pres">
      <dgm:prSet presAssocID="{9D1211B1-1006-49D2-9F0B-B0789828D90D}" presName="childPlaceholder" presStyleCnt="0"/>
      <dgm:spPr/>
    </dgm:pt>
    <dgm:pt modelId="{672F09B4-63A0-4194-8C65-E011B5015A2E}" type="pres">
      <dgm:prSet presAssocID="{9D1211B1-1006-49D2-9F0B-B0789828D90D}" presName="circle" presStyleCnt="0"/>
      <dgm:spPr/>
    </dgm:pt>
    <dgm:pt modelId="{A97D00DE-6AAF-45F2-8FBC-D1AD01A55CEB}" type="pres">
      <dgm:prSet presAssocID="{9D1211B1-1006-49D2-9F0B-B0789828D90D}" presName="quadrant1" presStyleLbl="node1" presStyleIdx="0" presStyleCnt="4">
        <dgm:presLayoutVars>
          <dgm:chMax val="1"/>
          <dgm:bulletEnabled val="1"/>
        </dgm:presLayoutVars>
      </dgm:prSet>
      <dgm:spPr/>
    </dgm:pt>
    <dgm:pt modelId="{3AC22528-C89E-48FA-8D46-AE0C4BA9E78D}" type="pres">
      <dgm:prSet presAssocID="{9D1211B1-1006-49D2-9F0B-B0789828D90D}" presName="quadrant2" presStyleLbl="node1" presStyleIdx="1" presStyleCnt="4">
        <dgm:presLayoutVars>
          <dgm:chMax val="1"/>
          <dgm:bulletEnabled val="1"/>
        </dgm:presLayoutVars>
      </dgm:prSet>
      <dgm:spPr/>
    </dgm:pt>
    <dgm:pt modelId="{C80BD5E7-E7AE-4589-B3BC-8365B8DE498C}" type="pres">
      <dgm:prSet presAssocID="{9D1211B1-1006-49D2-9F0B-B0789828D90D}" presName="quadrant3" presStyleLbl="node1" presStyleIdx="2" presStyleCnt="4">
        <dgm:presLayoutVars>
          <dgm:chMax val="1"/>
          <dgm:bulletEnabled val="1"/>
        </dgm:presLayoutVars>
      </dgm:prSet>
      <dgm:spPr/>
    </dgm:pt>
    <dgm:pt modelId="{AF5E22E4-ECB3-47AB-8DB1-D79A44F6D449}" type="pres">
      <dgm:prSet presAssocID="{9D1211B1-1006-49D2-9F0B-B0789828D90D}" presName="quadrant4" presStyleLbl="node1" presStyleIdx="3" presStyleCnt="4">
        <dgm:presLayoutVars>
          <dgm:chMax val="1"/>
          <dgm:bulletEnabled val="1"/>
        </dgm:presLayoutVars>
      </dgm:prSet>
      <dgm:spPr/>
    </dgm:pt>
    <dgm:pt modelId="{1AB1C121-C9C5-47D4-8F38-8BAE20B20633}" type="pres">
      <dgm:prSet presAssocID="{9D1211B1-1006-49D2-9F0B-B0789828D90D}" presName="quadrantPlaceholder" presStyleCnt="0"/>
      <dgm:spPr/>
    </dgm:pt>
    <dgm:pt modelId="{1FA4EC42-8A51-4404-BD09-3C1D3F160833}" type="pres">
      <dgm:prSet presAssocID="{9D1211B1-1006-49D2-9F0B-B0789828D90D}" presName="center1" presStyleLbl="fgShp" presStyleIdx="0" presStyleCnt="2" custLinFactNeighborY="7606"/>
      <dgm:spPr/>
    </dgm:pt>
    <dgm:pt modelId="{E2169791-2FB9-42DF-9C16-94BC8CDA1040}" type="pres">
      <dgm:prSet presAssocID="{9D1211B1-1006-49D2-9F0B-B0789828D90D}" presName="center2" presStyleLbl="fgShp" presStyleIdx="1" presStyleCnt="2"/>
      <dgm:spPr/>
    </dgm:pt>
  </dgm:ptLst>
  <dgm:cxnLst>
    <dgm:cxn modelId="{86553709-E5AF-0E4D-A5DA-37EB524FFF21}" type="presOf" srcId="{FB441C78-B93C-451E-B0D8-4D4CE0C724F9}" destId="{1B46971A-CBB9-4D1D-8692-7BB50FD0CF65}" srcOrd="1" destOrd="1" presId="urn:microsoft.com/office/officeart/2005/8/layout/cycle4"/>
    <dgm:cxn modelId="{80040714-09A0-A741-961F-D2FDE593E91B}" type="presOf" srcId="{FD923C59-FD0C-49E6-AEDF-4107F9A05948}" destId="{A97D00DE-6AAF-45F2-8FBC-D1AD01A55CEB}" srcOrd="0" destOrd="0" presId="urn:microsoft.com/office/officeart/2005/8/layout/cycle4"/>
    <dgm:cxn modelId="{7B9F0B18-C819-E24F-9A53-F070221C6284}" type="presOf" srcId="{9D1211B1-1006-49D2-9F0B-B0789828D90D}" destId="{20A87911-C757-4C3E-8753-FED2BB8B5D5E}" srcOrd="0" destOrd="0" presId="urn:microsoft.com/office/officeart/2005/8/layout/cycle4"/>
    <dgm:cxn modelId="{C1D72F29-9108-447E-AB01-FDCC460D45A5}" srcId="{9D1211B1-1006-49D2-9F0B-B0789828D90D}" destId="{26E3287B-29E3-4EF2-944C-63D6E36B44CF}" srcOrd="2" destOrd="0" parTransId="{BC44E654-00ED-4B75-B06D-701A3F7AF519}" sibTransId="{DEB124AF-2ED0-4204-946F-1453867C0FE4}"/>
    <dgm:cxn modelId="{74694C2B-20C3-8843-9526-C2BD15DAA3A3}" type="presOf" srcId="{0FF2A57F-5215-4D33-AF18-A16D540218F3}" destId="{4DD19DE5-CE86-4F15-8A71-BE0F5DD36C40}" srcOrd="0" destOrd="0" presId="urn:microsoft.com/office/officeart/2005/8/layout/cycle4"/>
    <dgm:cxn modelId="{090F463E-32F1-F74F-B1D7-C3A9B8D9989C}" type="presOf" srcId="{26E3287B-29E3-4EF2-944C-63D6E36B44CF}" destId="{C80BD5E7-E7AE-4589-B3BC-8365B8DE498C}" srcOrd="0" destOrd="0" presId="urn:microsoft.com/office/officeart/2005/8/layout/cycle4"/>
    <dgm:cxn modelId="{41E9933F-697F-49D5-9FFC-CD6D493A069D}" srcId="{FD923C59-FD0C-49E6-AEDF-4107F9A05948}" destId="{4EB3DDF7-58C0-4C2D-AE77-6BF5C540203C}" srcOrd="0" destOrd="0" parTransId="{5169FB91-5BB2-488D-924C-6CE33FC7C122}" sibTransId="{0AAFE53C-DEE2-4273-8F15-CF1970904824}"/>
    <dgm:cxn modelId="{E2D0815D-9040-4B42-A8EF-149959D498A6}" type="presOf" srcId="{FB441C78-B93C-451E-B0D8-4D4CE0C724F9}" destId="{38984451-237B-4C69-8223-550B25BC3AC3}" srcOrd="0" destOrd="1" presId="urn:microsoft.com/office/officeart/2005/8/layout/cycle4"/>
    <dgm:cxn modelId="{81EB945D-6662-4100-B06C-6B89F183BB99}" srcId="{9D1211B1-1006-49D2-9F0B-B0789828D90D}" destId="{F21B2E87-142C-4383-B14E-1C6E706E969E}" srcOrd="3" destOrd="0" parTransId="{C835AC79-DCAC-4012-B636-A626073B7862}" sibTransId="{FB55B0E4-0CE8-4178-9B49-F423A1615294}"/>
    <dgm:cxn modelId="{49200A63-0200-41F8-B6F0-30CCA5771B05}" srcId="{F21B2E87-142C-4383-B14E-1C6E706E969E}" destId="{6E8CE14D-C21B-4EB3-95A1-AFCB07E83EE4}" srcOrd="0" destOrd="0" parTransId="{8D0D2CD2-077D-4685-8154-090122CB80F0}" sibTransId="{AFA44A5E-B7EB-4E46-A034-47FF08412BC0}"/>
    <dgm:cxn modelId="{A512C84D-82DA-6147-808B-1F260137FA95}" type="presOf" srcId="{4EB3DDF7-58C0-4C2D-AE77-6BF5C540203C}" destId="{B2B65AAA-CCD6-4FED-87CE-4A32753F406E}" srcOrd="0" destOrd="0" presId="urn:microsoft.com/office/officeart/2005/8/layout/cycle4"/>
    <dgm:cxn modelId="{5577334F-AD74-5E43-AF54-999415F04568}" type="presOf" srcId="{6684466D-AEC9-48D9-A19B-7AB1AB3238D7}" destId="{3AC22528-C89E-48FA-8D46-AE0C4BA9E78D}" srcOrd="0" destOrd="0" presId="urn:microsoft.com/office/officeart/2005/8/layout/cycle4"/>
    <dgm:cxn modelId="{51D7A9A3-BC86-421D-9B74-5B2E2A365841}" srcId="{6684466D-AEC9-48D9-A19B-7AB1AB3238D7}" destId="{0FF2A57F-5215-4D33-AF18-A16D540218F3}" srcOrd="0" destOrd="0" parTransId="{DCCC17A8-06F0-4E0E-B1B6-F36F14D4BB5F}" sibTransId="{2A86CC8F-0E29-4F5A-AEBF-041ABBC930E2}"/>
    <dgm:cxn modelId="{DFF7C6A3-1A3B-4424-B482-E0F2B897FAFE}" srcId="{26E3287B-29E3-4EF2-944C-63D6E36B44CF}" destId="{962AB173-AC0C-4B53-9933-D4D73352AD68}" srcOrd="0" destOrd="0" parTransId="{08091B22-38EB-47F2-9D2C-2FBC82E4C681}" sibTransId="{7E3DDE98-F7CC-4D4A-9120-20B0B3DFD494}"/>
    <dgm:cxn modelId="{134E88B5-7C0E-4377-8851-C9174BB2F145}" srcId="{9D1211B1-1006-49D2-9F0B-B0789828D90D}" destId="{6684466D-AEC9-48D9-A19B-7AB1AB3238D7}" srcOrd="1" destOrd="0" parTransId="{C89D4608-5774-4457-BCBB-7B9000611E5A}" sibTransId="{87A224CE-6663-4598-BF5E-EA58991B8A15}"/>
    <dgm:cxn modelId="{5549ECB7-3585-0448-B211-DAA63F60A511}" type="presOf" srcId="{962AB173-AC0C-4B53-9933-D4D73352AD68}" destId="{38984451-237B-4C69-8223-550B25BC3AC3}" srcOrd="0" destOrd="0" presId="urn:microsoft.com/office/officeart/2005/8/layout/cycle4"/>
    <dgm:cxn modelId="{0C58B6BA-99BA-0A4F-917A-1855497C0D25}" type="presOf" srcId="{962AB173-AC0C-4B53-9933-D4D73352AD68}" destId="{1B46971A-CBB9-4D1D-8692-7BB50FD0CF65}" srcOrd="1" destOrd="0" presId="urn:microsoft.com/office/officeart/2005/8/layout/cycle4"/>
    <dgm:cxn modelId="{6D2DBBC9-1BA3-4E11-A9FA-BC7E66980032}" srcId="{9D1211B1-1006-49D2-9F0B-B0789828D90D}" destId="{FD923C59-FD0C-49E6-AEDF-4107F9A05948}" srcOrd="0" destOrd="0" parTransId="{5C0E91CB-8482-4AB1-938C-22101BE3E17F}" sibTransId="{552757C7-DCE1-475D-9F4F-6F8D97F19F5A}"/>
    <dgm:cxn modelId="{B35035CB-B90E-BF4F-BD0E-AEDCD7D5EB43}" type="presOf" srcId="{6E8CE14D-C21B-4EB3-95A1-AFCB07E83EE4}" destId="{379DB71D-5F0C-43AC-914A-05267CA88544}" srcOrd="0" destOrd="0" presId="urn:microsoft.com/office/officeart/2005/8/layout/cycle4"/>
    <dgm:cxn modelId="{04217AD2-A8B8-4D44-B4C5-21C51FC9F5A6}" srcId="{26E3287B-29E3-4EF2-944C-63D6E36B44CF}" destId="{FB441C78-B93C-451E-B0D8-4D4CE0C724F9}" srcOrd="1" destOrd="0" parTransId="{44C092F0-ACB9-4BC6-8F69-9FD7C3450D7F}" sibTransId="{FECE5FCA-DAFF-4B0E-8508-ACF4E52BD73D}"/>
    <dgm:cxn modelId="{6CE4B0D2-04A2-1749-A5FF-051543243117}" type="presOf" srcId="{F21B2E87-142C-4383-B14E-1C6E706E969E}" destId="{AF5E22E4-ECB3-47AB-8DB1-D79A44F6D449}" srcOrd="0" destOrd="0" presId="urn:microsoft.com/office/officeart/2005/8/layout/cycle4"/>
    <dgm:cxn modelId="{E07A4FE2-3670-C745-95CF-3E6D7088F814}" type="presOf" srcId="{6E8CE14D-C21B-4EB3-95A1-AFCB07E83EE4}" destId="{AC7BC382-90B0-42D6-AD70-7565F0112476}" srcOrd="1" destOrd="0" presId="urn:microsoft.com/office/officeart/2005/8/layout/cycle4"/>
    <dgm:cxn modelId="{95BBCCF6-8369-724A-AB46-A6B2F2A935AB}" type="presOf" srcId="{0FF2A57F-5215-4D33-AF18-A16D540218F3}" destId="{346792E2-DFE7-437A-BBE3-B240B6EE9E9B}" srcOrd="1" destOrd="0" presId="urn:microsoft.com/office/officeart/2005/8/layout/cycle4"/>
    <dgm:cxn modelId="{C3C49BFB-7C05-AF42-A85C-4D0C1FEBAB05}" type="presOf" srcId="{4EB3DDF7-58C0-4C2D-AE77-6BF5C540203C}" destId="{A607F867-FBA7-4A70-8B39-AA89A3D78239}" srcOrd="1" destOrd="0" presId="urn:microsoft.com/office/officeart/2005/8/layout/cycle4"/>
    <dgm:cxn modelId="{CB87013F-ED49-B940-BD85-1AF4B08A7FAC}" type="presParOf" srcId="{20A87911-C757-4C3E-8753-FED2BB8B5D5E}" destId="{19802FF8-C2DE-4F01-9C63-E5E4E6E11EF9}" srcOrd="0" destOrd="0" presId="urn:microsoft.com/office/officeart/2005/8/layout/cycle4"/>
    <dgm:cxn modelId="{5C8F97C7-5F66-C443-987E-2EE79AF57E70}" type="presParOf" srcId="{19802FF8-C2DE-4F01-9C63-E5E4E6E11EF9}" destId="{0D2EADEB-51C4-4AA2-9A2F-0092DEAA3F00}" srcOrd="0" destOrd="0" presId="urn:microsoft.com/office/officeart/2005/8/layout/cycle4"/>
    <dgm:cxn modelId="{270C0C24-8D6E-6247-8E03-693154152467}" type="presParOf" srcId="{0D2EADEB-51C4-4AA2-9A2F-0092DEAA3F00}" destId="{B2B65AAA-CCD6-4FED-87CE-4A32753F406E}" srcOrd="0" destOrd="0" presId="urn:microsoft.com/office/officeart/2005/8/layout/cycle4"/>
    <dgm:cxn modelId="{D756F043-4B78-D648-9412-15426810601B}" type="presParOf" srcId="{0D2EADEB-51C4-4AA2-9A2F-0092DEAA3F00}" destId="{A607F867-FBA7-4A70-8B39-AA89A3D78239}" srcOrd="1" destOrd="0" presId="urn:microsoft.com/office/officeart/2005/8/layout/cycle4"/>
    <dgm:cxn modelId="{83C53CBB-71E2-7046-BB7F-FA87CA9E5EB8}" type="presParOf" srcId="{19802FF8-C2DE-4F01-9C63-E5E4E6E11EF9}" destId="{BD305A30-16A2-476C-94F5-93D60744FA98}" srcOrd="1" destOrd="0" presId="urn:microsoft.com/office/officeart/2005/8/layout/cycle4"/>
    <dgm:cxn modelId="{660F730E-CAB4-B746-BB77-402BCF950D77}" type="presParOf" srcId="{BD305A30-16A2-476C-94F5-93D60744FA98}" destId="{4DD19DE5-CE86-4F15-8A71-BE0F5DD36C40}" srcOrd="0" destOrd="0" presId="urn:microsoft.com/office/officeart/2005/8/layout/cycle4"/>
    <dgm:cxn modelId="{F1E0D4A2-04DF-2A40-A7E3-E7EFF1D11B51}" type="presParOf" srcId="{BD305A30-16A2-476C-94F5-93D60744FA98}" destId="{346792E2-DFE7-437A-BBE3-B240B6EE9E9B}" srcOrd="1" destOrd="0" presId="urn:microsoft.com/office/officeart/2005/8/layout/cycle4"/>
    <dgm:cxn modelId="{0F2C91C7-634B-6F4E-8F8F-39C2DD714BAA}" type="presParOf" srcId="{19802FF8-C2DE-4F01-9C63-E5E4E6E11EF9}" destId="{543D0F77-1F47-4D7F-A8F2-141B0D1E8179}" srcOrd="2" destOrd="0" presId="urn:microsoft.com/office/officeart/2005/8/layout/cycle4"/>
    <dgm:cxn modelId="{5A51021F-976E-CF49-B677-A2545414D15D}" type="presParOf" srcId="{543D0F77-1F47-4D7F-A8F2-141B0D1E8179}" destId="{38984451-237B-4C69-8223-550B25BC3AC3}" srcOrd="0" destOrd="0" presId="urn:microsoft.com/office/officeart/2005/8/layout/cycle4"/>
    <dgm:cxn modelId="{677DAAF4-2C2A-4A43-A6E1-2E2E79A74B80}" type="presParOf" srcId="{543D0F77-1F47-4D7F-A8F2-141B0D1E8179}" destId="{1B46971A-CBB9-4D1D-8692-7BB50FD0CF65}" srcOrd="1" destOrd="0" presId="urn:microsoft.com/office/officeart/2005/8/layout/cycle4"/>
    <dgm:cxn modelId="{97CB2FFE-559C-7549-AAC4-ECC32E8F9388}" type="presParOf" srcId="{19802FF8-C2DE-4F01-9C63-E5E4E6E11EF9}" destId="{01FAC033-1194-4FD9-9BC5-0553A6070E28}" srcOrd="3" destOrd="0" presId="urn:microsoft.com/office/officeart/2005/8/layout/cycle4"/>
    <dgm:cxn modelId="{7F781692-F340-0945-A7B2-2B8857B1D942}" type="presParOf" srcId="{01FAC033-1194-4FD9-9BC5-0553A6070E28}" destId="{379DB71D-5F0C-43AC-914A-05267CA88544}" srcOrd="0" destOrd="0" presId="urn:microsoft.com/office/officeart/2005/8/layout/cycle4"/>
    <dgm:cxn modelId="{C810168C-7126-E845-A59F-EBD8A4049B25}" type="presParOf" srcId="{01FAC033-1194-4FD9-9BC5-0553A6070E28}" destId="{AC7BC382-90B0-42D6-AD70-7565F0112476}" srcOrd="1" destOrd="0" presId="urn:microsoft.com/office/officeart/2005/8/layout/cycle4"/>
    <dgm:cxn modelId="{72AEAC81-EB8F-8F40-8AEB-A7E59B584D3E}" type="presParOf" srcId="{19802FF8-C2DE-4F01-9C63-E5E4E6E11EF9}" destId="{541FA0BE-811C-47E6-BB4D-285B8F4A6E8A}" srcOrd="4" destOrd="0" presId="urn:microsoft.com/office/officeart/2005/8/layout/cycle4"/>
    <dgm:cxn modelId="{3A2CD1D5-2A8F-EF4B-8564-DAC3AE2CA1A8}" type="presParOf" srcId="{20A87911-C757-4C3E-8753-FED2BB8B5D5E}" destId="{672F09B4-63A0-4194-8C65-E011B5015A2E}" srcOrd="1" destOrd="0" presId="urn:microsoft.com/office/officeart/2005/8/layout/cycle4"/>
    <dgm:cxn modelId="{43A63670-499D-B34E-AB8B-08FFCAE49D48}" type="presParOf" srcId="{672F09B4-63A0-4194-8C65-E011B5015A2E}" destId="{A97D00DE-6AAF-45F2-8FBC-D1AD01A55CEB}" srcOrd="0" destOrd="0" presId="urn:microsoft.com/office/officeart/2005/8/layout/cycle4"/>
    <dgm:cxn modelId="{9A61CCBD-910B-7742-985C-283E123CFD1F}" type="presParOf" srcId="{672F09B4-63A0-4194-8C65-E011B5015A2E}" destId="{3AC22528-C89E-48FA-8D46-AE0C4BA9E78D}" srcOrd="1" destOrd="0" presId="urn:microsoft.com/office/officeart/2005/8/layout/cycle4"/>
    <dgm:cxn modelId="{63F3D417-18B2-914F-BAB5-B255D4E60E5B}" type="presParOf" srcId="{672F09B4-63A0-4194-8C65-E011B5015A2E}" destId="{C80BD5E7-E7AE-4589-B3BC-8365B8DE498C}" srcOrd="2" destOrd="0" presId="urn:microsoft.com/office/officeart/2005/8/layout/cycle4"/>
    <dgm:cxn modelId="{994644A4-B343-1445-B3C2-55C7D8B46BE2}" type="presParOf" srcId="{672F09B4-63A0-4194-8C65-E011B5015A2E}" destId="{AF5E22E4-ECB3-47AB-8DB1-D79A44F6D449}" srcOrd="3" destOrd="0" presId="urn:microsoft.com/office/officeart/2005/8/layout/cycle4"/>
    <dgm:cxn modelId="{0328B48B-61E9-C541-924E-6AA4F4EB492A}" type="presParOf" srcId="{672F09B4-63A0-4194-8C65-E011B5015A2E}" destId="{1AB1C121-C9C5-47D4-8F38-8BAE20B20633}" srcOrd="4" destOrd="0" presId="urn:microsoft.com/office/officeart/2005/8/layout/cycle4"/>
    <dgm:cxn modelId="{409E1B91-1162-984A-B05A-63487FD36CBD}" type="presParOf" srcId="{20A87911-C757-4C3E-8753-FED2BB8B5D5E}" destId="{1FA4EC42-8A51-4404-BD09-3C1D3F160833}" srcOrd="2" destOrd="0" presId="urn:microsoft.com/office/officeart/2005/8/layout/cycle4"/>
    <dgm:cxn modelId="{1EF92B0D-863B-A348-AADF-972D359C4B44}" type="presParOf" srcId="{20A87911-C757-4C3E-8753-FED2BB8B5D5E}" destId="{E2169791-2FB9-42DF-9C16-94BC8CDA104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E65959-1C7A-4549-8B92-DFCC514D18D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8791C63C-E228-4473-87F1-E43F54D1AA33}">
      <dgm:prSet phldrT="[Текст]" custT="1">
        <dgm:style>
          <a:lnRef idx="0">
            <a:schemeClr val="accent1"/>
          </a:lnRef>
          <a:fillRef idx="3">
            <a:schemeClr val="accent1"/>
          </a:fillRef>
          <a:effectRef idx="3">
            <a:schemeClr val="accent1"/>
          </a:effectRef>
          <a:fontRef idx="minor">
            <a:schemeClr val="lt1"/>
          </a:fontRef>
        </dgm:style>
      </dgm:prSet>
      <dgm:spPr>
        <a:ln/>
      </dgm:spPr>
      <dgm:t>
        <a:bodyPr/>
        <a:lstStyle/>
        <a:p>
          <a:r>
            <a:rPr lang="ru-RU" sz="2000" b="1" dirty="0"/>
            <a:t>Способы определения поставщиков</a:t>
          </a:r>
        </a:p>
      </dgm:t>
    </dgm:pt>
    <dgm:pt modelId="{77E44D8D-AB74-4279-96A9-211A3890FB29}" type="parTrans" cxnId="{CCD80F88-D30B-4422-9D81-4D65F1A1E852}">
      <dgm:prSet/>
      <dgm:spPr/>
      <dgm:t>
        <a:bodyPr/>
        <a:lstStyle/>
        <a:p>
          <a:endParaRPr lang="ru-RU" sz="1600"/>
        </a:p>
      </dgm:t>
    </dgm:pt>
    <dgm:pt modelId="{6B3AC389-2C3D-4AD6-BDFA-729350E23D3B}" type="sibTrans" cxnId="{CCD80F88-D30B-4422-9D81-4D65F1A1E852}">
      <dgm:prSet/>
      <dgm:spPr/>
      <dgm:t>
        <a:bodyPr/>
        <a:lstStyle/>
        <a:p>
          <a:endParaRPr lang="ru-RU" sz="1600"/>
        </a:p>
      </dgm:t>
    </dgm:pt>
    <dgm:pt modelId="{B5DB0812-D0E4-4A11-B88C-E12C5DE649CE}">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Открытый конкурс</a:t>
          </a:r>
        </a:p>
      </dgm:t>
    </dgm:pt>
    <dgm:pt modelId="{A5250396-DF6A-4E78-9B99-216867AD5A67}" type="parTrans" cxnId="{9AC24E17-2047-48B1-B584-032135DD3F09}">
      <dgm:prSet/>
      <dgm:spPr>
        <a:ln>
          <a:solidFill>
            <a:schemeClr val="bg2">
              <a:lumMod val="50000"/>
            </a:schemeClr>
          </a:solidFill>
        </a:ln>
      </dgm:spPr>
      <dgm:t>
        <a:bodyPr/>
        <a:lstStyle/>
        <a:p>
          <a:endParaRPr lang="ru-RU" sz="1800"/>
        </a:p>
      </dgm:t>
    </dgm:pt>
    <dgm:pt modelId="{A60D7814-7C27-42E3-B7A6-D7963E89500A}" type="sibTrans" cxnId="{9AC24E17-2047-48B1-B584-032135DD3F09}">
      <dgm:prSet/>
      <dgm:spPr/>
      <dgm:t>
        <a:bodyPr/>
        <a:lstStyle/>
        <a:p>
          <a:endParaRPr lang="ru-RU" sz="1600"/>
        </a:p>
      </dgm:t>
    </dgm:pt>
    <dgm:pt modelId="{AE0CDF9C-6397-46B0-9E2A-0A7E8FDA64A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a:t>
          </a:r>
        </a:p>
      </dgm:t>
    </dgm:pt>
    <dgm:pt modelId="{986569AA-CF55-4CE8-827F-1A5FF853F7A6}" type="parTrans" cxnId="{779851A0-ECB7-4D99-843A-1A3B0AAB394B}">
      <dgm:prSet/>
      <dgm:spPr>
        <a:ln>
          <a:solidFill>
            <a:schemeClr val="bg2">
              <a:lumMod val="50000"/>
            </a:schemeClr>
          </a:solidFill>
        </a:ln>
      </dgm:spPr>
      <dgm:t>
        <a:bodyPr/>
        <a:lstStyle/>
        <a:p>
          <a:endParaRPr lang="ru-RU" sz="1800"/>
        </a:p>
      </dgm:t>
    </dgm:pt>
    <dgm:pt modelId="{DF1241AE-B053-4786-A479-51F4092A2DB7}" type="sibTrans" cxnId="{779851A0-ECB7-4D99-843A-1A3B0AAB394B}">
      <dgm:prSet/>
      <dgm:spPr/>
      <dgm:t>
        <a:bodyPr/>
        <a:lstStyle/>
        <a:p>
          <a:endParaRPr lang="ru-RU" sz="1600"/>
        </a:p>
      </dgm:t>
    </dgm:pt>
    <dgm:pt modelId="{8820BE34-D89B-4E72-8850-DCB2AA2D44A0}">
      <dgm:prSet custT="1">
        <dgm:style>
          <a:lnRef idx="1">
            <a:schemeClr val="accent1"/>
          </a:lnRef>
          <a:fillRef idx="3">
            <a:schemeClr val="accent1"/>
          </a:fillRef>
          <a:effectRef idx="2">
            <a:schemeClr val="accent1"/>
          </a:effectRef>
          <a:fontRef idx="minor">
            <a:schemeClr val="lt1"/>
          </a:fontRef>
        </dgm:style>
      </dgm:prSet>
      <dgm:spPr>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dirty="0">
              <a:solidFill>
                <a:srgbClr val="9DC3E6"/>
              </a:solidFill>
            </a:rPr>
            <a:t>Электронный аукцион</a:t>
          </a:r>
        </a:p>
      </dgm:t>
    </dgm:pt>
    <dgm:pt modelId="{0A1DA3BA-F871-4F04-B9AB-9D0E505E7DB4}" type="parTrans" cxnId="{FD99F052-0E64-4EAC-AA4A-1CFC987DC024}">
      <dgm:prSet/>
      <dgm:spPr>
        <a:ln>
          <a:solidFill>
            <a:schemeClr val="bg2">
              <a:lumMod val="50000"/>
            </a:schemeClr>
          </a:solidFill>
        </a:ln>
      </dgm:spPr>
      <dgm:t>
        <a:bodyPr/>
        <a:lstStyle/>
        <a:p>
          <a:endParaRPr lang="ru-RU" sz="1800"/>
        </a:p>
      </dgm:t>
    </dgm:pt>
    <dgm:pt modelId="{B7B6F0FC-2822-4F6A-AD74-41292CF59C29}" type="sibTrans" cxnId="{FD99F052-0E64-4EAC-AA4A-1CFC987DC024}">
      <dgm:prSet/>
      <dgm:spPr/>
      <dgm:t>
        <a:bodyPr/>
        <a:lstStyle/>
        <a:p>
          <a:endParaRPr lang="ru-RU" sz="1600"/>
        </a:p>
      </dgm:t>
    </dgm:pt>
    <dgm:pt modelId="{CA371D40-ABFE-4103-9998-7CBB6326BC5A}">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Предварительный отбор</a:t>
          </a:r>
        </a:p>
      </dgm:t>
    </dgm:pt>
    <dgm:pt modelId="{2AD27FC2-9957-47C4-8D6A-E37FE42E5DCA}" type="parTrans" cxnId="{A853766A-2409-4CD1-A1F5-BCF28763A4F4}">
      <dgm:prSet/>
      <dgm:spPr>
        <a:ln>
          <a:solidFill>
            <a:schemeClr val="bg2">
              <a:lumMod val="50000"/>
            </a:schemeClr>
          </a:solidFill>
        </a:ln>
      </dgm:spPr>
      <dgm:t>
        <a:bodyPr/>
        <a:lstStyle/>
        <a:p>
          <a:endParaRPr lang="ru-RU" sz="1800"/>
        </a:p>
      </dgm:t>
    </dgm:pt>
    <dgm:pt modelId="{B7674D9A-B8E4-495D-9C52-3782F2D6EE2C}" type="sibTrans" cxnId="{A853766A-2409-4CD1-A1F5-BCF28763A4F4}">
      <dgm:prSet/>
      <dgm:spPr/>
      <dgm:t>
        <a:bodyPr/>
        <a:lstStyle/>
        <a:p>
          <a:endParaRPr lang="ru-RU" sz="1600"/>
        </a:p>
      </dgm:t>
    </dgm:pt>
    <dgm:pt modelId="{6638DC50-7381-4BC4-BEF3-EBD16E39B345}">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chemeClr val="bg1"/>
              </a:solidFill>
            </a:rPr>
            <a:t>Запрос котировок </a:t>
          </a:r>
          <a:br>
            <a:rPr lang="ru-RU" sz="1800" b="1" dirty="0">
              <a:solidFill>
                <a:schemeClr val="bg1"/>
              </a:solidFill>
            </a:rPr>
          </a:br>
          <a:r>
            <a:rPr lang="ru-RU" sz="1400" b="1" dirty="0">
              <a:solidFill>
                <a:schemeClr val="bg1"/>
              </a:solidFill>
            </a:rPr>
            <a:t>(ГП и ликвидация ЧС, ст.82)</a:t>
          </a:r>
        </a:p>
      </dgm:t>
    </dgm:pt>
    <dgm:pt modelId="{0B69043D-B4EE-4681-BD61-DAF4B3A08136}" type="parTrans" cxnId="{6508B867-1147-48D3-AC1E-F731C6707073}">
      <dgm:prSet/>
      <dgm:spPr>
        <a:ln>
          <a:solidFill>
            <a:schemeClr val="bg2">
              <a:lumMod val="50000"/>
            </a:schemeClr>
          </a:solidFill>
        </a:ln>
      </dgm:spPr>
      <dgm:t>
        <a:bodyPr/>
        <a:lstStyle/>
        <a:p>
          <a:endParaRPr lang="ru-RU" sz="1800"/>
        </a:p>
      </dgm:t>
    </dgm:pt>
    <dgm:pt modelId="{2FF34E7B-96FD-4C96-A3BB-2B2CF439503A}" type="sibTrans" cxnId="{6508B867-1147-48D3-AC1E-F731C6707073}">
      <dgm:prSet/>
      <dgm:spPr/>
      <dgm:t>
        <a:bodyPr/>
        <a:lstStyle/>
        <a:p>
          <a:endParaRPr lang="ru-RU" sz="1600"/>
        </a:p>
      </dgm:t>
    </dgm:pt>
    <dgm:pt modelId="{F61D9937-5958-4A2E-8726-9EC3665BA533}">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chemeClr val="accent1">
                  <a:lumMod val="60000"/>
                  <a:lumOff val="40000"/>
                </a:schemeClr>
              </a:solidFill>
            </a:rPr>
            <a:t>Запрос предложений</a:t>
          </a:r>
        </a:p>
      </dgm:t>
    </dgm:pt>
    <dgm:pt modelId="{0D471703-C2CB-45C7-BC1F-14BFE19386D7}" type="parTrans" cxnId="{8049B387-27B5-4D9A-BB6A-F0D0FF6834C1}">
      <dgm:prSet/>
      <dgm:spPr>
        <a:ln>
          <a:solidFill>
            <a:schemeClr val="bg2">
              <a:lumMod val="50000"/>
            </a:schemeClr>
          </a:solidFill>
        </a:ln>
      </dgm:spPr>
      <dgm:t>
        <a:bodyPr/>
        <a:lstStyle/>
        <a:p>
          <a:endParaRPr lang="ru-RU" sz="1800"/>
        </a:p>
      </dgm:t>
    </dgm:pt>
    <dgm:pt modelId="{6392C767-DB24-4B89-AC90-3D26C7362248}" type="sibTrans" cxnId="{8049B387-27B5-4D9A-BB6A-F0D0FF6834C1}">
      <dgm:prSet/>
      <dgm:spPr/>
      <dgm:t>
        <a:bodyPr/>
        <a:lstStyle/>
        <a:p>
          <a:endParaRPr lang="ru-RU" sz="1600"/>
        </a:p>
      </dgm:t>
    </dgm:pt>
    <dgm:pt modelId="{D599019B-2754-4BE5-B813-0808F6DE9971}">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chemeClr val="accent1">
                  <a:lumMod val="60000"/>
                  <a:lumOff val="40000"/>
                </a:schemeClr>
              </a:solidFill>
            </a:rPr>
            <a:t>Единственный  поставщик</a:t>
          </a:r>
        </a:p>
      </dgm:t>
    </dgm:pt>
    <dgm:pt modelId="{C616EC56-CA96-4D25-9221-4C88C0FA4A79}" type="parTrans" cxnId="{E688C8F9-9B60-4A38-BE1F-69F13176955C}">
      <dgm:prSet/>
      <dgm:spPr>
        <a:ln>
          <a:solidFill>
            <a:schemeClr val="bg2">
              <a:lumMod val="50000"/>
            </a:schemeClr>
          </a:solidFill>
        </a:ln>
      </dgm:spPr>
      <dgm:t>
        <a:bodyPr/>
        <a:lstStyle/>
        <a:p>
          <a:endParaRPr lang="ru-RU" sz="1800"/>
        </a:p>
      </dgm:t>
    </dgm:pt>
    <dgm:pt modelId="{1BC72DA3-057D-46E4-83BE-D13EA437588D}" type="sibTrans" cxnId="{E688C8F9-9B60-4A38-BE1F-69F13176955C}">
      <dgm:prSet/>
      <dgm:spPr/>
      <dgm:t>
        <a:bodyPr/>
        <a:lstStyle/>
        <a:p>
          <a:endParaRPr lang="ru-RU" sz="1600"/>
        </a:p>
      </dgm:t>
    </dgm:pt>
    <dgm:pt modelId="{ADF328A7-22BB-4163-8068-169DB98BA21F}">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Двухэтапный конкурс</a:t>
          </a:r>
        </a:p>
      </dgm:t>
    </dgm:pt>
    <dgm:pt modelId="{A1BFF728-AD12-4B62-862E-E7DEA1FB9990}" type="parTrans" cxnId="{6C4A439D-D36D-42F5-9035-4AB39A9BFC0B}">
      <dgm:prSet/>
      <dgm:spPr>
        <a:ln>
          <a:solidFill>
            <a:schemeClr val="bg2">
              <a:lumMod val="50000"/>
            </a:schemeClr>
          </a:solidFill>
        </a:ln>
      </dgm:spPr>
      <dgm:t>
        <a:bodyPr/>
        <a:lstStyle/>
        <a:p>
          <a:endParaRPr lang="ru-RU" sz="1800"/>
        </a:p>
      </dgm:t>
    </dgm:pt>
    <dgm:pt modelId="{95B69326-E78A-4AC7-951A-67915F36191A}" type="sibTrans" cxnId="{6C4A439D-D36D-42F5-9035-4AB39A9BFC0B}">
      <dgm:prSet/>
      <dgm:spPr/>
      <dgm:t>
        <a:bodyPr/>
        <a:lstStyle/>
        <a:p>
          <a:endParaRPr lang="ru-RU" sz="1600"/>
        </a:p>
      </dgm:t>
    </dgm:pt>
    <dgm:pt modelId="{9CDEB738-2A26-43FA-AB73-EE80460EE3F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Конкурс с ограниченным участием</a:t>
          </a:r>
        </a:p>
      </dgm:t>
    </dgm:pt>
    <dgm:pt modelId="{DD9EFADE-D670-4A76-8786-4AEA6DA49D7B}" type="parTrans" cxnId="{5EA1E70A-0F47-4FEB-87C1-74BC407F1C90}">
      <dgm:prSet/>
      <dgm:spPr>
        <a:ln>
          <a:solidFill>
            <a:schemeClr val="bg2">
              <a:lumMod val="50000"/>
            </a:schemeClr>
          </a:solidFill>
        </a:ln>
      </dgm:spPr>
      <dgm:t>
        <a:bodyPr/>
        <a:lstStyle/>
        <a:p>
          <a:endParaRPr lang="ru-RU" sz="1800"/>
        </a:p>
      </dgm:t>
    </dgm:pt>
    <dgm:pt modelId="{892F8C07-1142-4A20-AC38-898EDEA6EC0C}" type="sibTrans" cxnId="{5EA1E70A-0F47-4FEB-87C1-74BC407F1C90}">
      <dgm:prSet/>
      <dgm:spPr/>
      <dgm:t>
        <a:bodyPr/>
        <a:lstStyle/>
        <a:p>
          <a:endParaRPr lang="ru-RU" sz="1600"/>
        </a:p>
      </dgm:t>
    </dgm:pt>
    <dgm:pt modelId="{3CADAEBD-ADED-403A-9C1D-3A41A4EF37DE}" type="pres">
      <dgm:prSet presAssocID="{E2E65959-1C7A-4549-8B92-DFCC514D18D8}" presName="diagram" presStyleCnt="0">
        <dgm:presLayoutVars>
          <dgm:chPref val="1"/>
          <dgm:dir/>
          <dgm:animOne val="branch"/>
          <dgm:animLvl val="lvl"/>
          <dgm:resizeHandles/>
        </dgm:presLayoutVars>
      </dgm:prSet>
      <dgm:spPr/>
    </dgm:pt>
    <dgm:pt modelId="{59BE9CF6-659A-42CC-9641-70D2E5658F36}" type="pres">
      <dgm:prSet presAssocID="{8791C63C-E228-4473-87F1-E43F54D1AA33}" presName="root" presStyleCnt="0"/>
      <dgm:spPr/>
    </dgm:pt>
    <dgm:pt modelId="{3752E95C-E2F2-478B-A74B-31D39A3747B7}" type="pres">
      <dgm:prSet presAssocID="{8791C63C-E228-4473-87F1-E43F54D1AA33}" presName="rootComposite" presStyleCnt="0"/>
      <dgm:spPr/>
    </dgm:pt>
    <dgm:pt modelId="{395A199C-D2B2-46B8-B436-AFE057EE9949}" type="pres">
      <dgm:prSet presAssocID="{8791C63C-E228-4473-87F1-E43F54D1AA33}" presName="rootText" presStyleLbl="node1" presStyleIdx="0" presStyleCnt="1" custScaleX="1165306" custScaleY="197534" custLinFactX="-28059" custLinFactNeighborX="-100000" custLinFactNeighborY="7761"/>
      <dgm:spPr/>
    </dgm:pt>
    <dgm:pt modelId="{6BEA5DC1-7593-4813-B47D-2B27AEBAB2DF}" type="pres">
      <dgm:prSet presAssocID="{8791C63C-E228-4473-87F1-E43F54D1AA33}" presName="rootConnector" presStyleLbl="node1" presStyleIdx="0" presStyleCnt="1"/>
      <dgm:spPr/>
    </dgm:pt>
    <dgm:pt modelId="{3C7A480F-086B-4E96-B862-BF06A6A216A0}" type="pres">
      <dgm:prSet presAssocID="{8791C63C-E228-4473-87F1-E43F54D1AA33}" presName="childShape" presStyleCnt="0"/>
      <dgm:spPr/>
    </dgm:pt>
    <dgm:pt modelId="{3B1222AB-04A8-423B-AC47-0E7DA2CCC9A4}" type="pres">
      <dgm:prSet presAssocID="{A5250396-DF6A-4E78-9B99-216867AD5A67}" presName="Name13" presStyleLbl="parChTrans1D2" presStyleIdx="0" presStyleCnt="9" custSzX="591204"/>
      <dgm:spPr/>
    </dgm:pt>
    <dgm:pt modelId="{ADAD430C-DFF4-4217-9C1A-F0CF70B2D90B}" type="pres">
      <dgm:prSet presAssocID="{B5DB0812-D0E4-4A11-B88C-E12C5DE649CE}" presName="childText" presStyleLbl="bgAcc1" presStyleIdx="0" presStyleCnt="9" custScaleX="1000218" custScaleY="197534">
        <dgm:presLayoutVars>
          <dgm:bulletEnabled val="1"/>
        </dgm:presLayoutVars>
      </dgm:prSet>
      <dgm:spPr/>
    </dgm:pt>
    <dgm:pt modelId="{45A88FDF-D3DA-4027-9E8F-845F5D88156B}" type="pres">
      <dgm:prSet presAssocID="{A1BFF728-AD12-4B62-862E-E7DEA1FB9990}" presName="Name13" presStyleLbl="parChTrans1D2" presStyleIdx="1" presStyleCnt="9" custSzX="591204"/>
      <dgm:spPr/>
    </dgm:pt>
    <dgm:pt modelId="{4912B522-66D5-4484-A2BE-6ED4BF88D91D}" type="pres">
      <dgm:prSet presAssocID="{ADF328A7-22BB-4163-8068-169DB98BA21F}" presName="childText" presStyleLbl="bgAcc1" presStyleIdx="1" presStyleCnt="9" custScaleX="999983" custScaleY="197782">
        <dgm:presLayoutVars>
          <dgm:bulletEnabled val="1"/>
        </dgm:presLayoutVars>
      </dgm:prSet>
      <dgm:spPr/>
    </dgm:pt>
    <dgm:pt modelId="{7B66EDD0-1756-4BAA-8C7B-CF6644A44A8C}" type="pres">
      <dgm:prSet presAssocID="{DD9EFADE-D670-4A76-8786-4AEA6DA49D7B}" presName="Name13" presStyleLbl="parChTrans1D2" presStyleIdx="2" presStyleCnt="9" custSzX="591204"/>
      <dgm:spPr/>
    </dgm:pt>
    <dgm:pt modelId="{A3543F5B-3FC9-430A-9306-3C095776595F}" type="pres">
      <dgm:prSet presAssocID="{9CDEB738-2A26-43FA-AB73-EE80460EE3F3}" presName="childText" presStyleLbl="bgAcc1" presStyleIdx="2" presStyleCnt="9" custScaleX="999749" custScaleY="198027">
        <dgm:presLayoutVars>
          <dgm:bulletEnabled val="1"/>
        </dgm:presLayoutVars>
      </dgm:prSet>
      <dgm:spPr/>
    </dgm:pt>
    <dgm:pt modelId="{92741A9B-A97E-4415-8973-1563E7C20A24}" type="pres">
      <dgm:prSet presAssocID="{0A1DA3BA-F871-4F04-B9AB-9D0E505E7DB4}" presName="Name13" presStyleLbl="parChTrans1D2" presStyleIdx="3" presStyleCnt="9" custSzX="591204"/>
      <dgm:spPr/>
    </dgm:pt>
    <dgm:pt modelId="{D9286093-D9E5-426D-AEB2-13B36B25DCB6}" type="pres">
      <dgm:prSet presAssocID="{8820BE34-D89B-4E72-8850-DCB2AA2D44A0}" presName="childText" presStyleLbl="bgAcc1" presStyleIdx="3" presStyleCnt="9" custScaleX="1000218" custScaleY="197534">
        <dgm:presLayoutVars>
          <dgm:bulletEnabled val="1"/>
        </dgm:presLayoutVars>
      </dgm:prSet>
      <dgm:spPr/>
    </dgm:pt>
    <dgm:pt modelId="{CC466AA7-80CD-4336-9793-1B52B0334B51}" type="pres">
      <dgm:prSet presAssocID="{986569AA-CF55-4CE8-827F-1A5FF853F7A6}" presName="Name13" presStyleLbl="parChTrans1D2" presStyleIdx="4" presStyleCnt="9" custSzX="591204"/>
      <dgm:spPr/>
    </dgm:pt>
    <dgm:pt modelId="{D2DC7F50-9D65-48BA-80CF-F6EE88EB0A1D}" type="pres">
      <dgm:prSet presAssocID="{AE0CDF9C-6397-46B0-9E2A-0A7E8FDA64A3}" presName="childText" presStyleLbl="bgAcc1" presStyleIdx="4" presStyleCnt="9" custScaleX="996230" custScaleY="197534">
        <dgm:presLayoutVars>
          <dgm:bulletEnabled val="1"/>
        </dgm:presLayoutVars>
      </dgm:prSet>
      <dgm:spPr/>
    </dgm:pt>
    <dgm:pt modelId="{F6676B83-4DC5-4483-B266-DA1B21B9F43B}" type="pres">
      <dgm:prSet presAssocID="{2AD27FC2-9957-47C4-8D6A-E37FE42E5DCA}" presName="Name13" presStyleLbl="parChTrans1D2" presStyleIdx="5" presStyleCnt="9" custSzX="591204"/>
      <dgm:spPr/>
    </dgm:pt>
    <dgm:pt modelId="{2F25539E-90E6-4CBB-B8D1-901E068781AD}" type="pres">
      <dgm:prSet presAssocID="{CA371D40-ABFE-4103-9998-7CBB6326BC5A}" presName="childText" presStyleLbl="bgAcc1" presStyleIdx="5" presStyleCnt="9" custScaleX="1000218" custScaleY="197534">
        <dgm:presLayoutVars>
          <dgm:bulletEnabled val="1"/>
        </dgm:presLayoutVars>
      </dgm:prSet>
      <dgm:spPr/>
    </dgm:pt>
    <dgm:pt modelId="{925CCAC0-CDED-4DE5-8F55-8BA930B70173}" type="pres">
      <dgm:prSet presAssocID="{0B69043D-B4EE-4681-BD61-DAF4B3A08136}" presName="Name13" presStyleLbl="parChTrans1D2" presStyleIdx="6" presStyleCnt="9" custSzX="591204"/>
      <dgm:spPr/>
    </dgm:pt>
    <dgm:pt modelId="{7382404C-ABFB-46E6-A4BA-D3D69A6E18DE}" type="pres">
      <dgm:prSet presAssocID="{6638DC50-7381-4BC4-BEF3-EBD16E39B345}" presName="childText" presStyleLbl="bgAcc1" presStyleIdx="6" presStyleCnt="9" custScaleX="996231" custScaleY="197534">
        <dgm:presLayoutVars>
          <dgm:bulletEnabled val="1"/>
        </dgm:presLayoutVars>
      </dgm:prSet>
      <dgm:spPr/>
    </dgm:pt>
    <dgm:pt modelId="{DC71B726-B3A0-4A25-BE3B-BB3D1D574813}" type="pres">
      <dgm:prSet presAssocID="{0D471703-C2CB-45C7-BC1F-14BFE19386D7}" presName="Name13" presStyleLbl="parChTrans1D2" presStyleIdx="7" presStyleCnt="9" custSzX="591204"/>
      <dgm:spPr/>
    </dgm:pt>
    <dgm:pt modelId="{611C4499-FB7B-498A-845C-790E1DE4BC32}" type="pres">
      <dgm:prSet presAssocID="{F61D9937-5958-4A2E-8726-9EC3665BA533}" presName="childText" presStyleLbl="bgAcc1" presStyleIdx="7" presStyleCnt="9" custScaleX="1000218" custScaleY="197534">
        <dgm:presLayoutVars>
          <dgm:bulletEnabled val="1"/>
        </dgm:presLayoutVars>
      </dgm:prSet>
      <dgm:spPr/>
    </dgm:pt>
    <dgm:pt modelId="{80767567-7E02-4917-9CB9-D703BE24FFFC}" type="pres">
      <dgm:prSet presAssocID="{C616EC56-CA96-4D25-9221-4C88C0FA4A79}" presName="Name13" presStyleLbl="parChTrans1D2" presStyleIdx="8" presStyleCnt="9" custSzX="591204"/>
      <dgm:spPr/>
    </dgm:pt>
    <dgm:pt modelId="{4F822188-4AC4-48A1-97E1-ACC68F99C903}" type="pres">
      <dgm:prSet presAssocID="{D599019B-2754-4BE5-B813-0808F6DE9971}" presName="childText" presStyleLbl="bgAcc1" presStyleIdx="8" presStyleCnt="9" custScaleX="1000218" custScaleY="197534">
        <dgm:presLayoutVars>
          <dgm:bulletEnabled val="1"/>
        </dgm:presLayoutVars>
      </dgm:prSet>
      <dgm:spPr/>
    </dgm:pt>
  </dgm:ptLst>
  <dgm:cxnLst>
    <dgm:cxn modelId="{5EA1E70A-0F47-4FEB-87C1-74BC407F1C90}" srcId="{8791C63C-E228-4473-87F1-E43F54D1AA33}" destId="{9CDEB738-2A26-43FA-AB73-EE80460EE3F3}" srcOrd="2" destOrd="0" parTransId="{DD9EFADE-D670-4A76-8786-4AEA6DA49D7B}" sibTransId="{892F8C07-1142-4A20-AC38-898EDEA6EC0C}"/>
    <dgm:cxn modelId="{9AC24E17-2047-48B1-B584-032135DD3F09}" srcId="{8791C63C-E228-4473-87F1-E43F54D1AA33}" destId="{B5DB0812-D0E4-4A11-B88C-E12C5DE649CE}" srcOrd="0" destOrd="0" parTransId="{A5250396-DF6A-4E78-9B99-216867AD5A67}" sibTransId="{A60D7814-7C27-42E3-B7A6-D7963E89500A}"/>
    <dgm:cxn modelId="{0268E523-EDBB-42AC-AA66-D26BC11EDB5D}" type="presOf" srcId="{2AD27FC2-9957-47C4-8D6A-E37FE42E5DCA}" destId="{F6676B83-4DC5-4483-B266-DA1B21B9F43B}" srcOrd="0" destOrd="0" presId="urn:microsoft.com/office/officeart/2005/8/layout/hierarchy3"/>
    <dgm:cxn modelId="{0E966524-AFB4-4EDE-8152-BCD2A9F875C0}" type="presOf" srcId="{9CDEB738-2A26-43FA-AB73-EE80460EE3F3}" destId="{A3543F5B-3FC9-430A-9306-3C095776595F}" srcOrd="0" destOrd="0" presId="urn:microsoft.com/office/officeart/2005/8/layout/hierarchy3"/>
    <dgm:cxn modelId="{6684CC27-2896-463C-B6AE-FAF4DC5A524A}" type="presOf" srcId="{E2E65959-1C7A-4549-8B92-DFCC514D18D8}" destId="{3CADAEBD-ADED-403A-9C1D-3A41A4EF37DE}" srcOrd="0" destOrd="0" presId="urn:microsoft.com/office/officeart/2005/8/layout/hierarchy3"/>
    <dgm:cxn modelId="{8E5AAD2F-3EA5-4ACE-8251-278705671FB9}" type="presOf" srcId="{B5DB0812-D0E4-4A11-B88C-E12C5DE649CE}" destId="{ADAD430C-DFF4-4217-9C1A-F0CF70B2D90B}" srcOrd="0" destOrd="0" presId="urn:microsoft.com/office/officeart/2005/8/layout/hierarchy3"/>
    <dgm:cxn modelId="{43ADF230-9C05-4C7E-BA16-56CE23CE86C9}" type="presOf" srcId="{C616EC56-CA96-4D25-9221-4C88C0FA4A79}" destId="{80767567-7E02-4917-9CB9-D703BE24FFFC}" srcOrd="0" destOrd="0" presId="urn:microsoft.com/office/officeart/2005/8/layout/hierarchy3"/>
    <dgm:cxn modelId="{CAD8C03A-DCD4-420C-A602-358107CDC23B}" type="presOf" srcId="{ADF328A7-22BB-4163-8068-169DB98BA21F}" destId="{4912B522-66D5-4484-A2BE-6ED4BF88D91D}" srcOrd="0" destOrd="0" presId="urn:microsoft.com/office/officeart/2005/8/layout/hierarchy3"/>
    <dgm:cxn modelId="{1C7CBC5D-9207-4B1A-81AE-00D486056DA7}" type="presOf" srcId="{8791C63C-E228-4473-87F1-E43F54D1AA33}" destId="{6BEA5DC1-7593-4813-B47D-2B27AEBAB2DF}" srcOrd="1" destOrd="0" presId="urn:microsoft.com/office/officeart/2005/8/layout/hierarchy3"/>
    <dgm:cxn modelId="{F50E175E-E52E-4634-B02D-2DCBF24781B4}" type="presOf" srcId="{A5250396-DF6A-4E78-9B99-216867AD5A67}" destId="{3B1222AB-04A8-423B-AC47-0E7DA2CCC9A4}" srcOrd="0" destOrd="0" presId="urn:microsoft.com/office/officeart/2005/8/layout/hierarchy3"/>
    <dgm:cxn modelId="{B0C07864-E44F-431C-8C2F-6CC48C9028F9}" type="presOf" srcId="{8791C63C-E228-4473-87F1-E43F54D1AA33}" destId="{395A199C-D2B2-46B8-B436-AFE057EE9949}" srcOrd="0" destOrd="0" presId="urn:microsoft.com/office/officeart/2005/8/layout/hierarchy3"/>
    <dgm:cxn modelId="{68343167-8275-4B15-AF76-8AB3CB52B32A}" type="presOf" srcId="{0D471703-C2CB-45C7-BC1F-14BFE19386D7}" destId="{DC71B726-B3A0-4A25-BE3B-BB3D1D574813}" srcOrd="0" destOrd="0" presId="urn:microsoft.com/office/officeart/2005/8/layout/hierarchy3"/>
    <dgm:cxn modelId="{6508B867-1147-48D3-AC1E-F731C6707073}" srcId="{8791C63C-E228-4473-87F1-E43F54D1AA33}" destId="{6638DC50-7381-4BC4-BEF3-EBD16E39B345}" srcOrd="6" destOrd="0" parTransId="{0B69043D-B4EE-4681-BD61-DAF4B3A08136}" sibTransId="{2FF34E7B-96FD-4C96-A3BB-2B2CF439503A}"/>
    <dgm:cxn modelId="{A853766A-2409-4CD1-A1F5-BCF28763A4F4}" srcId="{8791C63C-E228-4473-87F1-E43F54D1AA33}" destId="{CA371D40-ABFE-4103-9998-7CBB6326BC5A}" srcOrd="5" destOrd="0" parTransId="{2AD27FC2-9957-47C4-8D6A-E37FE42E5DCA}" sibTransId="{B7674D9A-B8E4-495D-9C52-3782F2D6EE2C}"/>
    <dgm:cxn modelId="{E1529450-A9EC-4D84-BD54-5FB11432F764}" type="presOf" srcId="{A1BFF728-AD12-4B62-862E-E7DEA1FB9990}" destId="{45A88FDF-D3DA-4027-9E8F-845F5D88156B}" srcOrd="0" destOrd="0" presId="urn:microsoft.com/office/officeart/2005/8/layout/hierarchy3"/>
    <dgm:cxn modelId="{FD99F052-0E64-4EAC-AA4A-1CFC987DC024}" srcId="{8791C63C-E228-4473-87F1-E43F54D1AA33}" destId="{8820BE34-D89B-4E72-8850-DCB2AA2D44A0}" srcOrd="3" destOrd="0" parTransId="{0A1DA3BA-F871-4F04-B9AB-9D0E505E7DB4}" sibTransId="{B7B6F0FC-2822-4F6A-AD74-41292CF59C29}"/>
    <dgm:cxn modelId="{4BB67F7E-E4AD-4145-8F05-CE4BC7F273E4}" type="presOf" srcId="{D599019B-2754-4BE5-B813-0808F6DE9971}" destId="{4F822188-4AC4-48A1-97E1-ACC68F99C903}" srcOrd="0" destOrd="0" presId="urn:microsoft.com/office/officeart/2005/8/layout/hierarchy3"/>
    <dgm:cxn modelId="{8049B387-27B5-4D9A-BB6A-F0D0FF6834C1}" srcId="{8791C63C-E228-4473-87F1-E43F54D1AA33}" destId="{F61D9937-5958-4A2E-8726-9EC3665BA533}" srcOrd="7" destOrd="0" parTransId="{0D471703-C2CB-45C7-BC1F-14BFE19386D7}" sibTransId="{6392C767-DB24-4B89-AC90-3D26C7362248}"/>
    <dgm:cxn modelId="{CCD80F88-D30B-4422-9D81-4D65F1A1E852}" srcId="{E2E65959-1C7A-4549-8B92-DFCC514D18D8}" destId="{8791C63C-E228-4473-87F1-E43F54D1AA33}" srcOrd="0" destOrd="0" parTransId="{77E44D8D-AB74-4279-96A9-211A3890FB29}" sibTransId="{6B3AC389-2C3D-4AD6-BDFA-729350E23D3B}"/>
    <dgm:cxn modelId="{0A87BC94-7BC4-4C84-9240-29697346CA84}" type="presOf" srcId="{F61D9937-5958-4A2E-8726-9EC3665BA533}" destId="{611C4499-FB7B-498A-845C-790E1DE4BC32}" srcOrd="0" destOrd="0" presId="urn:microsoft.com/office/officeart/2005/8/layout/hierarchy3"/>
    <dgm:cxn modelId="{213C789B-084A-4380-9592-53CD2CBCD842}" type="presOf" srcId="{986569AA-CF55-4CE8-827F-1A5FF853F7A6}" destId="{CC466AA7-80CD-4336-9793-1B52B0334B51}" srcOrd="0" destOrd="0" presId="urn:microsoft.com/office/officeart/2005/8/layout/hierarchy3"/>
    <dgm:cxn modelId="{6C4A439D-D36D-42F5-9035-4AB39A9BFC0B}" srcId="{8791C63C-E228-4473-87F1-E43F54D1AA33}" destId="{ADF328A7-22BB-4163-8068-169DB98BA21F}" srcOrd="1" destOrd="0" parTransId="{A1BFF728-AD12-4B62-862E-E7DEA1FB9990}" sibTransId="{95B69326-E78A-4AC7-951A-67915F36191A}"/>
    <dgm:cxn modelId="{779851A0-ECB7-4D99-843A-1A3B0AAB394B}" srcId="{8791C63C-E228-4473-87F1-E43F54D1AA33}" destId="{AE0CDF9C-6397-46B0-9E2A-0A7E8FDA64A3}" srcOrd="4" destOrd="0" parTransId="{986569AA-CF55-4CE8-827F-1A5FF853F7A6}" sibTransId="{DF1241AE-B053-4786-A479-51F4092A2DB7}"/>
    <dgm:cxn modelId="{1F86A8A3-1EF8-4E05-AFF6-76458AF5226F}" type="presOf" srcId="{0B69043D-B4EE-4681-BD61-DAF4B3A08136}" destId="{925CCAC0-CDED-4DE5-8F55-8BA930B70173}" srcOrd="0" destOrd="0" presId="urn:microsoft.com/office/officeart/2005/8/layout/hierarchy3"/>
    <dgm:cxn modelId="{FD338BB2-FDA1-4F05-B864-BA80C6C40435}" type="presOf" srcId="{DD9EFADE-D670-4A76-8786-4AEA6DA49D7B}" destId="{7B66EDD0-1756-4BAA-8C7B-CF6644A44A8C}" srcOrd="0" destOrd="0" presId="urn:microsoft.com/office/officeart/2005/8/layout/hierarchy3"/>
    <dgm:cxn modelId="{CAA666BE-D17B-419A-848E-45C076AEB548}" type="presOf" srcId="{6638DC50-7381-4BC4-BEF3-EBD16E39B345}" destId="{7382404C-ABFB-46E6-A4BA-D3D69A6E18DE}" srcOrd="0" destOrd="0" presId="urn:microsoft.com/office/officeart/2005/8/layout/hierarchy3"/>
    <dgm:cxn modelId="{24260BD7-CC8F-4D11-ADFB-170A4DE8DE01}" type="presOf" srcId="{CA371D40-ABFE-4103-9998-7CBB6326BC5A}" destId="{2F25539E-90E6-4CBB-B8D1-901E068781AD}" srcOrd="0" destOrd="0" presId="urn:microsoft.com/office/officeart/2005/8/layout/hierarchy3"/>
    <dgm:cxn modelId="{D1FC0FDF-34FF-4F4E-BB50-E7045D12274F}" type="presOf" srcId="{8820BE34-D89B-4E72-8850-DCB2AA2D44A0}" destId="{D9286093-D9E5-426D-AEB2-13B36B25DCB6}" srcOrd="0" destOrd="0" presId="urn:microsoft.com/office/officeart/2005/8/layout/hierarchy3"/>
    <dgm:cxn modelId="{635D08E9-5525-4D17-A942-05A99A00FB43}" type="presOf" srcId="{AE0CDF9C-6397-46B0-9E2A-0A7E8FDA64A3}" destId="{D2DC7F50-9D65-48BA-80CF-F6EE88EB0A1D}" srcOrd="0" destOrd="0" presId="urn:microsoft.com/office/officeart/2005/8/layout/hierarchy3"/>
    <dgm:cxn modelId="{F1F94BEC-94BA-432B-9C5A-6679F82AF271}" type="presOf" srcId="{0A1DA3BA-F871-4F04-B9AB-9D0E505E7DB4}" destId="{92741A9B-A97E-4415-8973-1563E7C20A24}" srcOrd="0" destOrd="0" presId="urn:microsoft.com/office/officeart/2005/8/layout/hierarchy3"/>
    <dgm:cxn modelId="{E688C8F9-9B60-4A38-BE1F-69F13176955C}" srcId="{8791C63C-E228-4473-87F1-E43F54D1AA33}" destId="{D599019B-2754-4BE5-B813-0808F6DE9971}" srcOrd="8" destOrd="0" parTransId="{C616EC56-CA96-4D25-9221-4C88C0FA4A79}" sibTransId="{1BC72DA3-057D-46E4-83BE-D13EA437588D}"/>
    <dgm:cxn modelId="{2AEF2626-94CF-4334-871E-C6D65F71A2F4}" type="presParOf" srcId="{3CADAEBD-ADED-403A-9C1D-3A41A4EF37DE}" destId="{59BE9CF6-659A-42CC-9641-70D2E5658F36}" srcOrd="0" destOrd="0" presId="urn:microsoft.com/office/officeart/2005/8/layout/hierarchy3"/>
    <dgm:cxn modelId="{8F785AC6-46D9-4D26-B977-D1837BFE34A1}" type="presParOf" srcId="{59BE9CF6-659A-42CC-9641-70D2E5658F36}" destId="{3752E95C-E2F2-478B-A74B-31D39A3747B7}" srcOrd="0" destOrd="0" presId="urn:microsoft.com/office/officeart/2005/8/layout/hierarchy3"/>
    <dgm:cxn modelId="{0549D09A-C876-4B76-8747-9EC90C22EEEB}" type="presParOf" srcId="{3752E95C-E2F2-478B-A74B-31D39A3747B7}" destId="{395A199C-D2B2-46B8-B436-AFE057EE9949}" srcOrd="0" destOrd="0" presId="urn:microsoft.com/office/officeart/2005/8/layout/hierarchy3"/>
    <dgm:cxn modelId="{02A49404-C258-4EFA-883E-5FC56AE404C2}" type="presParOf" srcId="{3752E95C-E2F2-478B-A74B-31D39A3747B7}" destId="{6BEA5DC1-7593-4813-B47D-2B27AEBAB2DF}" srcOrd="1" destOrd="0" presId="urn:microsoft.com/office/officeart/2005/8/layout/hierarchy3"/>
    <dgm:cxn modelId="{6FB007D1-B81E-40B9-BF7A-6D29147BB5F6}" type="presParOf" srcId="{59BE9CF6-659A-42CC-9641-70D2E5658F36}" destId="{3C7A480F-086B-4E96-B862-BF06A6A216A0}" srcOrd="1" destOrd="0" presId="urn:microsoft.com/office/officeart/2005/8/layout/hierarchy3"/>
    <dgm:cxn modelId="{04FFE62D-E1E7-437A-82EE-3E80047F1C24}" type="presParOf" srcId="{3C7A480F-086B-4E96-B862-BF06A6A216A0}" destId="{3B1222AB-04A8-423B-AC47-0E7DA2CCC9A4}" srcOrd="0" destOrd="0" presId="urn:microsoft.com/office/officeart/2005/8/layout/hierarchy3"/>
    <dgm:cxn modelId="{112C26B5-09F6-4A88-8454-622590217FAC}" type="presParOf" srcId="{3C7A480F-086B-4E96-B862-BF06A6A216A0}" destId="{ADAD430C-DFF4-4217-9C1A-F0CF70B2D90B}" srcOrd="1" destOrd="0" presId="urn:microsoft.com/office/officeart/2005/8/layout/hierarchy3"/>
    <dgm:cxn modelId="{CE60D6EA-F9E6-457B-9AD4-1BE973461E43}" type="presParOf" srcId="{3C7A480F-086B-4E96-B862-BF06A6A216A0}" destId="{45A88FDF-D3DA-4027-9E8F-845F5D88156B}" srcOrd="2" destOrd="0" presId="urn:microsoft.com/office/officeart/2005/8/layout/hierarchy3"/>
    <dgm:cxn modelId="{866EB66E-B848-4420-8FE9-97985F387F9E}" type="presParOf" srcId="{3C7A480F-086B-4E96-B862-BF06A6A216A0}" destId="{4912B522-66D5-4484-A2BE-6ED4BF88D91D}" srcOrd="3" destOrd="0" presId="urn:microsoft.com/office/officeart/2005/8/layout/hierarchy3"/>
    <dgm:cxn modelId="{377FEC37-9DA4-45FC-812C-EF6D20904DE3}" type="presParOf" srcId="{3C7A480F-086B-4E96-B862-BF06A6A216A0}" destId="{7B66EDD0-1756-4BAA-8C7B-CF6644A44A8C}" srcOrd="4" destOrd="0" presId="urn:microsoft.com/office/officeart/2005/8/layout/hierarchy3"/>
    <dgm:cxn modelId="{33980949-4B00-4337-9D26-6CDE025AA55B}" type="presParOf" srcId="{3C7A480F-086B-4E96-B862-BF06A6A216A0}" destId="{A3543F5B-3FC9-430A-9306-3C095776595F}" srcOrd="5" destOrd="0" presId="urn:microsoft.com/office/officeart/2005/8/layout/hierarchy3"/>
    <dgm:cxn modelId="{22DE8F24-8299-4CA9-A3BE-9C636DA5C797}" type="presParOf" srcId="{3C7A480F-086B-4E96-B862-BF06A6A216A0}" destId="{92741A9B-A97E-4415-8973-1563E7C20A24}" srcOrd="6" destOrd="0" presId="urn:microsoft.com/office/officeart/2005/8/layout/hierarchy3"/>
    <dgm:cxn modelId="{F7218C00-EB7F-4D02-B227-8BD1E366D2B8}" type="presParOf" srcId="{3C7A480F-086B-4E96-B862-BF06A6A216A0}" destId="{D9286093-D9E5-426D-AEB2-13B36B25DCB6}" srcOrd="7" destOrd="0" presId="urn:microsoft.com/office/officeart/2005/8/layout/hierarchy3"/>
    <dgm:cxn modelId="{3075C57F-F337-4BA6-9725-B2F753627054}" type="presParOf" srcId="{3C7A480F-086B-4E96-B862-BF06A6A216A0}" destId="{CC466AA7-80CD-4336-9793-1B52B0334B51}" srcOrd="8" destOrd="0" presId="urn:microsoft.com/office/officeart/2005/8/layout/hierarchy3"/>
    <dgm:cxn modelId="{0D3B008F-9FF0-4EBA-A48B-1F4EEB8D884A}" type="presParOf" srcId="{3C7A480F-086B-4E96-B862-BF06A6A216A0}" destId="{D2DC7F50-9D65-48BA-80CF-F6EE88EB0A1D}" srcOrd="9" destOrd="0" presId="urn:microsoft.com/office/officeart/2005/8/layout/hierarchy3"/>
    <dgm:cxn modelId="{2394452B-0722-4B3F-9B1B-0474AC8DB44E}" type="presParOf" srcId="{3C7A480F-086B-4E96-B862-BF06A6A216A0}" destId="{F6676B83-4DC5-4483-B266-DA1B21B9F43B}" srcOrd="10" destOrd="0" presId="urn:microsoft.com/office/officeart/2005/8/layout/hierarchy3"/>
    <dgm:cxn modelId="{565FF5F0-E717-4599-9559-EA3972FFC7CB}" type="presParOf" srcId="{3C7A480F-086B-4E96-B862-BF06A6A216A0}" destId="{2F25539E-90E6-4CBB-B8D1-901E068781AD}" srcOrd="11" destOrd="0" presId="urn:microsoft.com/office/officeart/2005/8/layout/hierarchy3"/>
    <dgm:cxn modelId="{EF11C7DA-5B80-4336-B619-39F7E3468C40}" type="presParOf" srcId="{3C7A480F-086B-4E96-B862-BF06A6A216A0}" destId="{925CCAC0-CDED-4DE5-8F55-8BA930B70173}" srcOrd="12" destOrd="0" presId="urn:microsoft.com/office/officeart/2005/8/layout/hierarchy3"/>
    <dgm:cxn modelId="{F07932F6-319B-4650-88E8-BAF77E7650F3}" type="presParOf" srcId="{3C7A480F-086B-4E96-B862-BF06A6A216A0}" destId="{7382404C-ABFB-46E6-A4BA-D3D69A6E18DE}" srcOrd="13" destOrd="0" presId="urn:microsoft.com/office/officeart/2005/8/layout/hierarchy3"/>
    <dgm:cxn modelId="{7EB7F40A-4196-45C3-A185-2A1661A8D666}" type="presParOf" srcId="{3C7A480F-086B-4E96-B862-BF06A6A216A0}" destId="{DC71B726-B3A0-4A25-BE3B-BB3D1D574813}" srcOrd="14" destOrd="0" presId="urn:microsoft.com/office/officeart/2005/8/layout/hierarchy3"/>
    <dgm:cxn modelId="{9D25F342-386E-44B7-B5E8-E1878A4AD24D}" type="presParOf" srcId="{3C7A480F-086B-4E96-B862-BF06A6A216A0}" destId="{611C4499-FB7B-498A-845C-790E1DE4BC32}" srcOrd="15" destOrd="0" presId="urn:microsoft.com/office/officeart/2005/8/layout/hierarchy3"/>
    <dgm:cxn modelId="{7561EE03-0BCD-474C-AA6E-A436A3C4BF09}" type="presParOf" srcId="{3C7A480F-086B-4E96-B862-BF06A6A216A0}" destId="{80767567-7E02-4917-9CB9-D703BE24FFFC}" srcOrd="16" destOrd="0" presId="urn:microsoft.com/office/officeart/2005/8/layout/hierarchy3"/>
    <dgm:cxn modelId="{60BFD1A9-3EA2-43DD-9FA8-B431745735D1}" type="presParOf" srcId="{3C7A480F-086B-4E96-B862-BF06A6A216A0}" destId="{4F822188-4AC4-48A1-97E1-ACC68F99C90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E65959-1C7A-4549-8B92-DFCC514D18D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8791C63C-E228-4473-87F1-E43F54D1AA33}">
      <dgm:prSet phldrT="[Текст]" custT="1">
        <dgm:style>
          <a:lnRef idx="0">
            <a:schemeClr val="accent1"/>
          </a:lnRef>
          <a:fillRef idx="3">
            <a:schemeClr val="accent1"/>
          </a:fillRef>
          <a:effectRef idx="3">
            <a:schemeClr val="accent1"/>
          </a:effectRef>
          <a:fontRef idx="minor">
            <a:schemeClr val="lt1"/>
          </a:fontRef>
        </dgm:style>
      </dgm:prSet>
      <dgm:spPr>
        <a:ln/>
      </dgm:spPr>
      <dgm:t>
        <a:bodyPr/>
        <a:lstStyle/>
        <a:p>
          <a:r>
            <a:rPr lang="ru-RU" sz="2000" b="1" dirty="0"/>
            <a:t>Способы определения поставщиков</a:t>
          </a:r>
        </a:p>
      </dgm:t>
    </dgm:pt>
    <dgm:pt modelId="{77E44D8D-AB74-4279-96A9-211A3890FB29}" type="parTrans" cxnId="{CCD80F88-D30B-4422-9D81-4D65F1A1E852}">
      <dgm:prSet/>
      <dgm:spPr/>
      <dgm:t>
        <a:bodyPr/>
        <a:lstStyle/>
        <a:p>
          <a:endParaRPr lang="ru-RU" sz="1600"/>
        </a:p>
      </dgm:t>
    </dgm:pt>
    <dgm:pt modelId="{6B3AC389-2C3D-4AD6-BDFA-729350E23D3B}" type="sibTrans" cxnId="{CCD80F88-D30B-4422-9D81-4D65F1A1E852}">
      <dgm:prSet/>
      <dgm:spPr/>
      <dgm:t>
        <a:bodyPr/>
        <a:lstStyle/>
        <a:p>
          <a:endParaRPr lang="ru-RU" sz="1600"/>
        </a:p>
      </dgm:t>
    </dgm:pt>
    <dgm:pt modelId="{B5DB0812-D0E4-4A11-B88C-E12C5DE649CE}">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Открытый конкурс</a:t>
          </a:r>
        </a:p>
      </dgm:t>
    </dgm:pt>
    <dgm:pt modelId="{A5250396-DF6A-4E78-9B99-216867AD5A67}" type="parTrans" cxnId="{9AC24E17-2047-48B1-B584-032135DD3F09}">
      <dgm:prSet/>
      <dgm:spPr>
        <a:ln>
          <a:solidFill>
            <a:schemeClr val="bg2">
              <a:lumMod val="50000"/>
            </a:schemeClr>
          </a:solidFill>
        </a:ln>
      </dgm:spPr>
      <dgm:t>
        <a:bodyPr/>
        <a:lstStyle/>
        <a:p>
          <a:endParaRPr lang="ru-RU" sz="1800"/>
        </a:p>
      </dgm:t>
    </dgm:pt>
    <dgm:pt modelId="{A60D7814-7C27-42E3-B7A6-D7963E89500A}" type="sibTrans" cxnId="{9AC24E17-2047-48B1-B584-032135DD3F09}">
      <dgm:prSet/>
      <dgm:spPr/>
      <dgm:t>
        <a:bodyPr/>
        <a:lstStyle/>
        <a:p>
          <a:endParaRPr lang="ru-RU" sz="1600"/>
        </a:p>
      </dgm:t>
    </dgm:pt>
    <dgm:pt modelId="{AE0CDF9C-6397-46B0-9E2A-0A7E8FDA64A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a:t>
          </a:r>
        </a:p>
      </dgm:t>
    </dgm:pt>
    <dgm:pt modelId="{986569AA-CF55-4CE8-827F-1A5FF853F7A6}" type="parTrans" cxnId="{779851A0-ECB7-4D99-843A-1A3B0AAB394B}">
      <dgm:prSet/>
      <dgm:spPr>
        <a:ln>
          <a:solidFill>
            <a:schemeClr val="bg2">
              <a:lumMod val="50000"/>
            </a:schemeClr>
          </a:solidFill>
        </a:ln>
      </dgm:spPr>
      <dgm:t>
        <a:bodyPr/>
        <a:lstStyle/>
        <a:p>
          <a:endParaRPr lang="ru-RU" sz="1800"/>
        </a:p>
      </dgm:t>
    </dgm:pt>
    <dgm:pt modelId="{DF1241AE-B053-4786-A479-51F4092A2DB7}" type="sibTrans" cxnId="{779851A0-ECB7-4D99-843A-1A3B0AAB394B}">
      <dgm:prSet/>
      <dgm:spPr/>
      <dgm:t>
        <a:bodyPr/>
        <a:lstStyle/>
        <a:p>
          <a:endParaRPr lang="ru-RU" sz="1600"/>
        </a:p>
      </dgm:t>
    </dgm:pt>
    <dgm:pt modelId="{8820BE34-D89B-4E72-8850-DCB2AA2D44A0}">
      <dgm:prSet custT="1">
        <dgm:style>
          <a:lnRef idx="1">
            <a:schemeClr val="accent1"/>
          </a:lnRef>
          <a:fillRef idx="3">
            <a:schemeClr val="accent1"/>
          </a:fillRef>
          <a:effectRef idx="2">
            <a:schemeClr val="accent1"/>
          </a:effectRef>
          <a:fontRef idx="minor">
            <a:schemeClr val="lt1"/>
          </a:fontRef>
        </dgm:style>
      </dgm:prSet>
      <dgm:spPr>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dirty="0">
              <a:solidFill>
                <a:srgbClr val="9DC3E6"/>
              </a:solidFill>
            </a:rPr>
            <a:t>Электронный аукцион</a:t>
          </a:r>
        </a:p>
      </dgm:t>
    </dgm:pt>
    <dgm:pt modelId="{0A1DA3BA-F871-4F04-B9AB-9D0E505E7DB4}" type="parTrans" cxnId="{FD99F052-0E64-4EAC-AA4A-1CFC987DC024}">
      <dgm:prSet/>
      <dgm:spPr>
        <a:ln>
          <a:solidFill>
            <a:schemeClr val="bg2">
              <a:lumMod val="50000"/>
            </a:schemeClr>
          </a:solidFill>
        </a:ln>
      </dgm:spPr>
      <dgm:t>
        <a:bodyPr/>
        <a:lstStyle/>
        <a:p>
          <a:endParaRPr lang="ru-RU" sz="1800"/>
        </a:p>
      </dgm:t>
    </dgm:pt>
    <dgm:pt modelId="{B7B6F0FC-2822-4F6A-AD74-41292CF59C29}" type="sibTrans" cxnId="{FD99F052-0E64-4EAC-AA4A-1CFC987DC024}">
      <dgm:prSet/>
      <dgm:spPr/>
      <dgm:t>
        <a:bodyPr/>
        <a:lstStyle/>
        <a:p>
          <a:endParaRPr lang="ru-RU" sz="1600"/>
        </a:p>
      </dgm:t>
    </dgm:pt>
    <dgm:pt modelId="{CA371D40-ABFE-4103-9998-7CBB6326BC5A}">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Предварительный отбор</a:t>
          </a:r>
        </a:p>
      </dgm:t>
    </dgm:pt>
    <dgm:pt modelId="{2AD27FC2-9957-47C4-8D6A-E37FE42E5DCA}" type="parTrans" cxnId="{A853766A-2409-4CD1-A1F5-BCF28763A4F4}">
      <dgm:prSet/>
      <dgm:spPr>
        <a:ln>
          <a:solidFill>
            <a:schemeClr val="bg2">
              <a:lumMod val="50000"/>
            </a:schemeClr>
          </a:solidFill>
        </a:ln>
      </dgm:spPr>
      <dgm:t>
        <a:bodyPr/>
        <a:lstStyle/>
        <a:p>
          <a:endParaRPr lang="ru-RU" sz="1800"/>
        </a:p>
      </dgm:t>
    </dgm:pt>
    <dgm:pt modelId="{B7674D9A-B8E4-495D-9C52-3782F2D6EE2C}" type="sibTrans" cxnId="{A853766A-2409-4CD1-A1F5-BCF28763A4F4}">
      <dgm:prSet/>
      <dgm:spPr/>
      <dgm:t>
        <a:bodyPr/>
        <a:lstStyle/>
        <a:p>
          <a:endParaRPr lang="ru-RU" sz="1600"/>
        </a:p>
      </dgm:t>
    </dgm:pt>
    <dgm:pt modelId="{6638DC50-7381-4BC4-BEF3-EBD16E39B345}">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 </a:t>
          </a:r>
          <a:br>
            <a:rPr lang="ru-RU" sz="1800" b="1" dirty="0">
              <a:solidFill>
                <a:srgbClr val="9DC3E6"/>
              </a:solidFill>
            </a:rPr>
          </a:br>
          <a:r>
            <a:rPr lang="ru-RU" sz="1400" b="1" dirty="0">
              <a:solidFill>
                <a:srgbClr val="9DC3E6"/>
              </a:solidFill>
            </a:rPr>
            <a:t>(ГП и ликвидация ЧС, ст.82)</a:t>
          </a:r>
        </a:p>
      </dgm:t>
    </dgm:pt>
    <dgm:pt modelId="{0B69043D-B4EE-4681-BD61-DAF4B3A08136}" type="parTrans" cxnId="{6508B867-1147-48D3-AC1E-F731C6707073}">
      <dgm:prSet/>
      <dgm:spPr>
        <a:ln>
          <a:solidFill>
            <a:schemeClr val="bg2">
              <a:lumMod val="50000"/>
            </a:schemeClr>
          </a:solidFill>
        </a:ln>
      </dgm:spPr>
      <dgm:t>
        <a:bodyPr/>
        <a:lstStyle/>
        <a:p>
          <a:endParaRPr lang="ru-RU" sz="1800"/>
        </a:p>
      </dgm:t>
    </dgm:pt>
    <dgm:pt modelId="{2FF34E7B-96FD-4C96-A3BB-2B2CF439503A}" type="sibTrans" cxnId="{6508B867-1147-48D3-AC1E-F731C6707073}">
      <dgm:prSet/>
      <dgm:spPr/>
      <dgm:t>
        <a:bodyPr/>
        <a:lstStyle/>
        <a:p>
          <a:endParaRPr lang="ru-RU" sz="1600"/>
        </a:p>
      </dgm:t>
    </dgm:pt>
    <dgm:pt modelId="{F61D9937-5958-4A2E-8726-9EC3665BA533}">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FFFFFF"/>
              </a:solidFill>
            </a:rPr>
            <a:t>Запрос предложений</a:t>
          </a:r>
        </a:p>
      </dgm:t>
    </dgm:pt>
    <dgm:pt modelId="{0D471703-C2CB-45C7-BC1F-14BFE19386D7}" type="parTrans" cxnId="{8049B387-27B5-4D9A-BB6A-F0D0FF6834C1}">
      <dgm:prSet/>
      <dgm:spPr>
        <a:ln>
          <a:solidFill>
            <a:schemeClr val="bg2">
              <a:lumMod val="50000"/>
            </a:schemeClr>
          </a:solidFill>
        </a:ln>
      </dgm:spPr>
      <dgm:t>
        <a:bodyPr/>
        <a:lstStyle/>
        <a:p>
          <a:endParaRPr lang="ru-RU" sz="1800"/>
        </a:p>
      </dgm:t>
    </dgm:pt>
    <dgm:pt modelId="{6392C767-DB24-4B89-AC90-3D26C7362248}" type="sibTrans" cxnId="{8049B387-27B5-4D9A-BB6A-F0D0FF6834C1}">
      <dgm:prSet/>
      <dgm:spPr/>
      <dgm:t>
        <a:bodyPr/>
        <a:lstStyle/>
        <a:p>
          <a:endParaRPr lang="ru-RU" sz="1600"/>
        </a:p>
      </dgm:t>
    </dgm:pt>
    <dgm:pt modelId="{D599019B-2754-4BE5-B813-0808F6DE9971}">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Единственный  поставщик</a:t>
          </a:r>
        </a:p>
      </dgm:t>
    </dgm:pt>
    <dgm:pt modelId="{C616EC56-CA96-4D25-9221-4C88C0FA4A79}" type="parTrans" cxnId="{E688C8F9-9B60-4A38-BE1F-69F13176955C}">
      <dgm:prSet/>
      <dgm:spPr>
        <a:ln>
          <a:solidFill>
            <a:schemeClr val="bg2">
              <a:lumMod val="50000"/>
            </a:schemeClr>
          </a:solidFill>
        </a:ln>
      </dgm:spPr>
      <dgm:t>
        <a:bodyPr/>
        <a:lstStyle/>
        <a:p>
          <a:endParaRPr lang="ru-RU" sz="1800"/>
        </a:p>
      </dgm:t>
    </dgm:pt>
    <dgm:pt modelId="{1BC72DA3-057D-46E4-83BE-D13EA437588D}" type="sibTrans" cxnId="{E688C8F9-9B60-4A38-BE1F-69F13176955C}">
      <dgm:prSet/>
      <dgm:spPr/>
      <dgm:t>
        <a:bodyPr/>
        <a:lstStyle/>
        <a:p>
          <a:endParaRPr lang="ru-RU" sz="1600"/>
        </a:p>
      </dgm:t>
    </dgm:pt>
    <dgm:pt modelId="{ADF328A7-22BB-4163-8068-169DB98BA21F}">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Двухэтапный конкурс</a:t>
          </a:r>
        </a:p>
      </dgm:t>
    </dgm:pt>
    <dgm:pt modelId="{A1BFF728-AD12-4B62-862E-E7DEA1FB9990}" type="parTrans" cxnId="{6C4A439D-D36D-42F5-9035-4AB39A9BFC0B}">
      <dgm:prSet/>
      <dgm:spPr>
        <a:ln>
          <a:solidFill>
            <a:schemeClr val="bg2">
              <a:lumMod val="50000"/>
            </a:schemeClr>
          </a:solidFill>
        </a:ln>
      </dgm:spPr>
      <dgm:t>
        <a:bodyPr/>
        <a:lstStyle/>
        <a:p>
          <a:endParaRPr lang="ru-RU" sz="1800"/>
        </a:p>
      </dgm:t>
    </dgm:pt>
    <dgm:pt modelId="{95B69326-E78A-4AC7-951A-67915F36191A}" type="sibTrans" cxnId="{6C4A439D-D36D-42F5-9035-4AB39A9BFC0B}">
      <dgm:prSet/>
      <dgm:spPr/>
      <dgm:t>
        <a:bodyPr/>
        <a:lstStyle/>
        <a:p>
          <a:endParaRPr lang="ru-RU" sz="1600"/>
        </a:p>
      </dgm:t>
    </dgm:pt>
    <dgm:pt modelId="{9CDEB738-2A26-43FA-AB73-EE80460EE3F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Конкурс с ограниченным участием</a:t>
          </a:r>
        </a:p>
      </dgm:t>
    </dgm:pt>
    <dgm:pt modelId="{DD9EFADE-D670-4A76-8786-4AEA6DA49D7B}" type="parTrans" cxnId="{5EA1E70A-0F47-4FEB-87C1-74BC407F1C90}">
      <dgm:prSet/>
      <dgm:spPr>
        <a:ln>
          <a:solidFill>
            <a:schemeClr val="bg2">
              <a:lumMod val="50000"/>
            </a:schemeClr>
          </a:solidFill>
        </a:ln>
      </dgm:spPr>
      <dgm:t>
        <a:bodyPr/>
        <a:lstStyle/>
        <a:p>
          <a:endParaRPr lang="ru-RU" sz="1800"/>
        </a:p>
      </dgm:t>
    </dgm:pt>
    <dgm:pt modelId="{892F8C07-1142-4A20-AC38-898EDEA6EC0C}" type="sibTrans" cxnId="{5EA1E70A-0F47-4FEB-87C1-74BC407F1C90}">
      <dgm:prSet/>
      <dgm:spPr/>
      <dgm:t>
        <a:bodyPr/>
        <a:lstStyle/>
        <a:p>
          <a:endParaRPr lang="ru-RU" sz="1600"/>
        </a:p>
      </dgm:t>
    </dgm:pt>
    <dgm:pt modelId="{3CADAEBD-ADED-403A-9C1D-3A41A4EF37DE}" type="pres">
      <dgm:prSet presAssocID="{E2E65959-1C7A-4549-8B92-DFCC514D18D8}" presName="diagram" presStyleCnt="0">
        <dgm:presLayoutVars>
          <dgm:chPref val="1"/>
          <dgm:dir/>
          <dgm:animOne val="branch"/>
          <dgm:animLvl val="lvl"/>
          <dgm:resizeHandles/>
        </dgm:presLayoutVars>
      </dgm:prSet>
      <dgm:spPr/>
    </dgm:pt>
    <dgm:pt modelId="{59BE9CF6-659A-42CC-9641-70D2E5658F36}" type="pres">
      <dgm:prSet presAssocID="{8791C63C-E228-4473-87F1-E43F54D1AA33}" presName="root" presStyleCnt="0"/>
      <dgm:spPr/>
    </dgm:pt>
    <dgm:pt modelId="{3752E95C-E2F2-478B-A74B-31D39A3747B7}" type="pres">
      <dgm:prSet presAssocID="{8791C63C-E228-4473-87F1-E43F54D1AA33}" presName="rootComposite" presStyleCnt="0"/>
      <dgm:spPr/>
    </dgm:pt>
    <dgm:pt modelId="{395A199C-D2B2-46B8-B436-AFE057EE9949}" type="pres">
      <dgm:prSet presAssocID="{8791C63C-E228-4473-87F1-E43F54D1AA33}" presName="rootText" presStyleLbl="node1" presStyleIdx="0" presStyleCnt="1" custScaleX="1165306" custScaleY="197534" custLinFactX="-28059" custLinFactNeighborX="-100000" custLinFactNeighborY="7761"/>
      <dgm:spPr/>
    </dgm:pt>
    <dgm:pt modelId="{6BEA5DC1-7593-4813-B47D-2B27AEBAB2DF}" type="pres">
      <dgm:prSet presAssocID="{8791C63C-E228-4473-87F1-E43F54D1AA33}" presName="rootConnector" presStyleLbl="node1" presStyleIdx="0" presStyleCnt="1"/>
      <dgm:spPr/>
    </dgm:pt>
    <dgm:pt modelId="{3C7A480F-086B-4E96-B862-BF06A6A216A0}" type="pres">
      <dgm:prSet presAssocID="{8791C63C-E228-4473-87F1-E43F54D1AA33}" presName="childShape" presStyleCnt="0"/>
      <dgm:spPr/>
    </dgm:pt>
    <dgm:pt modelId="{3B1222AB-04A8-423B-AC47-0E7DA2CCC9A4}" type="pres">
      <dgm:prSet presAssocID="{A5250396-DF6A-4E78-9B99-216867AD5A67}" presName="Name13" presStyleLbl="parChTrans1D2" presStyleIdx="0" presStyleCnt="9" custSzX="591204"/>
      <dgm:spPr/>
    </dgm:pt>
    <dgm:pt modelId="{ADAD430C-DFF4-4217-9C1A-F0CF70B2D90B}" type="pres">
      <dgm:prSet presAssocID="{B5DB0812-D0E4-4A11-B88C-E12C5DE649CE}" presName="childText" presStyleLbl="bgAcc1" presStyleIdx="0" presStyleCnt="9" custScaleX="1000218" custScaleY="197534">
        <dgm:presLayoutVars>
          <dgm:bulletEnabled val="1"/>
        </dgm:presLayoutVars>
      </dgm:prSet>
      <dgm:spPr/>
    </dgm:pt>
    <dgm:pt modelId="{45A88FDF-D3DA-4027-9E8F-845F5D88156B}" type="pres">
      <dgm:prSet presAssocID="{A1BFF728-AD12-4B62-862E-E7DEA1FB9990}" presName="Name13" presStyleLbl="parChTrans1D2" presStyleIdx="1" presStyleCnt="9" custSzX="591204"/>
      <dgm:spPr/>
    </dgm:pt>
    <dgm:pt modelId="{4912B522-66D5-4484-A2BE-6ED4BF88D91D}" type="pres">
      <dgm:prSet presAssocID="{ADF328A7-22BB-4163-8068-169DB98BA21F}" presName="childText" presStyleLbl="bgAcc1" presStyleIdx="1" presStyleCnt="9" custScaleX="999983" custScaleY="197782">
        <dgm:presLayoutVars>
          <dgm:bulletEnabled val="1"/>
        </dgm:presLayoutVars>
      </dgm:prSet>
      <dgm:spPr/>
    </dgm:pt>
    <dgm:pt modelId="{7B66EDD0-1756-4BAA-8C7B-CF6644A44A8C}" type="pres">
      <dgm:prSet presAssocID="{DD9EFADE-D670-4A76-8786-4AEA6DA49D7B}" presName="Name13" presStyleLbl="parChTrans1D2" presStyleIdx="2" presStyleCnt="9" custSzX="591204"/>
      <dgm:spPr/>
    </dgm:pt>
    <dgm:pt modelId="{A3543F5B-3FC9-430A-9306-3C095776595F}" type="pres">
      <dgm:prSet presAssocID="{9CDEB738-2A26-43FA-AB73-EE80460EE3F3}" presName="childText" presStyleLbl="bgAcc1" presStyleIdx="2" presStyleCnt="9" custScaleX="999749" custScaleY="198027">
        <dgm:presLayoutVars>
          <dgm:bulletEnabled val="1"/>
        </dgm:presLayoutVars>
      </dgm:prSet>
      <dgm:spPr/>
    </dgm:pt>
    <dgm:pt modelId="{92741A9B-A97E-4415-8973-1563E7C20A24}" type="pres">
      <dgm:prSet presAssocID="{0A1DA3BA-F871-4F04-B9AB-9D0E505E7DB4}" presName="Name13" presStyleLbl="parChTrans1D2" presStyleIdx="3" presStyleCnt="9" custSzX="591204"/>
      <dgm:spPr/>
    </dgm:pt>
    <dgm:pt modelId="{D9286093-D9E5-426D-AEB2-13B36B25DCB6}" type="pres">
      <dgm:prSet presAssocID="{8820BE34-D89B-4E72-8850-DCB2AA2D44A0}" presName="childText" presStyleLbl="bgAcc1" presStyleIdx="3" presStyleCnt="9" custScaleX="1000218" custScaleY="197534">
        <dgm:presLayoutVars>
          <dgm:bulletEnabled val="1"/>
        </dgm:presLayoutVars>
      </dgm:prSet>
      <dgm:spPr/>
    </dgm:pt>
    <dgm:pt modelId="{CC466AA7-80CD-4336-9793-1B52B0334B51}" type="pres">
      <dgm:prSet presAssocID="{986569AA-CF55-4CE8-827F-1A5FF853F7A6}" presName="Name13" presStyleLbl="parChTrans1D2" presStyleIdx="4" presStyleCnt="9" custSzX="591204"/>
      <dgm:spPr/>
    </dgm:pt>
    <dgm:pt modelId="{D2DC7F50-9D65-48BA-80CF-F6EE88EB0A1D}" type="pres">
      <dgm:prSet presAssocID="{AE0CDF9C-6397-46B0-9E2A-0A7E8FDA64A3}" presName="childText" presStyleLbl="bgAcc1" presStyleIdx="4" presStyleCnt="9" custScaleX="996230" custScaleY="197534">
        <dgm:presLayoutVars>
          <dgm:bulletEnabled val="1"/>
        </dgm:presLayoutVars>
      </dgm:prSet>
      <dgm:spPr/>
    </dgm:pt>
    <dgm:pt modelId="{F6676B83-4DC5-4483-B266-DA1B21B9F43B}" type="pres">
      <dgm:prSet presAssocID="{2AD27FC2-9957-47C4-8D6A-E37FE42E5DCA}" presName="Name13" presStyleLbl="parChTrans1D2" presStyleIdx="5" presStyleCnt="9" custSzX="591204"/>
      <dgm:spPr/>
    </dgm:pt>
    <dgm:pt modelId="{2F25539E-90E6-4CBB-B8D1-901E068781AD}" type="pres">
      <dgm:prSet presAssocID="{CA371D40-ABFE-4103-9998-7CBB6326BC5A}" presName="childText" presStyleLbl="bgAcc1" presStyleIdx="5" presStyleCnt="9" custScaleX="1000218" custScaleY="197534">
        <dgm:presLayoutVars>
          <dgm:bulletEnabled val="1"/>
        </dgm:presLayoutVars>
      </dgm:prSet>
      <dgm:spPr/>
    </dgm:pt>
    <dgm:pt modelId="{925CCAC0-CDED-4DE5-8F55-8BA930B70173}" type="pres">
      <dgm:prSet presAssocID="{0B69043D-B4EE-4681-BD61-DAF4B3A08136}" presName="Name13" presStyleLbl="parChTrans1D2" presStyleIdx="6" presStyleCnt="9" custSzX="591204"/>
      <dgm:spPr/>
    </dgm:pt>
    <dgm:pt modelId="{7382404C-ABFB-46E6-A4BA-D3D69A6E18DE}" type="pres">
      <dgm:prSet presAssocID="{6638DC50-7381-4BC4-BEF3-EBD16E39B345}" presName="childText" presStyleLbl="bgAcc1" presStyleIdx="6" presStyleCnt="9" custScaleX="996231" custScaleY="197534">
        <dgm:presLayoutVars>
          <dgm:bulletEnabled val="1"/>
        </dgm:presLayoutVars>
      </dgm:prSet>
      <dgm:spPr/>
    </dgm:pt>
    <dgm:pt modelId="{DC71B726-B3A0-4A25-BE3B-BB3D1D574813}" type="pres">
      <dgm:prSet presAssocID="{0D471703-C2CB-45C7-BC1F-14BFE19386D7}" presName="Name13" presStyleLbl="parChTrans1D2" presStyleIdx="7" presStyleCnt="9" custSzX="591204"/>
      <dgm:spPr/>
    </dgm:pt>
    <dgm:pt modelId="{611C4499-FB7B-498A-845C-790E1DE4BC32}" type="pres">
      <dgm:prSet presAssocID="{F61D9937-5958-4A2E-8726-9EC3665BA533}" presName="childText" presStyleLbl="bgAcc1" presStyleIdx="7" presStyleCnt="9" custScaleX="1000218" custScaleY="197534">
        <dgm:presLayoutVars>
          <dgm:bulletEnabled val="1"/>
        </dgm:presLayoutVars>
      </dgm:prSet>
      <dgm:spPr/>
    </dgm:pt>
    <dgm:pt modelId="{80767567-7E02-4917-9CB9-D703BE24FFFC}" type="pres">
      <dgm:prSet presAssocID="{C616EC56-CA96-4D25-9221-4C88C0FA4A79}" presName="Name13" presStyleLbl="parChTrans1D2" presStyleIdx="8" presStyleCnt="9" custSzX="591204"/>
      <dgm:spPr/>
    </dgm:pt>
    <dgm:pt modelId="{4F822188-4AC4-48A1-97E1-ACC68F99C903}" type="pres">
      <dgm:prSet presAssocID="{D599019B-2754-4BE5-B813-0808F6DE9971}" presName="childText" presStyleLbl="bgAcc1" presStyleIdx="8" presStyleCnt="9" custScaleX="1000218" custScaleY="197534">
        <dgm:presLayoutVars>
          <dgm:bulletEnabled val="1"/>
        </dgm:presLayoutVars>
      </dgm:prSet>
      <dgm:spPr/>
    </dgm:pt>
  </dgm:ptLst>
  <dgm:cxnLst>
    <dgm:cxn modelId="{4D574604-7C9F-47AC-9E02-2F8F1C9AE2E0}" type="presOf" srcId="{B5DB0812-D0E4-4A11-B88C-E12C5DE649CE}" destId="{ADAD430C-DFF4-4217-9C1A-F0CF70B2D90B}" srcOrd="0" destOrd="0" presId="urn:microsoft.com/office/officeart/2005/8/layout/hierarchy3"/>
    <dgm:cxn modelId="{34DA9304-337F-4B9E-99CA-1C811D0DF2DD}" type="presOf" srcId="{2AD27FC2-9957-47C4-8D6A-E37FE42E5DCA}" destId="{F6676B83-4DC5-4483-B266-DA1B21B9F43B}" srcOrd="0" destOrd="0" presId="urn:microsoft.com/office/officeart/2005/8/layout/hierarchy3"/>
    <dgm:cxn modelId="{E7B04405-F89D-4312-8947-DCF32AACFA85}" type="presOf" srcId="{D599019B-2754-4BE5-B813-0808F6DE9971}" destId="{4F822188-4AC4-48A1-97E1-ACC68F99C903}" srcOrd="0" destOrd="0" presId="urn:microsoft.com/office/officeart/2005/8/layout/hierarchy3"/>
    <dgm:cxn modelId="{5EA1E70A-0F47-4FEB-87C1-74BC407F1C90}" srcId="{8791C63C-E228-4473-87F1-E43F54D1AA33}" destId="{9CDEB738-2A26-43FA-AB73-EE80460EE3F3}" srcOrd="2" destOrd="0" parTransId="{DD9EFADE-D670-4A76-8786-4AEA6DA49D7B}" sibTransId="{892F8C07-1142-4A20-AC38-898EDEA6EC0C}"/>
    <dgm:cxn modelId="{A0B01816-294C-4E45-BEFF-DA80A6E7DFA8}" type="presOf" srcId="{986569AA-CF55-4CE8-827F-1A5FF853F7A6}" destId="{CC466AA7-80CD-4336-9793-1B52B0334B51}" srcOrd="0" destOrd="0" presId="urn:microsoft.com/office/officeart/2005/8/layout/hierarchy3"/>
    <dgm:cxn modelId="{9AC24E17-2047-48B1-B584-032135DD3F09}" srcId="{8791C63C-E228-4473-87F1-E43F54D1AA33}" destId="{B5DB0812-D0E4-4A11-B88C-E12C5DE649CE}" srcOrd="0" destOrd="0" parTransId="{A5250396-DF6A-4E78-9B99-216867AD5A67}" sibTransId="{A60D7814-7C27-42E3-B7A6-D7963E89500A}"/>
    <dgm:cxn modelId="{21F2771F-5639-45F4-B5C4-80E7029650BF}" type="presOf" srcId="{9CDEB738-2A26-43FA-AB73-EE80460EE3F3}" destId="{A3543F5B-3FC9-430A-9306-3C095776595F}" srcOrd="0" destOrd="0" presId="urn:microsoft.com/office/officeart/2005/8/layout/hierarchy3"/>
    <dgm:cxn modelId="{D9D90822-B157-4C07-8068-1BB1DFEE3B24}" type="presOf" srcId="{F61D9937-5958-4A2E-8726-9EC3665BA533}" destId="{611C4499-FB7B-498A-845C-790E1DE4BC32}" srcOrd="0" destOrd="0" presId="urn:microsoft.com/office/officeart/2005/8/layout/hierarchy3"/>
    <dgm:cxn modelId="{1944892B-8111-4C8E-8AD1-89141E0FAA5F}" type="presOf" srcId="{C616EC56-CA96-4D25-9221-4C88C0FA4A79}" destId="{80767567-7E02-4917-9CB9-D703BE24FFFC}" srcOrd="0" destOrd="0" presId="urn:microsoft.com/office/officeart/2005/8/layout/hierarchy3"/>
    <dgm:cxn modelId="{89A79C34-81B2-4063-92BC-EFA50D187D6E}" type="presOf" srcId="{6638DC50-7381-4BC4-BEF3-EBD16E39B345}" destId="{7382404C-ABFB-46E6-A4BA-D3D69A6E18DE}" srcOrd="0" destOrd="0" presId="urn:microsoft.com/office/officeart/2005/8/layout/hierarchy3"/>
    <dgm:cxn modelId="{D2C01D39-68D6-4784-946E-AFE5A91A3856}" type="presOf" srcId="{0B69043D-B4EE-4681-BD61-DAF4B3A08136}" destId="{925CCAC0-CDED-4DE5-8F55-8BA930B70173}" srcOrd="0" destOrd="0" presId="urn:microsoft.com/office/officeart/2005/8/layout/hierarchy3"/>
    <dgm:cxn modelId="{6C6C0D3B-5DBF-43B6-9E5A-CFD2F204477C}" type="presOf" srcId="{ADF328A7-22BB-4163-8068-169DB98BA21F}" destId="{4912B522-66D5-4484-A2BE-6ED4BF88D91D}" srcOrd="0" destOrd="0" presId="urn:microsoft.com/office/officeart/2005/8/layout/hierarchy3"/>
    <dgm:cxn modelId="{BCB1FA3C-85BF-45F3-A58B-BA7B808C35EB}" type="presOf" srcId="{AE0CDF9C-6397-46B0-9E2A-0A7E8FDA64A3}" destId="{D2DC7F50-9D65-48BA-80CF-F6EE88EB0A1D}" srcOrd="0" destOrd="0" presId="urn:microsoft.com/office/officeart/2005/8/layout/hierarchy3"/>
    <dgm:cxn modelId="{6508B867-1147-48D3-AC1E-F731C6707073}" srcId="{8791C63C-E228-4473-87F1-E43F54D1AA33}" destId="{6638DC50-7381-4BC4-BEF3-EBD16E39B345}" srcOrd="6" destOrd="0" parTransId="{0B69043D-B4EE-4681-BD61-DAF4B3A08136}" sibTransId="{2FF34E7B-96FD-4C96-A3BB-2B2CF439503A}"/>
    <dgm:cxn modelId="{A853766A-2409-4CD1-A1F5-BCF28763A4F4}" srcId="{8791C63C-E228-4473-87F1-E43F54D1AA33}" destId="{CA371D40-ABFE-4103-9998-7CBB6326BC5A}" srcOrd="5" destOrd="0" parTransId="{2AD27FC2-9957-47C4-8D6A-E37FE42E5DCA}" sibTransId="{B7674D9A-B8E4-495D-9C52-3782F2D6EE2C}"/>
    <dgm:cxn modelId="{5B57916C-7A3B-44D5-8BF2-72A5BDD4CFA3}" type="presOf" srcId="{0A1DA3BA-F871-4F04-B9AB-9D0E505E7DB4}" destId="{92741A9B-A97E-4415-8973-1563E7C20A24}" srcOrd="0" destOrd="0" presId="urn:microsoft.com/office/officeart/2005/8/layout/hierarchy3"/>
    <dgm:cxn modelId="{FD99F052-0E64-4EAC-AA4A-1CFC987DC024}" srcId="{8791C63C-E228-4473-87F1-E43F54D1AA33}" destId="{8820BE34-D89B-4E72-8850-DCB2AA2D44A0}" srcOrd="3" destOrd="0" parTransId="{0A1DA3BA-F871-4F04-B9AB-9D0E505E7DB4}" sibTransId="{B7B6F0FC-2822-4F6A-AD74-41292CF59C29}"/>
    <dgm:cxn modelId="{AC2A1B55-6944-4C72-A54C-B02E045FEE97}" type="presOf" srcId="{E2E65959-1C7A-4549-8B92-DFCC514D18D8}" destId="{3CADAEBD-ADED-403A-9C1D-3A41A4EF37DE}" srcOrd="0" destOrd="0" presId="urn:microsoft.com/office/officeart/2005/8/layout/hierarchy3"/>
    <dgm:cxn modelId="{00241984-DC58-45D9-A6D4-5DCA93AF1CA6}" type="presOf" srcId="{CA371D40-ABFE-4103-9998-7CBB6326BC5A}" destId="{2F25539E-90E6-4CBB-B8D1-901E068781AD}" srcOrd="0" destOrd="0" presId="urn:microsoft.com/office/officeart/2005/8/layout/hierarchy3"/>
    <dgm:cxn modelId="{8049B387-27B5-4D9A-BB6A-F0D0FF6834C1}" srcId="{8791C63C-E228-4473-87F1-E43F54D1AA33}" destId="{F61D9937-5958-4A2E-8726-9EC3665BA533}" srcOrd="7" destOrd="0" parTransId="{0D471703-C2CB-45C7-BC1F-14BFE19386D7}" sibTransId="{6392C767-DB24-4B89-AC90-3D26C7362248}"/>
    <dgm:cxn modelId="{CCD80F88-D30B-4422-9D81-4D65F1A1E852}" srcId="{E2E65959-1C7A-4549-8B92-DFCC514D18D8}" destId="{8791C63C-E228-4473-87F1-E43F54D1AA33}" srcOrd="0" destOrd="0" parTransId="{77E44D8D-AB74-4279-96A9-211A3890FB29}" sibTransId="{6B3AC389-2C3D-4AD6-BDFA-729350E23D3B}"/>
    <dgm:cxn modelId="{6C4A439D-D36D-42F5-9035-4AB39A9BFC0B}" srcId="{8791C63C-E228-4473-87F1-E43F54D1AA33}" destId="{ADF328A7-22BB-4163-8068-169DB98BA21F}" srcOrd="1" destOrd="0" parTransId="{A1BFF728-AD12-4B62-862E-E7DEA1FB9990}" sibTransId="{95B69326-E78A-4AC7-951A-67915F36191A}"/>
    <dgm:cxn modelId="{779851A0-ECB7-4D99-843A-1A3B0AAB394B}" srcId="{8791C63C-E228-4473-87F1-E43F54D1AA33}" destId="{AE0CDF9C-6397-46B0-9E2A-0A7E8FDA64A3}" srcOrd="4" destOrd="0" parTransId="{986569AA-CF55-4CE8-827F-1A5FF853F7A6}" sibTransId="{DF1241AE-B053-4786-A479-51F4092A2DB7}"/>
    <dgm:cxn modelId="{CDC2CDA2-A724-4A38-AFB3-1D3A8C04EF82}" type="presOf" srcId="{DD9EFADE-D670-4A76-8786-4AEA6DA49D7B}" destId="{7B66EDD0-1756-4BAA-8C7B-CF6644A44A8C}" srcOrd="0" destOrd="0" presId="urn:microsoft.com/office/officeart/2005/8/layout/hierarchy3"/>
    <dgm:cxn modelId="{C38DDFA4-9EE4-4275-BB74-D1216FAC6160}" type="presOf" srcId="{0D471703-C2CB-45C7-BC1F-14BFE19386D7}" destId="{DC71B726-B3A0-4A25-BE3B-BB3D1D574813}" srcOrd="0" destOrd="0" presId="urn:microsoft.com/office/officeart/2005/8/layout/hierarchy3"/>
    <dgm:cxn modelId="{C17C61AD-EAF4-4857-854B-764A11CA13CA}" type="presOf" srcId="{8820BE34-D89B-4E72-8850-DCB2AA2D44A0}" destId="{D9286093-D9E5-426D-AEB2-13B36B25DCB6}" srcOrd="0" destOrd="0" presId="urn:microsoft.com/office/officeart/2005/8/layout/hierarchy3"/>
    <dgm:cxn modelId="{4C11B6D9-ED47-4FB8-9736-D810E0213A5B}" type="presOf" srcId="{A5250396-DF6A-4E78-9B99-216867AD5A67}" destId="{3B1222AB-04A8-423B-AC47-0E7DA2CCC9A4}" srcOrd="0" destOrd="0" presId="urn:microsoft.com/office/officeart/2005/8/layout/hierarchy3"/>
    <dgm:cxn modelId="{F30A9EDA-85F4-4AF9-923A-719398975463}" type="presOf" srcId="{8791C63C-E228-4473-87F1-E43F54D1AA33}" destId="{6BEA5DC1-7593-4813-B47D-2B27AEBAB2DF}" srcOrd="1" destOrd="0" presId="urn:microsoft.com/office/officeart/2005/8/layout/hierarchy3"/>
    <dgm:cxn modelId="{777518E2-C776-4F5B-BAE3-9A1108AB7A9B}" type="presOf" srcId="{A1BFF728-AD12-4B62-862E-E7DEA1FB9990}" destId="{45A88FDF-D3DA-4027-9E8F-845F5D88156B}" srcOrd="0" destOrd="0" presId="urn:microsoft.com/office/officeart/2005/8/layout/hierarchy3"/>
    <dgm:cxn modelId="{852713F8-EAC0-4EC9-B8FD-724F2290FD5D}" type="presOf" srcId="{8791C63C-E228-4473-87F1-E43F54D1AA33}" destId="{395A199C-D2B2-46B8-B436-AFE057EE9949}" srcOrd="0" destOrd="0" presId="urn:microsoft.com/office/officeart/2005/8/layout/hierarchy3"/>
    <dgm:cxn modelId="{E688C8F9-9B60-4A38-BE1F-69F13176955C}" srcId="{8791C63C-E228-4473-87F1-E43F54D1AA33}" destId="{D599019B-2754-4BE5-B813-0808F6DE9971}" srcOrd="8" destOrd="0" parTransId="{C616EC56-CA96-4D25-9221-4C88C0FA4A79}" sibTransId="{1BC72DA3-057D-46E4-83BE-D13EA437588D}"/>
    <dgm:cxn modelId="{30FB2CAC-1395-415A-9FAF-3FA34441CD67}" type="presParOf" srcId="{3CADAEBD-ADED-403A-9C1D-3A41A4EF37DE}" destId="{59BE9CF6-659A-42CC-9641-70D2E5658F36}" srcOrd="0" destOrd="0" presId="urn:microsoft.com/office/officeart/2005/8/layout/hierarchy3"/>
    <dgm:cxn modelId="{21A704DF-5708-498F-8C39-5835E9400188}" type="presParOf" srcId="{59BE9CF6-659A-42CC-9641-70D2E5658F36}" destId="{3752E95C-E2F2-478B-A74B-31D39A3747B7}" srcOrd="0" destOrd="0" presId="urn:microsoft.com/office/officeart/2005/8/layout/hierarchy3"/>
    <dgm:cxn modelId="{C8BC0AB6-A171-4489-BE23-63B16B8904B4}" type="presParOf" srcId="{3752E95C-E2F2-478B-A74B-31D39A3747B7}" destId="{395A199C-D2B2-46B8-B436-AFE057EE9949}" srcOrd="0" destOrd="0" presId="urn:microsoft.com/office/officeart/2005/8/layout/hierarchy3"/>
    <dgm:cxn modelId="{D2C0A200-2E33-480A-9AD9-3131773F2722}" type="presParOf" srcId="{3752E95C-E2F2-478B-A74B-31D39A3747B7}" destId="{6BEA5DC1-7593-4813-B47D-2B27AEBAB2DF}" srcOrd="1" destOrd="0" presId="urn:microsoft.com/office/officeart/2005/8/layout/hierarchy3"/>
    <dgm:cxn modelId="{AC640744-0220-4037-B74D-80DCA4EF7834}" type="presParOf" srcId="{59BE9CF6-659A-42CC-9641-70D2E5658F36}" destId="{3C7A480F-086B-4E96-B862-BF06A6A216A0}" srcOrd="1" destOrd="0" presId="urn:microsoft.com/office/officeart/2005/8/layout/hierarchy3"/>
    <dgm:cxn modelId="{8DCE8038-E092-4B7A-9230-DBDC2B423792}" type="presParOf" srcId="{3C7A480F-086B-4E96-B862-BF06A6A216A0}" destId="{3B1222AB-04A8-423B-AC47-0E7DA2CCC9A4}" srcOrd="0" destOrd="0" presId="urn:microsoft.com/office/officeart/2005/8/layout/hierarchy3"/>
    <dgm:cxn modelId="{287D2E9E-409F-4C49-B5A4-30B9BB42E1D5}" type="presParOf" srcId="{3C7A480F-086B-4E96-B862-BF06A6A216A0}" destId="{ADAD430C-DFF4-4217-9C1A-F0CF70B2D90B}" srcOrd="1" destOrd="0" presId="urn:microsoft.com/office/officeart/2005/8/layout/hierarchy3"/>
    <dgm:cxn modelId="{707B5837-C377-4A9F-9821-6AEBB7CB95DE}" type="presParOf" srcId="{3C7A480F-086B-4E96-B862-BF06A6A216A0}" destId="{45A88FDF-D3DA-4027-9E8F-845F5D88156B}" srcOrd="2" destOrd="0" presId="urn:microsoft.com/office/officeart/2005/8/layout/hierarchy3"/>
    <dgm:cxn modelId="{3D4BE579-A9A0-4E39-A8B2-B4FFF34AEB54}" type="presParOf" srcId="{3C7A480F-086B-4E96-B862-BF06A6A216A0}" destId="{4912B522-66D5-4484-A2BE-6ED4BF88D91D}" srcOrd="3" destOrd="0" presId="urn:microsoft.com/office/officeart/2005/8/layout/hierarchy3"/>
    <dgm:cxn modelId="{CC1696B2-9CE5-4154-9512-33A8377523DC}" type="presParOf" srcId="{3C7A480F-086B-4E96-B862-BF06A6A216A0}" destId="{7B66EDD0-1756-4BAA-8C7B-CF6644A44A8C}" srcOrd="4" destOrd="0" presId="urn:microsoft.com/office/officeart/2005/8/layout/hierarchy3"/>
    <dgm:cxn modelId="{80B83541-174A-45A0-A9E5-390FC6502F6C}" type="presParOf" srcId="{3C7A480F-086B-4E96-B862-BF06A6A216A0}" destId="{A3543F5B-3FC9-430A-9306-3C095776595F}" srcOrd="5" destOrd="0" presId="urn:microsoft.com/office/officeart/2005/8/layout/hierarchy3"/>
    <dgm:cxn modelId="{F1BC1FCB-EF53-45ED-B661-AF124606EA0E}" type="presParOf" srcId="{3C7A480F-086B-4E96-B862-BF06A6A216A0}" destId="{92741A9B-A97E-4415-8973-1563E7C20A24}" srcOrd="6" destOrd="0" presId="urn:microsoft.com/office/officeart/2005/8/layout/hierarchy3"/>
    <dgm:cxn modelId="{50F449F6-D0C6-4CD5-9AC7-6362E8E9556E}" type="presParOf" srcId="{3C7A480F-086B-4E96-B862-BF06A6A216A0}" destId="{D9286093-D9E5-426D-AEB2-13B36B25DCB6}" srcOrd="7" destOrd="0" presId="urn:microsoft.com/office/officeart/2005/8/layout/hierarchy3"/>
    <dgm:cxn modelId="{6D6F9DB7-41FD-4409-9499-7197CB51D2AA}" type="presParOf" srcId="{3C7A480F-086B-4E96-B862-BF06A6A216A0}" destId="{CC466AA7-80CD-4336-9793-1B52B0334B51}" srcOrd="8" destOrd="0" presId="urn:microsoft.com/office/officeart/2005/8/layout/hierarchy3"/>
    <dgm:cxn modelId="{1D9A5343-E8CE-4130-87C3-673995A5F36B}" type="presParOf" srcId="{3C7A480F-086B-4E96-B862-BF06A6A216A0}" destId="{D2DC7F50-9D65-48BA-80CF-F6EE88EB0A1D}" srcOrd="9" destOrd="0" presId="urn:microsoft.com/office/officeart/2005/8/layout/hierarchy3"/>
    <dgm:cxn modelId="{41371119-DFEC-45E1-8619-3354F5C0E974}" type="presParOf" srcId="{3C7A480F-086B-4E96-B862-BF06A6A216A0}" destId="{F6676B83-4DC5-4483-B266-DA1B21B9F43B}" srcOrd="10" destOrd="0" presId="urn:microsoft.com/office/officeart/2005/8/layout/hierarchy3"/>
    <dgm:cxn modelId="{4F444DED-5846-428D-BA1A-0C44E676E2B8}" type="presParOf" srcId="{3C7A480F-086B-4E96-B862-BF06A6A216A0}" destId="{2F25539E-90E6-4CBB-B8D1-901E068781AD}" srcOrd="11" destOrd="0" presId="urn:microsoft.com/office/officeart/2005/8/layout/hierarchy3"/>
    <dgm:cxn modelId="{525B93B3-E0A7-49BB-89BD-E8A21800C3A7}" type="presParOf" srcId="{3C7A480F-086B-4E96-B862-BF06A6A216A0}" destId="{925CCAC0-CDED-4DE5-8F55-8BA930B70173}" srcOrd="12" destOrd="0" presId="urn:microsoft.com/office/officeart/2005/8/layout/hierarchy3"/>
    <dgm:cxn modelId="{319F8DC5-C564-4E32-A5EF-9169E8A5EEC1}" type="presParOf" srcId="{3C7A480F-086B-4E96-B862-BF06A6A216A0}" destId="{7382404C-ABFB-46E6-A4BA-D3D69A6E18DE}" srcOrd="13" destOrd="0" presId="urn:microsoft.com/office/officeart/2005/8/layout/hierarchy3"/>
    <dgm:cxn modelId="{8C764DE8-532B-408D-AC91-5679B0F3CA0D}" type="presParOf" srcId="{3C7A480F-086B-4E96-B862-BF06A6A216A0}" destId="{DC71B726-B3A0-4A25-BE3B-BB3D1D574813}" srcOrd="14" destOrd="0" presId="urn:microsoft.com/office/officeart/2005/8/layout/hierarchy3"/>
    <dgm:cxn modelId="{B290E5E4-2F36-422C-BE18-4DD76C37B0CA}" type="presParOf" srcId="{3C7A480F-086B-4E96-B862-BF06A6A216A0}" destId="{611C4499-FB7B-498A-845C-790E1DE4BC32}" srcOrd="15" destOrd="0" presId="urn:microsoft.com/office/officeart/2005/8/layout/hierarchy3"/>
    <dgm:cxn modelId="{6BEEF93F-CD07-49CD-9EEB-7D0AB0BED1B7}" type="presParOf" srcId="{3C7A480F-086B-4E96-B862-BF06A6A216A0}" destId="{80767567-7E02-4917-9CB9-D703BE24FFFC}" srcOrd="16" destOrd="0" presId="urn:microsoft.com/office/officeart/2005/8/layout/hierarchy3"/>
    <dgm:cxn modelId="{9FAD68FC-6ADB-47DE-BAF7-3DD15F1FBE33}" type="presParOf" srcId="{3C7A480F-086B-4E96-B862-BF06A6A216A0}" destId="{4F822188-4AC4-48A1-97E1-ACC68F99C90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2E65959-1C7A-4549-8B92-DFCC514D18D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8791C63C-E228-4473-87F1-E43F54D1AA33}">
      <dgm:prSet phldrT="[Текст]" custT="1">
        <dgm:style>
          <a:lnRef idx="0">
            <a:schemeClr val="accent1"/>
          </a:lnRef>
          <a:fillRef idx="3">
            <a:schemeClr val="accent1"/>
          </a:fillRef>
          <a:effectRef idx="3">
            <a:schemeClr val="accent1"/>
          </a:effectRef>
          <a:fontRef idx="minor">
            <a:schemeClr val="lt1"/>
          </a:fontRef>
        </dgm:style>
      </dgm:prSet>
      <dgm:spPr>
        <a:ln/>
      </dgm:spPr>
      <dgm:t>
        <a:bodyPr/>
        <a:lstStyle/>
        <a:p>
          <a:r>
            <a:rPr lang="ru-RU" sz="2000" b="1" dirty="0"/>
            <a:t>Способы определения поставщиков</a:t>
          </a:r>
        </a:p>
      </dgm:t>
    </dgm:pt>
    <dgm:pt modelId="{77E44D8D-AB74-4279-96A9-211A3890FB29}" type="parTrans" cxnId="{CCD80F88-D30B-4422-9D81-4D65F1A1E852}">
      <dgm:prSet/>
      <dgm:spPr/>
      <dgm:t>
        <a:bodyPr/>
        <a:lstStyle/>
        <a:p>
          <a:endParaRPr lang="ru-RU" sz="1600"/>
        </a:p>
      </dgm:t>
    </dgm:pt>
    <dgm:pt modelId="{6B3AC389-2C3D-4AD6-BDFA-729350E23D3B}" type="sibTrans" cxnId="{CCD80F88-D30B-4422-9D81-4D65F1A1E852}">
      <dgm:prSet/>
      <dgm:spPr/>
      <dgm:t>
        <a:bodyPr/>
        <a:lstStyle/>
        <a:p>
          <a:endParaRPr lang="ru-RU" sz="1600"/>
        </a:p>
      </dgm:t>
    </dgm:pt>
    <dgm:pt modelId="{B5DB0812-D0E4-4A11-B88C-E12C5DE649CE}">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Открытый конкурс</a:t>
          </a:r>
        </a:p>
      </dgm:t>
    </dgm:pt>
    <dgm:pt modelId="{A5250396-DF6A-4E78-9B99-216867AD5A67}" type="parTrans" cxnId="{9AC24E17-2047-48B1-B584-032135DD3F09}">
      <dgm:prSet/>
      <dgm:spPr>
        <a:ln>
          <a:solidFill>
            <a:schemeClr val="bg2">
              <a:lumMod val="50000"/>
            </a:schemeClr>
          </a:solidFill>
        </a:ln>
      </dgm:spPr>
      <dgm:t>
        <a:bodyPr/>
        <a:lstStyle/>
        <a:p>
          <a:endParaRPr lang="ru-RU" sz="1800"/>
        </a:p>
      </dgm:t>
    </dgm:pt>
    <dgm:pt modelId="{A60D7814-7C27-42E3-B7A6-D7963E89500A}" type="sibTrans" cxnId="{9AC24E17-2047-48B1-B584-032135DD3F09}">
      <dgm:prSet/>
      <dgm:spPr/>
      <dgm:t>
        <a:bodyPr/>
        <a:lstStyle/>
        <a:p>
          <a:endParaRPr lang="ru-RU" sz="1600"/>
        </a:p>
      </dgm:t>
    </dgm:pt>
    <dgm:pt modelId="{AE0CDF9C-6397-46B0-9E2A-0A7E8FDA64A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a:t>
          </a:r>
        </a:p>
      </dgm:t>
    </dgm:pt>
    <dgm:pt modelId="{986569AA-CF55-4CE8-827F-1A5FF853F7A6}" type="parTrans" cxnId="{779851A0-ECB7-4D99-843A-1A3B0AAB394B}">
      <dgm:prSet/>
      <dgm:spPr>
        <a:ln>
          <a:solidFill>
            <a:schemeClr val="bg2">
              <a:lumMod val="50000"/>
            </a:schemeClr>
          </a:solidFill>
        </a:ln>
      </dgm:spPr>
      <dgm:t>
        <a:bodyPr/>
        <a:lstStyle/>
        <a:p>
          <a:endParaRPr lang="ru-RU" sz="1800"/>
        </a:p>
      </dgm:t>
    </dgm:pt>
    <dgm:pt modelId="{DF1241AE-B053-4786-A479-51F4092A2DB7}" type="sibTrans" cxnId="{779851A0-ECB7-4D99-843A-1A3B0AAB394B}">
      <dgm:prSet/>
      <dgm:spPr/>
      <dgm:t>
        <a:bodyPr/>
        <a:lstStyle/>
        <a:p>
          <a:endParaRPr lang="ru-RU" sz="1600"/>
        </a:p>
      </dgm:t>
    </dgm:pt>
    <dgm:pt modelId="{8820BE34-D89B-4E72-8850-DCB2AA2D44A0}">
      <dgm:prSet custT="1">
        <dgm:style>
          <a:lnRef idx="1">
            <a:schemeClr val="accent1"/>
          </a:lnRef>
          <a:fillRef idx="3">
            <a:schemeClr val="accent1"/>
          </a:fillRef>
          <a:effectRef idx="2">
            <a:schemeClr val="accent1"/>
          </a:effectRef>
          <a:fontRef idx="minor">
            <a:schemeClr val="lt1"/>
          </a:fontRef>
        </dgm:style>
      </dgm:prSet>
      <dgm:spPr>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dirty="0">
              <a:solidFill>
                <a:srgbClr val="9DC3E6"/>
              </a:solidFill>
            </a:rPr>
            <a:t>Электронный аукцион</a:t>
          </a:r>
        </a:p>
      </dgm:t>
    </dgm:pt>
    <dgm:pt modelId="{0A1DA3BA-F871-4F04-B9AB-9D0E505E7DB4}" type="parTrans" cxnId="{FD99F052-0E64-4EAC-AA4A-1CFC987DC024}">
      <dgm:prSet/>
      <dgm:spPr>
        <a:ln>
          <a:solidFill>
            <a:schemeClr val="bg2">
              <a:lumMod val="50000"/>
            </a:schemeClr>
          </a:solidFill>
        </a:ln>
      </dgm:spPr>
      <dgm:t>
        <a:bodyPr/>
        <a:lstStyle/>
        <a:p>
          <a:endParaRPr lang="ru-RU" sz="1800"/>
        </a:p>
      </dgm:t>
    </dgm:pt>
    <dgm:pt modelId="{B7B6F0FC-2822-4F6A-AD74-41292CF59C29}" type="sibTrans" cxnId="{FD99F052-0E64-4EAC-AA4A-1CFC987DC024}">
      <dgm:prSet/>
      <dgm:spPr/>
      <dgm:t>
        <a:bodyPr/>
        <a:lstStyle/>
        <a:p>
          <a:endParaRPr lang="ru-RU" sz="1600"/>
        </a:p>
      </dgm:t>
    </dgm:pt>
    <dgm:pt modelId="{CA371D40-ABFE-4103-9998-7CBB6326BC5A}">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Предварительный отбор</a:t>
          </a:r>
        </a:p>
      </dgm:t>
    </dgm:pt>
    <dgm:pt modelId="{2AD27FC2-9957-47C4-8D6A-E37FE42E5DCA}" type="parTrans" cxnId="{A853766A-2409-4CD1-A1F5-BCF28763A4F4}">
      <dgm:prSet/>
      <dgm:spPr>
        <a:ln>
          <a:solidFill>
            <a:schemeClr val="bg2">
              <a:lumMod val="50000"/>
            </a:schemeClr>
          </a:solidFill>
        </a:ln>
      </dgm:spPr>
      <dgm:t>
        <a:bodyPr/>
        <a:lstStyle/>
        <a:p>
          <a:endParaRPr lang="ru-RU" sz="1800"/>
        </a:p>
      </dgm:t>
    </dgm:pt>
    <dgm:pt modelId="{B7674D9A-B8E4-495D-9C52-3782F2D6EE2C}" type="sibTrans" cxnId="{A853766A-2409-4CD1-A1F5-BCF28763A4F4}">
      <dgm:prSet/>
      <dgm:spPr/>
      <dgm:t>
        <a:bodyPr/>
        <a:lstStyle/>
        <a:p>
          <a:endParaRPr lang="ru-RU" sz="1600"/>
        </a:p>
      </dgm:t>
    </dgm:pt>
    <dgm:pt modelId="{6638DC50-7381-4BC4-BEF3-EBD16E39B345}">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 </a:t>
          </a:r>
          <a:br>
            <a:rPr lang="ru-RU" sz="1800" b="1" dirty="0">
              <a:solidFill>
                <a:srgbClr val="9DC3E6"/>
              </a:solidFill>
            </a:rPr>
          </a:br>
          <a:r>
            <a:rPr lang="ru-RU" sz="1400" b="1" dirty="0">
              <a:solidFill>
                <a:srgbClr val="9DC3E6"/>
              </a:solidFill>
            </a:rPr>
            <a:t>(ГП и ликвидация ЧС, ст.82)</a:t>
          </a:r>
        </a:p>
      </dgm:t>
    </dgm:pt>
    <dgm:pt modelId="{0B69043D-B4EE-4681-BD61-DAF4B3A08136}" type="parTrans" cxnId="{6508B867-1147-48D3-AC1E-F731C6707073}">
      <dgm:prSet/>
      <dgm:spPr>
        <a:ln>
          <a:solidFill>
            <a:schemeClr val="bg2">
              <a:lumMod val="50000"/>
            </a:schemeClr>
          </a:solidFill>
        </a:ln>
      </dgm:spPr>
      <dgm:t>
        <a:bodyPr/>
        <a:lstStyle/>
        <a:p>
          <a:endParaRPr lang="ru-RU" sz="1800"/>
        </a:p>
      </dgm:t>
    </dgm:pt>
    <dgm:pt modelId="{2FF34E7B-96FD-4C96-A3BB-2B2CF439503A}" type="sibTrans" cxnId="{6508B867-1147-48D3-AC1E-F731C6707073}">
      <dgm:prSet/>
      <dgm:spPr/>
      <dgm:t>
        <a:bodyPr/>
        <a:lstStyle/>
        <a:p>
          <a:endParaRPr lang="ru-RU" sz="1600"/>
        </a:p>
      </dgm:t>
    </dgm:pt>
    <dgm:pt modelId="{F61D9937-5958-4A2E-8726-9EC3665BA533}">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предложений</a:t>
          </a:r>
        </a:p>
      </dgm:t>
    </dgm:pt>
    <dgm:pt modelId="{0D471703-C2CB-45C7-BC1F-14BFE19386D7}" type="parTrans" cxnId="{8049B387-27B5-4D9A-BB6A-F0D0FF6834C1}">
      <dgm:prSet/>
      <dgm:spPr>
        <a:ln>
          <a:solidFill>
            <a:schemeClr val="bg2">
              <a:lumMod val="50000"/>
            </a:schemeClr>
          </a:solidFill>
        </a:ln>
      </dgm:spPr>
      <dgm:t>
        <a:bodyPr/>
        <a:lstStyle/>
        <a:p>
          <a:endParaRPr lang="ru-RU" sz="1800"/>
        </a:p>
      </dgm:t>
    </dgm:pt>
    <dgm:pt modelId="{6392C767-DB24-4B89-AC90-3D26C7362248}" type="sibTrans" cxnId="{8049B387-27B5-4D9A-BB6A-F0D0FF6834C1}">
      <dgm:prSet/>
      <dgm:spPr/>
      <dgm:t>
        <a:bodyPr/>
        <a:lstStyle/>
        <a:p>
          <a:endParaRPr lang="ru-RU" sz="1600"/>
        </a:p>
      </dgm:t>
    </dgm:pt>
    <dgm:pt modelId="{D599019B-2754-4BE5-B813-0808F6DE9971}">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chemeClr val="bg1"/>
              </a:solidFill>
            </a:rPr>
            <a:t>Единственный  поставщик</a:t>
          </a:r>
        </a:p>
      </dgm:t>
    </dgm:pt>
    <dgm:pt modelId="{C616EC56-CA96-4D25-9221-4C88C0FA4A79}" type="parTrans" cxnId="{E688C8F9-9B60-4A38-BE1F-69F13176955C}">
      <dgm:prSet/>
      <dgm:spPr>
        <a:ln>
          <a:solidFill>
            <a:schemeClr val="bg2">
              <a:lumMod val="50000"/>
            </a:schemeClr>
          </a:solidFill>
        </a:ln>
      </dgm:spPr>
      <dgm:t>
        <a:bodyPr/>
        <a:lstStyle/>
        <a:p>
          <a:endParaRPr lang="ru-RU" sz="1800"/>
        </a:p>
      </dgm:t>
    </dgm:pt>
    <dgm:pt modelId="{1BC72DA3-057D-46E4-83BE-D13EA437588D}" type="sibTrans" cxnId="{E688C8F9-9B60-4A38-BE1F-69F13176955C}">
      <dgm:prSet/>
      <dgm:spPr/>
      <dgm:t>
        <a:bodyPr/>
        <a:lstStyle/>
        <a:p>
          <a:endParaRPr lang="ru-RU" sz="1600"/>
        </a:p>
      </dgm:t>
    </dgm:pt>
    <dgm:pt modelId="{ADF328A7-22BB-4163-8068-169DB98BA21F}">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Двухэтапный конкурс</a:t>
          </a:r>
        </a:p>
      </dgm:t>
    </dgm:pt>
    <dgm:pt modelId="{A1BFF728-AD12-4B62-862E-E7DEA1FB9990}" type="parTrans" cxnId="{6C4A439D-D36D-42F5-9035-4AB39A9BFC0B}">
      <dgm:prSet/>
      <dgm:spPr>
        <a:ln>
          <a:solidFill>
            <a:schemeClr val="bg2">
              <a:lumMod val="50000"/>
            </a:schemeClr>
          </a:solidFill>
        </a:ln>
      </dgm:spPr>
      <dgm:t>
        <a:bodyPr/>
        <a:lstStyle/>
        <a:p>
          <a:endParaRPr lang="ru-RU" sz="1800"/>
        </a:p>
      </dgm:t>
    </dgm:pt>
    <dgm:pt modelId="{95B69326-E78A-4AC7-951A-67915F36191A}" type="sibTrans" cxnId="{6C4A439D-D36D-42F5-9035-4AB39A9BFC0B}">
      <dgm:prSet/>
      <dgm:spPr/>
      <dgm:t>
        <a:bodyPr/>
        <a:lstStyle/>
        <a:p>
          <a:endParaRPr lang="ru-RU" sz="1600"/>
        </a:p>
      </dgm:t>
    </dgm:pt>
    <dgm:pt modelId="{9CDEB738-2A26-43FA-AB73-EE80460EE3F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Конкурс с ограниченным участием</a:t>
          </a:r>
        </a:p>
      </dgm:t>
    </dgm:pt>
    <dgm:pt modelId="{DD9EFADE-D670-4A76-8786-4AEA6DA49D7B}" type="parTrans" cxnId="{5EA1E70A-0F47-4FEB-87C1-74BC407F1C90}">
      <dgm:prSet/>
      <dgm:spPr>
        <a:ln>
          <a:solidFill>
            <a:schemeClr val="bg2">
              <a:lumMod val="50000"/>
            </a:schemeClr>
          </a:solidFill>
        </a:ln>
      </dgm:spPr>
      <dgm:t>
        <a:bodyPr/>
        <a:lstStyle/>
        <a:p>
          <a:endParaRPr lang="ru-RU" sz="1800"/>
        </a:p>
      </dgm:t>
    </dgm:pt>
    <dgm:pt modelId="{892F8C07-1142-4A20-AC38-898EDEA6EC0C}" type="sibTrans" cxnId="{5EA1E70A-0F47-4FEB-87C1-74BC407F1C90}">
      <dgm:prSet/>
      <dgm:spPr/>
      <dgm:t>
        <a:bodyPr/>
        <a:lstStyle/>
        <a:p>
          <a:endParaRPr lang="ru-RU" sz="1600"/>
        </a:p>
      </dgm:t>
    </dgm:pt>
    <dgm:pt modelId="{3CADAEBD-ADED-403A-9C1D-3A41A4EF37DE}" type="pres">
      <dgm:prSet presAssocID="{E2E65959-1C7A-4549-8B92-DFCC514D18D8}" presName="diagram" presStyleCnt="0">
        <dgm:presLayoutVars>
          <dgm:chPref val="1"/>
          <dgm:dir/>
          <dgm:animOne val="branch"/>
          <dgm:animLvl val="lvl"/>
          <dgm:resizeHandles/>
        </dgm:presLayoutVars>
      </dgm:prSet>
      <dgm:spPr/>
    </dgm:pt>
    <dgm:pt modelId="{59BE9CF6-659A-42CC-9641-70D2E5658F36}" type="pres">
      <dgm:prSet presAssocID="{8791C63C-E228-4473-87F1-E43F54D1AA33}" presName="root" presStyleCnt="0"/>
      <dgm:spPr/>
    </dgm:pt>
    <dgm:pt modelId="{3752E95C-E2F2-478B-A74B-31D39A3747B7}" type="pres">
      <dgm:prSet presAssocID="{8791C63C-E228-4473-87F1-E43F54D1AA33}" presName="rootComposite" presStyleCnt="0"/>
      <dgm:spPr/>
    </dgm:pt>
    <dgm:pt modelId="{395A199C-D2B2-46B8-B436-AFE057EE9949}" type="pres">
      <dgm:prSet presAssocID="{8791C63C-E228-4473-87F1-E43F54D1AA33}" presName="rootText" presStyleLbl="node1" presStyleIdx="0" presStyleCnt="1" custScaleX="1165306" custScaleY="197534" custLinFactX="-28059" custLinFactNeighborX="-100000" custLinFactNeighborY="7761"/>
      <dgm:spPr/>
    </dgm:pt>
    <dgm:pt modelId="{6BEA5DC1-7593-4813-B47D-2B27AEBAB2DF}" type="pres">
      <dgm:prSet presAssocID="{8791C63C-E228-4473-87F1-E43F54D1AA33}" presName="rootConnector" presStyleLbl="node1" presStyleIdx="0" presStyleCnt="1"/>
      <dgm:spPr/>
    </dgm:pt>
    <dgm:pt modelId="{3C7A480F-086B-4E96-B862-BF06A6A216A0}" type="pres">
      <dgm:prSet presAssocID="{8791C63C-E228-4473-87F1-E43F54D1AA33}" presName="childShape" presStyleCnt="0"/>
      <dgm:spPr/>
    </dgm:pt>
    <dgm:pt modelId="{3B1222AB-04A8-423B-AC47-0E7DA2CCC9A4}" type="pres">
      <dgm:prSet presAssocID="{A5250396-DF6A-4E78-9B99-216867AD5A67}" presName="Name13" presStyleLbl="parChTrans1D2" presStyleIdx="0" presStyleCnt="9" custSzX="591204"/>
      <dgm:spPr/>
    </dgm:pt>
    <dgm:pt modelId="{ADAD430C-DFF4-4217-9C1A-F0CF70B2D90B}" type="pres">
      <dgm:prSet presAssocID="{B5DB0812-D0E4-4A11-B88C-E12C5DE649CE}" presName="childText" presStyleLbl="bgAcc1" presStyleIdx="0" presStyleCnt="9" custScaleX="1000218" custScaleY="197534">
        <dgm:presLayoutVars>
          <dgm:bulletEnabled val="1"/>
        </dgm:presLayoutVars>
      </dgm:prSet>
      <dgm:spPr/>
    </dgm:pt>
    <dgm:pt modelId="{45A88FDF-D3DA-4027-9E8F-845F5D88156B}" type="pres">
      <dgm:prSet presAssocID="{A1BFF728-AD12-4B62-862E-E7DEA1FB9990}" presName="Name13" presStyleLbl="parChTrans1D2" presStyleIdx="1" presStyleCnt="9" custSzX="591204"/>
      <dgm:spPr/>
    </dgm:pt>
    <dgm:pt modelId="{4912B522-66D5-4484-A2BE-6ED4BF88D91D}" type="pres">
      <dgm:prSet presAssocID="{ADF328A7-22BB-4163-8068-169DB98BA21F}" presName="childText" presStyleLbl="bgAcc1" presStyleIdx="1" presStyleCnt="9" custScaleX="999983" custScaleY="197782">
        <dgm:presLayoutVars>
          <dgm:bulletEnabled val="1"/>
        </dgm:presLayoutVars>
      </dgm:prSet>
      <dgm:spPr/>
    </dgm:pt>
    <dgm:pt modelId="{7B66EDD0-1756-4BAA-8C7B-CF6644A44A8C}" type="pres">
      <dgm:prSet presAssocID="{DD9EFADE-D670-4A76-8786-4AEA6DA49D7B}" presName="Name13" presStyleLbl="parChTrans1D2" presStyleIdx="2" presStyleCnt="9" custSzX="591204"/>
      <dgm:spPr/>
    </dgm:pt>
    <dgm:pt modelId="{A3543F5B-3FC9-430A-9306-3C095776595F}" type="pres">
      <dgm:prSet presAssocID="{9CDEB738-2A26-43FA-AB73-EE80460EE3F3}" presName="childText" presStyleLbl="bgAcc1" presStyleIdx="2" presStyleCnt="9" custScaleX="999749" custScaleY="198027">
        <dgm:presLayoutVars>
          <dgm:bulletEnabled val="1"/>
        </dgm:presLayoutVars>
      </dgm:prSet>
      <dgm:spPr/>
    </dgm:pt>
    <dgm:pt modelId="{92741A9B-A97E-4415-8973-1563E7C20A24}" type="pres">
      <dgm:prSet presAssocID="{0A1DA3BA-F871-4F04-B9AB-9D0E505E7DB4}" presName="Name13" presStyleLbl="parChTrans1D2" presStyleIdx="3" presStyleCnt="9" custSzX="591204"/>
      <dgm:spPr/>
    </dgm:pt>
    <dgm:pt modelId="{D9286093-D9E5-426D-AEB2-13B36B25DCB6}" type="pres">
      <dgm:prSet presAssocID="{8820BE34-D89B-4E72-8850-DCB2AA2D44A0}" presName="childText" presStyleLbl="bgAcc1" presStyleIdx="3" presStyleCnt="9" custScaleX="1000218" custScaleY="197534">
        <dgm:presLayoutVars>
          <dgm:bulletEnabled val="1"/>
        </dgm:presLayoutVars>
      </dgm:prSet>
      <dgm:spPr/>
    </dgm:pt>
    <dgm:pt modelId="{CC466AA7-80CD-4336-9793-1B52B0334B51}" type="pres">
      <dgm:prSet presAssocID="{986569AA-CF55-4CE8-827F-1A5FF853F7A6}" presName="Name13" presStyleLbl="parChTrans1D2" presStyleIdx="4" presStyleCnt="9" custSzX="591204"/>
      <dgm:spPr/>
    </dgm:pt>
    <dgm:pt modelId="{D2DC7F50-9D65-48BA-80CF-F6EE88EB0A1D}" type="pres">
      <dgm:prSet presAssocID="{AE0CDF9C-6397-46B0-9E2A-0A7E8FDA64A3}" presName="childText" presStyleLbl="bgAcc1" presStyleIdx="4" presStyleCnt="9" custScaleX="996230" custScaleY="197534">
        <dgm:presLayoutVars>
          <dgm:bulletEnabled val="1"/>
        </dgm:presLayoutVars>
      </dgm:prSet>
      <dgm:spPr/>
    </dgm:pt>
    <dgm:pt modelId="{F6676B83-4DC5-4483-B266-DA1B21B9F43B}" type="pres">
      <dgm:prSet presAssocID="{2AD27FC2-9957-47C4-8D6A-E37FE42E5DCA}" presName="Name13" presStyleLbl="parChTrans1D2" presStyleIdx="5" presStyleCnt="9" custSzX="591204"/>
      <dgm:spPr/>
    </dgm:pt>
    <dgm:pt modelId="{2F25539E-90E6-4CBB-B8D1-901E068781AD}" type="pres">
      <dgm:prSet presAssocID="{CA371D40-ABFE-4103-9998-7CBB6326BC5A}" presName="childText" presStyleLbl="bgAcc1" presStyleIdx="5" presStyleCnt="9" custScaleX="1000218" custScaleY="197534">
        <dgm:presLayoutVars>
          <dgm:bulletEnabled val="1"/>
        </dgm:presLayoutVars>
      </dgm:prSet>
      <dgm:spPr/>
    </dgm:pt>
    <dgm:pt modelId="{925CCAC0-CDED-4DE5-8F55-8BA930B70173}" type="pres">
      <dgm:prSet presAssocID="{0B69043D-B4EE-4681-BD61-DAF4B3A08136}" presName="Name13" presStyleLbl="parChTrans1D2" presStyleIdx="6" presStyleCnt="9" custSzX="591204"/>
      <dgm:spPr/>
    </dgm:pt>
    <dgm:pt modelId="{7382404C-ABFB-46E6-A4BA-D3D69A6E18DE}" type="pres">
      <dgm:prSet presAssocID="{6638DC50-7381-4BC4-BEF3-EBD16E39B345}" presName="childText" presStyleLbl="bgAcc1" presStyleIdx="6" presStyleCnt="9" custScaleX="996231" custScaleY="197534">
        <dgm:presLayoutVars>
          <dgm:bulletEnabled val="1"/>
        </dgm:presLayoutVars>
      </dgm:prSet>
      <dgm:spPr/>
    </dgm:pt>
    <dgm:pt modelId="{DC71B726-B3A0-4A25-BE3B-BB3D1D574813}" type="pres">
      <dgm:prSet presAssocID="{0D471703-C2CB-45C7-BC1F-14BFE19386D7}" presName="Name13" presStyleLbl="parChTrans1D2" presStyleIdx="7" presStyleCnt="9" custSzX="591204"/>
      <dgm:spPr/>
    </dgm:pt>
    <dgm:pt modelId="{611C4499-FB7B-498A-845C-790E1DE4BC32}" type="pres">
      <dgm:prSet presAssocID="{F61D9937-5958-4A2E-8726-9EC3665BA533}" presName="childText" presStyleLbl="bgAcc1" presStyleIdx="7" presStyleCnt="9" custScaleX="1000218" custScaleY="197534">
        <dgm:presLayoutVars>
          <dgm:bulletEnabled val="1"/>
        </dgm:presLayoutVars>
      </dgm:prSet>
      <dgm:spPr/>
    </dgm:pt>
    <dgm:pt modelId="{80767567-7E02-4917-9CB9-D703BE24FFFC}" type="pres">
      <dgm:prSet presAssocID="{C616EC56-CA96-4D25-9221-4C88C0FA4A79}" presName="Name13" presStyleLbl="parChTrans1D2" presStyleIdx="8" presStyleCnt="9" custSzX="591204"/>
      <dgm:spPr/>
    </dgm:pt>
    <dgm:pt modelId="{4F822188-4AC4-48A1-97E1-ACC68F99C903}" type="pres">
      <dgm:prSet presAssocID="{D599019B-2754-4BE5-B813-0808F6DE9971}" presName="childText" presStyleLbl="bgAcc1" presStyleIdx="8" presStyleCnt="9" custScaleX="1000218" custScaleY="197534">
        <dgm:presLayoutVars>
          <dgm:bulletEnabled val="1"/>
        </dgm:presLayoutVars>
      </dgm:prSet>
      <dgm:spPr/>
    </dgm:pt>
  </dgm:ptLst>
  <dgm:cxnLst>
    <dgm:cxn modelId="{5EA1E70A-0F47-4FEB-87C1-74BC407F1C90}" srcId="{8791C63C-E228-4473-87F1-E43F54D1AA33}" destId="{9CDEB738-2A26-43FA-AB73-EE80460EE3F3}" srcOrd="2" destOrd="0" parTransId="{DD9EFADE-D670-4A76-8786-4AEA6DA49D7B}" sibTransId="{892F8C07-1142-4A20-AC38-898EDEA6EC0C}"/>
    <dgm:cxn modelId="{B80F4814-4897-49F0-B9EB-C5278AEC2F51}" type="presOf" srcId="{8820BE34-D89B-4E72-8850-DCB2AA2D44A0}" destId="{D9286093-D9E5-426D-AEB2-13B36B25DCB6}" srcOrd="0" destOrd="0" presId="urn:microsoft.com/office/officeart/2005/8/layout/hierarchy3"/>
    <dgm:cxn modelId="{9AC24E17-2047-48B1-B584-032135DD3F09}" srcId="{8791C63C-E228-4473-87F1-E43F54D1AA33}" destId="{B5DB0812-D0E4-4A11-B88C-E12C5DE649CE}" srcOrd="0" destOrd="0" parTransId="{A5250396-DF6A-4E78-9B99-216867AD5A67}" sibTransId="{A60D7814-7C27-42E3-B7A6-D7963E89500A}"/>
    <dgm:cxn modelId="{54CD2F19-7D17-490F-B47E-D8B4C1204A57}" type="presOf" srcId="{8791C63C-E228-4473-87F1-E43F54D1AA33}" destId="{395A199C-D2B2-46B8-B436-AFE057EE9949}" srcOrd="0" destOrd="0" presId="urn:microsoft.com/office/officeart/2005/8/layout/hierarchy3"/>
    <dgm:cxn modelId="{13013824-980F-46D1-B9DB-323221C06698}" type="presOf" srcId="{0B69043D-B4EE-4681-BD61-DAF4B3A08136}" destId="{925CCAC0-CDED-4DE5-8F55-8BA930B70173}" srcOrd="0" destOrd="0" presId="urn:microsoft.com/office/officeart/2005/8/layout/hierarchy3"/>
    <dgm:cxn modelId="{7479552B-7C72-48B6-84CE-52DE5D7D3CCC}" type="presOf" srcId="{9CDEB738-2A26-43FA-AB73-EE80460EE3F3}" destId="{A3543F5B-3FC9-430A-9306-3C095776595F}" srcOrd="0" destOrd="0" presId="urn:microsoft.com/office/officeart/2005/8/layout/hierarchy3"/>
    <dgm:cxn modelId="{BDAD6963-1B47-4731-A65A-E6BE470B5D30}" type="presOf" srcId="{6638DC50-7381-4BC4-BEF3-EBD16E39B345}" destId="{7382404C-ABFB-46E6-A4BA-D3D69A6E18DE}" srcOrd="0" destOrd="0" presId="urn:microsoft.com/office/officeart/2005/8/layout/hierarchy3"/>
    <dgm:cxn modelId="{6508B867-1147-48D3-AC1E-F731C6707073}" srcId="{8791C63C-E228-4473-87F1-E43F54D1AA33}" destId="{6638DC50-7381-4BC4-BEF3-EBD16E39B345}" srcOrd="6" destOrd="0" parTransId="{0B69043D-B4EE-4681-BD61-DAF4B3A08136}" sibTransId="{2FF34E7B-96FD-4C96-A3BB-2B2CF439503A}"/>
    <dgm:cxn modelId="{B18A0748-20F7-4F97-BF4E-A9A1A5652F15}" type="presOf" srcId="{B5DB0812-D0E4-4A11-B88C-E12C5DE649CE}" destId="{ADAD430C-DFF4-4217-9C1A-F0CF70B2D90B}" srcOrd="0" destOrd="0" presId="urn:microsoft.com/office/officeart/2005/8/layout/hierarchy3"/>
    <dgm:cxn modelId="{A853766A-2409-4CD1-A1F5-BCF28763A4F4}" srcId="{8791C63C-E228-4473-87F1-E43F54D1AA33}" destId="{CA371D40-ABFE-4103-9998-7CBB6326BC5A}" srcOrd="5" destOrd="0" parTransId="{2AD27FC2-9957-47C4-8D6A-E37FE42E5DCA}" sibTransId="{B7674D9A-B8E4-495D-9C52-3782F2D6EE2C}"/>
    <dgm:cxn modelId="{28199E50-FA58-45E9-BE78-11A9CBE37A95}" type="presOf" srcId="{CA371D40-ABFE-4103-9998-7CBB6326BC5A}" destId="{2F25539E-90E6-4CBB-B8D1-901E068781AD}" srcOrd="0" destOrd="0" presId="urn:microsoft.com/office/officeart/2005/8/layout/hierarchy3"/>
    <dgm:cxn modelId="{FD99F052-0E64-4EAC-AA4A-1CFC987DC024}" srcId="{8791C63C-E228-4473-87F1-E43F54D1AA33}" destId="{8820BE34-D89B-4E72-8850-DCB2AA2D44A0}" srcOrd="3" destOrd="0" parTransId="{0A1DA3BA-F871-4F04-B9AB-9D0E505E7DB4}" sibTransId="{B7B6F0FC-2822-4F6A-AD74-41292CF59C29}"/>
    <dgm:cxn modelId="{B4168454-FF98-42BC-BE15-D570ECC486D9}" type="presOf" srcId="{2AD27FC2-9957-47C4-8D6A-E37FE42E5DCA}" destId="{F6676B83-4DC5-4483-B266-DA1B21B9F43B}" srcOrd="0" destOrd="0" presId="urn:microsoft.com/office/officeart/2005/8/layout/hierarchy3"/>
    <dgm:cxn modelId="{1857C459-21BF-42FD-BAC4-DF6A6AF8883D}" type="presOf" srcId="{0D471703-C2CB-45C7-BC1F-14BFE19386D7}" destId="{DC71B726-B3A0-4A25-BE3B-BB3D1D574813}" srcOrd="0" destOrd="0" presId="urn:microsoft.com/office/officeart/2005/8/layout/hierarchy3"/>
    <dgm:cxn modelId="{22398B87-D04E-444E-9CBA-C97B1F8FD9F2}" type="presOf" srcId="{A5250396-DF6A-4E78-9B99-216867AD5A67}" destId="{3B1222AB-04A8-423B-AC47-0E7DA2CCC9A4}" srcOrd="0" destOrd="0" presId="urn:microsoft.com/office/officeart/2005/8/layout/hierarchy3"/>
    <dgm:cxn modelId="{8049B387-27B5-4D9A-BB6A-F0D0FF6834C1}" srcId="{8791C63C-E228-4473-87F1-E43F54D1AA33}" destId="{F61D9937-5958-4A2E-8726-9EC3665BA533}" srcOrd="7" destOrd="0" parTransId="{0D471703-C2CB-45C7-BC1F-14BFE19386D7}" sibTransId="{6392C767-DB24-4B89-AC90-3D26C7362248}"/>
    <dgm:cxn modelId="{CCD80F88-D30B-4422-9D81-4D65F1A1E852}" srcId="{E2E65959-1C7A-4549-8B92-DFCC514D18D8}" destId="{8791C63C-E228-4473-87F1-E43F54D1AA33}" srcOrd="0" destOrd="0" parTransId="{77E44D8D-AB74-4279-96A9-211A3890FB29}" sibTransId="{6B3AC389-2C3D-4AD6-BDFA-729350E23D3B}"/>
    <dgm:cxn modelId="{7F89758A-CC94-484A-9172-CC5BC9D761F9}" type="presOf" srcId="{F61D9937-5958-4A2E-8726-9EC3665BA533}" destId="{611C4499-FB7B-498A-845C-790E1DE4BC32}" srcOrd="0" destOrd="0" presId="urn:microsoft.com/office/officeart/2005/8/layout/hierarchy3"/>
    <dgm:cxn modelId="{75E1D88F-2E6E-43C1-8C20-2597E72318D4}" type="presOf" srcId="{AE0CDF9C-6397-46B0-9E2A-0A7E8FDA64A3}" destId="{D2DC7F50-9D65-48BA-80CF-F6EE88EB0A1D}" srcOrd="0" destOrd="0" presId="urn:microsoft.com/office/officeart/2005/8/layout/hierarchy3"/>
    <dgm:cxn modelId="{6C4A439D-D36D-42F5-9035-4AB39A9BFC0B}" srcId="{8791C63C-E228-4473-87F1-E43F54D1AA33}" destId="{ADF328A7-22BB-4163-8068-169DB98BA21F}" srcOrd="1" destOrd="0" parTransId="{A1BFF728-AD12-4B62-862E-E7DEA1FB9990}" sibTransId="{95B69326-E78A-4AC7-951A-67915F36191A}"/>
    <dgm:cxn modelId="{779851A0-ECB7-4D99-843A-1A3B0AAB394B}" srcId="{8791C63C-E228-4473-87F1-E43F54D1AA33}" destId="{AE0CDF9C-6397-46B0-9E2A-0A7E8FDA64A3}" srcOrd="4" destOrd="0" parTransId="{986569AA-CF55-4CE8-827F-1A5FF853F7A6}" sibTransId="{DF1241AE-B053-4786-A479-51F4092A2DB7}"/>
    <dgm:cxn modelId="{243DC7A4-1D3C-4DBD-9466-085EC87ED808}" type="presOf" srcId="{D599019B-2754-4BE5-B813-0808F6DE9971}" destId="{4F822188-4AC4-48A1-97E1-ACC68F99C903}" srcOrd="0" destOrd="0" presId="urn:microsoft.com/office/officeart/2005/8/layout/hierarchy3"/>
    <dgm:cxn modelId="{5BF309B4-6223-47A5-AAFC-D5C1431A9C4E}" type="presOf" srcId="{986569AA-CF55-4CE8-827F-1A5FF853F7A6}" destId="{CC466AA7-80CD-4336-9793-1B52B0334B51}" srcOrd="0" destOrd="0" presId="urn:microsoft.com/office/officeart/2005/8/layout/hierarchy3"/>
    <dgm:cxn modelId="{913784D1-F6AF-450E-93EE-C618444A7948}" type="presOf" srcId="{0A1DA3BA-F871-4F04-B9AB-9D0E505E7DB4}" destId="{92741A9B-A97E-4415-8973-1563E7C20A24}" srcOrd="0" destOrd="0" presId="urn:microsoft.com/office/officeart/2005/8/layout/hierarchy3"/>
    <dgm:cxn modelId="{FD6271D8-A947-4D59-A05B-7696F48BC257}" type="presOf" srcId="{E2E65959-1C7A-4549-8B92-DFCC514D18D8}" destId="{3CADAEBD-ADED-403A-9C1D-3A41A4EF37DE}" srcOrd="0" destOrd="0" presId="urn:microsoft.com/office/officeart/2005/8/layout/hierarchy3"/>
    <dgm:cxn modelId="{0896B6DB-8AD9-4035-A9DC-57773878B167}" type="presOf" srcId="{ADF328A7-22BB-4163-8068-169DB98BA21F}" destId="{4912B522-66D5-4484-A2BE-6ED4BF88D91D}" srcOrd="0" destOrd="0" presId="urn:microsoft.com/office/officeart/2005/8/layout/hierarchy3"/>
    <dgm:cxn modelId="{F0DAE8DD-60EB-4348-B4E6-ACBF2A8E2C4B}" type="presOf" srcId="{C616EC56-CA96-4D25-9221-4C88C0FA4A79}" destId="{80767567-7E02-4917-9CB9-D703BE24FFFC}" srcOrd="0" destOrd="0" presId="urn:microsoft.com/office/officeart/2005/8/layout/hierarchy3"/>
    <dgm:cxn modelId="{AE89A8F3-8038-4662-B015-F682988A5183}" type="presOf" srcId="{8791C63C-E228-4473-87F1-E43F54D1AA33}" destId="{6BEA5DC1-7593-4813-B47D-2B27AEBAB2DF}" srcOrd="1" destOrd="0" presId="urn:microsoft.com/office/officeart/2005/8/layout/hierarchy3"/>
    <dgm:cxn modelId="{4834C4F6-D989-440F-A8EA-EDAA384AC9AB}" type="presOf" srcId="{A1BFF728-AD12-4B62-862E-E7DEA1FB9990}" destId="{45A88FDF-D3DA-4027-9E8F-845F5D88156B}" srcOrd="0" destOrd="0" presId="urn:microsoft.com/office/officeart/2005/8/layout/hierarchy3"/>
    <dgm:cxn modelId="{13B7B4F9-A2F0-4AD7-86E4-49F3E8704EF2}" type="presOf" srcId="{DD9EFADE-D670-4A76-8786-4AEA6DA49D7B}" destId="{7B66EDD0-1756-4BAA-8C7B-CF6644A44A8C}" srcOrd="0" destOrd="0" presId="urn:microsoft.com/office/officeart/2005/8/layout/hierarchy3"/>
    <dgm:cxn modelId="{E688C8F9-9B60-4A38-BE1F-69F13176955C}" srcId="{8791C63C-E228-4473-87F1-E43F54D1AA33}" destId="{D599019B-2754-4BE5-B813-0808F6DE9971}" srcOrd="8" destOrd="0" parTransId="{C616EC56-CA96-4D25-9221-4C88C0FA4A79}" sibTransId="{1BC72DA3-057D-46E4-83BE-D13EA437588D}"/>
    <dgm:cxn modelId="{54C4CF7D-73F1-4AEC-BD0A-2DB6FD22F675}" type="presParOf" srcId="{3CADAEBD-ADED-403A-9C1D-3A41A4EF37DE}" destId="{59BE9CF6-659A-42CC-9641-70D2E5658F36}" srcOrd="0" destOrd="0" presId="urn:microsoft.com/office/officeart/2005/8/layout/hierarchy3"/>
    <dgm:cxn modelId="{76AD2FB7-EFD3-42D5-B441-4283DEEE0B03}" type="presParOf" srcId="{59BE9CF6-659A-42CC-9641-70D2E5658F36}" destId="{3752E95C-E2F2-478B-A74B-31D39A3747B7}" srcOrd="0" destOrd="0" presId="urn:microsoft.com/office/officeart/2005/8/layout/hierarchy3"/>
    <dgm:cxn modelId="{1188BFB9-A8B8-4387-8A20-7EBDF18D8F1C}" type="presParOf" srcId="{3752E95C-E2F2-478B-A74B-31D39A3747B7}" destId="{395A199C-D2B2-46B8-B436-AFE057EE9949}" srcOrd="0" destOrd="0" presId="urn:microsoft.com/office/officeart/2005/8/layout/hierarchy3"/>
    <dgm:cxn modelId="{EAAC4857-A481-4669-89E3-D74093240764}" type="presParOf" srcId="{3752E95C-E2F2-478B-A74B-31D39A3747B7}" destId="{6BEA5DC1-7593-4813-B47D-2B27AEBAB2DF}" srcOrd="1" destOrd="0" presId="urn:microsoft.com/office/officeart/2005/8/layout/hierarchy3"/>
    <dgm:cxn modelId="{C6B267B2-E7E1-4A71-8801-4AB47D3789D5}" type="presParOf" srcId="{59BE9CF6-659A-42CC-9641-70D2E5658F36}" destId="{3C7A480F-086B-4E96-B862-BF06A6A216A0}" srcOrd="1" destOrd="0" presId="urn:microsoft.com/office/officeart/2005/8/layout/hierarchy3"/>
    <dgm:cxn modelId="{FC26E375-5BA0-4F9F-999F-489451E8F24C}" type="presParOf" srcId="{3C7A480F-086B-4E96-B862-BF06A6A216A0}" destId="{3B1222AB-04A8-423B-AC47-0E7DA2CCC9A4}" srcOrd="0" destOrd="0" presId="urn:microsoft.com/office/officeart/2005/8/layout/hierarchy3"/>
    <dgm:cxn modelId="{6C384526-E825-410B-A847-6F63F99F74BC}" type="presParOf" srcId="{3C7A480F-086B-4E96-B862-BF06A6A216A0}" destId="{ADAD430C-DFF4-4217-9C1A-F0CF70B2D90B}" srcOrd="1" destOrd="0" presId="urn:microsoft.com/office/officeart/2005/8/layout/hierarchy3"/>
    <dgm:cxn modelId="{4BD3CB34-0770-465E-9462-5BDD4F06FEC1}" type="presParOf" srcId="{3C7A480F-086B-4E96-B862-BF06A6A216A0}" destId="{45A88FDF-D3DA-4027-9E8F-845F5D88156B}" srcOrd="2" destOrd="0" presId="urn:microsoft.com/office/officeart/2005/8/layout/hierarchy3"/>
    <dgm:cxn modelId="{2C4428B4-A661-4637-A3A5-75A487E93A1F}" type="presParOf" srcId="{3C7A480F-086B-4E96-B862-BF06A6A216A0}" destId="{4912B522-66D5-4484-A2BE-6ED4BF88D91D}" srcOrd="3" destOrd="0" presId="urn:microsoft.com/office/officeart/2005/8/layout/hierarchy3"/>
    <dgm:cxn modelId="{C443F1BF-25CC-402E-8292-DA28508F5250}" type="presParOf" srcId="{3C7A480F-086B-4E96-B862-BF06A6A216A0}" destId="{7B66EDD0-1756-4BAA-8C7B-CF6644A44A8C}" srcOrd="4" destOrd="0" presId="urn:microsoft.com/office/officeart/2005/8/layout/hierarchy3"/>
    <dgm:cxn modelId="{E90D0DFA-F6A2-4526-A3D3-5A9A1527328B}" type="presParOf" srcId="{3C7A480F-086B-4E96-B862-BF06A6A216A0}" destId="{A3543F5B-3FC9-430A-9306-3C095776595F}" srcOrd="5" destOrd="0" presId="urn:microsoft.com/office/officeart/2005/8/layout/hierarchy3"/>
    <dgm:cxn modelId="{CF4ABE41-EC89-4790-BA57-DB4AAB3C0F4A}" type="presParOf" srcId="{3C7A480F-086B-4E96-B862-BF06A6A216A0}" destId="{92741A9B-A97E-4415-8973-1563E7C20A24}" srcOrd="6" destOrd="0" presId="urn:microsoft.com/office/officeart/2005/8/layout/hierarchy3"/>
    <dgm:cxn modelId="{BFC02C4F-D788-4B88-98F9-7D6B7670D13A}" type="presParOf" srcId="{3C7A480F-086B-4E96-B862-BF06A6A216A0}" destId="{D9286093-D9E5-426D-AEB2-13B36B25DCB6}" srcOrd="7" destOrd="0" presId="urn:microsoft.com/office/officeart/2005/8/layout/hierarchy3"/>
    <dgm:cxn modelId="{BD28DBD1-D5BF-497E-96BE-2560A6814A4F}" type="presParOf" srcId="{3C7A480F-086B-4E96-B862-BF06A6A216A0}" destId="{CC466AA7-80CD-4336-9793-1B52B0334B51}" srcOrd="8" destOrd="0" presId="urn:microsoft.com/office/officeart/2005/8/layout/hierarchy3"/>
    <dgm:cxn modelId="{571C1607-FB2F-4F8A-B832-F77FD71B82C4}" type="presParOf" srcId="{3C7A480F-086B-4E96-B862-BF06A6A216A0}" destId="{D2DC7F50-9D65-48BA-80CF-F6EE88EB0A1D}" srcOrd="9" destOrd="0" presId="urn:microsoft.com/office/officeart/2005/8/layout/hierarchy3"/>
    <dgm:cxn modelId="{53BFA0DF-D29D-4172-8343-EB84A9F82FE8}" type="presParOf" srcId="{3C7A480F-086B-4E96-B862-BF06A6A216A0}" destId="{F6676B83-4DC5-4483-B266-DA1B21B9F43B}" srcOrd="10" destOrd="0" presId="urn:microsoft.com/office/officeart/2005/8/layout/hierarchy3"/>
    <dgm:cxn modelId="{74CDF1FE-F7D0-45D9-A7B1-0852FFFCDD55}" type="presParOf" srcId="{3C7A480F-086B-4E96-B862-BF06A6A216A0}" destId="{2F25539E-90E6-4CBB-B8D1-901E068781AD}" srcOrd="11" destOrd="0" presId="urn:microsoft.com/office/officeart/2005/8/layout/hierarchy3"/>
    <dgm:cxn modelId="{91A992B6-8A33-4211-B3B1-C28C6EA90284}" type="presParOf" srcId="{3C7A480F-086B-4E96-B862-BF06A6A216A0}" destId="{925CCAC0-CDED-4DE5-8F55-8BA930B70173}" srcOrd="12" destOrd="0" presId="urn:microsoft.com/office/officeart/2005/8/layout/hierarchy3"/>
    <dgm:cxn modelId="{F16BE7DE-B575-48E3-B515-D8DFD3499EB9}" type="presParOf" srcId="{3C7A480F-086B-4E96-B862-BF06A6A216A0}" destId="{7382404C-ABFB-46E6-A4BA-D3D69A6E18DE}" srcOrd="13" destOrd="0" presId="urn:microsoft.com/office/officeart/2005/8/layout/hierarchy3"/>
    <dgm:cxn modelId="{76C856C1-983C-438F-915C-A6B0BDD44D74}" type="presParOf" srcId="{3C7A480F-086B-4E96-B862-BF06A6A216A0}" destId="{DC71B726-B3A0-4A25-BE3B-BB3D1D574813}" srcOrd="14" destOrd="0" presId="urn:microsoft.com/office/officeart/2005/8/layout/hierarchy3"/>
    <dgm:cxn modelId="{CE35318B-0005-4B62-A7B5-8341B3A3A330}" type="presParOf" srcId="{3C7A480F-086B-4E96-B862-BF06A6A216A0}" destId="{611C4499-FB7B-498A-845C-790E1DE4BC32}" srcOrd="15" destOrd="0" presId="urn:microsoft.com/office/officeart/2005/8/layout/hierarchy3"/>
    <dgm:cxn modelId="{A32F6C35-A313-4BC6-9A8B-2A46EDCE5F82}" type="presParOf" srcId="{3C7A480F-086B-4E96-B862-BF06A6A216A0}" destId="{80767567-7E02-4917-9CB9-D703BE24FFFC}" srcOrd="16" destOrd="0" presId="urn:microsoft.com/office/officeart/2005/8/layout/hierarchy3"/>
    <dgm:cxn modelId="{FE4049D8-36E1-4C4B-A54F-CD4FBA870C09}" type="presParOf" srcId="{3C7A480F-086B-4E96-B862-BF06A6A216A0}" destId="{4F822188-4AC4-48A1-97E1-ACC68F99C90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E328B1-C068-4C17-A995-A7B93613B4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D711C22D-162B-4104-B14A-7BA9E3BFF24E}">
      <dgm:prSet phldrT="[Текст]" custT="1"/>
      <dgm:spPr/>
      <dgm:t>
        <a:bodyPr/>
        <a:lstStyle/>
        <a:p>
          <a:r>
            <a:rPr lang="ru-RU" sz="1800" dirty="0"/>
            <a:t>До 3 млн. руб.</a:t>
          </a:r>
        </a:p>
      </dgm:t>
    </dgm:pt>
    <dgm:pt modelId="{BB4F68CD-18E8-4384-BCDB-8927AB2CFE87}" type="parTrans" cxnId="{1786BB50-E274-4462-B94F-92143858862F}">
      <dgm:prSet/>
      <dgm:spPr/>
      <dgm:t>
        <a:bodyPr/>
        <a:lstStyle/>
        <a:p>
          <a:endParaRPr lang="ru-RU" sz="1800"/>
        </a:p>
      </dgm:t>
    </dgm:pt>
    <dgm:pt modelId="{BF57C69F-073D-4A25-BAEA-FC23DA612612}" type="sibTrans" cxnId="{1786BB50-E274-4462-B94F-92143858862F}">
      <dgm:prSet/>
      <dgm:spPr/>
      <dgm:t>
        <a:bodyPr/>
        <a:lstStyle/>
        <a:p>
          <a:endParaRPr lang="ru-RU" sz="1800"/>
        </a:p>
      </dgm:t>
    </dgm:pt>
    <dgm:pt modelId="{1D13717B-E9FA-4ECD-ABE0-90B1B0A8D215}">
      <dgm:prSet phldrT="[Текст]" custT="1"/>
      <dgm:spPr/>
      <dgm:t>
        <a:bodyPr/>
        <a:lstStyle/>
        <a:p>
          <a:r>
            <a:rPr lang="ru-RU" sz="1800" dirty="0"/>
            <a:t>не более  10% суммы контракта</a:t>
          </a:r>
        </a:p>
      </dgm:t>
    </dgm:pt>
    <dgm:pt modelId="{6542DECA-145B-49A5-934F-8A2CCCF7BBE7}" type="parTrans" cxnId="{AA475806-201D-453F-BE4F-3CFA9998E665}">
      <dgm:prSet/>
      <dgm:spPr/>
      <dgm:t>
        <a:bodyPr/>
        <a:lstStyle/>
        <a:p>
          <a:endParaRPr lang="ru-RU" sz="1800"/>
        </a:p>
      </dgm:t>
    </dgm:pt>
    <dgm:pt modelId="{DF74E13B-0540-4A09-B02F-B71E074FE9A7}" type="sibTrans" cxnId="{AA475806-201D-453F-BE4F-3CFA9998E665}">
      <dgm:prSet/>
      <dgm:spPr/>
      <dgm:t>
        <a:bodyPr/>
        <a:lstStyle/>
        <a:p>
          <a:endParaRPr lang="ru-RU" sz="1800"/>
        </a:p>
      </dgm:t>
    </dgm:pt>
    <dgm:pt modelId="{4DA9B06D-23F3-4599-BDFC-7E86FB47BCDE}">
      <dgm:prSet phldrT="[Текст]" custT="1"/>
      <dgm:spPr/>
      <dgm:t>
        <a:bodyPr/>
        <a:lstStyle/>
        <a:p>
          <a:r>
            <a:rPr lang="ru-RU" sz="1800" dirty="0"/>
            <a:t>От 3 до 50 млн.руб.</a:t>
          </a:r>
        </a:p>
      </dgm:t>
    </dgm:pt>
    <dgm:pt modelId="{112A1DD8-17F4-4A5E-B4F5-758EDF3E81F7}" type="parTrans" cxnId="{FF0BBCED-B1C1-4EFE-BD83-07EBD5366582}">
      <dgm:prSet/>
      <dgm:spPr/>
      <dgm:t>
        <a:bodyPr/>
        <a:lstStyle/>
        <a:p>
          <a:endParaRPr lang="ru-RU" sz="1800"/>
        </a:p>
      </dgm:t>
    </dgm:pt>
    <dgm:pt modelId="{7E3A79EE-0C87-4EC6-B227-FB949C16E881}" type="sibTrans" cxnId="{FF0BBCED-B1C1-4EFE-BD83-07EBD5366582}">
      <dgm:prSet/>
      <dgm:spPr/>
      <dgm:t>
        <a:bodyPr/>
        <a:lstStyle/>
        <a:p>
          <a:endParaRPr lang="ru-RU" sz="1800"/>
        </a:p>
      </dgm:t>
    </dgm:pt>
    <dgm:pt modelId="{C9DAAD89-4B4B-4088-98F2-433898651608}">
      <dgm:prSet phldrT="[Текст]" custT="1"/>
      <dgm:spPr/>
      <dgm:t>
        <a:bodyPr/>
        <a:lstStyle/>
        <a:p>
          <a:r>
            <a:rPr lang="ru-RU" sz="1800" dirty="0"/>
            <a:t>не более  5% суммы контракта</a:t>
          </a:r>
        </a:p>
      </dgm:t>
    </dgm:pt>
    <dgm:pt modelId="{021932A5-DE0D-49C8-95B1-F8B9E52C37C3}" type="parTrans" cxnId="{A15FAFDA-3A35-44F3-A689-4E69DC6F1473}">
      <dgm:prSet/>
      <dgm:spPr/>
      <dgm:t>
        <a:bodyPr/>
        <a:lstStyle/>
        <a:p>
          <a:endParaRPr lang="ru-RU" sz="1800"/>
        </a:p>
      </dgm:t>
    </dgm:pt>
    <dgm:pt modelId="{79BAD431-4632-4D62-878B-D65AD12A1B10}" type="sibTrans" cxnId="{A15FAFDA-3A35-44F3-A689-4E69DC6F1473}">
      <dgm:prSet/>
      <dgm:spPr/>
      <dgm:t>
        <a:bodyPr/>
        <a:lstStyle/>
        <a:p>
          <a:endParaRPr lang="ru-RU" sz="1800"/>
        </a:p>
      </dgm:t>
    </dgm:pt>
    <dgm:pt modelId="{B779B705-9B3A-4DAE-882D-C11C3BCAECCE}">
      <dgm:prSet phldrT="[Текст]" custT="1"/>
      <dgm:spPr/>
      <dgm:t>
        <a:bodyPr/>
        <a:lstStyle/>
        <a:p>
          <a:r>
            <a:rPr lang="ru-RU" sz="1800" dirty="0"/>
            <a:t>От 50 до  100 млн.руб.</a:t>
          </a:r>
        </a:p>
      </dgm:t>
    </dgm:pt>
    <dgm:pt modelId="{EDAF6348-8433-4377-9779-5769F8EF86B5}" type="parTrans" cxnId="{A59E6CDA-FA91-44F1-B186-6D179B39A776}">
      <dgm:prSet/>
      <dgm:spPr/>
      <dgm:t>
        <a:bodyPr/>
        <a:lstStyle/>
        <a:p>
          <a:endParaRPr lang="ru-RU" sz="1800"/>
        </a:p>
      </dgm:t>
    </dgm:pt>
    <dgm:pt modelId="{D8FD58B5-F9F2-47B6-905F-50ED99497D34}" type="sibTrans" cxnId="{A59E6CDA-FA91-44F1-B186-6D179B39A776}">
      <dgm:prSet/>
      <dgm:spPr/>
      <dgm:t>
        <a:bodyPr/>
        <a:lstStyle/>
        <a:p>
          <a:endParaRPr lang="ru-RU" sz="1800"/>
        </a:p>
      </dgm:t>
    </dgm:pt>
    <dgm:pt modelId="{13DE305C-D57C-4DE7-9E54-CF55D8DCB418}">
      <dgm:prSet custT="1"/>
      <dgm:spPr/>
      <dgm:t>
        <a:bodyPr/>
        <a:lstStyle/>
        <a:p>
          <a:r>
            <a:rPr lang="ru-RU" sz="1800" dirty="0"/>
            <a:t>не более  1% суммы контракта</a:t>
          </a:r>
        </a:p>
      </dgm:t>
    </dgm:pt>
    <dgm:pt modelId="{4ECAEE12-416D-406E-91F8-A320750DB721}" type="parTrans" cxnId="{1631A28E-79CB-464F-8CE1-77C5862BFD75}">
      <dgm:prSet/>
      <dgm:spPr/>
      <dgm:t>
        <a:bodyPr/>
        <a:lstStyle/>
        <a:p>
          <a:endParaRPr lang="ru-RU" sz="1800"/>
        </a:p>
      </dgm:t>
    </dgm:pt>
    <dgm:pt modelId="{376A4DD6-1A62-4CE5-A4B5-09DB4CA91FD8}" type="sibTrans" cxnId="{1631A28E-79CB-464F-8CE1-77C5862BFD75}">
      <dgm:prSet/>
      <dgm:spPr/>
      <dgm:t>
        <a:bodyPr/>
        <a:lstStyle/>
        <a:p>
          <a:endParaRPr lang="ru-RU" sz="1800"/>
        </a:p>
      </dgm:t>
    </dgm:pt>
    <dgm:pt modelId="{CF35FC28-96C0-AD46-8A9A-083E3E6E42A3}">
      <dgm:prSet phldrT="[Текст]" custT="1"/>
      <dgm:spPr/>
      <dgm:t>
        <a:bodyPr/>
        <a:lstStyle/>
        <a:p>
          <a:r>
            <a:rPr lang="ru-RU" sz="1800" dirty="0"/>
            <a:t>Более 100 млн.руб.</a:t>
          </a:r>
        </a:p>
      </dgm:t>
    </dgm:pt>
    <dgm:pt modelId="{33BFCFA5-A11F-4F4F-A610-D0ED203B0F0B}" type="parTrans" cxnId="{AC1324F3-1B4F-5149-B568-A18C696B5CB0}">
      <dgm:prSet/>
      <dgm:spPr/>
      <dgm:t>
        <a:bodyPr/>
        <a:lstStyle/>
        <a:p>
          <a:endParaRPr lang="ru-RU" sz="1800"/>
        </a:p>
      </dgm:t>
    </dgm:pt>
    <dgm:pt modelId="{31364771-52C0-8545-96A5-390CA966D26B}" type="sibTrans" cxnId="{AC1324F3-1B4F-5149-B568-A18C696B5CB0}">
      <dgm:prSet/>
      <dgm:spPr/>
      <dgm:t>
        <a:bodyPr/>
        <a:lstStyle/>
        <a:p>
          <a:endParaRPr lang="ru-RU" sz="1800"/>
        </a:p>
      </dgm:t>
    </dgm:pt>
    <dgm:pt modelId="{40F73646-3417-4593-A67B-15F160E4F399}" type="pres">
      <dgm:prSet presAssocID="{01E328B1-C068-4C17-A995-A7B93613B43F}" presName="Name0" presStyleCnt="0">
        <dgm:presLayoutVars>
          <dgm:dir/>
          <dgm:animLvl val="lvl"/>
          <dgm:resizeHandles val="exact"/>
        </dgm:presLayoutVars>
      </dgm:prSet>
      <dgm:spPr/>
    </dgm:pt>
    <dgm:pt modelId="{275ABDB8-2FDA-46BB-869A-8A879CB3E2F7}" type="pres">
      <dgm:prSet presAssocID="{D711C22D-162B-4104-B14A-7BA9E3BFF24E}" presName="linNode" presStyleCnt="0"/>
      <dgm:spPr/>
    </dgm:pt>
    <dgm:pt modelId="{60F428DB-1AB2-4F1E-A3B6-BFC7391D774B}" type="pres">
      <dgm:prSet presAssocID="{D711C22D-162B-4104-B14A-7BA9E3BFF24E}" presName="parentText" presStyleLbl="node1" presStyleIdx="0" presStyleCnt="4" custScaleY="19750" custLinFactNeighborY="1460">
        <dgm:presLayoutVars>
          <dgm:chMax val="1"/>
          <dgm:bulletEnabled val="1"/>
        </dgm:presLayoutVars>
      </dgm:prSet>
      <dgm:spPr/>
    </dgm:pt>
    <dgm:pt modelId="{26BDBCE9-8199-4E52-8A2C-41A6FDC53537}" type="pres">
      <dgm:prSet presAssocID="{D711C22D-162B-4104-B14A-7BA9E3BFF24E}" presName="descendantText" presStyleLbl="alignAccFollowNode1" presStyleIdx="0" presStyleCnt="3" custScaleY="20113" custLinFactNeighborX="-348" custLinFactNeighborY="1830">
        <dgm:presLayoutVars>
          <dgm:bulletEnabled val="1"/>
        </dgm:presLayoutVars>
      </dgm:prSet>
      <dgm:spPr/>
    </dgm:pt>
    <dgm:pt modelId="{35080119-53D3-4A2B-BC31-0F64BE0345CB}" type="pres">
      <dgm:prSet presAssocID="{BF57C69F-073D-4A25-BAEA-FC23DA612612}" presName="sp" presStyleCnt="0"/>
      <dgm:spPr/>
    </dgm:pt>
    <dgm:pt modelId="{7E56801A-E43E-4157-87B0-7A355CACE155}" type="pres">
      <dgm:prSet presAssocID="{4DA9B06D-23F3-4599-BDFC-7E86FB47BCDE}" presName="linNode" presStyleCnt="0"/>
      <dgm:spPr/>
    </dgm:pt>
    <dgm:pt modelId="{B5A9204C-55BC-4DD6-9CA6-31BDE33618AE}" type="pres">
      <dgm:prSet presAssocID="{4DA9B06D-23F3-4599-BDFC-7E86FB47BCDE}" presName="parentText" presStyleLbl="node1" presStyleIdx="1" presStyleCnt="4" custScaleY="21521" custLinFactNeighborY="-2473">
        <dgm:presLayoutVars>
          <dgm:chMax val="1"/>
          <dgm:bulletEnabled val="1"/>
        </dgm:presLayoutVars>
      </dgm:prSet>
      <dgm:spPr/>
    </dgm:pt>
    <dgm:pt modelId="{8D0FA7CC-6165-4C2E-84FB-8197292344CC}" type="pres">
      <dgm:prSet presAssocID="{4DA9B06D-23F3-4599-BDFC-7E86FB47BCDE}" presName="descendantText" presStyleLbl="alignAccFollowNode1" presStyleIdx="1" presStyleCnt="3" custScaleY="22665" custLinFactNeighborX="-463" custLinFactNeighborY="-3298">
        <dgm:presLayoutVars>
          <dgm:bulletEnabled val="1"/>
        </dgm:presLayoutVars>
      </dgm:prSet>
      <dgm:spPr/>
    </dgm:pt>
    <dgm:pt modelId="{23BC2517-E87D-44F7-89B2-51AA89B7F365}" type="pres">
      <dgm:prSet presAssocID="{7E3A79EE-0C87-4EC6-B227-FB949C16E881}" presName="sp" presStyleCnt="0"/>
      <dgm:spPr/>
    </dgm:pt>
    <dgm:pt modelId="{CACDCF1A-4162-42FF-8783-2F14CFBAA569}" type="pres">
      <dgm:prSet presAssocID="{B779B705-9B3A-4DAE-882D-C11C3BCAECCE}" presName="linNode" presStyleCnt="0"/>
      <dgm:spPr/>
    </dgm:pt>
    <dgm:pt modelId="{A6E0EA45-08E4-4A14-93D8-AE1EA5F91F3C}" type="pres">
      <dgm:prSet presAssocID="{B779B705-9B3A-4DAE-882D-C11C3BCAECCE}" presName="parentText" presStyleLbl="node1" presStyleIdx="2" presStyleCnt="4" custScaleY="22449" custLinFactNeighborY="-6989">
        <dgm:presLayoutVars>
          <dgm:chMax val="1"/>
          <dgm:bulletEnabled val="1"/>
        </dgm:presLayoutVars>
      </dgm:prSet>
      <dgm:spPr/>
    </dgm:pt>
    <dgm:pt modelId="{AF7B6160-A5C5-4F10-BEF9-5DF032377261}" type="pres">
      <dgm:prSet presAssocID="{B779B705-9B3A-4DAE-882D-C11C3BCAECCE}" presName="descendantText" presStyleLbl="alignAccFollowNode1" presStyleIdx="2" presStyleCnt="3" custScaleY="17331" custLinFactNeighborX="-463" custLinFactNeighborY="-6848">
        <dgm:presLayoutVars>
          <dgm:bulletEnabled val="1"/>
        </dgm:presLayoutVars>
      </dgm:prSet>
      <dgm:spPr/>
    </dgm:pt>
    <dgm:pt modelId="{914A584B-31AC-8B4C-8012-AB3973280547}" type="pres">
      <dgm:prSet presAssocID="{D8FD58B5-F9F2-47B6-905F-50ED99497D34}" presName="sp" presStyleCnt="0"/>
      <dgm:spPr/>
    </dgm:pt>
    <dgm:pt modelId="{35D5B4A5-EA80-9241-8250-0725B6D0CD0E}" type="pres">
      <dgm:prSet presAssocID="{CF35FC28-96C0-AD46-8A9A-083E3E6E42A3}" presName="linNode" presStyleCnt="0"/>
      <dgm:spPr/>
    </dgm:pt>
    <dgm:pt modelId="{C2EEC7E1-A7B9-7749-9B04-0FFFA83A6AA9}" type="pres">
      <dgm:prSet presAssocID="{CF35FC28-96C0-AD46-8A9A-083E3E6E42A3}" presName="parentText" presStyleLbl="node1" presStyleIdx="3" presStyleCnt="4" custScaleY="23569" custLinFactNeighborY="-6559">
        <dgm:presLayoutVars>
          <dgm:chMax val="1"/>
          <dgm:bulletEnabled val="1"/>
        </dgm:presLayoutVars>
      </dgm:prSet>
      <dgm:spPr/>
    </dgm:pt>
  </dgm:ptLst>
  <dgm:cxnLst>
    <dgm:cxn modelId="{AA475806-201D-453F-BE4F-3CFA9998E665}" srcId="{D711C22D-162B-4104-B14A-7BA9E3BFF24E}" destId="{1D13717B-E9FA-4ECD-ABE0-90B1B0A8D215}" srcOrd="0" destOrd="0" parTransId="{6542DECA-145B-49A5-934F-8A2CCCF7BBE7}" sibTransId="{DF74E13B-0540-4A09-B02F-B71E074FE9A7}"/>
    <dgm:cxn modelId="{1786BB50-E274-4462-B94F-92143858862F}" srcId="{01E328B1-C068-4C17-A995-A7B93613B43F}" destId="{D711C22D-162B-4104-B14A-7BA9E3BFF24E}" srcOrd="0" destOrd="0" parTransId="{BB4F68CD-18E8-4384-BCDB-8927AB2CFE87}" sibTransId="{BF57C69F-073D-4A25-BAEA-FC23DA612612}"/>
    <dgm:cxn modelId="{30554C55-BEEE-4DF6-BD9D-027753D2D51F}" type="presOf" srcId="{01E328B1-C068-4C17-A995-A7B93613B43F}" destId="{40F73646-3417-4593-A67B-15F160E4F399}" srcOrd="0" destOrd="0" presId="urn:microsoft.com/office/officeart/2005/8/layout/vList5"/>
    <dgm:cxn modelId="{96DEA880-2AC1-4210-BB79-119AB9EF964B}" type="presOf" srcId="{C9DAAD89-4B4B-4088-98F2-433898651608}" destId="{8D0FA7CC-6165-4C2E-84FB-8197292344CC}" srcOrd="0" destOrd="0" presId="urn:microsoft.com/office/officeart/2005/8/layout/vList5"/>
    <dgm:cxn modelId="{1631A28E-79CB-464F-8CE1-77C5862BFD75}" srcId="{B779B705-9B3A-4DAE-882D-C11C3BCAECCE}" destId="{13DE305C-D57C-4DE7-9E54-CF55D8DCB418}" srcOrd="0" destOrd="0" parTransId="{4ECAEE12-416D-406E-91F8-A320750DB721}" sibTransId="{376A4DD6-1A62-4CE5-A4B5-09DB4CA91FD8}"/>
    <dgm:cxn modelId="{CDB7389A-1D24-4584-AE51-8477FA4A6AF5}" type="presOf" srcId="{D711C22D-162B-4104-B14A-7BA9E3BFF24E}" destId="{60F428DB-1AB2-4F1E-A3B6-BFC7391D774B}" srcOrd="0" destOrd="0" presId="urn:microsoft.com/office/officeart/2005/8/layout/vList5"/>
    <dgm:cxn modelId="{5C029AB0-134A-4436-A738-F25E1A05BC20}" type="presOf" srcId="{B779B705-9B3A-4DAE-882D-C11C3BCAECCE}" destId="{A6E0EA45-08E4-4A14-93D8-AE1EA5F91F3C}" srcOrd="0" destOrd="0" presId="urn:microsoft.com/office/officeart/2005/8/layout/vList5"/>
    <dgm:cxn modelId="{251207C2-05A7-44A7-9FE1-5BC707D8FD69}" type="presOf" srcId="{13DE305C-D57C-4DE7-9E54-CF55D8DCB418}" destId="{AF7B6160-A5C5-4F10-BEF9-5DF032377261}" srcOrd="0" destOrd="0" presId="urn:microsoft.com/office/officeart/2005/8/layout/vList5"/>
    <dgm:cxn modelId="{B13726C4-E4EB-41E3-9465-97A140C31DB6}" type="presOf" srcId="{CF35FC28-96C0-AD46-8A9A-083E3E6E42A3}" destId="{C2EEC7E1-A7B9-7749-9B04-0FFFA83A6AA9}" srcOrd="0" destOrd="0" presId="urn:microsoft.com/office/officeart/2005/8/layout/vList5"/>
    <dgm:cxn modelId="{A59E6CDA-FA91-44F1-B186-6D179B39A776}" srcId="{01E328B1-C068-4C17-A995-A7B93613B43F}" destId="{B779B705-9B3A-4DAE-882D-C11C3BCAECCE}" srcOrd="2" destOrd="0" parTransId="{EDAF6348-8433-4377-9779-5769F8EF86B5}" sibTransId="{D8FD58B5-F9F2-47B6-905F-50ED99497D34}"/>
    <dgm:cxn modelId="{A15FAFDA-3A35-44F3-A689-4E69DC6F1473}" srcId="{4DA9B06D-23F3-4599-BDFC-7E86FB47BCDE}" destId="{C9DAAD89-4B4B-4088-98F2-433898651608}" srcOrd="0" destOrd="0" parTransId="{021932A5-DE0D-49C8-95B1-F8B9E52C37C3}" sibTransId="{79BAD431-4632-4D62-878B-D65AD12A1B10}"/>
    <dgm:cxn modelId="{EF44E6E1-49C1-40DD-B90A-66CDF2AD9DCC}" type="presOf" srcId="{1D13717B-E9FA-4ECD-ABE0-90B1B0A8D215}" destId="{26BDBCE9-8199-4E52-8A2C-41A6FDC53537}" srcOrd="0" destOrd="0" presId="urn:microsoft.com/office/officeart/2005/8/layout/vList5"/>
    <dgm:cxn modelId="{FF0BBCED-B1C1-4EFE-BD83-07EBD5366582}" srcId="{01E328B1-C068-4C17-A995-A7B93613B43F}" destId="{4DA9B06D-23F3-4599-BDFC-7E86FB47BCDE}" srcOrd="1" destOrd="0" parTransId="{112A1DD8-17F4-4A5E-B4F5-758EDF3E81F7}" sibTransId="{7E3A79EE-0C87-4EC6-B227-FB949C16E881}"/>
    <dgm:cxn modelId="{AC1324F3-1B4F-5149-B568-A18C696B5CB0}" srcId="{01E328B1-C068-4C17-A995-A7B93613B43F}" destId="{CF35FC28-96C0-AD46-8A9A-083E3E6E42A3}" srcOrd="3" destOrd="0" parTransId="{33BFCFA5-A11F-4F4F-A610-D0ED203B0F0B}" sibTransId="{31364771-52C0-8545-96A5-390CA966D26B}"/>
    <dgm:cxn modelId="{08D512FC-0694-4D27-A0AE-2E22F20D7C3D}" type="presOf" srcId="{4DA9B06D-23F3-4599-BDFC-7E86FB47BCDE}" destId="{B5A9204C-55BC-4DD6-9CA6-31BDE33618AE}" srcOrd="0" destOrd="0" presId="urn:microsoft.com/office/officeart/2005/8/layout/vList5"/>
    <dgm:cxn modelId="{471B229B-DC3C-432A-84DA-D50B19F5618D}" type="presParOf" srcId="{40F73646-3417-4593-A67B-15F160E4F399}" destId="{275ABDB8-2FDA-46BB-869A-8A879CB3E2F7}" srcOrd="0" destOrd="0" presId="urn:microsoft.com/office/officeart/2005/8/layout/vList5"/>
    <dgm:cxn modelId="{51378149-523A-4405-87C9-8DF07F3A1D46}" type="presParOf" srcId="{275ABDB8-2FDA-46BB-869A-8A879CB3E2F7}" destId="{60F428DB-1AB2-4F1E-A3B6-BFC7391D774B}" srcOrd="0" destOrd="0" presId="urn:microsoft.com/office/officeart/2005/8/layout/vList5"/>
    <dgm:cxn modelId="{995DB312-4F2F-4750-A7DB-92E8CC4D0CFC}" type="presParOf" srcId="{275ABDB8-2FDA-46BB-869A-8A879CB3E2F7}" destId="{26BDBCE9-8199-4E52-8A2C-41A6FDC53537}" srcOrd="1" destOrd="0" presId="urn:microsoft.com/office/officeart/2005/8/layout/vList5"/>
    <dgm:cxn modelId="{F557EEFE-9DBB-49D5-B0CA-E114F3D170C1}" type="presParOf" srcId="{40F73646-3417-4593-A67B-15F160E4F399}" destId="{35080119-53D3-4A2B-BC31-0F64BE0345CB}" srcOrd="1" destOrd="0" presId="urn:microsoft.com/office/officeart/2005/8/layout/vList5"/>
    <dgm:cxn modelId="{95E024B5-06C4-4241-AC32-46EC25845193}" type="presParOf" srcId="{40F73646-3417-4593-A67B-15F160E4F399}" destId="{7E56801A-E43E-4157-87B0-7A355CACE155}" srcOrd="2" destOrd="0" presId="urn:microsoft.com/office/officeart/2005/8/layout/vList5"/>
    <dgm:cxn modelId="{49313222-9A72-4899-B56E-07D2666B72E6}" type="presParOf" srcId="{7E56801A-E43E-4157-87B0-7A355CACE155}" destId="{B5A9204C-55BC-4DD6-9CA6-31BDE33618AE}" srcOrd="0" destOrd="0" presId="urn:microsoft.com/office/officeart/2005/8/layout/vList5"/>
    <dgm:cxn modelId="{86214028-010E-43FF-B278-7A347EF4C3D4}" type="presParOf" srcId="{7E56801A-E43E-4157-87B0-7A355CACE155}" destId="{8D0FA7CC-6165-4C2E-84FB-8197292344CC}" srcOrd="1" destOrd="0" presId="urn:microsoft.com/office/officeart/2005/8/layout/vList5"/>
    <dgm:cxn modelId="{DEB07B88-710A-4D2A-A3A4-954D767F0408}" type="presParOf" srcId="{40F73646-3417-4593-A67B-15F160E4F399}" destId="{23BC2517-E87D-44F7-89B2-51AA89B7F365}" srcOrd="3" destOrd="0" presId="urn:microsoft.com/office/officeart/2005/8/layout/vList5"/>
    <dgm:cxn modelId="{23348F7D-67BE-4CE3-9F0F-FEACB80395E6}" type="presParOf" srcId="{40F73646-3417-4593-A67B-15F160E4F399}" destId="{CACDCF1A-4162-42FF-8783-2F14CFBAA569}" srcOrd="4" destOrd="0" presId="urn:microsoft.com/office/officeart/2005/8/layout/vList5"/>
    <dgm:cxn modelId="{14F22174-9A21-4EEF-B5E0-E3E366DB4D34}" type="presParOf" srcId="{CACDCF1A-4162-42FF-8783-2F14CFBAA569}" destId="{A6E0EA45-08E4-4A14-93D8-AE1EA5F91F3C}" srcOrd="0" destOrd="0" presId="urn:microsoft.com/office/officeart/2005/8/layout/vList5"/>
    <dgm:cxn modelId="{EDE90ED3-3600-4E3C-8446-7184C373537B}" type="presParOf" srcId="{CACDCF1A-4162-42FF-8783-2F14CFBAA569}" destId="{AF7B6160-A5C5-4F10-BEF9-5DF032377261}" srcOrd="1" destOrd="0" presId="urn:microsoft.com/office/officeart/2005/8/layout/vList5"/>
    <dgm:cxn modelId="{FA51C4B5-5E8C-41EA-BDE6-ABDEE386942C}" type="presParOf" srcId="{40F73646-3417-4593-A67B-15F160E4F399}" destId="{914A584B-31AC-8B4C-8012-AB3973280547}" srcOrd="5" destOrd="0" presId="urn:microsoft.com/office/officeart/2005/8/layout/vList5"/>
    <dgm:cxn modelId="{2A099440-F2E3-4B31-9518-BABB1211CB75}" type="presParOf" srcId="{40F73646-3417-4593-A67B-15F160E4F399}" destId="{35D5B4A5-EA80-9241-8250-0725B6D0CD0E}" srcOrd="6" destOrd="0" presId="urn:microsoft.com/office/officeart/2005/8/layout/vList5"/>
    <dgm:cxn modelId="{19E03BA6-B967-4736-AF0D-3C882B6CDA82}" type="presParOf" srcId="{35D5B4A5-EA80-9241-8250-0725B6D0CD0E}" destId="{C2EEC7E1-A7B9-7749-9B04-0FFFA83A6AA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DE74095-0D7F-49BB-83D7-222B8A07CC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C65955FF-A6A0-400C-AB95-64F442ACB8A5}">
      <dgm:prSet phldrT="[Текст]" custT="1"/>
      <dgm:spPr/>
      <dgm:t>
        <a:bodyPr/>
        <a:lstStyle/>
        <a:p>
          <a:endParaRPr lang="ru-RU" sz="2000" b="1" dirty="0"/>
        </a:p>
      </dgm:t>
    </dgm:pt>
    <dgm:pt modelId="{228C79D0-EDE0-42F4-ABB3-6CCCA04D2241}" type="parTrans" cxnId="{439B9547-1B59-41DD-A0AD-6C8BFCE6F2A1}">
      <dgm:prSet/>
      <dgm:spPr/>
      <dgm:t>
        <a:bodyPr/>
        <a:lstStyle/>
        <a:p>
          <a:endParaRPr lang="ru-RU" sz="2000"/>
        </a:p>
      </dgm:t>
    </dgm:pt>
    <dgm:pt modelId="{DE3ADDF2-528A-4FD3-9837-32580C10DDA5}" type="sibTrans" cxnId="{439B9547-1B59-41DD-A0AD-6C8BFCE6F2A1}">
      <dgm:prSet/>
      <dgm:spPr/>
      <dgm:t>
        <a:bodyPr/>
        <a:lstStyle/>
        <a:p>
          <a:endParaRPr lang="ru-RU" sz="2000"/>
        </a:p>
      </dgm:t>
    </dgm:pt>
    <dgm:pt modelId="{A66DC76B-15E2-4281-ACD3-489BA4B4BDC5}">
      <dgm:prSet phldrT="[Текст]" custT="1"/>
      <dgm:spPr/>
      <dgm:t>
        <a:bodyPr/>
        <a:lstStyle/>
        <a:p>
          <a:r>
            <a:rPr lang="ru-RU" sz="2000" b="1" dirty="0"/>
            <a:t>Поставка товаров ненадлежащего качества</a:t>
          </a:r>
        </a:p>
      </dgm:t>
    </dgm:pt>
    <dgm:pt modelId="{644BB4AA-1825-4BD1-A414-159565F1C100}" type="parTrans" cxnId="{B041F3A3-71B2-4C6D-9E69-53270024ED75}">
      <dgm:prSet/>
      <dgm:spPr/>
      <dgm:t>
        <a:bodyPr/>
        <a:lstStyle/>
        <a:p>
          <a:endParaRPr lang="ru-RU" sz="2000"/>
        </a:p>
      </dgm:t>
    </dgm:pt>
    <dgm:pt modelId="{D364709F-F34F-4828-8B9A-0CCB0875FF6B}" type="sibTrans" cxnId="{B041F3A3-71B2-4C6D-9E69-53270024ED75}">
      <dgm:prSet/>
      <dgm:spPr/>
      <dgm:t>
        <a:bodyPr/>
        <a:lstStyle/>
        <a:p>
          <a:endParaRPr lang="ru-RU" sz="2000"/>
        </a:p>
      </dgm:t>
    </dgm:pt>
    <dgm:pt modelId="{B45DFA0F-EE0F-4C0B-AB84-D050F0AA32A7}">
      <dgm:prSet phldrT="[Текст]" custT="1"/>
      <dgm:spPr/>
      <dgm:t>
        <a:bodyPr/>
        <a:lstStyle/>
        <a:p>
          <a:endParaRPr lang="ru-RU" sz="2000" b="1" dirty="0"/>
        </a:p>
      </dgm:t>
    </dgm:pt>
    <dgm:pt modelId="{7124533D-845D-4A46-A170-F2E49FE4E141}" type="parTrans" cxnId="{007B1F8C-8D48-4B0E-9C88-02919EEE9C92}">
      <dgm:prSet/>
      <dgm:spPr/>
      <dgm:t>
        <a:bodyPr/>
        <a:lstStyle/>
        <a:p>
          <a:endParaRPr lang="ru-RU" sz="2000"/>
        </a:p>
      </dgm:t>
    </dgm:pt>
    <dgm:pt modelId="{52D1A5CF-AA77-484C-B1F5-8BCCF4DE7FC9}" type="sibTrans" cxnId="{007B1F8C-8D48-4B0E-9C88-02919EEE9C92}">
      <dgm:prSet/>
      <dgm:spPr/>
      <dgm:t>
        <a:bodyPr/>
        <a:lstStyle/>
        <a:p>
          <a:endParaRPr lang="ru-RU" sz="2000"/>
        </a:p>
      </dgm:t>
    </dgm:pt>
    <dgm:pt modelId="{29E204F1-4009-4BD7-B523-1FECE988302F}">
      <dgm:prSet phldrT="[Текст]" custT="1"/>
      <dgm:spPr/>
      <dgm:t>
        <a:bodyPr/>
        <a:lstStyle/>
        <a:p>
          <a:r>
            <a:rPr lang="ru-RU" sz="2000" b="1" dirty="0"/>
            <a:t>Поставка некомплектных товаров</a:t>
          </a:r>
        </a:p>
      </dgm:t>
    </dgm:pt>
    <dgm:pt modelId="{3E0E6281-942B-4A87-BFE9-85BB0E49386C}" type="parTrans" cxnId="{05024A40-4283-4474-8F9B-3AC60DE3DA5D}">
      <dgm:prSet/>
      <dgm:spPr/>
      <dgm:t>
        <a:bodyPr/>
        <a:lstStyle/>
        <a:p>
          <a:endParaRPr lang="ru-RU" sz="2000"/>
        </a:p>
      </dgm:t>
    </dgm:pt>
    <dgm:pt modelId="{403AF1F4-AB2D-4E20-8414-7495DA5A94D2}" type="sibTrans" cxnId="{05024A40-4283-4474-8F9B-3AC60DE3DA5D}">
      <dgm:prSet/>
      <dgm:spPr/>
      <dgm:t>
        <a:bodyPr/>
        <a:lstStyle/>
        <a:p>
          <a:endParaRPr lang="ru-RU" sz="2000"/>
        </a:p>
      </dgm:t>
    </dgm:pt>
    <dgm:pt modelId="{EDDC8934-54AF-4B6F-989D-ED70533EC123}">
      <dgm:prSet phldrT="[Текст]" custT="1"/>
      <dgm:spPr/>
      <dgm:t>
        <a:bodyPr/>
        <a:lstStyle/>
        <a:p>
          <a:endParaRPr lang="ru-RU" sz="2000" b="1" dirty="0"/>
        </a:p>
      </dgm:t>
    </dgm:pt>
    <dgm:pt modelId="{ABC54B58-F944-4849-BE86-E407D3099F64}" type="parTrans" cxnId="{1501658A-B5F1-4426-B4B0-B8C3B05122BA}">
      <dgm:prSet/>
      <dgm:spPr/>
      <dgm:t>
        <a:bodyPr/>
        <a:lstStyle/>
        <a:p>
          <a:endParaRPr lang="ru-RU" sz="2000"/>
        </a:p>
      </dgm:t>
    </dgm:pt>
    <dgm:pt modelId="{E0580044-8417-4027-898D-EC7C8B3947CB}" type="sibTrans" cxnId="{1501658A-B5F1-4426-B4B0-B8C3B05122BA}">
      <dgm:prSet/>
      <dgm:spPr/>
      <dgm:t>
        <a:bodyPr/>
        <a:lstStyle/>
        <a:p>
          <a:endParaRPr lang="ru-RU" sz="2000"/>
        </a:p>
      </dgm:t>
    </dgm:pt>
    <dgm:pt modelId="{89738F3D-B2FD-4C19-A5F7-97093F8CDBB1}">
      <dgm:prSet phldrT="[Текст]" custT="1"/>
      <dgm:spPr/>
      <dgm:t>
        <a:bodyPr/>
        <a:lstStyle/>
        <a:p>
          <a:r>
            <a:rPr lang="ru-RU" sz="2000" b="1" dirty="0"/>
            <a:t>Нарушение сроков поставки товаров (два и более раза)</a:t>
          </a:r>
        </a:p>
      </dgm:t>
    </dgm:pt>
    <dgm:pt modelId="{A8876E07-23EE-4D6A-8C03-6D128915FF1C}" type="parTrans" cxnId="{F7B1034B-1DBA-4CAB-B9E3-6D8CCCF055CD}">
      <dgm:prSet/>
      <dgm:spPr/>
      <dgm:t>
        <a:bodyPr/>
        <a:lstStyle/>
        <a:p>
          <a:endParaRPr lang="ru-RU" sz="2000"/>
        </a:p>
      </dgm:t>
    </dgm:pt>
    <dgm:pt modelId="{5145AB4D-7749-41F2-920F-A62935E977AB}" type="sibTrans" cxnId="{F7B1034B-1DBA-4CAB-B9E3-6D8CCCF055CD}">
      <dgm:prSet/>
      <dgm:spPr/>
      <dgm:t>
        <a:bodyPr/>
        <a:lstStyle/>
        <a:p>
          <a:endParaRPr lang="ru-RU" sz="2000"/>
        </a:p>
      </dgm:t>
    </dgm:pt>
    <dgm:pt modelId="{EE205041-C600-4CA1-BC10-1649F58691CD}">
      <dgm:prSet custT="1"/>
      <dgm:spPr/>
      <dgm:t>
        <a:bodyPr/>
        <a:lstStyle/>
        <a:p>
          <a:endParaRPr lang="ru-RU" sz="2000" b="1" baseline="0" dirty="0"/>
        </a:p>
      </dgm:t>
    </dgm:pt>
    <dgm:pt modelId="{A222A500-BF0D-4149-B1B8-542695004D9F}" type="parTrans" cxnId="{A1E65C2A-9519-4435-A53D-CBAB3849F378}">
      <dgm:prSet/>
      <dgm:spPr/>
      <dgm:t>
        <a:bodyPr/>
        <a:lstStyle/>
        <a:p>
          <a:endParaRPr lang="ru-RU" sz="2000"/>
        </a:p>
      </dgm:t>
    </dgm:pt>
    <dgm:pt modelId="{9FACD772-C775-49CB-AC6E-50890DACC375}" type="sibTrans" cxnId="{A1E65C2A-9519-4435-A53D-CBAB3849F378}">
      <dgm:prSet/>
      <dgm:spPr/>
      <dgm:t>
        <a:bodyPr/>
        <a:lstStyle/>
        <a:p>
          <a:endParaRPr lang="ru-RU" sz="2000"/>
        </a:p>
      </dgm:t>
    </dgm:pt>
    <dgm:pt modelId="{2B5144B5-52EF-4C71-9C12-09ACCBB5085A}">
      <dgm:prSet custT="1"/>
      <dgm:spPr/>
      <dgm:t>
        <a:bodyPr/>
        <a:lstStyle/>
        <a:p>
          <a:r>
            <a:rPr lang="ru-RU" sz="2000" b="1" dirty="0"/>
            <a:t>Нарушение сроков начала или хода выполнения работ</a:t>
          </a:r>
        </a:p>
      </dgm:t>
    </dgm:pt>
    <dgm:pt modelId="{5754EB34-594E-4D6F-BD2D-350DA2F63AA4}" type="parTrans" cxnId="{3572555B-94C4-4127-922C-90D3C607DE52}">
      <dgm:prSet/>
      <dgm:spPr/>
      <dgm:t>
        <a:bodyPr/>
        <a:lstStyle/>
        <a:p>
          <a:endParaRPr lang="ru-RU" sz="2000"/>
        </a:p>
      </dgm:t>
    </dgm:pt>
    <dgm:pt modelId="{88ACDBFE-0E88-4CEF-84B4-2F5F04373DA9}" type="sibTrans" cxnId="{3572555B-94C4-4127-922C-90D3C607DE52}">
      <dgm:prSet/>
      <dgm:spPr/>
      <dgm:t>
        <a:bodyPr/>
        <a:lstStyle/>
        <a:p>
          <a:endParaRPr lang="ru-RU" sz="2000"/>
        </a:p>
      </dgm:t>
    </dgm:pt>
    <dgm:pt modelId="{9E218614-436E-4AED-9683-781AB5357030}">
      <dgm:prSet custT="1"/>
      <dgm:spPr/>
      <dgm:t>
        <a:bodyPr/>
        <a:lstStyle/>
        <a:p>
          <a:endParaRPr lang="ru-RU" sz="2000" b="1" dirty="0"/>
        </a:p>
      </dgm:t>
    </dgm:pt>
    <dgm:pt modelId="{E5B8A43F-3077-4675-8685-7B8B3A9F1B03}" type="parTrans" cxnId="{208B2518-543B-49C6-A334-C1456363205A}">
      <dgm:prSet/>
      <dgm:spPr/>
      <dgm:t>
        <a:bodyPr/>
        <a:lstStyle/>
        <a:p>
          <a:endParaRPr lang="ru-RU" sz="2000"/>
        </a:p>
      </dgm:t>
    </dgm:pt>
    <dgm:pt modelId="{19097BDB-DBCC-4FC4-9550-C48BF71CAFE5}" type="sibTrans" cxnId="{208B2518-543B-49C6-A334-C1456363205A}">
      <dgm:prSet/>
      <dgm:spPr/>
      <dgm:t>
        <a:bodyPr/>
        <a:lstStyle/>
        <a:p>
          <a:endParaRPr lang="ru-RU" sz="2000"/>
        </a:p>
      </dgm:t>
    </dgm:pt>
    <dgm:pt modelId="{691AA969-A06B-4A72-A8EC-4319A5E92E28}">
      <dgm:prSet custT="1"/>
      <dgm:spPr/>
      <dgm:t>
        <a:bodyPr/>
        <a:lstStyle/>
        <a:p>
          <a:r>
            <a:rPr lang="ru-RU" sz="2000" b="1" dirty="0"/>
            <a:t>Существенные и неустранимые нарушения условий контракта</a:t>
          </a:r>
        </a:p>
      </dgm:t>
    </dgm:pt>
    <dgm:pt modelId="{8C59DECE-879D-4E49-BF08-7D232C701038}" type="parTrans" cxnId="{C09F174A-C04E-4457-9F87-CDBFEABB84E1}">
      <dgm:prSet/>
      <dgm:spPr/>
      <dgm:t>
        <a:bodyPr/>
        <a:lstStyle/>
        <a:p>
          <a:endParaRPr lang="ru-RU" sz="2000"/>
        </a:p>
      </dgm:t>
    </dgm:pt>
    <dgm:pt modelId="{E7799BAE-8D7C-4C34-8518-53DB1C77FC7F}" type="sibTrans" cxnId="{C09F174A-C04E-4457-9F87-CDBFEABB84E1}">
      <dgm:prSet/>
      <dgm:spPr/>
      <dgm:t>
        <a:bodyPr/>
        <a:lstStyle/>
        <a:p>
          <a:endParaRPr lang="ru-RU" sz="2000"/>
        </a:p>
      </dgm:t>
    </dgm:pt>
    <dgm:pt modelId="{202873F8-A04B-4FCA-B113-05631F45D03C}">
      <dgm:prSet custT="1"/>
      <dgm:spPr/>
      <dgm:t>
        <a:bodyPr/>
        <a:lstStyle/>
        <a:p>
          <a:endParaRPr lang="ru-RU" sz="2000" dirty="0"/>
        </a:p>
      </dgm:t>
    </dgm:pt>
    <dgm:pt modelId="{16DCD310-98F6-46EE-8E9F-CF11F7A651A6}" type="sibTrans" cxnId="{5269230E-B74C-4B1C-8531-6B2CC367062F}">
      <dgm:prSet/>
      <dgm:spPr/>
      <dgm:t>
        <a:bodyPr/>
        <a:lstStyle/>
        <a:p>
          <a:endParaRPr lang="ru-RU" sz="2000"/>
        </a:p>
      </dgm:t>
    </dgm:pt>
    <dgm:pt modelId="{EF0A2400-8DDD-4E83-A146-1AFCDE9D4E2F}" type="parTrans" cxnId="{5269230E-B74C-4B1C-8531-6B2CC367062F}">
      <dgm:prSet/>
      <dgm:spPr/>
      <dgm:t>
        <a:bodyPr/>
        <a:lstStyle/>
        <a:p>
          <a:endParaRPr lang="ru-RU" sz="2000"/>
        </a:p>
      </dgm:t>
    </dgm:pt>
    <dgm:pt modelId="{48FAE2D3-ADE7-4F4E-B1D7-4FABEC8F1373}">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u-RU" sz="2000" b="1" dirty="0">
              <a:solidFill>
                <a:schemeClr val="bg1"/>
              </a:solidFill>
            </a:rPr>
            <a:t>Предоставление поставщиком недостоверной информации о своем соответствии требованиям документации</a:t>
          </a:r>
        </a:p>
      </dgm:t>
    </dgm:pt>
    <dgm:pt modelId="{9FACAB96-EA56-400F-95C1-05719FF811F3}" type="parTrans" cxnId="{48860D38-BFE6-4CF3-9072-6DDA7BEF7BDF}">
      <dgm:prSet/>
      <dgm:spPr/>
      <dgm:t>
        <a:bodyPr/>
        <a:lstStyle/>
        <a:p>
          <a:endParaRPr lang="ru-RU" sz="2000"/>
        </a:p>
      </dgm:t>
    </dgm:pt>
    <dgm:pt modelId="{DA1AF21E-F27D-47D6-BF71-1884290C795D}" type="sibTrans" cxnId="{48860D38-BFE6-4CF3-9072-6DDA7BEF7BDF}">
      <dgm:prSet/>
      <dgm:spPr/>
      <dgm:t>
        <a:bodyPr/>
        <a:lstStyle/>
        <a:p>
          <a:endParaRPr lang="ru-RU" sz="2000"/>
        </a:p>
      </dgm:t>
    </dgm:pt>
    <dgm:pt modelId="{E20C570E-7734-4502-AFE3-68EDE82C7B95}" type="pres">
      <dgm:prSet presAssocID="{5DE74095-0D7F-49BB-83D7-222B8A07CC2F}" presName="Name0" presStyleCnt="0">
        <dgm:presLayoutVars>
          <dgm:dir/>
          <dgm:animLvl val="lvl"/>
          <dgm:resizeHandles val="exact"/>
        </dgm:presLayoutVars>
      </dgm:prSet>
      <dgm:spPr/>
    </dgm:pt>
    <dgm:pt modelId="{0F383D3E-D84F-4512-9653-27D06C7380FB}" type="pres">
      <dgm:prSet presAssocID="{C65955FF-A6A0-400C-AB95-64F442ACB8A5}" presName="linNode" presStyleCnt="0"/>
      <dgm:spPr/>
    </dgm:pt>
    <dgm:pt modelId="{0CEC917A-C0AA-4452-A198-46010AA23BBB}" type="pres">
      <dgm:prSet presAssocID="{C65955FF-A6A0-400C-AB95-64F442ACB8A5}" presName="parentText" presStyleLbl="node1" presStyleIdx="0" presStyleCnt="6" custScaleX="13658" custScaleY="58652" custLinFactNeighborX="-15910">
        <dgm:presLayoutVars>
          <dgm:chMax val="1"/>
          <dgm:bulletEnabled val="1"/>
        </dgm:presLayoutVars>
      </dgm:prSet>
      <dgm:spPr/>
    </dgm:pt>
    <dgm:pt modelId="{6C8DBE7E-2FC8-47C7-8E9C-8DFA67D7E365}" type="pres">
      <dgm:prSet presAssocID="{C65955FF-A6A0-400C-AB95-64F442ACB8A5}" presName="descendantText" presStyleLbl="alignAccFollowNode1" presStyleIdx="0" presStyleCnt="6" custScaleX="143305" custScaleY="62822">
        <dgm:presLayoutVars>
          <dgm:bulletEnabled val="1"/>
        </dgm:presLayoutVars>
      </dgm:prSet>
      <dgm:spPr/>
    </dgm:pt>
    <dgm:pt modelId="{89D74B15-DE55-458F-B68E-09F84E268BCA}" type="pres">
      <dgm:prSet presAssocID="{DE3ADDF2-528A-4FD3-9837-32580C10DDA5}" presName="sp" presStyleCnt="0"/>
      <dgm:spPr/>
    </dgm:pt>
    <dgm:pt modelId="{B5075BA4-688B-4A91-8D7C-CC5612B0B3E4}" type="pres">
      <dgm:prSet presAssocID="{B45DFA0F-EE0F-4C0B-AB84-D050F0AA32A7}" presName="linNode" presStyleCnt="0"/>
      <dgm:spPr/>
    </dgm:pt>
    <dgm:pt modelId="{58752F2D-9ECD-430D-91AF-A1758A5C68D9}" type="pres">
      <dgm:prSet presAssocID="{B45DFA0F-EE0F-4C0B-AB84-D050F0AA32A7}" presName="parentText" presStyleLbl="node1" presStyleIdx="1" presStyleCnt="6" custScaleX="13658" custScaleY="43335" custLinFactNeighborX="-7845" custLinFactNeighborY="123">
        <dgm:presLayoutVars>
          <dgm:chMax val="1"/>
          <dgm:bulletEnabled val="1"/>
        </dgm:presLayoutVars>
      </dgm:prSet>
      <dgm:spPr/>
    </dgm:pt>
    <dgm:pt modelId="{D1F9A21C-8EF3-4A56-8AD3-56BE625D8498}" type="pres">
      <dgm:prSet presAssocID="{B45DFA0F-EE0F-4C0B-AB84-D050F0AA32A7}" presName="descendantText" presStyleLbl="alignAccFollowNode1" presStyleIdx="1" presStyleCnt="6" custScaleX="143305" custScaleY="51769" custLinFactNeighborX="-248" custLinFactNeighborY="-2692">
        <dgm:presLayoutVars>
          <dgm:bulletEnabled val="1"/>
        </dgm:presLayoutVars>
      </dgm:prSet>
      <dgm:spPr/>
    </dgm:pt>
    <dgm:pt modelId="{651B80B3-5FF0-422D-B4DA-FF4D15864174}" type="pres">
      <dgm:prSet presAssocID="{52D1A5CF-AA77-484C-B1F5-8BCCF4DE7FC9}" presName="sp" presStyleCnt="0"/>
      <dgm:spPr/>
    </dgm:pt>
    <dgm:pt modelId="{D61DAD77-C6D6-4E97-B358-4815947168FE}" type="pres">
      <dgm:prSet presAssocID="{EDDC8934-54AF-4B6F-989D-ED70533EC123}" presName="linNode" presStyleCnt="0"/>
      <dgm:spPr/>
    </dgm:pt>
    <dgm:pt modelId="{2117C7A6-0222-479F-8151-530C87753E46}" type="pres">
      <dgm:prSet presAssocID="{EDDC8934-54AF-4B6F-989D-ED70533EC123}" presName="parentText" presStyleLbl="node1" presStyleIdx="2" presStyleCnt="6" custScaleX="13658" custScaleY="46698" custLinFactNeighborX="-7845" custLinFactNeighborY="123">
        <dgm:presLayoutVars>
          <dgm:chMax val="1"/>
          <dgm:bulletEnabled val="1"/>
        </dgm:presLayoutVars>
      </dgm:prSet>
      <dgm:spPr/>
    </dgm:pt>
    <dgm:pt modelId="{3DF8F0A9-AF5C-4C9A-A05C-A58DF92F4DD4}" type="pres">
      <dgm:prSet presAssocID="{EDDC8934-54AF-4B6F-989D-ED70533EC123}" presName="descendantText" presStyleLbl="alignAccFollowNode1" presStyleIdx="2" presStyleCnt="6" custScaleX="143305" custScaleY="55797">
        <dgm:presLayoutVars>
          <dgm:bulletEnabled val="1"/>
        </dgm:presLayoutVars>
      </dgm:prSet>
      <dgm:spPr/>
    </dgm:pt>
    <dgm:pt modelId="{77B964D4-C7F4-4424-B17B-B6733854C7E3}" type="pres">
      <dgm:prSet presAssocID="{E0580044-8417-4027-898D-EC7C8B3947CB}" presName="sp" presStyleCnt="0"/>
      <dgm:spPr/>
    </dgm:pt>
    <dgm:pt modelId="{14639248-A004-4C4B-B950-0AF87B3828ED}" type="pres">
      <dgm:prSet presAssocID="{EE205041-C600-4CA1-BC10-1649F58691CD}" presName="linNode" presStyleCnt="0"/>
      <dgm:spPr/>
    </dgm:pt>
    <dgm:pt modelId="{10DCF8FB-B6EF-4FAE-8F6D-37E9EB70FF34}" type="pres">
      <dgm:prSet presAssocID="{EE205041-C600-4CA1-BC10-1649F58691CD}" presName="parentText" presStyleLbl="node1" presStyleIdx="3" presStyleCnt="6" custScaleX="13658" custScaleY="55162" custLinFactNeighborX="-7845" custLinFactNeighborY="123">
        <dgm:presLayoutVars>
          <dgm:chMax val="1"/>
          <dgm:bulletEnabled val="1"/>
        </dgm:presLayoutVars>
      </dgm:prSet>
      <dgm:spPr/>
    </dgm:pt>
    <dgm:pt modelId="{EE9B7799-372B-4424-9543-2095C857F443}" type="pres">
      <dgm:prSet presAssocID="{EE205041-C600-4CA1-BC10-1649F58691CD}" presName="descendantText" presStyleLbl="alignAccFollowNode1" presStyleIdx="3" presStyleCnt="6" custScaleX="143305" custScaleY="69409">
        <dgm:presLayoutVars>
          <dgm:bulletEnabled val="1"/>
        </dgm:presLayoutVars>
      </dgm:prSet>
      <dgm:spPr/>
    </dgm:pt>
    <dgm:pt modelId="{24E1FC60-BD67-40CC-BE8F-3B7182D8AFF1}" type="pres">
      <dgm:prSet presAssocID="{9FACD772-C775-49CB-AC6E-50890DACC375}" presName="sp" presStyleCnt="0"/>
      <dgm:spPr/>
    </dgm:pt>
    <dgm:pt modelId="{A5ABDB24-D42E-49F5-B93B-C2CE00EBD56B}" type="pres">
      <dgm:prSet presAssocID="{9E218614-436E-4AED-9683-781AB5357030}" presName="linNode" presStyleCnt="0"/>
      <dgm:spPr/>
    </dgm:pt>
    <dgm:pt modelId="{ECE86B65-D2D3-495C-86CC-13EE509270F2}" type="pres">
      <dgm:prSet presAssocID="{9E218614-436E-4AED-9683-781AB5357030}" presName="parentText" presStyleLbl="node1" presStyleIdx="4" presStyleCnt="6" custScaleX="13658" custScaleY="51251" custLinFactNeighborX="-7845" custLinFactNeighborY="123">
        <dgm:presLayoutVars>
          <dgm:chMax val="1"/>
          <dgm:bulletEnabled val="1"/>
        </dgm:presLayoutVars>
      </dgm:prSet>
      <dgm:spPr/>
    </dgm:pt>
    <dgm:pt modelId="{4DABCE23-AC92-4360-B5CE-06FA414F4CC8}" type="pres">
      <dgm:prSet presAssocID="{9E218614-436E-4AED-9683-781AB5357030}" presName="descendantText" presStyleLbl="alignAccFollowNode1" presStyleIdx="4" presStyleCnt="6" custScaleX="143305" custScaleY="56409">
        <dgm:presLayoutVars>
          <dgm:bulletEnabled val="1"/>
        </dgm:presLayoutVars>
      </dgm:prSet>
      <dgm:spPr/>
    </dgm:pt>
    <dgm:pt modelId="{01213E29-DC32-42BE-AE76-F4AF1882B61C}" type="pres">
      <dgm:prSet presAssocID="{19097BDB-DBCC-4FC4-9550-C48BF71CAFE5}" presName="sp" presStyleCnt="0"/>
      <dgm:spPr/>
    </dgm:pt>
    <dgm:pt modelId="{44B81110-A5EA-494A-B96B-315E5A335B99}" type="pres">
      <dgm:prSet presAssocID="{202873F8-A04B-4FCA-B113-05631F45D03C}" presName="linNode" presStyleCnt="0"/>
      <dgm:spPr/>
    </dgm:pt>
    <dgm:pt modelId="{1BD71B1B-5B01-4C56-8402-D6853285CE37}" type="pres">
      <dgm:prSet presAssocID="{202873F8-A04B-4FCA-B113-05631F45D03C}" presName="parentText" presStyleLbl="node1" presStyleIdx="5" presStyleCnt="6" custScaleX="13834" custScaleY="66824" custLinFactNeighborX="-8024">
        <dgm:presLayoutVars>
          <dgm:chMax val="1"/>
          <dgm:bulletEnabled val="1"/>
        </dgm:presLayoutVars>
      </dgm:prSet>
      <dgm:spPr/>
    </dgm:pt>
    <dgm:pt modelId="{E04BD522-AF29-47DE-B381-2CC8654D4447}" type="pres">
      <dgm:prSet presAssocID="{202873F8-A04B-4FCA-B113-05631F45D03C}" presName="descendantText" presStyleLbl="alignAccFollowNode1" presStyleIdx="5" presStyleCnt="6" custScaleX="143060" custScaleY="82003">
        <dgm:presLayoutVars>
          <dgm:bulletEnabled val="1"/>
        </dgm:presLayoutVars>
      </dgm:prSet>
      <dgm:spPr/>
    </dgm:pt>
  </dgm:ptLst>
  <dgm:cxnLst>
    <dgm:cxn modelId="{5269230E-B74C-4B1C-8531-6B2CC367062F}" srcId="{5DE74095-0D7F-49BB-83D7-222B8A07CC2F}" destId="{202873F8-A04B-4FCA-B113-05631F45D03C}" srcOrd="5" destOrd="0" parTransId="{EF0A2400-8DDD-4E83-A146-1AFCDE9D4E2F}" sibTransId="{16DCD310-98F6-46EE-8E9F-CF11F7A651A6}"/>
    <dgm:cxn modelId="{208B2518-543B-49C6-A334-C1456363205A}" srcId="{5DE74095-0D7F-49BB-83D7-222B8A07CC2F}" destId="{9E218614-436E-4AED-9683-781AB5357030}" srcOrd="4" destOrd="0" parTransId="{E5B8A43F-3077-4675-8685-7B8B3A9F1B03}" sibTransId="{19097BDB-DBCC-4FC4-9550-C48BF71CAFE5}"/>
    <dgm:cxn modelId="{A1E65C2A-9519-4435-A53D-CBAB3849F378}" srcId="{5DE74095-0D7F-49BB-83D7-222B8A07CC2F}" destId="{EE205041-C600-4CA1-BC10-1649F58691CD}" srcOrd="3" destOrd="0" parTransId="{A222A500-BF0D-4149-B1B8-542695004D9F}" sibTransId="{9FACD772-C775-49CB-AC6E-50890DACC375}"/>
    <dgm:cxn modelId="{48860D38-BFE6-4CF3-9072-6DDA7BEF7BDF}" srcId="{202873F8-A04B-4FCA-B113-05631F45D03C}" destId="{48FAE2D3-ADE7-4F4E-B1D7-4FABEC8F1373}" srcOrd="0" destOrd="0" parTransId="{9FACAB96-EA56-400F-95C1-05719FF811F3}" sibTransId="{DA1AF21E-F27D-47D6-BF71-1884290C795D}"/>
    <dgm:cxn modelId="{2C20C63D-C5C6-40A2-B028-9972A828FBCC}" type="presOf" srcId="{48FAE2D3-ADE7-4F4E-B1D7-4FABEC8F1373}" destId="{E04BD522-AF29-47DE-B381-2CC8654D4447}" srcOrd="0" destOrd="0" presId="urn:microsoft.com/office/officeart/2005/8/layout/vList5"/>
    <dgm:cxn modelId="{05024A40-4283-4474-8F9B-3AC60DE3DA5D}" srcId="{B45DFA0F-EE0F-4C0B-AB84-D050F0AA32A7}" destId="{29E204F1-4009-4BD7-B523-1FECE988302F}" srcOrd="0" destOrd="0" parTransId="{3E0E6281-942B-4A87-BFE9-85BB0E49386C}" sibTransId="{403AF1F4-AB2D-4E20-8414-7495DA5A94D2}"/>
    <dgm:cxn modelId="{3572555B-94C4-4127-922C-90D3C607DE52}" srcId="{EE205041-C600-4CA1-BC10-1649F58691CD}" destId="{2B5144B5-52EF-4C71-9C12-09ACCBB5085A}" srcOrd="0" destOrd="0" parTransId="{5754EB34-594E-4D6F-BD2D-350DA2F63AA4}" sibTransId="{88ACDBFE-0E88-4CEF-84B4-2F5F04373DA9}"/>
    <dgm:cxn modelId="{3944AB5B-284D-4359-8144-139CF33FE461}" type="presOf" srcId="{A66DC76B-15E2-4281-ACD3-489BA4B4BDC5}" destId="{6C8DBE7E-2FC8-47C7-8E9C-8DFA67D7E365}" srcOrd="0" destOrd="0" presId="urn:microsoft.com/office/officeart/2005/8/layout/vList5"/>
    <dgm:cxn modelId="{1C9DC043-2DEF-43FD-97D1-D6D18D75B902}" type="presOf" srcId="{EE205041-C600-4CA1-BC10-1649F58691CD}" destId="{10DCF8FB-B6EF-4FAE-8F6D-37E9EB70FF34}" srcOrd="0" destOrd="0" presId="urn:microsoft.com/office/officeart/2005/8/layout/vList5"/>
    <dgm:cxn modelId="{439B9547-1B59-41DD-A0AD-6C8BFCE6F2A1}" srcId="{5DE74095-0D7F-49BB-83D7-222B8A07CC2F}" destId="{C65955FF-A6A0-400C-AB95-64F442ACB8A5}" srcOrd="0" destOrd="0" parTransId="{228C79D0-EDE0-42F4-ABB3-6CCCA04D2241}" sibTransId="{DE3ADDF2-528A-4FD3-9837-32580C10DDA5}"/>
    <dgm:cxn modelId="{C09F174A-C04E-4457-9F87-CDBFEABB84E1}" srcId="{9E218614-436E-4AED-9683-781AB5357030}" destId="{691AA969-A06B-4A72-A8EC-4319A5E92E28}" srcOrd="0" destOrd="0" parTransId="{8C59DECE-879D-4E49-BF08-7D232C701038}" sibTransId="{E7799BAE-8D7C-4C34-8518-53DB1C77FC7F}"/>
    <dgm:cxn modelId="{F7B1034B-1DBA-4CAB-B9E3-6D8CCCF055CD}" srcId="{EDDC8934-54AF-4B6F-989D-ED70533EC123}" destId="{89738F3D-B2FD-4C19-A5F7-97093F8CDBB1}" srcOrd="0" destOrd="0" parTransId="{A8876E07-23EE-4D6A-8C03-6D128915FF1C}" sibTransId="{5145AB4D-7749-41F2-920F-A62935E977AB}"/>
    <dgm:cxn modelId="{A4D2314F-6B6F-4047-9ABE-10B1D89B81BD}" type="presOf" srcId="{9E218614-436E-4AED-9683-781AB5357030}" destId="{ECE86B65-D2D3-495C-86CC-13EE509270F2}" srcOrd="0" destOrd="0" presId="urn:microsoft.com/office/officeart/2005/8/layout/vList5"/>
    <dgm:cxn modelId="{97509854-F4F7-4193-81ED-47CFCC20D249}" type="presOf" srcId="{2B5144B5-52EF-4C71-9C12-09ACCBB5085A}" destId="{EE9B7799-372B-4424-9543-2095C857F443}" srcOrd="0" destOrd="0" presId="urn:microsoft.com/office/officeart/2005/8/layout/vList5"/>
    <dgm:cxn modelId="{1501658A-B5F1-4426-B4B0-B8C3B05122BA}" srcId="{5DE74095-0D7F-49BB-83D7-222B8A07CC2F}" destId="{EDDC8934-54AF-4B6F-989D-ED70533EC123}" srcOrd="2" destOrd="0" parTransId="{ABC54B58-F944-4849-BE86-E407D3099F64}" sibTransId="{E0580044-8417-4027-898D-EC7C8B3947CB}"/>
    <dgm:cxn modelId="{007B1F8C-8D48-4B0E-9C88-02919EEE9C92}" srcId="{5DE74095-0D7F-49BB-83D7-222B8A07CC2F}" destId="{B45DFA0F-EE0F-4C0B-AB84-D050F0AA32A7}" srcOrd="1" destOrd="0" parTransId="{7124533D-845D-4A46-A170-F2E49FE4E141}" sibTransId="{52D1A5CF-AA77-484C-B1F5-8BCCF4DE7FC9}"/>
    <dgm:cxn modelId="{E858DD8D-479E-44E6-9E44-34E63CE8876B}" type="presOf" srcId="{691AA969-A06B-4A72-A8EC-4319A5E92E28}" destId="{4DABCE23-AC92-4360-B5CE-06FA414F4CC8}" srcOrd="0" destOrd="0" presId="urn:microsoft.com/office/officeart/2005/8/layout/vList5"/>
    <dgm:cxn modelId="{E948589C-4EE3-412F-AC31-B0E533D37159}" type="presOf" srcId="{89738F3D-B2FD-4C19-A5F7-97093F8CDBB1}" destId="{3DF8F0A9-AF5C-4C9A-A05C-A58DF92F4DD4}" srcOrd="0" destOrd="0" presId="urn:microsoft.com/office/officeart/2005/8/layout/vList5"/>
    <dgm:cxn modelId="{057B4C9F-48BC-4465-9CDB-6C4618ADF2D6}" type="presOf" srcId="{C65955FF-A6A0-400C-AB95-64F442ACB8A5}" destId="{0CEC917A-C0AA-4452-A198-46010AA23BBB}" srcOrd="0" destOrd="0" presId="urn:microsoft.com/office/officeart/2005/8/layout/vList5"/>
    <dgm:cxn modelId="{B041F3A3-71B2-4C6D-9E69-53270024ED75}" srcId="{C65955FF-A6A0-400C-AB95-64F442ACB8A5}" destId="{A66DC76B-15E2-4281-ACD3-489BA4B4BDC5}" srcOrd="0" destOrd="0" parTransId="{644BB4AA-1825-4BD1-A414-159565F1C100}" sibTransId="{D364709F-F34F-4828-8B9A-0CCB0875FF6B}"/>
    <dgm:cxn modelId="{51428FB2-1106-4435-95DC-4A159EDA4BC4}" type="presOf" srcId="{29E204F1-4009-4BD7-B523-1FECE988302F}" destId="{D1F9A21C-8EF3-4A56-8AD3-56BE625D8498}" srcOrd="0" destOrd="0" presId="urn:microsoft.com/office/officeart/2005/8/layout/vList5"/>
    <dgm:cxn modelId="{7EEECEF7-BD48-49E9-B11E-EE293DA3DCEE}" type="presOf" srcId="{202873F8-A04B-4FCA-B113-05631F45D03C}" destId="{1BD71B1B-5B01-4C56-8402-D6853285CE37}" srcOrd="0" destOrd="0" presId="urn:microsoft.com/office/officeart/2005/8/layout/vList5"/>
    <dgm:cxn modelId="{18245DFB-5F71-449A-B699-6FD45A5D626F}" type="presOf" srcId="{B45DFA0F-EE0F-4C0B-AB84-D050F0AA32A7}" destId="{58752F2D-9ECD-430D-91AF-A1758A5C68D9}" srcOrd="0" destOrd="0" presId="urn:microsoft.com/office/officeart/2005/8/layout/vList5"/>
    <dgm:cxn modelId="{7A712BFC-3180-4C63-A930-CFF1E46E92E9}" type="presOf" srcId="{5DE74095-0D7F-49BB-83D7-222B8A07CC2F}" destId="{E20C570E-7734-4502-AFE3-68EDE82C7B95}" srcOrd="0" destOrd="0" presId="urn:microsoft.com/office/officeart/2005/8/layout/vList5"/>
    <dgm:cxn modelId="{620985FD-8F05-4656-9B5B-3BE97402E228}" type="presOf" srcId="{EDDC8934-54AF-4B6F-989D-ED70533EC123}" destId="{2117C7A6-0222-479F-8151-530C87753E46}" srcOrd="0" destOrd="0" presId="urn:microsoft.com/office/officeart/2005/8/layout/vList5"/>
    <dgm:cxn modelId="{99B30CBD-FF91-4B92-980A-14ED1EAC1A25}" type="presParOf" srcId="{E20C570E-7734-4502-AFE3-68EDE82C7B95}" destId="{0F383D3E-D84F-4512-9653-27D06C7380FB}" srcOrd="0" destOrd="0" presId="urn:microsoft.com/office/officeart/2005/8/layout/vList5"/>
    <dgm:cxn modelId="{12530C86-AA6A-420A-9AC9-C8FBE8408FD7}" type="presParOf" srcId="{0F383D3E-D84F-4512-9653-27D06C7380FB}" destId="{0CEC917A-C0AA-4452-A198-46010AA23BBB}" srcOrd="0" destOrd="0" presId="urn:microsoft.com/office/officeart/2005/8/layout/vList5"/>
    <dgm:cxn modelId="{DED89599-9D70-4562-B6DF-B4302FBADBB9}" type="presParOf" srcId="{0F383D3E-D84F-4512-9653-27D06C7380FB}" destId="{6C8DBE7E-2FC8-47C7-8E9C-8DFA67D7E365}" srcOrd="1" destOrd="0" presId="urn:microsoft.com/office/officeart/2005/8/layout/vList5"/>
    <dgm:cxn modelId="{CF69460F-0B3B-4800-8C28-8631061DF418}" type="presParOf" srcId="{E20C570E-7734-4502-AFE3-68EDE82C7B95}" destId="{89D74B15-DE55-458F-B68E-09F84E268BCA}" srcOrd="1" destOrd="0" presId="urn:microsoft.com/office/officeart/2005/8/layout/vList5"/>
    <dgm:cxn modelId="{C12D77D1-2212-4CEE-A310-35B226C27FBA}" type="presParOf" srcId="{E20C570E-7734-4502-AFE3-68EDE82C7B95}" destId="{B5075BA4-688B-4A91-8D7C-CC5612B0B3E4}" srcOrd="2" destOrd="0" presId="urn:microsoft.com/office/officeart/2005/8/layout/vList5"/>
    <dgm:cxn modelId="{4AA67938-5CB5-4CD0-A3A3-FAAA8054B37B}" type="presParOf" srcId="{B5075BA4-688B-4A91-8D7C-CC5612B0B3E4}" destId="{58752F2D-9ECD-430D-91AF-A1758A5C68D9}" srcOrd="0" destOrd="0" presId="urn:microsoft.com/office/officeart/2005/8/layout/vList5"/>
    <dgm:cxn modelId="{E36444FB-56D7-4CF6-A998-8746DEE88D3F}" type="presParOf" srcId="{B5075BA4-688B-4A91-8D7C-CC5612B0B3E4}" destId="{D1F9A21C-8EF3-4A56-8AD3-56BE625D8498}" srcOrd="1" destOrd="0" presId="urn:microsoft.com/office/officeart/2005/8/layout/vList5"/>
    <dgm:cxn modelId="{EA925C56-4BC0-4B10-B108-F35C73D89716}" type="presParOf" srcId="{E20C570E-7734-4502-AFE3-68EDE82C7B95}" destId="{651B80B3-5FF0-422D-B4DA-FF4D15864174}" srcOrd="3" destOrd="0" presId="urn:microsoft.com/office/officeart/2005/8/layout/vList5"/>
    <dgm:cxn modelId="{DC809E99-0785-49BF-901F-63E68B3E0BE3}" type="presParOf" srcId="{E20C570E-7734-4502-AFE3-68EDE82C7B95}" destId="{D61DAD77-C6D6-4E97-B358-4815947168FE}" srcOrd="4" destOrd="0" presId="urn:microsoft.com/office/officeart/2005/8/layout/vList5"/>
    <dgm:cxn modelId="{2CAF32F1-EE4B-4B2C-953D-02673B642C8C}" type="presParOf" srcId="{D61DAD77-C6D6-4E97-B358-4815947168FE}" destId="{2117C7A6-0222-479F-8151-530C87753E46}" srcOrd="0" destOrd="0" presId="urn:microsoft.com/office/officeart/2005/8/layout/vList5"/>
    <dgm:cxn modelId="{A82BEFC8-A50E-49F9-9F54-82631EF342B3}" type="presParOf" srcId="{D61DAD77-C6D6-4E97-B358-4815947168FE}" destId="{3DF8F0A9-AF5C-4C9A-A05C-A58DF92F4DD4}" srcOrd="1" destOrd="0" presId="urn:microsoft.com/office/officeart/2005/8/layout/vList5"/>
    <dgm:cxn modelId="{ABBCFFE8-B18B-4B7E-9BB8-5E1CA53BC0FC}" type="presParOf" srcId="{E20C570E-7734-4502-AFE3-68EDE82C7B95}" destId="{77B964D4-C7F4-4424-B17B-B6733854C7E3}" srcOrd="5" destOrd="0" presId="urn:microsoft.com/office/officeart/2005/8/layout/vList5"/>
    <dgm:cxn modelId="{835304EC-90E8-46B8-A466-1F456C96574F}" type="presParOf" srcId="{E20C570E-7734-4502-AFE3-68EDE82C7B95}" destId="{14639248-A004-4C4B-B950-0AF87B3828ED}" srcOrd="6" destOrd="0" presId="urn:microsoft.com/office/officeart/2005/8/layout/vList5"/>
    <dgm:cxn modelId="{F2558F0F-F3F1-406A-9FF5-E9638B4D083C}" type="presParOf" srcId="{14639248-A004-4C4B-B950-0AF87B3828ED}" destId="{10DCF8FB-B6EF-4FAE-8F6D-37E9EB70FF34}" srcOrd="0" destOrd="0" presId="urn:microsoft.com/office/officeart/2005/8/layout/vList5"/>
    <dgm:cxn modelId="{6248B2F2-296F-4871-ABD6-3C77F28C7C1E}" type="presParOf" srcId="{14639248-A004-4C4B-B950-0AF87B3828ED}" destId="{EE9B7799-372B-4424-9543-2095C857F443}" srcOrd="1" destOrd="0" presId="urn:microsoft.com/office/officeart/2005/8/layout/vList5"/>
    <dgm:cxn modelId="{5EB9CB0D-303A-48EE-B2DD-1D9B2CBF923D}" type="presParOf" srcId="{E20C570E-7734-4502-AFE3-68EDE82C7B95}" destId="{24E1FC60-BD67-40CC-BE8F-3B7182D8AFF1}" srcOrd="7" destOrd="0" presId="urn:microsoft.com/office/officeart/2005/8/layout/vList5"/>
    <dgm:cxn modelId="{A5E8EB8B-E217-41B6-849D-F487C76D8BDA}" type="presParOf" srcId="{E20C570E-7734-4502-AFE3-68EDE82C7B95}" destId="{A5ABDB24-D42E-49F5-B93B-C2CE00EBD56B}" srcOrd="8" destOrd="0" presId="urn:microsoft.com/office/officeart/2005/8/layout/vList5"/>
    <dgm:cxn modelId="{CCC20A00-5608-47A8-BAA0-668887A335CD}" type="presParOf" srcId="{A5ABDB24-D42E-49F5-B93B-C2CE00EBD56B}" destId="{ECE86B65-D2D3-495C-86CC-13EE509270F2}" srcOrd="0" destOrd="0" presId="urn:microsoft.com/office/officeart/2005/8/layout/vList5"/>
    <dgm:cxn modelId="{A1EB4272-BCAE-47DB-8237-5C04FB8BF66C}" type="presParOf" srcId="{A5ABDB24-D42E-49F5-B93B-C2CE00EBD56B}" destId="{4DABCE23-AC92-4360-B5CE-06FA414F4CC8}" srcOrd="1" destOrd="0" presId="urn:microsoft.com/office/officeart/2005/8/layout/vList5"/>
    <dgm:cxn modelId="{27932705-54E3-41A5-B533-1D81051C3637}" type="presParOf" srcId="{E20C570E-7734-4502-AFE3-68EDE82C7B95}" destId="{01213E29-DC32-42BE-AE76-F4AF1882B61C}" srcOrd="9" destOrd="0" presId="urn:microsoft.com/office/officeart/2005/8/layout/vList5"/>
    <dgm:cxn modelId="{B3252ED8-0985-4C4E-9AA5-483DC3EA022D}" type="presParOf" srcId="{E20C570E-7734-4502-AFE3-68EDE82C7B95}" destId="{44B81110-A5EA-494A-B96B-315E5A335B99}" srcOrd="10" destOrd="0" presId="urn:microsoft.com/office/officeart/2005/8/layout/vList5"/>
    <dgm:cxn modelId="{99106863-31AC-4BE1-8E5A-DB3094783B0E}" type="presParOf" srcId="{44B81110-A5EA-494A-B96B-315E5A335B99}" destId="{1BD71B1B-5B01-4C56-8402-D6853285CE37}" srcOrd="0" destOrd="0" presId="urn:microsoft.com/office/officeart/2005/8/layout/vList5"/>
    <dgm:cxn modelId="{343009B1-80FD-4768-B8A9-E300B829819C}" type="presParOf" srcId="{44B81110-A5EA-494A-B96B-315E5A335B99}" destId="{E04BD522-AF29-47DE-B381-2CC8654D4447}"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E52BB-13C1-4BEE-8F6E-E08870E8C649}" type="doc">
      <dgm:prSet loTypeId="urn:microsoft.com/office/officeart/2005/8/layout/hProcess9" loCatId="list" qsTypeId="urn:microsoft.com/office/officeart/2005/8/quickstyle/simple1" qsCatId="simple" csTypeId="urn:microsoft.com/office/officeart/2005/8/colors/accent1_5" csCatId="accent1" phldr="1"/>
      <dgm:spPr/>
      <dgm:t>
        <a:bodyPr/>
        <a:lstStyle/>
        <a:p>
          <a:endParaRPr lang="ru-RU"/>
        </a:p>
      </dgm:t>
    </dgm:pt>
    <dgm:pt modelId="{35114234-7855-40B7-9A22-30E92F995C4E}">
      <dgm:prSet phldrT="[Текст]"/>
      <dgm:spPr/>
      <dgm:t>
        <a:bodyPr/>
        <a:lstStyle/>
        <a:p>
          <a:r>
            <a:rPr lang="ru-RU" dirty="0"/>
            <a:t>Выявить товары, работы, услуги, представленные на функционирующем рынке и соответствующие описанию объекта закупки</a:t>
          </a:r>
        </a:p>
      </dgm:t>
    </dgm:pt>
    <dgm:pt modelId="{1E930C7A-81F1-4122-9422-158C3B5BD8BD}" type="parTrans" cxnId="{1AEF72EE-1744-4FCB-B8A9-B198301C3937}">
      <dgm:prSet/>
      <dgm:spPr/>
      <dgm:t>
        <a:bodyPr/>
        <a:lstStyle/>
        <a:p>
          <a:endParaRPr lang="ru-RU"/>
        </a:p>
      </dgm:t>
    </dgm:pt>
    <dgm:pt modelId="{170E01F5-2C5C-4B60-8D1F-B0CC825FCE4D}" type="sibTrans" cxnId="{1AEF72EE-1744-4FCB-B8A9-B198301C3937}">
      <dgm:prSet/>
      <dgm:spPr/>
      <dgm:t>
        <a:bodyPr/>
        <a:lstStyle/>
        <a:p>
          <a:endParaRPr lang="ru-RU"/>
        </a:p>
      </dgm:t>
    </dgm:pt>
    <dgm:pt modelId="{8E59348E-23A2-4F39-B9D0-874DEC9EAFF6}">
      <dgm:prSet phldrT="[Текст]"/>
      <dgm:spPr/>
      <dgm:t>
        <a:bodyPr/>
        <a:lstStyle/>
        <a:p>
          <a:r>
            <a:rPr lang="ru-RU" dirty="0"/>
            <a:t>Определить товар, работу, услугу, наиболее полно соответствующие описанию объекта закупки</a:t>
          </a:r>
        </a:p>
      </dgm:t>
    </dgm:pt>
    <dgm:pt modelId="{2E669C71-99DB-465E-A79A-767114B1A2F2}" type="parTrans" cxnId="{D2FEF210-D1FD-4982-8A7C-7AABF4C288B2}">
      <dgm:prSet/>
      <dgm:spPr/>
      <dgm:t>
        <a:bodyPr/>
        <a:lstStyle/>
        <a:p>
          <a:endParaRPr lang="ru-RU"/>
        </a:p>
      </dgm:t>
    </dgm:pt>
    <dgm:pt modelId="{249BAF06-E978-490C-9289-D74BA6177C74}" type="sibTrans" cxnId="{D2FEF210-D1FD-4982-8A7C-7AABF4C288B2}">
      <dgm:prSet/>
      <dgm:spPr/>
      <dgm:t>
        <a:bodyPr/>
        <a:lstStyle/>
        <a:p>
          <a:endParaRPr lang="ru-RU"/>
        </a:p>
      </dgm:t>
    </dgm:pt>
    <dgm:pt modelId="{54655667-DA1A-4C11-BB06-DE70D9F1A6EA}">
      <dgm:prSet phldrT="[Текст]"/>
      <dgm:spPr/>
      <dgm:t>
        <a:bodyPr/>
        <a:lstStyle/>
        <a:p>
          <a:r>
            <a:rPr lang="ru-RU" dirty="0"/>
            <a:t>Разделить выявленные товары, работы, услуги на категории «идентичные» и «однородные»</a:t>
          </a:r>
        </a:p>
      </dgm:t>
    </dgm:pt>
    <dgm:pt modelId="{C33098A0-FC2A-4065-9546-9E9C0F874892}" type="parTrans" cxnId="{DCA6A069-FA9A-4E63-8B9A-20A4FF43E6C3}">
      <dgm:prSet/>
      <dgm:spPr/>
      <dgm:t>
        <a:bodyPr/>
        <a:lstStyle/>
        <a:p>
          <a:endParaRPr lang="ru-RU"/>
        </a:p>
      </dgm:t>
    </dgm:pt>
    <dgm:pt modelId="{1950F6CC-0710-4947-97DB-33F6BED947C5}" type="sibTrans" cxnId="{DCA6A069-FA9A-4E63-8B9A-20A4FF43E6C3}">
      <dgm:prSet/>
      <dgm:spPr/>
      <dgm:t>
        <a:bodyPr/>
        <a:lstStyle/>
        <a:p>
          <a:endParaRPr lang="ru-RU"/>
        </a:p>
      </dgm:t>
    </dgm:pt>
    <dgm:pt modelId="{EF7B0B8E-3C71-3244-8315-87DB5FF26CFF}" type="pres">
      <dgm:prSet presAssocID="{2ECE52BB-13C1-4BEE-8F6E-E08870E8C649}" presName="CompostProcess" presStyleCnt="0">
        <dgm:presLayoutVars>
          <dgm:dir/>
          <dgm:resizeHandles val="exact"/>
        </dgm:presLayoutVars>
      </dgm:prSet>
      <dgm:spPr/>
    </dgm:pt>
    <dgm:pt modelId="{8C25429F-FA31-E346-A7EE-3DC3267B3A39}" type="pres">
      <dgm:prSet presAssocID="{2ECE52BB-13C1-4BEE-8F6E-E08870E8C649}" presName="arrow" presStyleLbl="bgShp" presStyleIdx="0" presStyleCnt="1"/>
      <dgm:spPr/>
    </dgm:pt>
    <dgm:pt modelId="{99A2D1A5-32FD-0145-9685-D9CAE32EFA58}" type="pres">
      <dgm:prSet presAssocID="{2ECE52BB-13C1-4BEE-8F6E-E08870E8C649}" presName="linearProcess" presStyleCnt="0"/>
      <dgm:spPr/>
    </dgm:pt>
    <dgm:pt modelId="{A282FD1A-8F66-D446-93AA-88461611702C}" type="pres">
      <dgm:prSet presAssocID="{35114234-7855-40B7-9A22-30E92F995C4E}" presName="textNode" presStyleLbl="node1" presStyleIdx="0" presStyleCnt="3">
        <dgm:presLayoutVars>
          <dgm:bulletEnabled val="1"/>
        </dgm:presLayoutVars>
      </dgm:prSet>
      <dgm:spPr/>
    </dgm:pt>
    <dgm:pt modelId="{607849A8-99ED-274C-A6FD-690D7565E195}" type="pres">
      <dgm:prSet presAssocID="{170E01F5-2C5C-4B60-8D1F-B0CC825FCE4D}" presName="sibTrans" presStyleCnt="0"/>
      <dgm:spPr/>
    </dgm:pt>
    <dgm:pt modelId="{C2F11B51-B635-9043-8BEA-AF14ECA2AA38}" type="pres">
      <dgm:prSet presAssocID="{8E59348E-23A2-4F39-B9D0-874DEC9EAFF6}" presName="textNode" presStyleLbl="node1" presStyleIdx="1" presStyleCnt="3">
        <dgm:presLayoutVars>
          <dgm:bulletEnabled val="1"/>
        </dgm:presLayoutVars>
      </dgm:prSet>
      <dgm:spPr/>
    </dgm:pt>
    <dgm:pt modelId="{63F5284F-A75D-9B48-9CA3-F5897957DCC7}" type="pres">
      <dgm:prSet presAssocID="{249BAF06-E978-490C-9289-D74BA6177C74}" presName="sibTrans" presStyleCnt="0"/>
      <dgm:spPr/>
    </dgm:pt>
    <dgm:pt modelId="{2BCFD0D9-7205-B44B-8F6D-BB0632216098}" type="pres">
      <dgm:prSet presAssocID="{54655667-DA1A-4C11-BB06-DE70D9F1A6EA}" presName="textNode" presStyleLbl="node1" presStyleIdx="2" presStyleCnt="3">
        <dgm:presLayoutVars>
          <dgm:bulletEnabled val="1"/>
        </dgm:presLayoutVars>
      </dgm:prSet>
      <dgm:spPr/>
    </dgm:pt>
  </dgm:ptLst>
  <dgm:cxnLst>
    <dgm:cxn modelId="{D2FEF210-D1FD-4982-8A7C-7AABF4C288B2}" srcId="{2ECE52BB-13C1-4BEE-8F6E-E08870E8C649}" destId="{8E59348E-23A2-4F39-B9D0-874DEC9EAFF6}" srcOrd="1" destOrd="0" parTransId="{2E669C71-99DB-465E-A79A-767114B1A2F2}" sibTransId="{249BAF06-E978-490C-9289-D74BA6177C74}"/>
    <dgm:cxn modelId="{DCA6A069-FA9A-4E63-8B9A-20A4FF43E6C3}" srcId="{2ECE52BB-13C1-4BEE-8F6E-E08870E8C649}" destId="{54655667-DA1A-4C11-BB06-DE70D9F1A6EA}" srcOrd="2" destOrd="0" parTransId="{C33098A0-FC2A-4065-9546-9E9C0F874892}" sibTransId="{1950F6CC-0710-4947-97DB-33F6BED947C5}"/>
    <dgm:cxn modelId="{157CFD53-6876-4A24-A3AC-682212F19619}" type="presOf" srcId="{8E59348E-23A2-4F39-B9D0-874DEC9EAFF6}" destId="{C2F11B51-B635-9043-8BEA-AF14ECA2AA38}" srcOrd="0" destOrd="0" presId="urn:microsoft.com/office/officeart/2005/8/layout/hProcess9"/>
    <dgm:cxn modelId="{09D03B90-6C98-4C82-83B5-7ED9B147567B}" type="presOf" srcId="{54655667-DA1A-4C11-BB06-DE70D9F1A6EA}" destId="{2BCFD0D9-7205-B44B-8F6D-BB0632216098}" srcOrd="0" destOrd="0" presId="urn:microsoft.com/office/officeart/2005/8/layout/hProcess9"/>
    <dgm:cxn modelId="{133ED0BD-8884-4722-97A0-153D4C11E748}" type="presOf" srcId="{35114234-7855-40B7-9A22-30E92F995C4E}" destId="{A282FD1A-8F66-D446-93AA-88461611702C}" srcOrd="0" destOrd="0" presId="urn:microsoft.com/office/officeart/2005/8/layout/hProcess9"/>
    <dgm:cxn modelId="{263661D8-DDD1-4205-BEDD-7B8BFDB01188}" type="presOf" srcId="{2ECE52BB-13C1-4BEE-8F6E-E08870E8C649}" destId="{EF7B0B8E-3C71-3244-8315-87DB5FF26CFF}" srcOrd="0" destOrd="0" presId="urn:microsoft.com/office/officeart/2005/8/layout/hProcess9"/>
    <dgm:cxn modelId="{1AEF72EE-1744-4FCB-B8A9-B198301C3937}" srcId="{2ECE52BB-13C1-4BEE-8F6E-E08870E8C649}" destId="{35114234-7855-40B7-9A22-30E92F995C4E}" srcOrd="0" destOrd="0" parTransId="{1E930C7A-81F1-4122-9422-158C3B5BD8BD}" sibTransId="{170E01F5-2C5C-4B60-8D1F-B0CC825FCE4D}"/>
    <dgm:cxn modelId="{9063F755-2FA5-4300-AD1C-B7DA00B69369}" type="presParOf" srcId="{EF7B0B8E-3C71-3244-8315-87DB5FF26CFF}" destId="{8C25429F-FA31-E346-A7EE-3DC3267B3A39}" srcOrd="0" destOrd="0" presId="urn:microsoft.com/office/officeart/2005/8/layout/hProcess9"/>
    <dgm:cxn modelId="{B52BB770-1E45-4D86-9CC2-1C047DB238F1}" type="presParOf" srcId="{EF7B0B8E-3C71-3244-8315-87DB5FF26CFF}" destId="{99A2D1A5-32FD-0145-9685-D9CAE32EFA58}" srcOrd="1" destOrd="0" presId="urn:microsoft.com/office/officeart/2005/8/layout/hProcess9"/>
    <dgm:cxn modelId="{329CE49F-B88F-4426-A5FF-D8DD17A3D110}" type="presParOf" srcId="{99A2D1A5-32FD-0145-9685-D9CAE32EFA58}" destId="{A282FD1A-8F66-D446-93AA-88461611702C}" srcOrd="0" destOrd="0" presId="urn:microsoft.com/office/officeart/2005/8/layout/hProcess9"/>
    <dgm:cxn modelId="{E4CF078B-E414-421C-B809-21471F2A25B2}" type="presParOf" srcId="{99A2D1A5-32FD-0145-9685-D9CAE32EFA58}" destId="{607849A8-99ED-274C-A6FD-690D7565E195}" srcOrd="1" destOrd="0" presId="urn:microsoft.com/office/officeart/2005/8/layout/hProcess9"/>
    <dgm:cxn modelId="{09E15BD4-8353-4DC6-BBA4-FBE7FEBFC9E3}" type="presParOf" srcId="{99A2D1A5-32FD-0145-9685-D9CAE32EFA58}" destId="{C2F11B51-B635-9043-8BEA-AF14ECA2AA38}" srcOrd="2" destOrd="0" presId="urn:microsoft.com/office/officeart/2005/8/layout/hProcess9"/>
    <dgm:cxn modelId="{FA165923-2F4A-4729-A78C-CAEF469BDAE8}" type="presParOf" srcId="{99A2D1A5-32FD-0145-9685-D9CAE32EFA58}" destId="{63F5284F-A75D-9B48-9CA3-F5897957DCC7}" srcOrd="3" destOrd="0" presId="urn:microsoft.com/office/officeart/2005/8/layout/hProcess9"/>
    <dgm:cxn modelId="{19DBA13B-CF72-446F-8A2B-B519BEFEE33D}" type="presParOf" srcId="{99A2D1A5-32FD-0145-9685-D9CAE32EFA58}" destId="{2BCFD0D9-7205-B44B-8F6D-BB063221609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52ECFA-8894-44BB-9CE2-A9FC11B275C5}" type="doc">
      <dgm:prSet loTypeId="urn:microsoft.com/office/officeart/2005/8/layout/process4" loCatId="list" qsTypeId="urn:microsoft.com/office/officeart/2005/8/quickstyle/simple1" qsCatId="simple" csTypeId="urn:microsoft.com/office/officeart/2005/8/colors/accent5_1" csCatId="accent5" phldr="1"/>
      <dgm:spPr/>
      <dgm:t>
        <a:bodyPr/>
        <a:lstStyle/>
        <a:p>
          <a:endParaRPr lang="ru-RU"/>
        </a:p>
      </dgm:t>
    </dgm:pt>
    <dgm:pt modelId="{62B7BA60-9BAE-41FD-AEDB-ED29F3FDDF49}">
      <dgm:prSet phldrT="[Текст]">
        <dgm:style>
          <a:lnRef idx="3">
            <a:schemeClr val="lt1"/>
          </a:lnRef>
          <a:fillRef idx="1">
            <a:schemeClr val="accent1"/>
          </a:fillRef>
          <a:effectRef idx="1">
            <a:schemeClr val="accent1"/>
          </a:effectRef>
          <a:fontRef idx="minor">
            <a:schemeClr val="lt1"/>
          </a:fontRef>
        </dgm:style>
      </dgm:prSet>
      <dgm:spPr/>
      <dgm:t>
        <a:bodyPr/>
        <a:lstStyle/>
        <a:p>
          <a:r>
            <a:rPr lang="ru-RU" dirty="0">
              <a:solidFill>
                <a:schemeClr val="bg1"/>
              </a:solidFill>
            </a:rPr>
            <a:t>Направить запросы о предоставлении ценовой информации не менее 5 поставщикам</a:t>
          </a:r>
        </a:p>
      </dgm:t>
    </dgm:pt>
    <dgm:pt modelId="{CA5936AF-8DBF-4B66-9E40-9FFD2B9D7C69}" type="parTrans" cxnId="{74AB3859-0725-4DCA-8111-98E37F2F3A81}">
      <dgm:prSet/>
      <dgm:spPr/>
      <dgm:t>
        <a:bodyPr/>
        <a:lstStyle/>
        <a:p>
          <a:endParaRPr lang="ru-RU"/>
        </a:p>
      </dgm:t>
    </dgm:pt>
    <dgm:pt modelId="{93195546-9434-4095-B1E7-C611D8A7EA6F}" type="sibTrans" cxnId="{74AB3859-0725-4DCA-8111-98E37F2F3A81}">
      <dgm:prSet/>
      <dgm:spPr/>
      <dgm:t>
        <a:bodyPr/>
        <a:lstStyle/>
        <a:p>
          <a:endParaRPr lang="ru-RU"/>
        </a:p>
      </dgm:t>
    </dgm:pt>
    <dgm:pt modelId="{F897F422-E359-41A6-8E49-9FCDDA395D45}">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dirty="0">
              <a:solidFill>
                <a:srgbClr val="FFFFFF"/>
              </a:solidFill>
            </a:rPr>
            <a:t>Разместить запрос о предоставлении ценовой информации в ЕИС</a:t>
          </a:r>
        </a:p>
      </dgm:t>
    </dgm:pt>
    <dgm:pt modelId="{EAD7BB49-9731-46CE-B36D-5EF66B3F60C2}" type="parTrans" cxnId="{E52F71AF-9486-49E5-80E2-079CE5B56DE8}">
      <dgm:prSet/>
      <dgm:spPr/>
      <dgm:t>
        <a:bodyPr/>
        <a:lstStyle/>
        <a:p>
          <a:endParaRPr lang="ru-RU"/>
        </a:p>
      </dgm:t>
    </dgm:pt>
    <dgm:pt modelId="{7C6C0CF6-F184-44F4-9684-9AFCAF58EFAF}" type="sibTrans" cxnId="{E52F71AF-9486-49E5-80E2-079CE5B56DE8}">
      <dgm:prSet/>
      <dgm:spPr/>
      <dgm:t>
        <a:bodyPr/>
        <a:lstStyle/>
        <a:p>
          <a:endParaRPr lang="ru-RU"/>
        </a:p>
      </dgm:t>
    </dgm:pt>
    <dgm:pt modelId="{012B2CC8-E2E4-44CD-BD22-7955C72601D5}">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dirty="0">
              <a:solidFill>
                <a:srgbClr val="FFFFFF"/>
              </a:solidFill>
            </a:rPr>
            <a:t>Осуществить поиск ценовой информации в Реестре контрактов</a:t>
          </a:r>
        </a:p>
      </dgm:t>
    </dgm:pt>
    <dgm:pt modelId="{3EEC45AC-0F42-40E3-AA96-CD30B7BE1540}" type="parTrans" cxnId="{4E187A02-A8EB-4C85-BF5A-D493FEAC4B47}">
      <dgm:prSet/>
      <dgm:spPr/>
      <dgm:t>
        <a:bodyPr/>
        <a:lstStyle/>
        <a:p>
          <a:endParaRPr lang="ru-RU"/>
        </a:p>
      </dgm:t>
    </dgm:pt>
    <dgm:pt modelId="{73F79169-5AC3-4226-9075-FB1946835B03}" type="sibTrans" cxnId="{4E187A02-A8EB-4C85-BF5A-D493FEAC4B47}">
      <dgm:prSet/>
      <dgm:spPr/>
      <dgm:t>
        <a:bodyPr/>
        <a:lstStyle/>
        <a:p>
          <a:endParaRPr lang="ru-RU"/>
        </a:p>
      </dgm:t>
    </dgm:pt>
    <dgm:pt modelId="{633B9A26-395C-42A8-BC92-3D9D1A880738}">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ru-RU" dirty="0">
              <a:solidFill>
                <a:srgbClr val="FFFFFF"/>
              </a:solidFill>
            </a:rPr>
            <a:t>Осуществить сбор и анализ общедоступной ценовой информации</a:t>
          </a:r>
        </a:p>
      </dgm:t>
    </dgm:pt>
    <dgm:pt modelId="{6A3B1286-7821-4E65-9282-FEC4D3BF4DD4}" type="parTrans" cxnId="{F0B174A4-214B-403B-A660-9E0C31CE0C70}">
      <dgm:prSet/>
      <dgm:spPr/>
      <dgm:t>
        <a:bodyPr/>
        <a:lstStyle/>
        <a:p>
          <a:endParaRPr lang="ru-RU"/>
        </a:p>
      </dgm:t>
    </dgm:pt>
    <dgm:pt modelId="{03653845-2FB6-42C0-98D4-01EB82FFFF96}" type="sibTrans" cxnId="{F0B174A4-214B-403B-A660-9E0C31CE0C70}">
      <dgm:prSet/>
      <dgm:spPr/>
      <dgm:t>
        <a:bodyPr/>
        <a:lstStyle/>
        <a:p>
          <a:endParaRPr lang="ru-RU"/>
        </a:p>
      </dgm:t>
    </dgm:pt>
    <dgm:pt modelId="{740D8B0C-F120-EB46-9315-D3F60EED68D9}" type="pres">
      <dgm:prSet presAssocID="{6C52ECFA-8894-44BB-9CE2-A9FC11B275C5}" presName="Name0" presStyleCnt="0">
        <dgm:presLayoutVars>
          <dgm:dir/>
          <dgm:animLvl val="lvl"/>
          <dgm:resizeHandles val="exact"/>
        </dgm:presLayoutVars>
      </dgm:prSet>
      <dgm:spPr/>
    </dgm:pt>
    <dgm:pt modelId="{C0B8678C-4D43-BF41-B135-0769A13AA016}" type="pres">
      <dgm:prSet presAssocID="{633B9A26-395C-42A8-BC92-3D9D1A880738}" presName="boxAndChildren" presStyleCnt="0"/>
      <dgm:spPr/>
    </dgm:pt>
    <dgm:pt modelId="{C7AEB5DD-E82F-154E-9910-51AA4BD010AB}" type="pres">
      <dgm:prSet presAssocID="{633B9A26-395C-42A8-BC92-3D9D1A880738}" presName="parentTextBox" presStyleLbl="node1" presStyleIdx="0" presStyleCnt="4"/>
      <dgm:spPr/>
    </dgm:pt>
    <dgm:pt modelId="{B77F0B88-D56E-3E49-9195-84040A94D1CA}" type="pres">
      <dgm:prSet presAssocID="{73F79169-5AC3-4226-9075-FB1946835B03}" presName="sp" presStyleCnt="0"/>
      <dgm:spPr/>
    </dgm:pt>
    <dgm:pt modelId="{40CFD69C-6AEA-4348-9359-DB449B36E147}" type="pres">
      <dgm:prSet presAssocID="{012B2CC8-E2E4-44CD-BD22-7955C72601D5}" presName="arrowAndChildren" presStyleCnt="0"/>
      <dgm:spPr/>
    </dgm:pt>
    <dgm:pt modelId="{3A3D193F-DB3B-0D47-B161-89699A19105B}" type="pres">
      <dgm:prSet presAssocID="{012B2CC8-E2E4-44CD-BD22-7955C72601D5}" presName="parentTextArrow" presStyleLbl="node1" presStyleIdx="1" presStyleCnt="4"/>
      <dgm:spPr/>
    </dgm:pt>
    <dgm:pt modelId="{5BA801CB-2DE7-5F44-8B52-EDA9D9CC7A78}" type="pres">
      <dgm:prSet presAssocID="{7C6C0CF6-F184-44F4-9684-9AFCAF58EFAF}" presName="sp" presStyleCnt="0"/>
      <dgm:spPr/>
    </dgm:pt>
    <dgm:pt modelId="{1537AE58-7BC5-AE45-9BD5-226E57BAC581}" type="pres">
      <dgm:prSet presAssocID="{F897F422-E359-41A6-8E49-9FCDDA395D45}" presName="arrowAndChildren" presStyleCnt="0"/>
      <dgm:spPr/>
    </dgm:pt>
    <dgm:pt modelId="{401CB5CE-AEA8-5844-8570-470D70EC8152}" type="pres">
      <dgm:prSet presAssocID="{F897F422-E359-41A6-8E49-9FCDDA395D45}" presName="parentTextArrow" presStyleLbl="node1" presStyleIdx="2" presStyleCnt="4"/>
      <dgm:spPr/>
    </dgm:pt>
    <dgm:pt modelId="{96FCBE19-4B9C-3241-A0DD-444D2B4062E0}" type="pres">
      <dgm:prSet presAssocID="{93195546-9434-4095-B1E7-C611D8A7EA6F}" presName="sp" presStyleCnt="0"/>
      <dgm:spPr/>
    </dgm:pt>
    <dgm:pt modelId="{8F3A80EC-054D-D54A-A3EF-4FCFDCCC7013}" type="pres">
      <dgm:prSet presAssocID="{62B7BA60-9BAE-41FD-AEDB-ED29F3FDDF49}" presName="arrowAndChildren" presStyleCnt="0"/>
      <dgm:spPr/>
    </dgm:pt>
    <dgm:pt modelId="{A03CBBBE-B149-7548-ADEF-EABB598AB8C0}" type="pres">
      <dgm:prSet presAssocID="{62B7BA60-9BAE-41FD-AEDB-ED29F3FDDF49}" presName="parentTextArrow" presStyleLbl="node1" presStyleIdx="3" presStyleCnt="4"/>
      <dgm:spPr/>
    </dgm:pt>
  </dgm:ptLst>
  <dgm:cxnLst>
    <dgm:cxn modelId="{4E187A02-A8EB-4C85-BF5A-D493FEAC4B47}" srcId="{6C52ECFA-8894-44BB-9CE2-A9FC11B275C5}" destId="{012B2CC8-E2E4-44CD-BD22-7955C72601D5}" srcOrd="2" destOrd="0" parTransId="{3EEC45AC-0F42-40E3-AA96-CD30B7BE1540}" sibTransId="{73F79169-5AC3-4226-9075-FB1946835B03}"/>
    <dgm:cxn modelId="{6737B90F-47C7-44A8-9728-E84DAB695809}" type="presOf" srcId="{633B9A26-395C-42A8-BC92-3D9D1A880738}" destId="{C7AEB5DD-E82F-154E-9910-51AA4BD010AB}" srcOrd="0" destOrd="0" presId="urn:microsoft.com/office/officeart/2005/8/layout/process4"/>
    <dgm:cxn modelId="{C572BE2E-CDEE-446A-BB11-F27BA98E3FD8}" type="presOf" srcId="{62B7BA60-9BAE-41FD-AEDB-ED29F3FDDF49}" destId="{A03CBBBE-B149-7548-ADEF-EABB598AB8C0}" srcOrd="0" destOrd="0" presId="urn:microsoft.com/office/officeart/2005/8/layout/process4"/>
    <dgm:cxn modelId="{38CC3256-7EDA-471A-A5A4-A314C5800FBE}" type="presOf" srcId="{F897F422-E359-41A6-8E49-9FCDDA395D45}" destId="{401CB5CE-AEA8-5844-8570-470D70EC8152}" srcOrd="0" destOrd="0" presId="urn:microsoft.com/office/officeart/2005/8/layout/process4"/>
    <dgm:cxn modelId="{74AB3859-0725-4DCA-8111-98E37F2F3A81}" srcId="{6C52ECFA-8894-44BB-9CE2-A9FC11B275C5}" destId="{62B7BA60-9BAE-41FD-AEDB-ED29F3FDDF49}" srcOrd="0" destOrd="0" parTransId="{CA5936AF-8DBF-4B66-9E40-9FFD2B9D7C69}" sibTransId="{93195546-9434-4095-B1E7-C611D8A7EA6F}"/>
    <dgm:cxn modelId="{0A7101A2-C5F7-4C56-88B2-E6E1343C409B}" type="presOf" srcId="{012B2CC8-E2E4-44CD-BD22-7955C72601D5}" destId="{3A3D193F-DB3B-0D47-B161-89699A19105B}" srcOrd="0" destOrd="0" presId="urn:microsoft.com/office/officeart/2005/8/layout/process4"/>
    <dgm:cxn modelId="{F0B174A4-214B-403B-A660-9E0C31CE0C70}" srcId="{6C52ECFA-8894-44BB-9CE2-A9FC11B275C5}" destId="{633B9A26-395C-42A8-BC92-3D9D1A880738}" srcOrd="3" destOrd="0" parTransId="{6A3B1286-7821-4E65-9282-FEC4D3BF4DD4}" sibTransId="{03653845-2FB6-42C0-98D4-01EB82FFFF96}"/>
    <dgm:cxn modelId="{230A3AAE-1321-4C78-A405-0BB13E8538AB}" type="presOf" srcId="{6C52ECFA-8894-44BB-9CE2-A9FC11B275C5}" destId="{740D8B0C-F120-EB46-9315-D3F60EED68D9}" srcOrd="0" destOrd="0" presId="urn:microsoft.com/office/officeart/2005/8/layout/process4"/>
    <dgm:cxn modelId="{E52F71AF-9486-49E5-80E2-079CE5B56DE8}" srcId="{6C52ECFA-8894-44BB-9CE2-A9FC11B275C5}" destId="{F897F422-E359-41A6-8E49-9FCDDA395D45}" srcOrd="1" destOrd="0" parTransId="{EAD7BB49-9731-46CE-B36D-5EF66B3F60C2}" sibTransId="{7C6C0CF6-F184-44F4-9684-9AFCAF58EFAF}"/>
    <dgm:cxn modelId="{235AF7CB-10AF-4E3B-A8AD-AC68C5A8D613}" type="presParOf" srcId="{740D8B0C-F120-EB46-9315-D3F60EED68D9}" destId="{C0B8678C-4D43-BF41-B135-0769A13AA016}" srcOrd="0" destOrd="0" presId="urn:microsoft.com/office/officeart/2005/8/layout/process4"/>
    <dgm:cxn modelId="{211D0B9F-97FB-400A-A754-FAC243BB0BF2}" type="presParOf" srcId="{C0B8678C-4D43-BF41-B135-0769A13AA016}" destId="{C7AEB5DD-E82F-154E-9910-51AA4BD010AB}" srcOrd="0" destOrd="0" presId="urn:microsoft.com/office/officeart/2005/8/layout/process4"/>
    <dgm:cxn modelId="{83244A64-1281-4E8E-ADE0-FE1D14AB2581}" type="presParOf" srcId="{740D8B0C-F120-EB46-9315-D3F60EED68D9}" destId="{B77F0B88-D56E-3E49-9195-84040A94D1CA}" srcOrd="1" destOrd="0" presId="urn:microsoft.com/office/officeart/2005/8/layout/process4"/>
    <dgm:cxn modelId="{3897E9A2-3E50-44E6-B02A-863CA920B2BB}" type="presParOf" srcId="{740D8B0C-F120-EB46-9315-D3F60EED68D9}" destId="{40CFD69C-6AEA-4348-9359-DB449B36E147}" srcOrd="2" destOrd="0" presId="urn:microsoft.com/office/officeart/2005/8/layout/process4"/>
    <dgm:cxn modelId="{FAC5A61C-8020-443B-BFAC-EE82455800DF}" type="presParOf" srcId="{40CFD69C-6AEA-4348-9359-DB449B36E147}" destId="{3A3D193F-DB3B-0D47-B161-89699A19105B}" srcOrd="0" destOrd="0" presId="urn:microsoft.com/office/officeart/2005/8/layout/process4"/>
    <dgm:cxn modelId="{080AFCC3-8E20-49C6-821F-A00295AA0B05}" type="presParOf" srcId="{740D8B0C-F120-EB46-9315-D3F60EED68D9}" destId="{5BA801CB-2DE7-5F44-8B52-EDA9D9CC7A78}" srcOrd="3" destOrd="0" presId="urn:microsoft.com/office/officeart/2005/8/layout/process4"/>
    <dgm:cxn modelId="{9C4F062E-9388-40C6-A393-413517BD9B13}" type="presParOf" srcId="{740D8B0C-F120-EB46-9315-D3F60EED68D9}" destId="{1537AE58-7BC5-AE45-9BD5-226E57BAC581}" srcOrd="4" destOrd="0" presId="urn:microsoft.com/office/officeart/2005/8/layout/process4"/>
    <dgm:cxn modelId="{654F768F-94C5-4ADA-A737-3FCAECCB3432}" type="presParOf" srcId="{1537AE58-7BC5-AE45-9BD5-226E57BAC581}" destId="{401CB5CE-AEA8-5844-8570-470D70EC8152}" srcOrd="0" destOrd="0" presId="urn:microsoft.com/office/officeart/2005/8/layout/process4"/>
    <dgm:cxn modelId="{8953DD34-2218-4113-B3A6-108FB6B42A74}" type="presParOf" srcId="{740D8B0C-F120-EB46-9315-D3F60EED68D9}" destId="{96FCBE19-4B9C-3241-A0DD-444D2B4062E0}" srcOrd="5" destOrd="0" presId="urn:microsoft.com/office/officeart/2005/8/layout/process4"/>
    <dgm:cxn modelId="{C6C72AFC-D2EE-4992-91FA-AE772FC1EB51}" type="presParOf" srcId="{740D8B0C-F120-EB46-9315-D3F60EED68D9}" destId="{8F3A80EC-054D-D54A-A3EF-4FCFDCCC7013}" srcOrd="6" destOrd="0" presId="urn:microsoft.com/office/officeart/2005/8/layout/process4"/>
    <dgm:cxn modelId="{0B348130-5542-41EC-B723-1E2EE8214845}" type="presParOf" srcId="{8F3A80EC-054D-D54A-A3EF-4FCFDCCC7013}" destId="{A03CBBBE-B149-7548-ADEF-EABB598AB8C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65959-1C7A-4549-8B92-DFCC514D18D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8791C63C-E228-4473-87F1-E43F54D1AA33}">
      <dgm:prSet phldrT="[Текст]" custT="1">
        <dgm:style>
          <a:lnRef idx="0">
            <a:schemeClr val="accent1"/>
          </a:lnRef>
          <a:fillRef idx="3">
            <a:schemeClr val="accent1"/>
          </a:fillRef>
          <a:effectRef idx="3">
            <a:schemeClr val="accent1"/>
          </a:effectRef>
          <a:fontRef idx="minor">
            <a:schemeClr val="lt1"/>
          </a:fontRef>
        </dgm:style>
      </dgm:prSet>
      <dgm:spPr>
        <a:ln/>
      </dgm:spPr>
      <dgm:t>
        <a:bodyPr/>
        <a:lstStyle/>
        <a:p>
          <a:r>
            <a:rPr lang="ru-RU" sz="2000" b="1" dirty="0"/>
            <a:t>Способы определения поставщиков</a:t>
          </a:r>
        </a:p>
      </dgm:t>
    </dgm:pt>
    <dgm:pt modelId="{77E44D8D-AB74-4279-96A9-211A3890FB29}" type="parTrans" cxnId="{CCD80F88-D30B-4422-9D81-4D65F1A1E852}">
      <dgm:prSet/>
      <dgm:spPr/>
      <dgm:t>
        <a:bodyPr/>
        <a:lstStyle/>
        <a:p>
          <a:endParaRPr lang="ru-RU" sz="1600"/>
        </a:p>
      </dgm:t>
    </dgm:pt>
    <dgm:pt modelId="{6B3AC389-2C3D-4AD6-BDFA-729350E23D3B}" type="sibTrans" cxnId="{CCD80F88-D30B-4422-9D81-4D65F1A1E852}">
      <dgm:prSet/>
      <dgm:spPr/>
      <dgm:t>
        <a:bodyPr/>
        <a:lstStyle/>
        <a:p>
          <a:endParaRPr lang="ru-RU" sz="1600"/>
        </a:p>
      </dgm:t>
    </dgm:pt>
    <dgm:pt modelId="{B5DB0812-D0E4-4A11-B88C-E12C5DE649CE}">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FFFFFF"/>
              </a:solidFill>
            </a:rPr>
            <a:t>Открытый конкурс</a:t>
          </a:r>
        </a:p>
      </dgm:t>
    </dgm:pt>
    <dgm:pt modelId="{A5250396-DF6A-4E78-9B99-216867AD5A67}" type="parTrans" cxnId="{9AC24E17-2047-48B1-B584-032135DD3F09}">
      <dgm:prSet/>
      <dgm:spPr>
        <a:ln>
          <a:solidFill>
            <a:schemeClr val="bg2">
              <a:lumMod val="50000"/>
            </a:schemeClr>
          </a:solidFill>
        </a:ln>
      </dgm:spPr>
      <dgm:t>
        <a:bodyPr/>
        <a:lstStyle/>
        <a:p>
          <a:endParaRPr lang="ru-RU" sz="1800"/>
        </a:p>
      </dgm:t>
    </dgm:pt>
    <dgm:pt modelId="{A60D7814-7C27-42E3-B7A6-D7963E89500A}" type="sibTrans" cxnId="{9AC24E17-2047-48B1-B584-032135DD3F09}">
      <dgm:prSet/>
      <dgm:spPr/>
      <dgm:t>
        <a:bodyPr/>
        <a:lstStyle/>
        <a:p>
          <a:endParaRPr lang="ru-RU" sz="1600"/>
        </a:p>
      </dgm:t>
    </dgm:pt>
    <dgm:pt modelId="{AE0CDF9C-6397-46B0-9E2A-0A7E8FDA64A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a:t>
          </a:r>
        </a:p>
      </dgm:t>
    </dgm:pt>
    <dgm:pt modelId="{986569AA-CF55-4CE8-827F-1A5FF853F7A6}" type="parTrans" cxnId="{779851A0-ECB7-4D99-843A-1A3B0AAB394B}">
      <dgm:prSet/>
      <dgm:spPr>
        <a:ln>
          <a:solidFill>
            <a:schemeClr val="bg2">
              <a:lumMod val="50000"/>
            </a:schemeClr>
          </a:solidFill>
        </a:ln>
      </dgm:spPr>
      <dgm:t>
        <a:bodyPr/>
        <a:lstStyle/>
        <a:p>
          <a:endParaRPr lang="ru-RU" sz="1800"/>
        </a:p>
      </dgm:t>
    </dgm:pt>
    <dgm:pt modelId="{DF1241AE-B053-4786-A479-51F4092A2DB7}" type="sibTrans" cxnId="{779851A0-ECB7-4D99-843A-1A3B0AAB394B}">
      <dgm:prSet/>
      <dgm:spPr/>
      <dgm:t>
        <a:bodyPr/>
        <a:lstStyle/>
        <a:p>
          <a:endParaRPr lang="ru-RU" sz="1600"/>
        </a:p>
      </dgm:t>
    </dgm:pt>
    <dgm:pt modelId="{8820BE34-D89B-4E72-8850-DCB2AA2D44A0}">
      <dgm:prSet custT="1">
        <dgm:style>
          <a:lnRef idx="1">
            <a:schemeClr val="accent1"/>
          </a:lnRef>
          <a:fillRef idx="3">
            <a:schemeClr val="accent1"/>
          </a:fillRef>
          <a:effectRef idx="2">
            <a:schemeClr val="accent1"/>
          </a:effectRef>
          <a:fontRef idx="minor">
            <a:schemeClr val="lt1"/>
          </a:fontRef>
        </dgm:style>
      </dgm:prSet>
      <dgm:spPr>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dirty="0">
              <a:solidFill>
                <a:srgbClr val="9DC3E6"/>
              </a:solidFill>
            </a:rPr>
            <a:t>Электронный аукцион</a:t>
          </a:r>
        </a:p>
      </dgm:t>
    </dgm:pt>
    <dgm:pt modelId="{0A1DA3BA-F871-4F04-B9AB-9D0E505E7DB4}" type="parTrans" cxnId="{FD99F052-0E64-4EAC-AA4A-1CFC987DC024}">
      <dgm:prSet/>
      <dgm:spPr>
        <a:ln>
          <a:solidFill>
            <a:schemeClr val="bg2">
              <a:lumMod val="50000"/>
            </a:schemeClr>
          </a:solidFill>
        </a:ln>
      </dgm:spPr>
      <dgm:t>
        <a:bodyPr/>
        <a:lstStyle/>
        <a:p>
          <a:endParaRPr lang="ru-RU" sz="1800"/>
        </a:p>
      </dgm:t>
    </dgm:pt>
    <dgm:pt modelId="{B7B6F0FC-2822-4F6A-AD74-41292CF59C29}" type="sibTrans" cxnId="{FD99F052-0E64-4EAC-AA4A-1CFC987DC024}">
      <dgm:prSet/>
      <dgm:spPr/>
      <dgm:t>
        <a:bodyPr/>
        <a:lstStyle/>
        <a:p>
          <a:endParaRPr lang="ru-RU" sz="1600"/>
        </a:p>
      </dgm:t>
    </dgm:pt>
    <dgm:pt modelId="{CA371D40-ABFE-4103-9998-7CBB6326BC5A}">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Предварительный отбор</a:t>
          </a:r>
        </a:p>
      </dgm:t>
    </dgm:pt>
    <dgm:pt modelId="{2AD27FC2-9957-47C4-8D6A-E37FE42E5DCA}" type="parTrans" cxnId="{A853766A-2409-4CD1-A1F5-BCF28763A4F4}">
      <dgm:prSet/>
      <dgm:spPr>
        <a:ln>
          <a:solidFill>
            <a:schemeClr val="bg2">
              <a:lumMod val="50000"/>
            </a:schemeClr>
          </a:solidFill>
        </a:ln>
      </dgm:spPr>
      <dgm:t>
        <a:bodyPr/>
        <a:lstStyle/>
        <a:p>
          <a:endParaRPr lang="ru-RU" sz="1800"/>
        </a:p>
      </dgm:t>
    </dgm:pt>
    <dgm:pt modelId="{B7674D9A-B8E4-495D-9C52-3782F2D6EE2C}" type="sibTrans" cxnId="{A853766A-2409-4CD1-A1F5-BCF28763A4F4}">
      <dgm:prSet/>
      <dgm:spPr/>
      <dgm:t>
        <a:bodyPr/>
        <a:lstStyle/>
        <a:p>
          <a:endParaRPr lang="ru-RU" sz="1600"/>
        </a:p>
      </dgm:t>
    </dgm:pt>
    <dgm:pt modelId="{6638DC50-7381-4BC4-BEF3-EBD16E39B345}">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 </a:t>
          </a:r>
          <a:br>
            <a:rPr lang="ru-RU" sz="1800" b="1" dirty="0">
              <a:solidFill>
                <a:srgbClr val="9DC3E6"/>
              </a:solidFill>
            </a:rPr>
          </a:br>
          <a:r>
            <a:rPr lang="ru-RU" sz="1400" b="1" dirty="0">
              <a:solidFill>
                <a:srgbClr val="9DC3E6"/>
              </a:solidFill>
            </a:rPr>
            <a:t>(ГП и ликвидация ЧС, ст.82)</a:t>
          </a:r>
        </a:p>
      </dgm:t>
    </dgm:pt>
    <dgm:pt modelId="{0B69043D-B4EE-4681-BD61-DAF4B3A08136}" type="parTrans" cxnId="{6508B867-1147-48D3-AC1E-F731C6707073}">
      <dgm:prSet/>
      <dgm:spPr>
        <a:ln>
          <a:solidFill>
            <a:schemeClr val="bg2">
              <a:lumMod val="50000"/>
            </a:schemeClr>
          </a:solidFill>
        </a:ln>
      </dgm:spPr>
      <dgm:t>
        <a:bodyPr/>
        <a:lstStyle/>
        <a:p>
          <a:endParaRPr lang="ru-RU" sz="1800"/>
        </a:p>
      </dgm:t>
    </dgm:pt>
    <dgm:pt modelId="{2FF34E7B-96FD-4C96-A3BB-2B2CF439503A}" type="sibTrans" cxnId="{6508B867-1147-48D3-AC1E-F731C6707073}">
      <dgm:prSet/>
      <dgm:spPr/>
      <dgm:t>
        <a:bodyPr/>
        <a:lstStyle/>
        <a:p>
          <a:endParaRPr lang="ru-RU" sz="1600"/>
        </a:p>
      </dgm:t>
    </dgm:pt>
    <dgm:pt modelId="{F61D9937-5958-4A2E-8726-9EC3665BA533}">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предложений</a:t>
          </a:r>
        </a:p>
      </dgm:t>
    </dgm:pt>
    <dgm:pt modelId="{0D471703-C2CB-45C7-BC1F-14BFE19386D7}" type="parTrans" cxnId="{8049B387-27B5-4D9A-BB6A-F0D0FF6834C1}">
      <dgm:prSet/>
      <dgm:spPr>
        <a:ln>
          <a:solidFill>
            <a:schemeClr val="bg2">
              <a:lumMod val="50000"/>
            </a:schemeClr>
          </a:solidFill>
        </a:ln>
      </dgm:spPr>
      <dgm:t>
        <a:bodyPr/>
        <a:lstStyle/>
        <a:p>
          <a:endParaRPr lang="ru-RU" sz="1800"/>
        </a:p>
      </dgm:t>
    </dgm:pt>
    <dgm:pt modelId="{6392C767-DB24-4B89-AC90-3D26C7362248}" type="sibTrans" cxnId="{8049B387-27B5-4D9A-BB6A-F0D0FF6834C1}">
      <dgm:prSet/>
      <dgm:spPr/>
      <dgm:t>
        <a:bodyPr/>
        <a:lstStyle/>
        <a:p>
          <a:endParaRPr lang="ru-RU" sz="1600"/>
        </a:p>
      </dgm:t>
    </dgm:pt>
    <dgm:pt modelId="{D599019B-2754-4BE5-B813-0808F6DE9971}">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Единственный  поставщик</a:t>
          </a:r>
        </a:p>
      </dgm:t>
    </dgm:pt>
    <dgm:pt modelId="{C616EC56-CA96-4D25-9221-4C88C0FA4A79}" type="parTrans" cxnId="{E688C8F9-9B60-4A38-BE1F-69F13176955C}">
      <dgm:prSet/>
      <dgm:spPr>
        <a:ln>
          <a:solidFill>
            <a:schemeClr val="bg2">
              <a:lumMod val="50000"/>
            </a:schemeClr>
          </a:solidFill>
        </a:ln>
      </dgm:spPr>
      <dgm:t>
        <a:bodyPr/>
        <a:lstStyle/>
        <a:p>
          <a:endParaRPr lang="ru-RU" sz="1800"/>
        </a:p>
      </dgm:t>
    </dgm:pt>
    <dgm:pt modelId="{1BC72DA3-057D-46E4-83BE-D13EA437588D}" type="sibTrans" cxnId="{E688C8F9-9B60-4A38-BE1F-69F13176955C}">
      <dgm:prSet/>
      <dgm:spPr/>
      <dgm:t>
        <a:bodyPr/>
        <a:lstStyle/>
        <a:p>
          <a:endParaRPr lang="ru-RU" sz="1600"/>
        </a:p>
      </dgm:t>
    </dgm:pt>
    <dgm:pt modelId="{ADF328A7-22BB-4163-8068-169DB98BA21F}">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Двухэтапный конкурс</a:t>
          </a:r>
        </a:p>
      </dgm:t>
    </dgm:pt>
    <dgm:pt modelId="{A1BFF728-AD12-4B62-862E-E7DEA1FB9990}" type="parTrans" cxnId="{6C4A439D-D36D-42F5-9035-4AB39A9BFC0B}">
      <dgm:prSet/>
      <dgm:spPr>
        <a:ln>
          <a:solidFill>
            <a:schemeClr val="bg2">
              <a:lumMod val="50000"/>
            </a:schemeClr>
          </a:solidFill>
        </a:ln>
      </dgm:spPr>
      <dgm:t>
        <a:bodyPr/>
        <a:lstStyle/>
        <a:p>
          <a:endParaRPr lang="ru-RU" sz="1800"/>
        </a:p>
      </dgm:t>
    </dgm:pt>
    <dgm:pt modelId="{95B69326-E78A-4AC7-951A-67915F36191A}" type="sibTrans" cxnId="{6C4A439D-D36D-42F5-9035-4AB39A9BFC0B}">
      <dgm:prSet/>
      <dgm:spPr/>
      <dgm:t>
        <a:bodyPr/>
        <a:lstStyle/>
        <a:p>
          <a:endParaRPr lang="ru-RU" sz="1600"/>
        </a:p>
      </dgm:t>
    </dgm:pt>
    <dgm:pt modelId="{9CDEB738-2A26-43FA-AB73-EE80460EE3F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Конкурс с ограниченным участием</a:t>
          </a:r>
        </a:p>
      </dgm:t>
    </dgm:pt>
    <dgm:pt modelId="{DD9EFADE-D670-4A76-8786-4AEA6DA49D7B}" type="parTrans" cxnId="{5EA1E70A-0F47-4FEB-87C1-74BC407F1C90}">
      <dgm:prSet/>
      <dgm:spPr>
        <a:ln>
          <a:solidFill>
            <a:schemeClr val="bg2">
              <a:lumMod val="50000"/>
            </a:schemeClr>
          </a:solidFill>
        </a:ln>
      </dgm:spPr>
      <dgm:t>
        <a:bodyPr/>
        <a:lstStyle/>
        <a:p>
          <a:endParaRPr lang="ru-RU" sz="1800"/>
        </a:p>
      </dgm:t>
    </dgm:pt>
    <dgm:pt modelId="{892F8C07-1142-4A20-AC38-898EDEA6EC0C}" type="sibTrans" cxnId="{5EA1E70A-0F47-4FEB-87C1-74BC407F1C90}">
      <dgm:prSet/>
      <dgm:spPr/>
      <dgm:t>
        <a:bodyPr/>
        <a:lstStyle/>
        <a:p>
          <a:endParaRPr lang="ru-RU" sz="1600"/>
        </a:p>
      </dgm:t>
    </dgm:pt>
    <dgm:pt modelId="{3CADAEBD-ADED-403A-9C1D-3A41A4EF37DE}" type="pres">
      <dgm:prSet presAssocID="{E2E65959-1C7A-4549-8B92-DFCC514D18D8}" presName="diagram" presStyleCnt="0">
        <dgm:presLayoutVars>
          <dgm:chPref val="1"/>
          <dgm:dir/>
          <dgm:animOne val="branch"/>
          <dgm:animLvl val="lvl"/>
          <dgm:resizeHandles/>
        </dgm:presLayoutVars>
      </dgm:prSet>
      <dgm:spPr/>
    </dgm:pt>
    <dgm:pt modelId="{59BE9CF6-659A-42CC-9641-70D2E5658F36}" type="pres">
      <dgm:prSet presAssocID="{8791C63C-E228-4473-87F1-E43F54D1AA33}" presName="root" presStyleCnt="0"/>
      <dgm:spPr/>
    </dgm:pt>
    <dgm:pt modelId="{3752E95C-E2F2-478B-A74B-31D39A3747B7}" type="pres">
      <dgm:prSet presAssocID="{8791C63C-E228-4473-87F1-E43F54D1AA33}" presName="rootComposite" presStyleCnt="0"/>
      <dgm:spPr/>
    </dgm:pt>
    <dgm:pt modelId="{395A199C-D2B2-46B8-B436-AFE057EE9949}" type="pres">
      <dgm:prSet presAssocID="{8791C63C-E228-4473-87F1-E43F54D1AA33}" presName="rootText" presStyleLbl="node1" presStyleIdx="0" presStyleCnt="1" custScaleX="1165306" custScaleY="197534" custLinFactX="-28059" custLinFactNeighborX="-100000" custLinFactNeighborY="7761"/>
      <dgm:spPr/>
    </dgm:pt>
    <dgm:pt modelId="{6BEA5DC1-7593-4813-B47D-2B27AEBAB2DF}" type="pres">
      <dgm:prSet presAssocID="{8791C63C-E228-4473-87F1-E43F54D1AA33}" presName="rootConnector" presStyleLbl="node1" presStyleIdx="0" presStyleCnt="1"/>
      <dgm:spPr/>
    </dgm:pt>
    <dgm:pt modelId="{3C7A480F-086B-4E96-B862-BF06A6A216A0}" type="pres">
      <dgm:prSet presAssocID="{8791C63C-E228-4473-87F1-E43F54D1AA33}" presName="childShape" presStyleCnt="0"/>
      <dgm:spPr/>
    </dgm:pt>
    <dgm:pt modelId="{3B1222AB-04A8-423B-AC47-0E7DA2CCC9A4}" type="pres">
      <dgm:prSet presAssocID="{A5250396-DF6A-4E78-9B99-216867AD5A67}" presName="Name13" presStyleLbl="parChTrans1D2" presStyleIdx="0" presStyleCnt="9" custSzX="591204"/>
      <dgm:spPr/>
    </dgm:pt>
    <dgm:pt modelId="{ADAD430C-DFF4-4217-9C1A-F0CF70B2D90B}" type="pres">
      <dgm:prSet presAssocID="{B5DB0812-D0E4-4A11-B88C-E12C5DE649CE}" presName="childText" presStyleLbl="bgAcc1" presStyleIdx="0" presStyleCnt="9" custScaleX="1000218" custScaleY="197534">
        <dgm:presLayoutVars>
          <dgm:bulletEnabled val="1"/>
        </dgm:presLayoutVars>
      </dgm:prSet>
      <dgm:spPr/>
    </dgm:pt>
    <dgm:pt modelId="{45A88FDF-D3DA-4027-9E8F-845F5D88156B}" type="pres">
      <dgm:prSet presAssocID="{A1BFF728-AD12-4B62-862E-E7DEA1FB9990}" presName="Name13" presStyleLbl="parChTrans1D2" presStyleIdx="1" presStyleCnt="9" custSzX="591204"/>
      <dgm:spPr/>
    </dgm:pt>
    <dgm:pt modelId="{4912B522-66D5-4484-A2BE-6ED4BF88D91D}" type="pres">
      <dgm:prSet presAssocID="{ADF328A7-22BB-4163-8068-169DB98BA21F}" presName="childText" presStyleLbl="bgAcc1" presStyleIdx="1" presStyleCnt="9" custScaleX="999983" custScaleY="197782">
        <dgm:presLayoutVars>
          <dgm:bulletEnabled val="1"/>
        </dgm:presLayoutVars>
      </dgm:prSet>
      <dgm:spPr/>
    </dgm:pt>
    <dgm:pt modelId="{7B66EDD0-1756-4BAA-8C7B-CF6644A44A8C}" type="pres">
      <dgm:prSet presAssocID="{DD9EFADE-D670-4A76-8786-4AEA6DA49D7B}" presName="Name13" presStyleLbl="parChTrans1D2" presStyleIdx="2" presStyleCnt="9" custSzX="591204"/>
      <dgm:spPr/>
    </dgm:pt>
    <dgm:pt modelId="{A3543F5B-3FC9-430A-9306-3C095776595F}" type="pres">
      <dgm:prSet presAssocID="{9CDEB738-2A26-43FA-AB73-EE80460EE3F3}" presName="childText" presStyleLbl="bgAcc1" presStyleIdx="2" presStyleCnt="9" custScaleX="999749" custScaleY="198027">
        <dgm:presLayoutVars>
          <dgm:bulletEnabled val="1"/>
        </dgm:presLayoutVars>
      </dgm:prSet>
      <dgm:spPr/>
    </dgm:pt>
    <dgm:pt modelId="{92741A9B-A97E-4415-8973-1563E7C20A24}" type="pres">
      <dgm:prSet presAssocID="{0A1DA3BA-F871-4F04-B9AB-9D0E505E7DB4}" presName="Name13" presStyleLbl="parChTrans1D2" presStyleIdx="3" presStyleCnt="9" custSzX="591204"/>
      <dgm:spPr/>
    </dgm:pt>
    <dgm:pt modelId="{D9286093-D9E5-426D-AEB2-13B36B25DCB6}" type="pres">
      <dgm:prSet presAssocID="{8820BE34-D89B-4E72-8850-DCB2AA2D44A0}" presName="childText" presStyleLbl="bgAcc1" presStyleIdx="3" presStyleCnt="9" custScaleX="1000218" custScaleY="197534">
        <dgm:presLayoutVars>
          <dgm:bulletEnabled val="1"/>
        </dgm:presLayoutVars>
      </dgm:prSet>
      <dgm:spPr/>
    </dgm:pt>
    <dgm:pt modelId="{CC466AA7-80CD-4336-9793-1B52B0334B51}" type="pres">
      <dgm:prSet presAssocID="{986569AA-CF55-4CE8-827F-1A5FF853F7A6}" presName="Name13" presStyleLbl="parChTrans1D2" presStyleIdx="4" presStyleCnt="9" custSzX="591204"/>
      <dgm:spPr/>
    </dgm:pt>
    <dgm:pt modelId="{D2DC7F50-9D65-48BA-80CF-F6EE88EB0A1D}" type="pres">
      <dgm:prSet presAssocID="{AE0CDF9C-6397-46B0-9E2A-0A7E8FDA64A3}" presName="childText" presStyleLbl="bgAcc1" presStyleIdx="4" presStyleCnt="9" custScaleX="996230" custScaleY="197534">
        <dgm:presLayoutVars>
          <dgm:bulletEnabled val="1"/>
        </dgm:presLayoutVars>
      </dgm:prSet>
      <dgm:spPr/>
    </dgm:pt>
    <dgm:pt modelId="{F6676B83-4DC5-4483-B266-DA1B21B9F43B}" type="pres">
      <dgm:prSet presAssocID="{2AD27FC2-9957-47C4-8D6A-E37FE42E5DCA}" presName="Name13" presStyleLbl="parChTrans1D2" presStyleIdx="5" presStyleCnt="9" custSzX="591204"/>
      <dgm:spPr/>
    </dgm:pt>
    <dgm:pt modelId="{2F25539E-90E6-4CBB-B8D1-901E068781AD}" type="pres">
      <dgm:prSet presAssocID="{CA371D40-ABFE-4103-9998-7CBB6326BC5A}" presName="childText" presStyleLbl="bgAcc1" presStyleIdx="5" presStyleCnt="9" custScaleX="1000218" custScaleY="197534">
        <dgm:presLayoutVars>
          <dgm:bulletEnabled val="1"/>
        </dgm:presLayoutVars>
      </dgm:prSet>
      <dgm:spPr/>
    </dgm:pt>
    <dgm:pt modelId="{925CCAC0-CDED-4DE5-8F55-8BA930B70173}" type="pres">
      <dgm:prSet presAssocID="{0B69043D-B4EE-4681-BD61-DAF4B3A08136}" presName="Name13" presStyleLbl="parChTrans1D2" presStyleIdx="6" presStyleCnt="9" custSzX="591204"/>
      <dgm:spPr/>
    </dgm:pt>
    <dgm:pt modelId="{7382404C-ABFB-46E6-A4BA-D3D69A6E18DE}" type="pres">
      <dgm:prSet presAssocID="{6638DC50-7381-4BC4-BEF3-EBD16E39B345}" presName="childText" presStyleLbl="bgAcc1" presStyleIdx="6" presStyleCnt="9" custScaleX="996231" custScaleY="197534">
        <dgm:presLayoutVars>
          <dgm:bulletEnabled val="1"/>
        </dgm:presLayoutVars>
      </dgm:prSet>
      <dgm:spPr/>
    </dgm:pt>
    <dgm:pt modelId="{DC71B726-B3A0-4A25-BE3B-BB3D1D574813}" type="pres">
      <dgm:prSet presAssocID="{0D471703-C2CB-45C7-BC1F-14BFE19386D7}" presName="Name13" presStyleLbl="parChTrans1D2" presStyleIdx="7" presStyleCnt="9" custSzX="591204"/>
      <dgm:spPr/>
    </dgm:pt>
    <dgm:pt modelId="{611C4499-FB7B-498A-845C-790E1DE4BC32}" type="pres">
      <dgm:prSet presAssocID="{F61D9937-5958-4A2E-8726-9EC3665BA533}" presName="childText" presStyleLbl="bgAcc1" presStyleIdx="7" presStyleCnt="9" custScaleX="1000218" custScaleY="197534">
        <dgm:presLayoutVars>
          <dgm:bulletEnabled val="1"/>
        </dgm:presLayoutVars>
      </dgm:prSet>
      <dgm:spPr/>
    </dgm:pt>
    <dgm:pt modelId="{80767567-7E02-4917-9CB9-D703BE24FFFC}" type="pres">
      <dgm:prSet presAssocID="{C616EC56-CA96-4D25-9221-4C88C0FA4A79}" presName="Name13" presStyleLbl="parChTrans1D2" presStyleIdx="8" presStyleCnt="9" custSzX="591204"/>
      <dgm:spPr/>
    </dgm:pt>
    <dgm:pt modelId="{4F822188-4AC4-48A1-97E1-ACC68F99C903}" type="pres">
      <dgm:prSet presAssocID="{D599019B-2754-4BE5-B813-0808F6DE9971}" presName="childText" presStyleLbl="bgAcc1" presStyleIdx="8" presStyleCnt="9" custScaleX="1000218" custScaleY="197534">
        <dgm:presLayoutVars>
          <dgm:bulletEnabled val="1"/>
        </dgm:presLayoutVars>
      </dgm:prSet>
      <dgm:spPr/>
    </dgm:pt>
  </dgm:ptLst>
  <dgm:cxnLst>
    <dgm:cxn modelId="{B4EB3A02-F62D-4DE4-A6FD-ADE5BCAA99D8}" type="presOf" srcId="{0A1DA3BA-F871-4F04-B9AB-9D0E505E7DB4}" destId="{92741A9B-A97E-4415-8973-1563E7C20A24}" srcOrd="0" destOrd="0" presId="urn:microsoft.com/office/officeart/2005/8/layout/hierarchy3"/>
    <dgm:cxn modelId="{5D581406-698F-4FF7-90E7-560BAEF3408C}" type="presOf" srcId="{A1BFF728-AD12-4B62-862E-E7DEA1FB9990}" destId="{45A88FDF-D3DA-4027-9E8F-845F5D88156B}" srcOrd="0" destOrd="0" presId="urn:microsoft.com/office/officeart/2005/8/layout/hierarchy3"/>
    <dgm:cxn modelId="{00425209-E392-4F03-A49B-E0E7B5907461}" type="presOf" srcId="{8820BE34-D89B-4E72-8850-DCB2AA2D44A0}" destId="{D9286093-D9E5-426D-AEB2-13B36B25DCB6}" srcOrd="0" destOrd="0" presId="urn:microsoft.com/office/officeart/2005/8/layout/hierarchy3"/>
    <dgm:cxn modelId="{5EA1E70A-0F47-4FEB-87C1-74BC407F1C90}" srcId="{8791C63C-E228-4473-87F1-E43F54D1AA33}" destId="{9CDEB738-2A26-43FA-AB73-EE80460EE3F3}" srcOrd="2" destOrd="0" parTransId="{DD9EFADE-D670-4A76-8786-4AEA6DA49D7B}" sibTransId="{892F8C07-1142-4A20-AC38-898EDEA6EC0C}"/>
    <dgm:cxn modelId="{20190512-D66D-4B81-9161-9A9A4940A270}" type="presOf" srcId="{B5DB0812-D0E4-4A11-B88C-E12C5DE649CE}" destId="{ADAD430C-DFF4-4217-9C1A-F0CF70B2D90B}" srcOrd="0" destOrd="0" presId="urn:microsoft.com/office/officeart/2005/8/layout/hierarchy3"/>
    <dgm:cxn modelId="{9AC24E17-2047-48B1-B584-032135DD3F09}" srcId="{8791C63C-E228-4473-87F1-E43F54D1AA33}" destId="{B5DB0812-D0E4-4A11-B88C-E12C5DE649CE}" srcOrd="0" destOrd="0" parTransId="{A5250396-DF6A-4E78-9B99-216867AD5A67}" sibTransId="{A60D7814-7C27-42E3-B7A6-D7963E89500A}"/>
    <dgm:cxn modelId="{4CC11918-3C9A-4FDD-8D9E-E6400D88BA46}" type="presOf" srcId="{2AD27FC2-9957-47C4-8D6A-E37FE42E5DCA}" destId="{F6676B83-4DC5-4483-B266-DA1B21B9F43B}" srcOrd="0" destOrd="0" presId="urn:microsoft.com/office/officeart/2005/8/layout/hierarchy3"/>
    <dgm:cxn modelId="{9893B926-4F92-4865-8911-D9591ED34B1F}" type="presOf" srcId="{F61D9937-5958-4A2E-8726-9EC3665BA533}" destId="{611C4499-FB7B-498A-845C-790E1DE4BC32}" srcOrd="0" destOrd="0" presId="urn:microsoft.com/office/officeart/2005/8/layout/hierarchy3"/>
    <dgm:cxn modelId="{70C0E831-4819-4667-8525-EBA441CF6A0E}" type="presOf" srcId="{0D471703-C2CB-45C7-BC1F-14BFE19386D7}" destId="{DC71B726-B3A0-4A25-BE3B-BB3D1D574813}" srcOrd="0" destOrd="0" presId="urn:microsoft.com/office/officeart/2005/8/layout/hierarchy3"/>
    <dgm:cxn modelId="{54FD7233-591B-4AFE-A94B-6FEBD5473F28}" type="presOf" srcId="{ADF328A7-22BB-4163-8068-169DB98BA21F}" destId="{4912B522-66D5-4484-A2BE-6ED4BF88D91D}" srcOrd="0" destOrd="0" presId="urn:microsoft.com/office/officeart/2005/8/layout/hierarchy3"/>
    <dgm:cxn modelId="{E923053F-5D5F-46EF-A9FF-36A09328DBF6}" type="presOf" srcId="{D599019B-2754-4BE5-B813-0808F6DE9971}" destId="{4F822188-4AC4-48A1-97E1-ACC68F99C903}" srcOrd="0" destOrd="0" presId="urn:microsoft.com/office/officeart/2005/8/layout/hierarchy3"/>
    <dgm:cxn modelId="{D0F90B5D-7832-4C79-9389-79AF9BA9A1AA}" type="presOf" srcId="{6638DC50-7381-4BC4-BEF3-EBD16E39B345}" destId="{7382404C-ABFB-46E6-A4BA-D3D69A6E18DE}" srcOrd="0" destOrd="0" presId="urn:microsoft.com/office/officeart/2005/8/layout/hierarchy3"/>
    <dgm:cxn modelId="{1DB53A43-21EB-4F07-855A-CEF0286F2F2B}" type="presOf" srcId="{AE0CDF9C-6397-46B0-9E2A-0A7E8FDA64A3}" destId="{D2DC7F50-9D65-48BA-80CF-F6EE88EB0A1D}" srcOrd="0" destOrd="0" presId="urn:microsoft.com/office/officeart/2005/8/layout/hierarchy3"/>
    <dgm:cxn modelId="{9BB31966-1026-4E32-8EC9-4B30A5AEE311}" type="presOf" srcId="{8791C63C-E228-4473-87F1-E43F54D1AA33}" destId="{6BEA5DC1-7593-4813-B47D-2B27AEBAB2DF}" srcOrd="1" destOrd="0" presId="urn:microsoft.com/office/officeart/2005/8/layout/hierarchy3"/>
    <dgm:cxn modelId="{6508B867-1147-48D3-AC1E-F731C6707073}" srcId="{8791C63C-E228-4473-87F1-E43F54D1AA33}" destId="{6638DC50-7381-4BC4-BEF3-EBD16E39B345}" srcOrd="6" destOrd="0" parTransId="{0B69043D-B4EE-4681-BD61-DAF4B3A08136}" sibTransId="{2FF34E7B-96FD-4C96-A3BB-2B2CF439503A}"/>
    <dgm:cxn modelId="{C7D45249-95FB-46AE-8F38-CBE02D465E3F}" type="presOf" srcId="{986569AA-CF55-4CE8-827F-1A5FF853F7A6}" destId="{CC466AA7-80CD-4336-9793-1B52B0334B51}" srcOrd="0" destOrd="0" presId="urn:microsoft.com/office/officeart/2005/8/layout/hierarchy3"/>
    <dgm:cxn modelId="{29169169-312C-4289-A1AE-82CAB10E4E1B}" type="presOf" srcId="{E2E65959-1C7A-4549-8B92-DFCC514D18D8}" destId="{3CADAEBD-ADED-403A-9C1D-3A41A4EF37DE}" srcOrd="0" destOrd="0" presId="urn:microsoft.com/office/officeart/2005/8/layout/hierarchy3"/>
    <dgm:cxn modelId="{A853766A-2409-4CD1-A1F5-BCF28763A4F4}" srcId="{8791C63C-E228-4473-87F1-E43F54D1AA33}" destId="{CA371D40-ABFE-4103-9998-7CBB6326BC5A}" srcOrd="5" destOrd="0" parTransId="{2AD27FC2-9957-47C4-8D6A-E37FE42E5DCA}" sibTransId="{B7674D9A-B8E4-495D-9C52-3782F2D6EE2C}"/>
    <dgm:cxn modelId="{FD99F052-0E64-4EAC-AA4A-1CFC987DC024}" srcId="{8791C63C-E228-4473-87F1-E43F54D1AA33}" destId="{8820BE34-D89B-4E72-8850-DCB2AA2D44A0}" srcOrd="3" destOrd="0" parTransId="{0A1DA3BA-F871-4F04-B9AB-9D0E505E7DB4}" sibTransId="{B7B6F0FC-2822-4F6A-AD74-41292CF59C29}"/>
    <dgm:cxn modelId="{17202273-2578-4B56-B5A5-996190BFE0EF}" type="presOf" srcId="{9CDEB738-2A26-43FA-AB73-EE80460EE3F3}" destId="{A3543F5B-3FC9-430A-9306-3C095776595F}" srcOrd="0" destOrd="0" presId="urn:microsoft.com/office/officeart/2005/8/layout/hierarchy3"/>
    <dgm:cxn modelId="{FAF9B17C-E609-413F-BA9D-EB3E14D7A5D1}" type="presOf" srcId="{C616EC56-CA96-4D25-9221-4C88C0FA4A79}" destId="{80767567-7E02-4917-9CB9-D703BE24FFFC}" srcOrd="0" destOrd="0" presId="urn:microsoft.com/office/officeart/2005/8/layout/hierarchy3"/>
    <dgm:cxn modelId="{65714281-0FD4-427A-AF48-284E0EB18265}" type="presOf" srcId="{CA371D40-ABFE-4103-9998-7CBB6326BC5A}" destId="{2F25539E-90E6-4CBB-B8D1-901E068781AD}" srcOrd="0" destOrd="0" presId="urn:microsoft.com/office/officeart/2005/8/layout/hierarchy3"/>
    <dgm:cxn modelId="{8049B387-27B5-4D9A-BB6A-F0D0FF6834C1}" srcId="{8791C63C-E228-4473-87F1-E43F54D1AA33}" destId="{F61D9937-5958-4A2E-8726-9EC3665BA533}" srcOrd="7" destOrd="0" parTransId="{0D471703-C2CB-45C7-BC1F-14BFE19386D7}" sibTransId="{6392C767-DB24-4B89-AC90-3D26C7362248}"/>
    <dgm:cxn modelId="{CCD80F88-D30B-4422-9D81-4D65F1A1E852}" srcId="{E2E65959-1C7A-4549-8B92-DFCC514D18D8}" destId="{8791C63C-E228-4473-87F1-E43F54D1AA33}" srcOrd="0" destOrd="0" parTransId="{77E44D8D-AB74-4279-96A9-211A3890FB29}" sibTransId="{6B3AC389-2C3D-4AD6-BDFA-729350E23D3B}"/>
    <dgm:cxn modelId="{6C4A439D-D36D-42F5-9035-4AB39A9BFC0B}" srcId="{8791C63C-E228-4473-87F1-E43F54D1AA33}" destId="{ADF328A7-22BB-4163-8068-169DB98BA21F}" srcOrd="1" destOrd="0" parTransId="{A1BFF728-AD12-4B62-862E-E7DEA1FB9990}" sibTransId="{95B69326-E78A-4AC7-951A-67915F36191A}"/>
    <dgm:cxn modelId="{779851A0-ECB7-4D99-843A-1A3B0AAB394B}" srcId="{8791C63C-E228-4473-87F1-E43F54D1AA33}" destId="{AE0CDF9C-6397-46B0-9E2A-0A7E8FDA64A3}" srcOrd="4" destOrd="0" parTransId="{986569AA-CF55-4CE8-827F-1A5FF853F7A6}" sibTransId="{DF1241AE-B053-4786-A479-51F4092A2DB7}"/>
    <dgm:cxn modelId="{5ABF35A5-E60B-444C-B20A-4CFD94F3DD1B}" type="presOf" srcId="{A5250396-DF6A-4E78-9B99-216867AD5A67}" destId="{3B1222AB-04A8-423B-AC47-0E7DA2CCC9A4}" srcOrd="0" destOrd="0" presId="urn:microsoft.com/office/officeart/2005/8/layout/hierarchy3"/>
    <dgm:cxn modelId="{52600AD1-BAA9-41EB-9865-2820CD4883B7}" type="presOf" srcId="{DD9EFADE-D670-4A76-8786-4AEA6DA49D7B}" destId="{7B66EDD0-1756-4BAA-8C7B-CF6644A44A8C}" srcOrd="0" destOrd="0" presId="urn:microsoft.com/office/officeart/2005/8/layout/hierarchy3"/>
    <dgm:cxn modelId="{2EF5A3D7-C1E4-4B8E-9763-EA3B62B29215}" type="presOf" srcId="{0B69043D-B4EE-4681-BD61-DAF4B3A08136}" destId="{925CCAC0-CDED-4DE5-8F55-8BA930B70173}" srcOrd="0" destOrd="0" presId="urn:microsoft.com/office/officeart/2005/8/layout/hierarchy3"/>
    <dgm:cxn modelId="{1D80ADF0-D4E8-4C13-9CA2-743B15EB0EA9}" type="presOf" srcId="{8791C63C-E228-4473-87F1-E43F54D1AA33}" destId="{395A199C-D2B2-46B8-B436-AFE057EE9949}" srcOrd="0" destOrd="0" presId="urn:microsoft.com/office/officeart/2005/8/layout/hierarchy3"/>
    <dgm:cxn modelId="{E688C8F9-9B60-4A38-BE1F-69F13176955C}" srcId="{8791C63C-E228-4473-87F1-E43F54D1AA33}" destId="{D599019B-2754-4BE5-B813-0808F6DE9971}" srcOrd="8" destOrd="0" parTransId="{C616EC56-CA96-4D25-9221-4C88C0FA4A79}" sibTransId="{1BC72DA3-057D-46E4-83BE-D13EA437588D}"/>
    <dgm:cxn modelId="{8A0B8D6A-7C83-4D4F-A085-1E441F7785C5}" type="presParOf" srcId="{3CADAEBD-ADED-403A-9C1D-3A41A4EF37DE}" destId="{59BE9CF6-659A-42CC-9641-70D2E5658F36}" srcOrd="0" destOrd="0" presId="urn:microsoft.com/office/officeart/2005/8/layout/hierarchy3"/>
    <dgm:cxn modelId="{9D460535-88DB-4FEB-A1E7-C62BBC0CDE3D}" type="presParOf" srcId="{59BE9CF6-659A-42CC-9641-70D2E5658F36}" destId="{3752E95C-E2F2-478B-A74B-31D39A3747B7}" srcOrd="0" destOrd="0" presId="urn:microsoft.com/office/officeart/2005/8/layout/hierarchy3"/>
    <dgm:cxn modelId="{0AF76307-83E0-48B8-B532-89FB813E3EAF}" type="presParOf" srcId="{3752E95C-E2F2-478B-A74B-31D39A3747B7}" destId="{395A199C-D2B2-46B8-B436-AFE057EE9949}" srcOrd="0" destOrd="0" presId="urn:microsoft.com/office/officeart/2005/8/layout/hierarchy3"/>
    <dgm:cxn modelId="{4EB6A878-370E-47A9-AF51-1DC8102D926C}" type="presParOf" srcId="{3752E95C-E2F2-478B-A74B-31D39A3747B7}" destId="{6BEA5DC1-7593-4813-B47D-2B27AEBAB2DF}" srcOrd="1" destOrd="0" presId="urn:microsoft.com/office/officeart/2005/8/layout/hierarchy3"/>
    <dgm:cxn modelId="{E7A0268F-581C-44E7-BE16-8EF0B4202D3A}" type="presParOf" srcId="{59BE9CF6-659A-42CC-9641-70D2E5658F36}" destId="{3C7A480F-086B-4E96-B862-BF06A6A216A0}" srcOrd="1" destOrd="0" presId="urn:microsoft.com/office/officeart/2005/8/layout/hierarchy3"/>
    <dgm:cxn modelId="{1342EA5E-26BD-4392-9208-BA9E6BB0A3C7}" type="presParOf" srcId="{3C7A480F-086B-4E96-B862-BF06A6A216A0}" destId="{3B1222AB-04A8-423B-AC47-0E7DA2CCC9A4}" srcOrd="0" destOrd="0" presId="urn:microsoft.com/office/officeart/2005/8/layout/hierarchy3"/>
    <dgm:cxn modelId="{6BB4122F-E6DA-4144-A6B8-0F33E2F84FBA}" type="presParOf" srcId="{3C7A480F-086B-4E96-B862-BF06A6A216A0}" destId="{ADAD430C-DFF4-4217-9C1A-F0CF70B2D90B}" srcOrd="1" destOrd="0" presId="urn:microsoft.com/office/officeart/2005/8/layout/hierarchy3"/>
    <dgm:cxn modelId="{7EBFC0B7-C18A-46D9-8611-BCA209DD2CAB}" type="presParOf" srcId="{3C7A480F-086B-4E96-B862-BF06A6A216A0}" destId="{45A88FDF-D3DA-4027-9E8F-845F5D88156B}" srcOrd="2" destOrd="0" presId="urn:microsoft.com/office/officeart/2005/8/layout/hierarchy3"/>
    <dgm:cxn modelId="{0E541668-5A1C-43CE-BDD8-481158D5469B}" type="presParOf" srcId="{3C7A480F-086B-4E96-B862-BF06A6A216A0}" destId="{4912B522-66D5-4484-A2BE-6ED4BF88D91D}" srcOrd="3" destOrd="0" presId="urn:microsoft.com/office/officeart/2005/8/layout/hierarchy3"/>
    <dgm:cxn modelId="{39DDB79B-C622-4D21-A643-3858B79785A4}" type="presParOf" srcId="{3C7A480F-086B-4E96-B862-BF06A6A216A0}" destId="{7B66EDD0-1756-4BAA-8C7B-CF6644A44A8C}" srcOrd="4" destOrd="0" presId="urn:microsoft.com/office/officeart/2005/8/layout/hierarchy3"/>
    <dgm:cxn modelId="{660A143C-892D-45E6-A5A1-B18288C6A170}" type="presParOf" srcId="{3C7A480F-086B-4E96-B862-BF06A6A216A0}" destId="{A3543F5B-3FC9-430A-9306-3C095776595F}" srcOrd="5" destOrd="0" presId="urn:microsoft.com/office/officeart/2005/8/layout/hierarchy3"/>
    <dgm:cxn modelId="{4187903B-33F0-4962-A7A7-3A80C7F3C947}" type="presParOf" srcId="{3C7A480F-086B-4E96-B862-BF06A6A216A0}" destId="{92741A9B-A97E-4415-8973-1563E7C20A24}" srcOrd="6" destOrd="0" presId="urn:microsoft.com/office/officeart/2005/8/layout/hierarchy3"/>
    <dgm:cxn modelId="{2586443C-B908-4839-8F47-55F88D82CD8C}" type="presParOf" srcId="{3C7A480F-086B-4E96-B862-BF06A6A216A0}" destId="{D9286093-D9E5-426D-AEB2-13B36B25DCB6}" srcOrd="7" destOrd="0" presId="urn:microsoft.com/office/officeart/2005/8/layout/hierarchy3"/>
    <dgm:cxn modelId="{5511018B-F68F-4907-A1EE-50C20A4C6D12}" type="presParOf" srcId="{3C7A480F-086B-4E96-B862-BF06A6A216A0}" destId="{CC466AA7-80CD-4336-9793-1B52B0334B51}" srcOrd="8" destOrd="0" presId="urn:microsoft.com/office/officeart/2005/8/layout/hierarchy3"/>
    <dgm:cxn modelId="{67E6F3BB-E856-4A0B-8D07-F8D983DAE71C}" type="presParOf" srcId="{3C7A480F-086B-4E96-B862-BF06A6A216A0}" destId="{D2DC7F50-9D65-48BA-80CF-F6EE88EB0A1D}" srcOrd="9" destOrd="0" presId="urn:microsoft.com/office/officeart/2005/8/layout/hierarchy3"/>
    <dgm:cxn modelId="{D8626145-6432-47A4-B22B-26DF514522DA}" type="presParOf" srcId="{3C7A480F-086B-4E96-B862-BF06A6A216A0}" destId="{F6676B83-4DC5-4483-B266-DA1B21B9F43B}" srcOrd="10" destOrd="0" presId="urn:microsoft.com/office/officeart/2005/8/layout/hierarchy3"/>
    <dgm:cxn modelId="{AC136FE1-E103-47A2-9BAB-5DE539D7A7BF}" type="presParOf" srcId="{3C7A480F-086B-4E96-B862-BF06A6A216A0}" destId="{2F25539E-90E6-4CBB-B8D1-901E068781AD}" srcOrd="11" destOrd="0" presId="urn:microsoft.com/office/officeart/2005/8/layout/hierarchy3"/>
    <dgm:cxn modelId="{33D10FB5-4A3D-4970-B526-9B52D609D4B6}" type="presParOf" srcId="{3C7A480F-086B-4E96-B862-BF06A6A216A0}" destId="{925CCAC0-CDED-4DE5-8F55-8BA930B70173}" srcOrd="12" destOrd="0" presId="urn:microsoft.com/office/officeart/2005/8/layout/hierarchy3"/>
    <dgm:cxn modelId="{C6F7C988-BF3B-46EB-90A3-8F6A9C69EC60}" type="presParOf" srcId="{3C7A480F-086B-4E96-B862-BF06A6A216A0}" destId="{7382404C-ABFB-46E6-A4BA-D3D69A6E18DE}" srcOrd="13" destOrd="0" presId="urn:microsoft.com/office/officeart/2005/8/layout/hierarchy3"/>
    <dgm:cxn modelId="{A5E76F41-8712-42D5-940F-A1F7D92FE26A}" type="presParOf" srcId="{3C7A480F-086B-4E96-B862-BF06A6A216A0}" destId="{DC71B726-B3A0-4A25-BE3B-BB3D1D574813}" srcOrd="14" destOrd="0" presId="urn:microsoft.com/office/officeart/2005/8/layout/hierarchy3"/>
    <dgm:cxn modelId="{0B783E9A-C116-4B9E-A0BD-E9E8914D24DF}" type="presParOf" srcId="{3C7A480F-086B-4E96-B862-BF06A6A216A0}" destId="{611C4499-FB7B-498A-845C-790E1DE4BC32}" srcOrd="15" destOrd="0" presId="urn:microsoft.com/office/officeart/2005/8/layout/hierarchy3"/>
    <dgm:cxn modelId="{491A7256-35B1-42CB-A7B1-E8AE0091A9BB}" type="presParOf" srcId="{3C7A480F-086B-4E96-B862-BF06A6A216A0}" destId="{80767567-7E02-4917-9CB9-D703BE24FFFC}" srcOrd="16" destOrd="0" presId="urn:microsoft.com/office/officeart/2005/8/layout/hierarchy3"/>
    <dgm:cxn modelId="{6647E10F-F0E4-45E4-ADDD-AC4545479553}" type="presParOf" srcId="{3C7A480F-086B-4E96-B862-BF06A6A216A0}" destId="{4F822188-4AC4-48A1-97E1-ACC68F99C90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E65959-1C7A-4549-8B92-DFCC514D18D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8791C63C-E228-4473-87F1-E43F54D1AA33}">
      <dgm:prSet phldrT="[Текст]" custT="1">
        <dgm:style>
          <a:lnRef idx="0">
            <a:schemeClr val="accent1"/>
          </a:lnRef>
          <a:fillRef idx="3">
            <a:schemeClr val="accent1"/>
          </a:fillRef>
          <a:effectRef idx="3">
            <a:schemeClr val="accent1"/>
          </a:effectRef>
          <a:fontRef idx="minor">
            <a:schemeClr val="lt1"/>
          </a:fontRef>
        </dgm:style>
      </dgm:prSet>
      <dgm:spPr>
        <a:ln/>
      </dgm:spPr>
      <dgm:t>
        <a:bodyPr/>
        <a:lstStyle/>
        <a:p>
          <a:r>
            <a:rPr lang="ru-RU" sz="2000" b="1" dirty="0"/>
            <a:t>Способы определения поставщиков</a:t>
          </a:r>
        </a:p>
      </dgm:t>
    </dgm:pt>
    <dgm:pt modelId="{77E44D8D-AB74-4279-96A9-211A3890FB29}" type="parTrans" cxnId="{CCD80F88-D30B-4422-9D81-4D65F1A1E852}">
      <dgm:prSet/>
      <dgm:spPr/>
      <dgm:t>
        <a:bodyPr/>
        <a:lstStyle/>
        <a:p>
          <a:endParaRPr lang="ru-RU" sz="1600"/>
        </a:p>
      </dgm:t>
    </dgm:pt>
    <dgm:pt modelId="{6B3AC389-2C3D-4AD6-BDFA-729350E23D3B}" type="sibTrans" cxnId="{CCD80F88-D30B-4422-9D81-4D65F1A1E852}">
      <dgm:prSet/>
      <dgm:spPr/>
      <dgm:t>
        <a:bodyPr/>
        <a:lstStyle/>
        <a:p>
          <a:endParaRPr lang="ru-RU" sz="1600"/>
        </a:p>
      </dgm:t>
    </dgm:pt>
    <dgm:pt modelId="{B5DB0812-D0E4-4A11-B88C-E12C5DE649CE}">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Открытый конкурс</a:t>
          </a:r>
        </a:p>
      </dgm:t>
    </dgm:pt>
    <dgm:pt modelId="{A5250396-DF6A-4E78-9B99-216867AD5A67}" type="parTrans" cxnId="{9AC24E17-2047-48B1-B584-032135DD3F09}">
      <dgm:prSet/>
      <dgm:spPr>
        <a:ln>
          <a:solidFill>
            <a:schemeClr val="bg2">
              <a:lumMod val="50000"/>
            </a:schemeClr>
          </a:solidFill>
        </a:ln>
      </dgm:spPr>
      <dgm:t>
        <a:bodyPr/>
        <a:lstStyle/>
        <a:p>
          <a:endParaRPr lang="ru-RU" sz="1800"/>
        </a:p>
      </dgm:t>
    </dgm:pt>
    <dgm:pt modelId="{A60D7814-7C27-42E3-B7A6-D7963E89500A}" type="sibTrans" cxnId="{9AC24E17-2047-48B1-B584-032135DD3F09}">
      <dgm:prSet/>
      <dgm:spPr/>
      <dgm:t>
        <a:bodyPr/>
        <a:lstStyle/>
        <a:p>
          <a:endParaRPr lang="ru-RU" sz="1600"/>
        </a:p>
      </dgm:t>
    </dgm:pt>
    <dgm:pt modelId="{AE0CDF9C-6397-46B0-9E2A-0A7E8FDA64A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a:t>
          </a:r>
        </a:p>
      </dgm:t>
    </dgm:pt>
    <dgm:pt modelId="{986569AA-CF55-4CE8-827F-1A5FF853F7A6}" type="parTrans" cxnId="{779851A0-ECB7-4D99-843A-1A3B0AAB394B}">
      <dgm:prSet/>
      <dgm:spPr>
        <a:ln>
          <a:solidFill>
            <a:schemeClr val="bg2">
              <a:lumMod val="50000"/>
            </a:schemeClr>
          </a:solidFill>
        </a:ln>
      </dgm:spPr>
      <dgm:t>
        <a:bodyPr/>
        <a:lstStyle/>
        <a:p>
          <a:endParaRPr lang="ru-RU" sz="1800"/>
        </a:p>
      </dgm:t>
    </dgm:pt>
    <dgm:pt modelId="{DF1241AE-B053-4786-A479-51F4092A2DB7}" type="sibTrans" cxnId="{779851A0-ECB7-4D99-843A-1A3B0AAB394B}">
      <dgm:prSet/>
      <dgm:spPr/>
      <dgm:t>
        <a:bodyPr/>
        <a:lstStyle/>
        <a:p>
          <a:endParaRPr lang="ru-RU" sz="1600"/>
        </a:p>
      </dgm:t>
    </dgm:pt>
    <dgm:pt modelId="{8820BE34-D89B-4E72-8850-DCB2AA2D44A0}">
      <dgm:prSet custT="1">
        <dgm:style>
          <a:lnRef idx="1">
            <a:schemeClr val="accent1"/>
          </a:lnRef>
          <a:fillRef idx="3">
            <a:schemeClr val="accent1"/>
          </a:fillRef>
          <a:effectRef idx="2">
            <a:schemeClr val="accent1"/>
          </a:effectRef>
          <a:fontRef idx="minor">
            <a:schemeClr val="lt1"/>
          </a:fontRef>
        </dgm:style>
      </dgm:prSet>
      <dgm:spPr>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dirty="0">
              <a:solidFill>
                <a:srgbClr val="9DC3E6"/>
              </a:solidFill>
            </a:rPr>
            <a:t>Электронный аукцион</a:t>
          </a:r>
        </a:p>
      </dgm:t>
    </dgm:pt>
    <dgm:pt modelId="{0A1DA3BA-F871-4F04-B9AB-9D0E505E7DB4}" type="parTrans" cxnId="{FD99F052-0E64-4EAC-AA4A-1CFC987DC024}">
      <dgm:prSet/>
      <dgm:spPr>
        <a:ln>
          <a:solidFill>
            <a:schemeClr val="bg2">
              <a:lumMod val="50000"/>
            </a:schemeClr>
          </a:solidFill>
        </a:ln>
      </dgm:spPr>
      <dgm:t>
        <a:bodyPr/>
        <a:lstStyle/>
        <a:p>
          <a:endParaRPr lang="ru-RU" sz="1800"/>
        </a:p>
      </dgm:t>
    </dgm:pt>
    <dgm:pt modelId="{B7B6F0FC-2822-4F6A-AD74-41292CF59C29}" type="sibTrans" cxnId="{FD99F052-0E64-4EAC-AA4A-1CFC987DC024}">
      <dgm:prSet/>
      <dgm:spPr/>
      <dgm:t>
        <a:bodyPr/>
        <a:lstStyle/>
        <a:p>
          <a:endParaRPr lang="ru-RU" sz="1600"/>
        </a:p>
      </dgm:t>
    </dgm:pt>
    <dgm:pt modelId="{CA371D40-ABFE-4103-9998-7CBB6326BC5A}">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Предварительный отбор</a:t>
          </a:r>
        </a:p>
      </dgm:t>
    </dgm:pt>
    <dgm:pt modelId="{2AD27FC2-9957-47C4-8D6A-E37FE42E5DCA}" type="parTrans" cxnId="{A853766A-2409-4CD1-A1F5-BCF28763A4F4}">
      <dgm:prSet/>
      <dgm:spPr>
        <a:ln>
          <a:solidFill>
            <a:schemeClr val="bg2">
              <a:lumMod val="50000"/>
            </a:schemeClr>
          </a:solidFill>
        </a:ln>
      </dgm:spPr>
      <dgm:t>
        <a:bodyPr/>
        <a:lstStyle/>
        <a:p>
          <a:endParaRPr lang="ru-RU" sz="1800"/>
        </a:p>
      </dgm:t>
    </dgm:pt>
    <dgm:pt modelId="{B7674D9A-B8E4-495D-9C52-3782F2D6EE2C}" type="sibTrans" cxnId="{A853766A-2409-4CD1-A1F5-BCF28763A4F4}">
      <dgm:prSet/>
      <dgm:spPr/>
      <dgm:t>
        <a:bodyPr/>
        <a:lstStyle/>
        <a:p>
          <a:endParaRPr lang="ru-RU" sz="1600"/>
        </a:p>
      </dgm:t>
    </dgm:pt>
    <dgm:pt modelId="{6638DC50-7381-4BC4-BEF3-EBD16E39B345}">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 </a:t>
          </a:r>
          <a:br>
            <a:rPr lang="ru-RU" sz="1800" b="1" dirty="0">
              <a:solidFill>
                <a:srgbClr val="9DC3E6"/>
              </a:solidFill>
            </a:rPr>
          </a:br>
          <a:r>
            <a:rPr lang="ru-RU" sz="1400" b="1" dirty="0">
              <a:solidFill>
                <a:srgbClr val="9DC3E6"/>
              </a:solidFill>
            </a:rPr>
            <a:t>(ГП и ликвидация ЧС, ст.82)</a:t>
          </a:r>
        </a:p>
      </dgm:t>
    </dgm:pt>
    <dgm:pt modelId="{0B69043D-B4EE-4681-BD61-DAF4B3A08136}" type="parTrans" cxnId="{6508B867-1147-48D3-AC1E-F731C6707073}">
      <dgm:prSet/>
      <dgm:spPr>
        <a:ln>
          <a:solidFill>
            <a:schemeClr val="bg2">
              <a:lumMod val="50000"/>
            </a:schemeClr>
          </a:solidFill>
        </a:ln>
      </dgm:spPr>
      <dgm:t>
        <a:bodyPr/>
        <a:lstStyle/>
        <a:p>
          <a:endParaRPr lang="ru-RU" sz="1800"/>
        </a:p>
      </dgm:t>
    </dgm:pt>
    <dgm:pt modelId="{2FF34E7B-96FD-4C96-A3BB-2B2CF439503A}" type="sibTrans" cxnId="{6508B867-1147-48D3-AC1E-F731C6707073}">
      <dgm:prSet/>
      <dgm:spPr/>
      <dgm:t>
        <a:bodyPr/>
        <a:lstStyle/>
        <a:p>
          <a:endParaRPr lang="ru-RU" sz="1600"/>
        </a:p>
      </dgm:t>
    </dgm:pt>
    <dgm:pt modelId="{F61D9937-5958-4A2E-8726-9EC3665BA533}">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предложений</a:t>
          </a:r>
        </a:p>
      </dgm:t>
    </dgm:pt>
    <dgm:pt modelId="{0D471703-C2CB-45C7-BC1F-14BFE19386D7}" type="parTrans" cxnId="{8049B387-27B5-4D9A-BB6A-F0D0FF6834C1}">
      <dgm:prSet/>
      <dgm:spPr>
        <a:ln>
          <a:solidFill>
            <a:schemeClr val="bg2">
              <a:lumMod val="50000"/>
            </a:schemeClr>
          </a:solidFill>
        </a:ln>
      </dgm:spPr>
      <dgm:t>
        <a:bodyPr/>
        <a:lstStyle/>
        <a:p>
          <a:endParaRPr lang="ru-RU" sz="1800"/>
        </a:p>
      </dgm:t>
    </dgm:pt>
    <dgm:pt modelId="{6392C767-DB24-4B89-AC90-3D26C7362248}" type="sibTrans" cxnId="{8049B387-27B5-4D9A-BB6A-F0D0FF6834C1}">
      <dgm:prSet/>
      <dgm:spPr/>
      <dgm:t>
        <a:bodyPr/>
        <a:lstStyle/>
        <a:p>
          <a:endParaRPr lang="ru-RU" sz="1600"/>
        </a:p>
      </dgm:t>
    </dgm:pt>
    <dgm:pt modelId="{D599019B-2754-4BE5-B813-0808F6DE9971}">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Единственный  поставщик</a:t>
          </a:r>
        </a:p>
      </dgm:t>
    </dgm:pt>
    <dgm:pt modelId="{C616EC56-CA96-4D25-9221-4C88C0FA4A79}" type="parTrans" cxnId="{E688C8F9-9B60-4A38-BE1F-69F13176955C}">
      <dgm:prSet/>
      <dgm:spPr>
        <a:ln>
          <a:solidFill>
            <a:schemeClr val="bg2">
              <a:lumMod val="50000"/>
            </a:schemeClr>
          </a:solidFill>
        </a:ln>
      </dgm:spPr>
      <dgm:t>
        <a:bodyPr/>
        <a:lstStyle/>
        <a:p>
          <a:endParaRPr lang="ru-RU" sz="1800"/>
        </a:p>
      </dgm:t>
    </dgm:pt>
    <dgm:pt modelId="{1BC72DA3-057D-46E4-83BE-D13EA437588D}" type="sibTrans" cxnId="{E688C8F9-9B60-4A38-BE1F-69F13176955C}">
      <dgm:prSet/>
      <dgm:spPr/>
      <dgm:t>
        <a:bodyPr/>
        <a:lstStyle/>
        <a:p>
          <a:endParaRPr lang="ru-RU" sz="1600"/>
        </a:p>
      </dgm:t>
    </dgm:pt>
    <dgm:pt modelId="{ADF328A7-22BB-4163-8068-169DB98BA21F}">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FFFFFF"/>
              </a:solidFill>
            </a:rPr>
            <a:t>Двухэтапный конкурс</a:t>
          </a:r>
        </a:p>
      </dgm:t>
    </dgm:pt>
    <dgm:pt modelId="{A1BFF728-AD12-4B62-862E-E7DEA1FB9990}" type="parTrans" cxnId="{6C4A439D-D36D-42F5-9035-4AB39A9BFC0B}">
      <dgm:prSet/>
      <dgm:spPr>
        <a:ln>
          <a:solidFill>
            <a:schemeClr val="bg2">
              <a:lumMod val="50000"/>
            </a:schemeClr>
          </a:solidFill>
        </a:ln>
      </dgm:spPr>
      <dgm:t>
        <a:bodyPr/>
        <a:lstStyle/>
        <a:p>
          <a:endParaRPr lang="ru-RU" sz="1800"/>
        </a:p>
      </dgm:t>
    </dgm:pt>
    <dgm:pt modelId="{95B69326-E78A-4AC7-951A-67915F36191A}" type="sibTrans" cxnId="{6C4A439D-D36D-42F5-9035-4AB39A9BFC0B}">
      <dgm:prSet/>
      <dgm:spPr/>
      <dgm:t>
        <a:bodyPr/>
        <a:lstStyle/>
        <a:p>
          <a:endParaRPr lang="ru-RU" sz="1600"/>
        </a:p>
      </dgm:t>
    </dgm:pt>
    <dgm:pt modelId="{9CDEB738-2A26-43FA-AB73-EE80460EE3F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Конкурс с ограниченным участием</a:t>
          </a:r>
        </a:p>
      </dgm:t>
    </dgm:pt>
    <dgm:pt modelId="{DD9EFADE-D670-4A76-8786-4AEA6DA49D7B}" type="parTrans" cxnId="{5EA1E70A-0F47-4FEB-87C1-74BC407F1C90}">
      <dgm:prSet/>
      <dgm:spPr>
        <a:ln>
          <a:solidFill>
            <a:schemeClr val="bg2">
              <a:lumMod val="50000"/>
            </a:schemeClr>
          </a:solidFill>
        </a:ln>
      </dgm:spPr>
      <dgm:t>
        <a:bodyPr/>
        <a:lstStyle/>
        <a:p>
          <a:endParaRPr lang="ru-RU" sz="1800"/>
        </a:p>
      </dgm:t>
    </dgm:pt>
    <dgm:pt modelId="{892F8C07-1142-4A20-AC38-898EDEA6EC0C}" type="sibTrans" cxnId="{5EA1E70A-0F47-4FEB-87C1-74BC407F1C90}">
      <dgm:prSet/>
      <dgm:spPr/>
      <dgm:t>
        <a:bodyPr/>
        <a:lstStyle/>
        <a:p>
          <a:endParaRPr lang="ru-RU" sz="1600"/>
        </a:p>
      </dgm:t>
    </dgm:pt>
    <dgm:pt modelId="{3CADAEBD-ADED-403A-9C1D-3A41A4EF37DE}" type="pres">
      <dgm:prSet presAssocID="{E2E65959-1C7A-4549-8B92-DFCC514D18D8}" presName="diagram" presStyleCnt="0">
        <dgm:presLayoutVars>
          <dgm:chPref val="1"/>
          <dgm:dir/>
          <dgm:animOne val="branch"/>
          <dgm:animLvl val="lvl"/>
          <dgm:resizeHandles/>
        </dgm:presLayoutVars>
      </dgm:prSet>
      <dgm:spPr/>
    </dgm:pt>
    <dgm:pt modelId="{59BE9CF6-659A-42CC-9641-70D2E5658F36}" type="pres">
      <dgm:prSet presAssocID="{8791C63C-E228-4473-87F1-E43F54D1AA33}" presName="root" presStyleCnt="0"/>
      <dgm:spPr/>
    </dgm:pt>
    <dgm:pt modelId="{3752E95C-E2F2-478B-A74B-31D39A3747B7}" type="pres">
      <dgm:prSet presAssocID="{8791C63C-E228-4473-87F1-E43F54D1AA33}" presName="rootComposite" presStyleCnt="0"/>
      <dgm:spPr/>
    </dgm:pt>
    <dgm:pt modelId="{395A199C-D2B2-46B8-B436-AFE057EE9949}" type="pres">
      <dgm:prSet presAssocID="{8791C63C-E228-4473-87F1-E43F54D1AA33}" presName="rootText" presStyleLbl="node1" presStyleIdx="0" presStyleCnt="1" custScaleX="1165306" custScaleY="197534" custLinFactX="-28059" custLinFactNeighborX="-100000" custLinFactNeighborY="7761"/>
      <dgm:spPr/>
    </dgm:pt>
    <dgm:pt modelId="{6BEA5DC1-7593-4813-B47D-2B27AEBAB2DF}" type="pres">
      <dgm:prSet presAssocID="{8791C63C-E228-4473-87F1-E43F54D1AA33}" presName="rootConnector" presStyleLbl="node1" presStyleIdx="0" presStyleCnt="1"/>
      <dgm:spPr/>
    </dgm:pt>
    <dgm:pt modelId="{3C7A480F-086B-4E96-B862-BF06A6A216A0}" type="pres">
      <dgm:prSet presAssocID="{8791C63C-E228-4473-87F1-E43F54D1AA33}" presName="childShape" presStyleCnt="0"/>
      <dgm:spPr/>
    </dgm:pt>
    <dgm:pt modelId="{3B1222AB-04A8-423B-AC47-0E7DA2CCC9A4}" type="pres">
      <dgm:prSet presAssocID="{A5250396-DF6A-4E78-9B99-216867AD5A67}" presName="Name13" presStyleLbl="parChTrans1D2" presStyleIdx="0" presStyleCnt="9" custSzX="591204"/>
      <dgm:spPr/>
    </dgm:pt>
    <dgm:pt modelId="{ADAD430C-DFF4-4217-9C1A-F0CF70B2D90B}" type="pres">
      <dgm:prSet presAssocID="{B5DB0812-D0E4-4A11-B88C-E12C5DE649CE}" presName="childText" presStyleLbl="bgAcc1" presStyleIdx="0" presStyleCnt="9" custScaleX="1000218" custScaleY="197534">
        <dgm:presLayoutVars>
          <dgm:bulletEnabled val="1"/>
        </dgm:presLayoutVars>
      </dgm:prSet>
      <dgm:spPr/>
    </dgm:pt>
    <dgm:pt modelId="{45A88FDF-D3DA-4027-9E8F-845F5D88156B}" type="pres">
      <dgm:prSet presAssocID="{A1BFF728-AD12-4B62-862E-E7DEA1FB9990}" presName="Name13" presStyleLbl="parChTrans1D2" presStyleIdx="1" presStyleCnt="9" custSzX="591204"/>
      <dgm:spPr/>
    </dgm:pt>
    <dgm:pt modelId="{4912B522-66D5-4484-A2BE-6ED4BF88D91D}" type="pres">
      <dgm:prSet presAssocID="{ADF328A7-22BB-4163-8068-169DB98BA21F}" presName="childText" presStyleLbl="bgAcc1" presStyleIdx="1" presStyleCnt="9" custScaleX="999983" custScaleY="197782">
        <dgm:presLayoutVars>
          <dgm:bulletEnabled val="1"/>
        </dgm:presLayoutVars>
      </dgm:prSet>
      <dgm:spPr/>
    </dgm:pt>
    <dgm:pt modelId="{7B66EDD0-1756-4BAA-8C7B-CF6644A44A8C}" type="pres">
      <dgm:prSet presAssocID="{DD9EFADE-D670-4A76-8786-4AEA6DA49D7B}" presName="Name13" presStyleLbl="parChTrans1D2" presStyleIdx="2" presStyleCnt="9" custSzX="591204"/>
      <dgm:spPr/>
    </dgm:pt>
    <dgm:pt modelId="{A3543F5B-3FC9-430A-9306-3C095776595F}" type="pres">
      <dgm:prSet presAssocID="{9CDEB738-2A26-43FA-AB73-EE80460EE3F3}" presName="childText" presStyleLbl="bgAcc1" presStyleIdx="2" presStyleCnt="9" custScaleX="999749" custScaleY="198027">
        <dgm:presLayoutVars>
          <dgm:bulletEnabled val="1"/>
        </dgm:presLayoutVars>
      </dgm:prSet>
      <dgm:spPr/>
    </dgm:pt>
    <dgm:pt modelId="{92741A9B-A97E-4415-8973-1563E7C20A24}" type="pres">
      <dgm:prSet presAssocID="{0A1DA3BA-F871-4F04-B9AB-9D0E505E7DB4}" presName="Name13" presStyleLbl="parChTrans1D2" presStyleIdx="3" presStyleCnt="9" custSzX="591204"/>
      <dgm:spPr/>
    </dgm:pt>
    <dgm:pt modelId="{D9286093-D9E5-426D-AEB2-13B36B25DCB6}" type="pres">
      <dgm:prSet presAssocID="{8820BE34-D89B-4E72-8850-DCB2AA2D44A0}" presName="childText" presStyleLbl="bgAcc1" presStyleIdx="3" presStyleCnt="9" custScaleX="1000218" custScaleY="197534">
        <dgm:presLayoutVars>
          <dgm:bulletEnabled val="1"/>
        </dgm:presLayoutVars>
      </dgm:prSet>
      <dgm:spPr/>
    </dgm:pt>
    <dgm:pt modelId="{CC466AA7-80CD-4336-9793-1B52B0334B51}" type="pres">
      <dgm:prSet presAssocID="{986569AA-CF55-4CE8-827F-1A5FF853F7A6}" presName="Name13" presStyleLbl="parChTrans1D2" presStyleIdx="4" presStyleCnt="9" custSzX="591204"/>
      <dgm:spPr/>
    </dgm:pt>
    <dgm:pt modelId="{D2DC7F50-9D65-48BA-80CF-F6EE88EB0A1D}" type="pres">
      <dgm:prSet presAssocID="{AE0CDF9C-6397-46B0-9E2A-0A7E8FDA64A3}" presName="childText" presStyleLbl="bgAcc1" presStyleIdx="4" presStyleCnt="9" custScaleX="996230" custScaleY="197534">
        <dgm:presLayoutVars>
          <dgm:bulletEnabled val="1"/>
        </dgm:presLayoutVars>
      </dgm:prSet>
      <dgm:spPr/>
    </dgm:pt>
    <dgm:pt modelId="{F6676B83-4DC5-4483-B266-DA1B21B9F43B}" type="pres">
      <dgm:prSet presAssocID="{2AD27FC2-9957-47C4-8D6A-E37FE42E5DCA}" presName="Name13" presStyleLbl="parChTrans1D2" presStyleIdx="5" presStyleCnt="9" custSzX="591204"/>
      <dgm:spPr/>
    </dgm:pt>
    <dgm:pt modelId="{2F25539E-90E6-4CBB-B8D1-901E068781AD}" type="pres">
      <dgm:prSet presAssocID="{CA371D40-ABFE-4103-9998-7CBB6326BC5A}" presName="childText" presStyleLbl="bgAcc1" presStyleIdx="5" presStyleCnt="9" custScaleX="1000218" custScaleY="197534">
        <dgm:presLayoutVars>
          <dgm:bulletEnabled val="1"/>
        </dgm:presLayoutVars>
      </dgm:prSet>
      <dgm:spPr/>
    </dgm:pt>
    <dgm:pt modelId="{925CCAC0-CDED-4DE5-8F55-8BA930B70173}" type="pres">
      <dgm:prSet presAssocID="{0B69043D-B4EE-4681-BD61-DAF4B3A08136}" presName="Name13" presStyleLbl="parChTrans1D2" presStyleIdx="6" presStyleCnt="9" custSzX="591204"/>
      <dgm:spPr/>
    </dgm:pt>
    <dgm:pt modelId="{7382404C-ABFB-46E6-A4BA-D3D69A6E18DE}" type="pres">
      <dgm:prSet presAssocID="{6638DC50-7381-4BC4-BEF3-EBD16E39B345}" presName="childText" presStyleLbl="bgAcc1" presStyleIdx="6" presStyleCnt="9" custScaleX="996231" custScaleY="197534">
        <dgm:presLayoutVars>
          <dgm:bulletEnabled val="1"/>
        </dgm:presLayoutVars>
      </dgm:prSet>
      <dgm:spPr/>
    </dgm:pt>
    <dgm:pt modelId="{DC71B726-B3A0-4A25-BE3B-BB3D1D574813}" type="pres">
      <dgm:prSet presAssocID="{0D471703-C2CB-45C7-BC1F-14BFE19386D7}" presName="Name13" presStyleLbl="parChTrans1D2" presStyleIdx="7" presStyleCnt="9" custSzX="591204"/>
      <dgm:spPr/>
    </dgm:pt>
    <dgm:pt modelId="{611C4499-FB7B-498A-845C-790E1DE4BC32}" type="pres">
      <dgm:prSet presAssocID="{F61D9937-5958-4A2E-8726-9EC3665BA533}" presName="childText" presStyleLbl="bgAcc1" presStyleIdx="7" presStyleCnt="9" custScaleX="1000218" custScaleY="197534">
        <dgm:presLayoutVars>
          <dgm:bulletEnabled val="1"/>
        </dgm:presLayoutVars>
      </dgm:prSet>
      <dgm:spPr/>
    </dgm:pt>
    <dgm:pt modelId="{80767567-7E02-4917-9CB9-D703BE24FFFC}" type="pres">
      <dgm:prSet presAssocID="{C616EC56-CA96-4D25-9221-4C88C0FA4A79}" presName="Name13" presStyleLbl="parChTrans1D2" presStyleIdx="8" presStyleCnt="9" custSzX="591204"/>
      <dgm:spPr/>
    </dgm:pt>
    <dgm:pt modelId="{4F822188-4AC4-48A1-97E1-ACC68F99C903}" type="pres">
      <dgm:prSet presAssocID="{D599019B-2754-4BE5-B813-0808F6DE9971}" presName="childText" presStyleLbl="bgAcc1" presStyleIdx="8" presStyleCnt="9" custScaleX="1000218" custScaleY="197534">
        <dgm:presLayoutVars>
          <dgm:bulletEnabled val="1"/>
        </dgm:presLayoutVars>
      </dgm:prSet>
      <dgm:spPr/>
    </dgm:pt>
  </dgm:ptLst>
  <dgm:cxnLst>
    <dgm:cxn modelId="{FC798302-E4D8-49C7-B5E8-C379A03E261C}" type="presOf" srcId="{2AD27FC2-9957-47C4-8D6A-E37FE42E5DCA}" destId="{F6676B83-4DC5-4483-B266-DA1B21B9F43B}" srcOrd="0" destOrd="0" presId="urn:microsoft.com/office/officeart/2005/8/layout/hierarchy3"/>
    <dgm:cxn modelId="{F02A2E03-DE97-4A90-B940-AD923B5BEF30}" type="presOf" srcId="{A5250396-DF6A-4E78-9B99-216867AD5A67}" destId="{3B1222AB-04A8-423B-AC47-0E7DA2CCC9A4}" srcOrd="0" destOrd="0" presId="urn:microsoft.com/office/officeart/2005/8/layout/hierarchy3"/>
    <dgm:cxn modelId="{5EA1E70A-0F47-4FEB-87C1-74BC407F1C90}" srcId="{8791C63C-E228-4473-87F1-E43F54D1AA33}" destId="{9CDEB738-2A26-43FA-AB73-EE80460EE3F3}" srcOrd="2" destOrd="0" parTransId="{DD9EFADE-D670-4A76-8786-4AEA6DA49D7B}" sibTransId="{892F8C07-1142-4A20-AC38-898EDEA6EC0C}"/>
    <dgm:cxn modelId="{F459F013-83BC-4DCC-B8EB-FD5ED4186B70}" type="presOf" srcId="{8791C63C-E228-4473-87F1-E43F54D1AA33}" destId="{6BEA5DC1-7593-4813-B47D-2B27AEBAB2DF}" srcOrd="1" destOrd="0" presId="urn:microsoft.com/office/officeart/2005/8/layout/hierarchy3"/>
    <dgm:cxn modelId="{41976714-6731-4461-9579-651B3D9F8AA1}" type="presOf" srcId="{8791C63C-E228-4473-87F1-E43F54D1AA33}" destId="{395A199C-D2B2-46B8-B436-AFE057EE9949}" srcOrd="0" destOrd="0" presId="urn:microsoft.com/office/officeart/2005/8/layout/hierarchy3"/>
    <dgm:cxn modelId="{9AC24E17-2047-48B1-B584-032135DD3F09}" srcId="{8791C63C-E228-4473-87F1-E43F54D1AA33}" destId="{B5DB0812-D0E4-4A11-B88C-E12C5DE649CE}" srcOrd="0" destOrd="0" parTransId="{A5250396-DF6A-4E78-9B99-216867AD5A67}" sibTransId="{A60D7814-7C27-42E3-B7A6-D7963E89500A}"/>
    <dgm:cxn modelId="{00F5801D-2E25-4030-AC4E-E880576D9B4B}" type="presOf" srcId="{0D471703-C2CB-45C7-BC1F-14BFE19386D7}" destId="{DC71B726-B3A0-4A25-BE3B-BB3D1D574813}" srcOrd="0" destOrd="0" presId="urn:microsoft.com/office/officeart/2005/8/layout/hierarchy3"/>
    <dgm:cxn modelId="{72780629-FE76-4C6B-B70B-23BA8E208F0F}" type="presOf" srcId="{B5DB0812-D0E4-4A11-B88C-E12C5DE649CE}" destId="{ADAD430C-DFF4-4217-9C1A-F0CF70B2D90B}" srcOrd="0" destOrd="0" presId="urn:microsoft.com/office/officeart/2005/8/layout/hierarchy3"/>
    <dgm:cxn modelId="{7F9A573A-81A2-472D-94C1-FC7D58EA61F9}" type="presOf" srcId="{F61D9937-5958-4A2E-8726-9EC3665BA533}" destId="{611C4499-FB7B-498A-845C-790E1DE4BC32}" srcOrd="0" destOrd="0" presId="urn:microsoft.com/office/officeart/2005/8/layout/hierarchy3"/>
    <dgm:cxn modelId="{6508B867-1147-48D3-AC1E-F731C6707073}" srcId="{8791C63C-E228-4473-87F1-E43F54D1AA33}" destId="{6638DC50-7381-4BC4-BEF3-EBD16E39B345}" srcOrd="6" destOrd="0" parTransId="{0B69043D-B4EE-4681-BD61-DAF4B3A08136}" sibTransId="{2FF34E7B-96FD-4C96-A3BB-2B2CF439503A}"/>
    <dgm:cxn modelId="{A853766A-2409-4CD1-A1F5-BCF28763A4F4}" srcId="{8791C63C-E228-4473-87F1-E43F54D1AA33}" destId="{CA371D40-ABFE-4103-9998-7CBB6326BC5A}" srcOrd="5" destOrd="0" parTransId="{2AD27FC2-9957-47C4-8D6A-E37FE42E5DCA}" sibTransId="{B7674D9A-B8E4-495D-9C52-3782F2D6EE2C}"/>
    <dgm:cxn modelId="{CEB9664B-E541-4013-8C03-A110AFD37920}" type="presOf" srcId="{CA371D40-ABFE-4103-9998-7CBB6326BC5A}" destId="{2F25539E-90E6-4CBB-B8D1-901E068781AD}" srcOrd="0" destOrd="0" presId="urn:microsoft.com/office/officeart/2005/8/layout/hierarchy3"/>
    <dgm:cxn modelId="{ED2A924B-E141-4832-981C-CA5C4EC4F8B7}" type="presOf" srcId="{D599019B-2754-4BE5-B813-0808F6DE9971}" destId="{4F822188-4AC4-48A1-97E1-ACC68F99C903}" srcOrd="0" destOrd="0" presId="urn:microsoft.com/office/officeart/2005/8/layout/hierarchy3"/>
    <dgm:cxn modelId="{3D64836F-BF4F-4DB8-9F8D-2A5FC9B187E9}" type="presOf" srcId="{986569AA-CF55-4CE8-827F-1A5FF853F7A6}" destId="{CC466AA7-80CD-4336-9793-1B52B0334B51}" srcOrd="0" destOrd="0" presId="urn:microsoft.com/office/officeart/2005/8/layout/hierarchy3"/>
    <dgm:cxn modelId="{FD99F052-0E64-4EAC-AA4A-1CFC987DC024}" srcId="{8791C63C-E228-4473-87F1-E43F54D1AA33}" destId="{8820BE34-D89B-4E72-8850-DCB2AA2D44A0}" srcOrd="3" destOrd="0" parTransId="{0A1DA3BA-F871-4F04-B9AB-9D0E505E7DB4}" sibTransId="{B7B6F0FC-2822-4F6A-AD74-41292CF59C29}"/>
    <dgm:cxn modelId="{F28D6654-E5E0-441D-93BC-E1A0E1B930F8}" type="presOf" srcId="{A1BFF728-AD12-4B62-862E-E7DEA1FB9990}" destId="{45A88FDF-D3DA-4027-9E8F-845F5D88156B}" srcOrd="0" destOrd="0" presId="urn:microsoft.com/office/officeart/2005/8/layout/hierarchy3"/>
    <dgm:cxn modelId="{A9E21255-AECD-49E7-B85A-B99A69B6D629}" type="presOf" srcId="{E2E65959-1C7A-4549-8B92-DFCC514D18D8}" destId="{3CADAEBD-ADED-403A-9C1D-3A41A4EF37DE}" srcOrd="0" destOrd="0" presId="urn:microsoft.com/office/officeart/2005/8/layout/hierarchy3"/>
    <dgm:cxn modelId="{8049B387-27B5-4D9A-BB6A-F0D0FF6834C1}" srcId="{8791C63C-E228-4473-87F1-E43F54D1AA33}" destId="{F61D9937-5958-4A2E-8726-9EC3665BA533}" srcOrd="7" destOrd="0" parTransId="{0D471703-C2CB-45C7-BC1F-14BFE19386D7}" sibTransId="{6392C767-DB24-4B89-AC90-3D26C7362248}"/>
    <dgm:cxn modelId="{CCD80F88-D30B-4422-9D81-4D65F1A1E852}" srcId="{E2E65959-1C7A-4549-8B92-DFCC514D18D8}" destId="{8791C63C-E228-4473-87F1-E43F54D1AA33}" srcOrd="0" destOrd="0" parTransId="{77E44D8D-AB74-4279-96A9-211A3890FB29}" sibTransId="{6B3AC389-2C3D-4AD6-BDFA-729350E23D3B}"/>
    <dgm:cxn modelId="{85ACFF89-FB9F-4AC2-974D-EE1C62A99E0D}" type="presOf" srcId="{8820BE34-D89B-4E72-8850-DCB2AA2D44A0}" destId="{D9286093-D9E5-426D-AEB2-13B36B25DCB6}" srcOrd="0" destOrd="0" presId="urn:microsoft.com/office/officeart/2005/8/layout/hierarchy3"/>
    <dgm:cxn modelId="{C5536590-54BC-4A91-8861-233E7EF2E39B}" type="presOf" srcId="{6638DC50-7381-4BC4-BEF3-EBD16E39B345}" destId="{7382404C-ABFB-46E6-A4BA-D3D69A6E18DE}" srcOrd="0" destOrd="0" presId="urn:microsoft.com/office/officeart/2005/8/layout/hierarchy3"/>
    <dgm:cxn modelId="{68AC8094-DE1B-43E4-B3B4-3DFBBF527FFE}" type="presOf" srcId="{9CDEB738-2A26-43FA-AB73-EE80460EE3F3}" destId="{A3543F5B-3FC9-430A-9306-3C095776595F}" srcOrd="0" destOrd="0" presId="urn:microsoft.com/office/officeart/2005/8/layout/hierarchy3"/>
    <dgm:cxn modelId="{6C4A439D-D36D-42F5-9035-4AB39A9BFC0B}" srcId="{8791C63C-E228-4473-87F1-E43F54D1AA33}" destId="{ADF328A7-22BB-4163-8068-169DB98BA21F}" srcOrd="1" destOrd="0" parTransId="{A1BFF728-AD12-4B62-862E-E7DEA1FB9990}" sibTransId="{95B69326-E78A-4AC7-951A-67915F36191A}"/>
    <dgm:cxn modelId="{779851A0-ECB7-4D99-843A-1A3B0AAB394B}" srcId="{8791C63C-E228-4473-87F1-E43F54D1AA33}" destId="{AE0CDF9C-6397-46B0-9E2A-0A7E8FDA64A3}" srcOrd="4" destOrd="0" parTransId="{986569AA-CF55-4CE8-827F-1A5FF853F7A6}" sibTransId="{DF1241AE-B053-4786-A479-51F4092A2DB7}"/>
    <dgm:cxn modelId="{6D3D22A5-CB63-449A-B746-706600CAB121}" type="presOf" srcId="{0B69043D-B4EE-4681-BD61-DAF4B3A08136}" destId="{925CCAC0-CDED-4DE5-8F55-8BA930B70173}" srcOrd="0" destOrd="0" presId="urn:microsoft.com/office/officeart/2005/8/layout/hierarchy3"/>
    <dgm:cxn modelId="{5A5BF6BD-4181-4062-BDC2-4494857BB8A8}" type="presOf" srcId="{C616EC56-CA96-4D25-9221-4C88C0FA4A79}" destId="{80767567-7E02-4917-9CB9-D703BE24FFFC}" srcOrd="0" destOrd="0" presId="urn:microsoft.com/office/officeart/2005/8/layout/hierarchy3"/>
    <dgm:cxn modelId="{0E8A2AC3-A8D8-4833-8A36-8D6E9F6E648C}" type="presOf" srcId="{AE0CDF9C-6397-46B0-9E2A-0A7E8FDA64A3}" destId="{D2DC7F50-9D65-48BA-80CF-F6EE88EB0A1D}" srcOrd="0" destOrd="0" presId="urn:microsoft.com/office/officeart/2005/8/layout/hierarchy3"/>
    <dgm:cxn modelId="{B5122DE3-7329-4282-979B-BC518B263D00}" type="presOf" srcId="{ADF328A7-22BB-4163-8068-169DB98BA21F}" destId="{4912B522-66D5-4484-A2BE-6ED4BF88D91D}" srcOrd="0" destOrd="0" presId="urn:microsoft.com/office/officeart/2005/8/layout/hierarchy3"/>
    <dgm:cxn modelId="{8FC456EB-6250-4705-A2A9-D9789714BF66}" type="presOf" srcId="{0A1DA3BA-F871-4F04-B9AB-9D0E505E7DB4}" destId="{92741A9B-A97E-4415-8973-1563E7C20A24}" srcOrd="0" destOrd="0" presId="urn:microsoft.com/office/officeart/2005/8/layout/hierarchy3"/>
    <dgm:cxn modelId="{89D3A9F5-9E49-45AD-B2F2-68FA4E2B247A}" type="presOf" srcId="{DD9EFADE-D670-4A76-8786-4AEA6DA49D7B}" destId="{7B66EDD0-1756-4BAA-8C7B-CF6644A44A8C}" srcOrd="0" destOrd="0" presId="urn:microsoft.com/office/officeart/2005/8/layout/hierarchy3"/>
    <dgm:cxn modelId="{E688C8F9-9B60-4A38-BE1F-69F13176955C}" srcId="{8791C63C-E228-4473-87F1-E43F54D1AA33}" destId="{D599019B-2754-4BE5-B813-0808F6DE9971}" srcOrd="8" destOrd="0" parTransId="{C616EC56-CA96-4D25-9221-4C88C0FA4A79}" sibTransId="{1BC72DA3-057D-46E4-83BE-D13EA437588D}"/>
    <dgm:cxn modelId="{261F42CA-7A30-46D7-BD1F-195D4DFAC15D}" type="presParOf" srcId="{3CADAEBD-ADED-403A-9C1D-3A41A4EF37DE}" destId="{59BE9CF6-659A-42CC-9641-70D2E5658F36}" srcOrd="0" destOrd="0" presId="urn:microsoft.com/office/officeart/2005/8/layout/hierarchy3"/>
    <dgm:cxn modelId="{2D4EEF93-2CA9-4397-83C6-614193972026}" type="presParOf" srcId="{59BE9CF6-659A-42CC-9641-70D2E5658F36}" destId="{3752E95C-E2F2-478B-A74B-31D39A3747B7}" srcOrd="0" destOrd="0" presId="urn:microsoft.com/office/officeart/2005/8/layout/hierarchy3"/>
    <dgm:cxn modelId="{9BE5673D-BB79-4202-B450-2BF1C33EDB20}" type="presParOf" srcId="{3752E95C-E2F2-478B-A74B-31D39A3747B7}" destId="{395A199C-D2B2-46B8-B436-AFE057EE9949}" srcOrd="0" destOrd="0" presId="urn:microsoft.com/office/officeart/2005/8/layout/hierarchy3"/>
    <dgm:cxn modelId="{4A1269CD-B62C-41BB-9D73-C2EC70B2BB2F}" type="presParOf" srcId="{3752E95C-E2F2-478B-A74B-31D39A3747B7}" destId="{6BEA5DC1-7593-4813-B47D-2B27AEBAB2DF}" srcOrd="1" destOrd="0" presId="urn:microsoft.com/office/officeart/2005/8/layout/hierarchy3"/>
    <dgm:cxn modelId="{01D833CD-2741-44C4-A8A8-AAC224F32BC9}" type="presParOf" srcId="{59BE9CF6-659A-42CC-9641-70D2E5658F36}" destId="{3C7A480F-086B-4E96-B862-BF06A6A216A0}" srcOrd="1" destOrd="0" presId="urn:microsoft.com/office/officeart/2005/8/layout/hierarchy3"/>
    <dgm:cxn modelId="{7C141237-B80D-4258-98F7-1B26BECFA40E}" type="presParOf" srcId="{3C7A480F-086B-4E96-B862-BF06A6A216A0}" destId="{3B1222AB-04A8-423B-AC47-0E7DA2CCC9A4}" srcOrd="0" destOrd="0" presId="urn:microsoft.com/office/officeart/2005/8/layout/hierarchy3"/>
    <dgm:cxn modelId="{1878B65D-2F93-40FE-BAD4-948122C69F54}" type="presParOf" srcId="{3C7A480F-086B-4E96-B862-BF06A6A216A0}" destId="{ADAD430C-DFF4-4217-9C1A-F0CF70B2D90B}" srcOrd="1" destOrd="0" presId="urn:microsoft.com/office/officeart/2005/8/layout/hierarchy3"/>
    <dgm:cxn modelId="{D5860160-60E9-44DD-8797-4E2791E62621}" type="presParOf" srcId="{3C7A480F-086B-4E96-B862-BF06A6A216A0}" destId="{45A88FDF-D3DA-4027-9E8F-845F5D88156B}" srcOrd="2" destOrd="0" presId="urn:microsoft.com/office/officeart/2005/8/layout/hierarchy3"/>
    <dgm:cxn modelId="{A4AED4C0-0F15-488A-98ED-9BD51AF9C8D1}" type="presParOf" srcId="{3C7A480F-086B-4E96-B862-BF06A6A216A0}" destId="{4912B522-66D5-4484-A2BE-6ED4BF88D91D}" srcOrd="3" destOrd="0" presId="urn:microsoft.com/office/officeart/2005/8/layout/hierarchy3"/>
    <dgm:cxn modelId="{50D56491-925E-4FFE-99B6-20C598E0C7F6}" type="presParOf" srcId="{3C7A480F-086B-4E96-B862-BF06A6A216A0}" destId="{7B66EDD0-1756-4BAA-8C7B-CF6644A44A8C}" srcOrd="4" destOrd="0" presId="urn:microsoft.com/office/officeart/2005/8/layout/hierarchy3"/>
    <dgm:cxn modelId="{DC348629-225F-4F9B-AB0E-3085F7B62EA9}" type="presParOf" srcId="{3C7A480F-086B-4E96-B862-BF06A6A216A0}" destId="{A3543F5B-3FC9-430A-9306-3C095776595F}" srcOrd="5" destOrd="0" presId="urn:microsoft.com/office/officeart/2005/8/layout/hierarchy3"/>
    <dgm:cxn modelId="{B0F63C27-E525-403C-900F-15B27201AB71}" type="presParOf" srcId="{3C7A480F-086B-4E96-B862-BF06A6A216A0}" destId="{92741A9B-A97E-4415-8973-1563E7C20A24}" srcOrd="6" destOrd="0" presId="urn:microsoft.com/office/officeart/2005/8/layout/hierarchy3"/>
    <dgm:cxn modelId="{10EF7112-5F61-457D-BB05-22F120BB8379}" type="presParOf" srcId="{3C7A480F-086B-4E96-B862-BF06A6A216A0}" destId="{D9286093-D9E5-426D-AEB2-13B36B25DCB6}" srcOrd="7" destOrd="0" presId="urn:microsoft.com/office/officeart/2005/8/layout/hierarchy3"/>
    <dgm:cxn modelId="{21A8CB53-5FDB-4DF4-94EB-3CA05AA4F198}" type="presParOf" srcId="{3C7A480F-086B-4E96-B862-BF06A6A216A0}" destId="{CC466AA7-80CD-4336-9793-1B52B0334B51}" srcOrd="8" destOrd="0" presId="urn:microsoft.com/office/officeart/2005/8/layout/hierarchy3"/>
    <dgm:cxn modelId="{6B3B1769-2057-4E18-835A-E5D3F704B933}" type="presParOf" srcId="{3C7A480F-086B-4E96-B862-BF06A6A216A0}" destId="{D2DC7F50-9D65-48BA-80CF-F6EE88EB0A1D}" srcOrd="9" destOrd="0" presId="urn:microsoft.com/office/officeart/2005/8/layout/hierarchy3"/>
    <dgm:cxn modelId="{379CC9F7-A0AA-492D-8A41-AF96395DAD45}" type="presParOf" srcId="{3C7A480F-086B-4E96-B862-BF06A6A216A0}" destId="{F6676B83-4DC5-4483-B266-DA1B21B9F43B}" srcOrd="10" destOrd="0" presId="urn:microsoft.com/office/officeart/2005/8/layout/hierarchy3"/>
    <dgm:cxn modelId="{59434E2D-9703-4A00-A774-B87A1BEA8547}" type="presParOf" srcId="{3C7A480F-086B-4E96-B862-BF06A6A216A0}" destId="{2F25539E-90E6-4CBB-B8D1-901E068781AD}" srcOrd="11" destOrd="0" presId="urn:microsoft.com/office/officeart/2005/8/layout/hierarchy3"/>
    <dgm:cxn modelId="{F4B9426E-34F1-4AA2-A1D5-954C28853886}" type="presParOf" srcId="{3C7A480F-086B-4E96-B862-BF06A6A216A0}" destId="{925CCAC0-CDED-4DE5-8F55-8BA930B70173}" srcOrd="12" destOrd="0" presId="urn:microsoft.com/office/officeart/2005/8/layout/hierarchy3"/>
    <dgm:cxn modelId="{876AA9EC-2F12-4790-97FA-508F0E3F9171}" type="presParOf" srcId="{3C7A480F-086B-4E96-B862-BF06A6A216A0}" destId="{7382404C-ABFB-46E6-A4BA-D3D69A6E18DE}" srcOrd="13" destOrd="0" presId="urn:microsoft.com/office/officeart/2005/8/layout/hierarchy3"/>
    <dgm:cxn modelId="{5D9B58E0-F9D8-42F0-A857-44B01C7483CE}" type="presParOf" srcId="{3C7A480F-086B-4E96-B862-BF06A6A216A0}" destId="{DC71B726-B3A0-4A25-BE3B-BB3D1D574813}" srcOrd="14" destOrd="0" presId="urn:microsoft.com/office/officeart/2005/8/layout/hierarchy3"/>
    <dgm:cxn modelId="{DAACF59E-BCC4-4677-9A86-7A43C17A15A8}" type="presParOf" srcId="{3C7A480F-086B-4E96-B862-BF06A6A216A0}" destId="{611C4499-FB7B-498A-845C-790E1DE4BC32}" srcOrd="15" destOrd="0" presId="urn:microsoft.com/office/officeart/2005/8/layout/hierarchy3"/>
    <dgm:cxn modelId="{EE7A8971-8AE5-4FB6-B258-62CC5184A91A}" type="presParOf" srcId="{3C7A480F-086B-4E96-B862-BF06A6A216A0}" destId="{80767567-7E02-4917-9CB9-D703BE24FFFC}" srcOrd="16" destOrd="0" presId="urn:microsoft.com/office/officeart/2005/8/layout/hierarchy3"/>
    <dgm:cxn modelId="{0C5CB5A1-0D9A-4A34-B0DD-6A23E04C107E}" type="presParOf" srcId="{3C7A480F-086B-4E96-B862-BF06A6A216A0}" destId="{4F822188-4AC4-48A1-97E1-ACC68F99C90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E65959-1C7A-4549-8B92-DFCC514D18D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8791C63C-E228-4473-87F1-E43F54D1AA33}">
      <dgm:prSet phldrT="[Текст]" custT="1">
        <dgm:style>
          <a:lnRef idx="0">
            <a:schemeClr val="accent1"/>
          </a:lnRef>
          <a:fillRef idx="3">
            <a:schemeClr val="accent1"/>
          </a:fillRef>
          <a:effectRef idx="3">
            <a:schemeClr val="accent1"/>
          </a:effectRef>
          <a:fontRef idx="minor">
            <a:schemeClr val="lt1"/>
          </a:fontRef>
        </dgm:style>
      </dgm:prSet>
      <dgm:spPr>
        <a:ln/>
      </dgm:spPr>
      <dgm:t>
        <a:bodyPr/>
        <a:lstStyle/>
        <a:p>
          <a:r>
            <a:rPr lang="ru-RU" sz="2000" b="1" dirty="0"/>
            <a:t>Способы определения поставщиков</a:t>
          </a:r>
        </a:p>
      </dgm:t>
    </dgm:pt>
    <dgm:pt modelId="{77E44D8D-AB74-4279-96A9-211A3890FB29}" type="parTrans" cxnId="{CCD80F88-D30B-4422-9D81-4D65F1A1E852}">
      <dgm:prSet/>
      <dgm:spPr/>
      <dgm:t>
        <a:bodyPr/>
        <a:lstStyle/>
        <a:p>
          <a:endParaRPr lang="ru-RU" sz="1600"/>
        </a:p>
      </dgm:t>
    </dgm:pt>
    <dgm:pt modelId="{6B3AC389-2C3D-4AD6-BDFA-729350E23D3B}" type="sibTrans" cxnId="{CCD80F88-D30B-4422-9D81-4D65F1A1E852}">
      <dgm:prSet/>
      <dgm:spPr/>
      <dgm:t>
        <a:bodyPr/>
        <a:lstStyle/>
        <a:p>
          <a:endParaRPr lang="ru-RU" sz="1600"/>
        </a:p>
      </dgm:t>
    </dgm:pt>
    <dgm:pt modelId="{B5DB0812-D0E4-4A11-B88C-E12C5DE649CE}">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Открытый конкурс</a:t>
          </a:r>
        </a:p>
      </dgm:t>
    </dgm:pt>
    <dgm:pt modelId="{A5250396-DF6A-4E78-9B99-216867AD5A67}" type="parTrans" cxnId="{9AC24E17-2047-48B1-B584-032135DD3F09}">
      <dgm:prSet/>
      <dgm:spPr>
        <a:ln>
          <a:solidFill>
            <a:schemeClr val="bg2">
              <a:lumMod val="50000"/>
            </a:schemeClr>
          </a:solidFill>
        </a:ln>
      </dgm:spPr>
      <dgm:t>
        <a:bodyPr/>
        <a:lstStyle/>
        <a:p>
          <a:endParaRPr lang="ru-RU" sz="1800"/>
        </a:p>
      </dgm:t>
    </dgm:pt>
    <dgm:pt modelId="{A60D7814-7C27-42E3-B7A6-D7963E89500A}" type="sibTrans" cxnId="{9AC24E17-2047-48B1-B584-032135DD3F09}">
      <dgm:prSet/>
      <dgm:spPr/>
      <dgm:t>
        <a:bodyPr/>
        <a:lstStyle/>
        <a:p>
          <a:endParaRPr lang="ru-RU" sz="1600"/>
        </a:p>
      </dgm:t>
    </dgm:pt>
    <dgm:pt modelId="{AE0CDF9C-6397-46B0-9E2A-0A7E8FDA64A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a:t>
          </a:r>
        </a:p>
      </dgm:t>
    </dgm:pt>
    <dgm:pt modelId="{986569AA-CF55-4CE8-827F-1A5FF853F7A6}" type="parTrans" cxnId="{779851A0-ECB7-4D99-843A-1A3B0AAB394B}">
      <dgm:prSet/>
      <dgm:spPr>
        <a:ln>
          <a:solidFill>
            <a:schemeClr val="bg2">
              <a:lumMod val="50000"/>
            </a:schemeClr>
          </a:solidFill>
        </a:ln>
      </dgm:spPr>
      <dgm:t>
        <a:bodyPr/>
        <a:lstStyle/>
        <a:p>
          <a:endParaRPr lang="ru-RU" sz="1800"/>
        </a:p>
      </dgm:t>
    </dgm:pt>
    <dgm:pt modelId="{DF1241AE-B053-4786-A479-51F4092A2DB7}" type="sibTrans" cxnId="{779851A0-ECB7-4D99-843A-1A3B0AAB394B}">
      <dgm:prSet/>
      <dgm:spPr/>
      <dgm:t>
        <a:bodyPr/>
        <a:lstStyle/>
        <a:p>
          <a:endParaRPr lang="ru-RU" sz="1600"/>
        </a:p>
      </dgm:t>
    </dgm:pt>
    <dgm:pt modelId="{8820BE34-D89B-4E72-8850-DCB2AA2D44A0}">
      <dgm:prSet custT="1">
        <dgm:style>
          <a:lnRef idx="1">
            <a:schemeClr val="accent1"/>
          </a:lnRef>
          <a:fillRef idx="3">
            <a:schemeClr val="accent1"/>
          </a:fillRef>
          <a:effectRef idx="2">
            <a:schemeClr val="accent1"/>
          </a:effectRef>
          <a:fontRef idx="minor">
            <a:schemeClr val="lt1"/>
          </a:fontRef>
        </dgm:style>
      </dgm:prSet>
      <dgm:spPr>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dirty="0">
              <a:solidFill>
                <a:srgbClr val="9DC3E6"/>
              </a:solidFill>
            </a:rPr>
            <a:t>Электронный аукцион</a:t>
          </a:r>
        </a:p>
      </dgm:t>
    </dgm:pt>
    <dgm:pt modelId="{0A1DA3BA-F871-4F04-B9AB-9D0E505E7DB4}" type="parTrans" cxnId="{FD99F052-0E64-4EAC-AA4A-1CFC987DC024}">
      <dgm:prSet/>
      <dgm:spPr>
        <a:ln>
          <a:solidFill>
            <a:schemeClr val="bg2">
              <a:lumMod val="50000"/>
            </a:schemeClr>
          </a:solidFill>
        </a:ln>
      </dgm:spPr>
      <dgm:t>
        <a:bodyPr/>
        <a:lstStyle/>
        <a:p>
          <a:endParaRPr lang="ru-RU" sz="1800"/>
        </a:p>
      </dgm:t>
    </dgm:pt>
    <dgm:pt modelId="{B7B6F0FC-2822-4F6A-AD74-41292CF59C29}" type="sibTrans" cxnId="{FD99F052-0E64-4EAC-AA4A-1CFC987DC024}">
      <dgm:prSet/>
      <dgm:spPr/>
      <dgm:t>
        <a:bodyPr/>
        <a:lstStyle/>
        <a:p>
          <a:endParaRPr lang="ru-RU" sz="1600"/>
        </a:p>
      </dgm:t>
    </dgm:pt>
    <dgm:pt modelId="{CA371D40-ABFE-4103-9998-7CBB6326BC5A}">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Предварительный отбор</a:t>
          </a:r>
        </a:p>
      </dgm:t>
    </dgm:pt>
    <dgm:pt modelId="{2AD27FC2-9957-47C4-8D6A-E37FE42E5DCA}" type="parTrans" cxnId="{A853766A-2409-4CD1-A1F5-BCF28763A4F4}">
      <dgm:prSet/>
      <dgm:spPr>
        <a:ln>
          <a:solidFill>
            <a:schemeClr val="bg2">
              <a:lumMod val="50000"/>
            </a:schemeClr>
          </a:solidFill>
        </a:ln>
      </dgm:spPr>
      <dgm:t>
        <a:bodyPr/>
        <a:lstStyle/>
        <a:p>
          <a:endParaRPr lang="ru-RU" sz="1800"/>
        </a:p>
      </dgm:t>
    </dgm:pt>
    <dgm:pt modelId="{B7674D9A-B8E4-495D-9C52-3782F2D6EE2C}" type="sibTrans" cxnId="{A853766A-2409-4CD1-A1F5-BCF28763A4F4}">
      <dgm:prSet/>
      <dgm:spPr/>
      <dgm:t>
        <a:bodyPr/>
        <a:lstStyle/>
        <a:p>
          <a:endParaRPr lang="ru-RU" sz="1600"/>
        </a:p>
      </dgm:t>
    </dgm:pt>
    <dgm:pt modelId="{6638DC50-7381-4BC4-BEF3-EBD16E39B345}">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 </a:t>
          </a:r>
          <a:br>
            <a:rPr lang="ru-RU" sz="1800" b="1" dirty="0">
              <a:solidFill>
                <a:srgbClr val="9DC3E6"/>
              </a:solidFill>
            </a:rPr>
          </a:br>
          <a:r>
            <a:rPr lang="ru-RU" sz="1400" b="1" dirty="0">
              <a:solidFill>
                <a:srgbClr val="9DC3E6"/>
              </a:solidFill>
            </a:rPr>
            <a:t>(ГП и ликвидация ЧС, ст.82)</a:t>
          </a:r>
        </a:p>
      </dgm:t>
    </dgm:pt>
    <dgm:pt modelId="{0B69043D-B4EE-4681-BD61-DAF4B3A08136}" type="parTrans" cxnId="{6508B867-1147-48D3-AC1E-F731C6707073}">
      <dgm:prSet/>
      <dgm:spPr>
        <a:ln>
          <a:solidFill>
            <a:schemeClr val="bg2">
              <a:lumMod val="50000"/>
            </a:schemeClr>
          </a:solidFill>
        </a:ln>
      </dgm:spPr>
      <dgm:t>
        <a:bodyPr/>
        <a:lstStyle/>
        <a:p>
          <a:endParaRPr lang="ru-RU" sz="1800"/>
        </a:p>
      </dgm:t>
    </dgm:pt>
    <dgm:pt modelId="{2FF34E7B-96FD-4C96-A3BB-2B2CF439503A}" type="sibTrans" cxnId="{6508B867-1147-48D3-AC1E-F731C6707073}">
      <dgm:prSet/>
      <dgm:spPr/>
      <dgm:t>
        <a:bodyPr/>
        <a:lstStyle/>
        <a:p>
          <a:endParaRPr lang="ru-RU" sz="1600"/>
        </a:p>
      </dgm:t>
    </dgm:pt>
    <dgm:pt modelId="{F61D9937-5958-4A2E-8726-9EC3665BA533}">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предложений</a:t>
          </a:r>
        </a:p>
      </dgm:t>
    </dgm:pt>
    <dgm:pt modelId="{0D471703-C2CB-45C7-BC1F-14BFE19386D7}" type="parTrans" cxnId="{8049B387-27B5-4D9A-BB6A-F0D0FF6834C1}">
      <dgm:prSet/>
      <dgm:spPr>
        <a:ln>
          <a:solidFill>
            <a:schemeClr val="bg2">
              <a:lumMod val="50000"/>
            </a:schemeClr>
          </a:solidFill>
        </a:ln>
      </dgm:spPr>
      <dgm:t>
        <a:bodyPr/>
        <a:lstStyle/>
        <a:p>
          <a:endParaRPr lang="ru-RU" sz="1800"/>
        </a:p>
      </dgm:t>
    </dgm:pt>
    <dgm:pt modelId="{6392C767-DB24-4B89-AC90-3D26C7362248}" type="sibTrans" cxnId="{8049B387-27B5-4D9A-BB6A-F0D0FF6834C1}">
      <dgm:prSet/>
      <dgm:spPr/>
      <dgm:t>
        <a:bodyPr/>
        <a:lstStyle/>
        <a:p>
          <a:endParaRPr lang="ru-RU" sz="1600"/>
        </a:p>
      </dgm:t>
    </dgm:pt>
    <dgm:pt modelId="{D599019B-2754-4BE5-B813-0808F6DE9971}">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Единственный  поставщик</a:t>
          </a:r>
        </a:p>
      </dgm:t>
    </dgm:pt>
    <dgm:pt modelId="{C616EC56-CA96-4D25-9221-4C88C0FA4A79}" type="parTrans" cxnId="{E688C8F9-9B60-4A38-BE1F-69F13176955C}">
      <dgm:prSet/>
      <dgm:spPr>
        <a:ln>
          <a:solidFill>
            <a:schemeClr val="bg2">
              <a:lumMod val="50000"/>
            </a:schemeClr>
          </a:solidFill>
        </a:ln>
      </dgm:spPr>
      <dgm:t>
        <a:bodyPr/>
        <a:lstStyle/>
        <a:p>
          <a:endParaRPr lang="ru-RU" sz="1800"/>
        </a:p>
      </dgm:t>
    </dgm:pt>
    <dgm:pt modelId="{1BC72DA3-057D-46E4-83BE-D13EA437588D}" type="sibTrans" cxnId="{E688C8F9-9B60-4A38-BE1F-69F13176955C}">
      <dgm:prSet/>
      <dgm:spPr/>
      <dgm:t>
        <a:bodyPr/>
        <a:lstStyle/>
        <a:p>
          <a:endParaRPr lang="ru-RU" sz="1600"/>
        </a:p>
      </dgm:t>
    </dgm:pt>
    <dgm:pt modelId="{ADF328A7-22BB-4163-8068-169DB98BA21F}">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Двухэтапный конкурс</a:t>
          </a:r>
        </a:p>
      </dgm:t>
    </dgm:pt>
    <dgm:pt modelId="{A1BFF728-AD12-4B62-862E-E7DEA1FB9990}" type="parTrans" cxnId="{6C4A439D-D36D-42F5-9035-4AB39A9BFC0B}">
      <dgm:prSet/>
      <dgm:spPr>
        <a:ln>
          <a:solidFill>
            <a:schemeClr val="bg2">
              <a:lumMod val="50000"/>
            </a:schemeClr>
          </a:solidFill>
        </a:ln>
      </dgm:spPr>
      <dgm:t>
        <a:bodyPr/>
        <a:lstStyle/>
        <a:p>
          <a:endParaRPr lang="ru-RU" sz="1800"/>
        </a:p>
      </dgm:t>
    </dgm:pt>
    <dgm:pt modelId="{95B69326-E78A-4AC7-951A-67915F36191A}" type="sibTrans" cxnId="{6C4A439D-D36D-42F5-9035-4AB39A9BFC0B}">
      <dgm:prSet/>
      <dgm:spPr/>
      <dgm:t>
        <a:bodyPr/>
        <a:lstStyle/>
        <a:p>
          <a:endParaRPr lang="ru-RU" sz="1600"/>
        </a:p>
      </dgm:t>
    </dgm:pt>
    <dgm:pt modelId="{9CDEB738-2A26-43FA-AB73-EE80460EE3F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chemeClr val="bg1"/>
              </a:solidFill>
            </a:rPr>
            <a:t>Конкурс с ограниченным участием</a:t>
          </a:r>
        </a:p>
      </dgm:t>
    </dgm:pt>
    <dgm:pt modelId="{DD9EFADE-D670-4A76-8786-4AEA6DA49D7B}" type="parTrans" cxnId="{5EA1E70A-0F47-4FEB-87C1-74BC407F1C90}">
      <dgm:prSet/>
      <dgm:spPr>
        <a:ln>
          <a:solidFill>
            <a:schemeClr val="bg2">
              <a:lumMod val="50000"/>
            </a:schemeClr>
          </a:solidFill>
        </a:ln>
      </dgm:spPr>
      <dgm:t>
        <a:bodyPr/>
        <a:lstStyle/>
        <a:p>
          <a:endParaRPr lang="ru-RU" sz="1800"/>
        </a:p>
      </dgm:t>
    </dgm:pt>
    <dgm:pt modelId="{892F8C07-1142-4A20-AC38-898EDEA6EC0C}" type="sibTrans" cxnId="{5EA1E70A-0F47-4FEB-87C1-74BC407F1C90}">
      <dgm:prSet/>
      <dgm:spPr/>
      <dgm:t>
        <a:bodyPr/>
        <a:lstStyle/>
        <a:p>
          <a:endParaRPr lang="ru-RU" sz="1600"/>
        </a:p>
      </dgm:t>
    </dgm:pt>
    <dgm:pt modelId="{3CADAEBD-ADED-403A-9C1D-3A41A4EF37DE}" type="pres">
      <dgm:prSet presAssocID="{E2E65959-1C7A-4549-8B92-DFCC514D18D8}" presName="diagram" presStyleCnt="0">
        <dgm:presLayoutVars>
          <dgm:chPref val="1"/>
          <dgm:dir/>
          <dgm:animOne val="branch"/>
          <dgm:animLvl val="lvl"/>
          <dgm:resizeHandles/>
        </dgm:presLayoutVars>
      </dgm:prSet>
      <dgm:spPr/>
    </dgm:pt>
    <dgm:pt modelId="{59BE9CF6-659A-42CC-9641-70D2E5658F36}" type="pres">
      <dgm:prSet presAssocID="{8791C63C-E228-4473-87F1-E43F54D1AA33}" presName="root" presStyleCnt="0"/>
      <dgm:spPr/>
    </dgm:pt>
    <dgm:pt modelId="{3752E95C-E2F2-478B-A74B-31D39A3747B7}" type="pres">
      <dgm:prSet presAssocID="{8791C63C-E228-4473-87F1-E43F54D1AA33}" presName="rootComposite" presStyleCnt="0"/>
      <dgm:spPr/>
    </dgm:pt>
    <dgm:pt modelId="{395A199C-D2B2-46B8-B436-AFE057EE9949}" type="pres">
      <dgm:prSet presAssocID="{8791C63C-E228-4473-87F1-E43F54D1AA33}" presName="rootText" presStyleLbl="node1" presStyleIdx="0" presStyleCnt="1" custScaleX="1165306" custScaleY="197534" custLinFactX="-28059" custLinFactNeighborX="-100000" custLinFactNeighborY="7761"/>
      <dgm:spPr/>
    </dgm:pt>
    <dgm:pt modelId="{6BEA5DC1-7593-4813-B47D-2B27AEBAB2DF}" type="pres">
      <dgm:prSet presAssocID="{8791C63C-E228-4473-87F1-E43F54D1AA33}" presName="rootConnector" presStyleLbl="node1" presStyleIdx="0" presStyleCnt="1"/>
      <dgm:spPr/>
    </dgm:pt>
    <dgm:pt modelId="{3C7A480F-086B-4E96-B862-BF06A6A216A0}" type="pres">
      <dgm:prSet presAssocID="{8791C63C-E228-4473-87F1-E43F54D1AA33}" presName="childShape" presStyleCnt="0"/>
      <dgm:spPr/>
    </dgm:pt>
    <dgm:pt modelId="{3B1222AB-04A8-423B-AC47-0E7DA2CCC9A4}" type="pres">
      <dgm:prSet presAssocID="{A5250396-DF6A-4E78-9B99-216867AD5A67}" presName="Name13" presStyleLbl="parChTrans1D2" presStyleIdx="0" presStyleCnt="9" custSzX="591204"/>
      <dgm:spPr/>
    </dgm:pt>
    <dgm:pt modelId="{ADAD430C-DFF4-4217-9C1A-F0CF70B2D90B}" type="pres">
      <dgm:prSet presAssocID="{B5DB0812-D0E4-4A11-B88C-E12C5DE649CE}" presName="childText" presStyleLbl="bgAcc1" presStyleIdx="0" presStyleCnt="9" custScaleX="1000218" custScaleY="197534">
        <dgm:presLayoutVars>
          <dgm:bulletEnabled val="1"/>
        </dgm:presLayoutVars>
      </dgm:prSet>
      <dgm:spPr/>
    </dgm:pt>
    <dgm:pt modelId="{45A88FDF-D3DA-4027-9E8F-845F5D88156B}" type="pres">
      <dgm:prSet presAssocID="{A1BFF728-AD12-4B62-862E-E7DEA1FB9990}" presName="Name13" presStyleLbl="parChTrans1D2" presStyleIdx="1" presStyleCnt="9" custSzX="591204"/>
      <dgm:spPr/>
    </dgm:pt>
    <dgm:pt modelId="{4912B522-66D5-4484-A2BE-6ED4BF88D91D}" type="pres">
      <dgm:prSet presAssocID="{ADF328A7-22BB-4163-8068-169DB98BA21F}" presName="childText" presStyleLbl="bgAcc1" presStyleIdx="1" presStyleCnt="9" custScaleX="999983" custScaleY="197782">
        <dgm:presLayoutVars>
          <dgm:bulletEnabled val="1"/>
        </dgm:presLayoutVars>
      </dgm:prSet>
      <dgm:spPr/>
    </dgm:pt>
    <dgm:pt modelId="{7B66EDD0-1756-4BAA-8C7B-CF6644A44A8C}" type="pres">
      <dgm:prSet presAssocID="{DD9EFADE-D670-4A76-8786-4AEA6DA49D7B}" presName="Name13" presStyleLbl="parChTrans1D2" presStyleIdx="2" presStyleCnt="9" custSzX="591204"/>
      <dgm:spPr/>
    </dgm:pt>
    <dgm:pt modelId="{A3543F5B-3FC9-430A-9306-3C095776595F}" type="pres">
      <dgm:prSet presAssocID="{9CDEB738-2A26-43FA-AB73-EE80460EE3F3}" presName="childText" presStyleLbl="bgAcc1" presStyleIdx="2" presStyleCnt="9" custScaleX="999749" custScaleY="198027">
        <dgm:presLayoutVars>
          <dgm:bulletEnabled val="1"/>
        </dgm:presLayoutVars>
      </dgm:prSet>
      <dgm:spPr/>
    </dgm:pt>
    <dgm:pt modelId="{92741A9B-A97E-4415-8973-1563E7C20A24}" type="pres">
      <dgm:prSet presAssocID="{0A1DA3BA-F871-4F04-B9AB-9D0E505E7DB4}" presName="Name13" presStyleLbl="parChTrans1D2" presStyleIdx="3" presStyleCnt="9" custSzX="591204"/>
      <dgm:spPr/>
    </dgm:pt>
    <dgm:pt modelId="{D9286093-D9E5-426D-AEB2-13B36B25DCB6}" type="pres">
      <dgm:prSet presAssocID="{8820BE34-D89B-4E72-8850-DCB2AA2D44A0}" presName="childText" presStyleLbl="bgAcc1" presStyleIdx="3" presStyleCnt="9" custScaleX="1000218" custScaleY="197534">
        <dgm:presLayoutVars>
          <dgm:bulletEnabled val="1"/>
        </dgm:presLayoutVars>
      </dgm:prSet>
      <dgm:spPr/>
    </dgm:pt>
    <dgm:pt modelId="{CC466AA7-80CD-4336-9793-1B52B0334B51}" type="pres">
      <dgm:prSet presAssocID="{986569AA-CF55-4CE8-827F-1A5FF853F7A6}" presName="Name13" presStyleLbl="parChTrans1D2" presStyleIdx="4" presStyleCnt="9" custSzX="591204"/>
      <dgm:spPr/>
    </dgm:pt>
    <dgm:pt modelId="{D2DC7F50-9D65-48BA-80CF-F6EE88EB0A1D}" type="pres">
      <dgm:prSet presAssocID="{AE0CDF9C-6397-46B0-9E2A-0A7E8FDA64A3}" presName="childText" presStyleLbl="bgAcc1" presStyleIdx="4" presStyleCnt="9" custScaleX="996230" custScaleY="197534">
        <dgm:presLayoutVars>
          <dgm:bulletEnabled val="1"/>
        </dgm:presLayoutVars>
      </dgm:prSet>
      <dgm:spPr/>
    </dgm:pt>
    <dgm:pt modelId="{F6676B83-4DC5-4483-B266-DA1B21B9F43B}" type="pres">
      <dgm:prSet presAssocID="{2AD27FC2-9957-47C4-8D6A-E37FE42E5DCA}" presName="Name13" presStyleLbl="parChTrans1D2" presStyleIdx="5" presStyleCnt="9" custSzX="591204"/>
      <dgm:spPr/>
    </dgm:pt>
    <dgm:pt modelId="{2F25539E-90E6-4CBB-B8D1-901E068781AD}" type="pres">
      <dgm:prSet presAssocID="{CA371D40-ABFE-4103-9998-7CBB6326BC5A}" presName="childText" presStyleLbl="bgAcc1" presStyleIdx="5" presStyleCnt="9" custScaleX="1000218" custScaleY="197534">
        <dgm:presLayoutVars>
          <dgm:bulletEnabled val="1"/>
        </dgm:presLayoutVars>
      </dgm:prSet>
      <dgm:spPr/>
    </dgm:pt>
    <dgm:pt modelId="{925CCAC0-CDED-4DE5-8F55-8BA930B70173}" type="pres">
      <dgm:prSet presAssocID="{0B69043D-B4EE-4681-BD61-DAF4B3A08136}" presName="Name13" presStyleLbl="parChTrans1D2" presStyleIdx="6" presStyleCnt="9" custSzX="591204"/>
      <dgm:spPr/>
    </dgm:pt>
    <dgm:pt modelId="{7382404C-ABFB-46E6-A4BA-D3D69A6E18DE}" type="pres">
      <dgm:prSet presAssocID="{6638DC50-7381-4BC4-BEF3-EBD16E39B345}" presName="childText" presStyleLbl="bgAcc1" presStyleIdx="6" presStyleCnt="9" custScaleX="996231" custScaleY="197534">
        <dgm:presLayoutVars>
          <dgm:bulletEnabled val="1"/>
        </dgm:presLayoutVars>
      </dgm:prSet>
      <dgm:spPr/>
    </dgm:pt>
    <dgm:pt modelId="{DC71B726-B3A0-4A25-BE3B-BB3D1D574813}" type="pres">
      <dgm:prSet presAssocID="{0D471703-C2CB-45C7-BC1F-14BFE19386D7}" presName="Name13" presStyleLbl="parChTrans1D2" presStyleIdx="7" presStyleCnt="9" custSzX="591204"/>
      <dgm:spPr/>
    </dgm:pt>
    <dgm:pt modelId="{611C4499-FB7B-498A-845C-790E1DE4BC32}" type="pres">
      <dgm:prSet presAssocID="{F61D9937-5958-4A2E-8726-9EC3665BA533}" presName="childText" presStyleLbl="bgAcc1" presStyleIdx="7" presStyleCnt="9" custScaleX="1000218" custScaleY="197534">
        <dgm:presLayoutVars>
          <dgm:bulletEnabled val="1"/>
        </dgm:presLayoutVars>
      </dgm:prSet>
      <dgm:spPr/>
    </dgm:pt>
    <dgm:pt modelId="{80767567-7E02-4917-9CB9-D703BE24FFFC}" type="pres">
      <dgm:prSet presAssocID="{C616EC56-CA96-4D25-9221-4C88C0FA4A79}" presName="Name13" presStyleLbl="parChTrans1D2" presStyleIdx="8" presStyleCnt="9" custSzX="591204"/>
      <dgm:spPr/>
    </dgm:pt>
    <dgm:pt modelId="{4F822188-4AC4-48A1-97E1-ACC68F99C903}" type="pres">
      <dgm:prSet presAssocID="{D599019B-2754-4BE5-B813-0808F6DE9971}" presName="childText" presStyleLbl="bgAcc1" presStyleIdx="8" presStyleCnt="9" custScaleX="1000218" custScaleY="197534">
        <dgm:presLayoutVars>
          <dgm:bulletEnabled val="1"/>
        </dgm:presLayoutVars>
      </dgm:prSet>
      <dgm:spPr/>
    </dgm:pt>
  </dgm:ptLst>
  <dgm:cxnLst>
    <dgm:cxn modelId="{5EA1E70A-0F47-4FEB-87C1-74BC407F1C90}" srcId="{8791C63C-E228-4473-87F1-E43F54D1AA33}" destId="{9CDEB738-2A26-43FA-AB73-EE80460EE3F3}" srcOrd="2" destOrd="0" parTransId="{DD9EFADE-D670-4A76-8786-4AEA6DA49D7B}" sibTransId="{892F8C07-1142-4A20-AC38-898EDEA6EC0C}"/>
    <dgm:cxn modelId="{9AC24E17-2047-48B1-B584-032135DD3F09}" srcId="{8791C63C-E228-4473-87F1-E43F54D1AA33}" destId="{B5DB0812-D0E4-4A11-B88C-E12C5DE649CE}" srcOrd="0" destOrd="0" parTransId="{A5250396-DF6A-4E78-9B99-216867AD5A67}" sibTransId="{A60D7814-7C27-42E3-B7A6-D7963E89500A}"/>
    <dgm:cxn modelId="{31685B28-1CC2-4000-8C28-FDC8C51649BF}" type="presOf" srcId="{AE0CDF9C-6397-46B0-9E2A-0A7E8FDA64A3}" destId="{D2DC7F50-9D65-48BA-80CF-F6EE88EB0A1D}" srcOrd="0" destOrd="0" presId="urn:microsoft.com/office/officeart/2005/8/layout/hierarchy3"/>
    <dgm:cxn modelId="{041A6231-E078-405C-A426-04D9754BAF0F}" type="presOf" srcId="{B5DB0812-D0E4-4A11-B88C-E12C5DE649CE}" destId="{ADAD430C-DFF4-4217-9C1A-F0CF70B2D90B}" srcOrd="0" destOrd="0" presId="urn:microsoft.com/office/officeart/2005/8/layout/hierarchy3"/>
    <dgm:cxn modelId="{85C6BD33-D1F4-4F4A-841F-30A0A2C2DFAB}" type="presOf" srcId="{986569AA-CF55-4CE8-827F-1A5FF853F7A6}" destId="{CC466AA7-80CD-4336-9793-1B52B0334B51}" srcOrd="0" destOrd="0" presId="urn:microsoft.com/office/officeart/2005/8/layout/hierarchy3"/>
    <dgm:cxn modelId="{3F6AE537-46E6-4629-A428-32E31F16263D}" type="presOf" srcId="{8820BE34-D89B-4E72-8850-DCB2AA2D44A0}" destId="{D9286093-D9E5-426D-AEB2-13B36B25DCB6}" srcOrd="0" destOrd="0" presId="urn:microsoft.com/office/officeart/2005/8/layout/hierarchy3"/>
    <dgm:cxn modelId="{2284145D-84F6-47D3-A74A-76C27E909DB5}" type="presOf" srcId="{C616EC56-CA96-4D25-9221-4C88C0FA4A79}" destId="{80767567-7E02-4917-9CB9-D703BE24FFFC}" srcOrd="0" destOrd="0" presId="urn:microsoft.com/office/officeart/2005/8/layout/hierarchy3"/>
    <dgm:cxn modelId="{6B1FDB41-B0AC-4BB1-BCB2-3C661847B72F}" type="presOf" srcId="{8791C63C-E228-4473-87F1-E43F54D1AA33}" destId="{395A199C-D2B2-46B8-B436-AFE057EE9949}" srcOrd="0" destOrd="0" presId="urn:microsoft.com/office/officeart/2005/8/layout/hierarchy3"/>
    <dgm:cxn modelId="{D1617D66-1117-44E4-B257-11FDBE0EE607}" type="presOf" srcId="{2AD27FC2-9957-47C4-8D6A-E37FE42E5DCA}" destId="{F6676B83-4DC5-4483-B266-DA1B21B9F43B}" srcOrd="0" destOrd="0" presId="urn:microsoft.com/office/officeart/2005/8/layout/hierarchy3"/>
    <dgm:cxn modelId="{6508B867-1147-48D3-AC1E-F731C6707073}" srcId="{8791C63C-E228-4473-87F1-E43F54D1AA33}" destId="{6638DC50-7381-4BC4-BEF3-EBD16E39B345}" srcOrd="6" destOrd="0" parTransId="{0B69043D-B4EE-4681-BD61-DAF4B3A08136}" sibTransId="{2FF34E7B-96FD-4C96-A3BB-2B2CF439503A}"/>
    <dgm:cxn modelId="{E7D9ED67-506C-43FB-B3FD-D3AF6BF2B162}" type="presOf" srcId="{9CDEB738-2A26-43FA-AB73-EE80460EE3F3}" destId="{A3543F5B-3FC9-430A-9306-3C095776595F}" srcOrd="0" destOrd="0" presId="urn:microsoft.com/office/officeart/2005/8/layout/hierarchy3"/>
    <dgm:cxn modelId="{A853766A-2409-4CD1-A1F5-BCF28763A4F4}" srcId="{8791C63C-E228-4473-87F1-E43F54D1AA33}" destId="{CA371D40-ABFE-4103-9998-7CBB6326BC5A}" srcOrd="5" destOrd="0" parTransId="{2AD27FC2-9957-47C4-8D6A-E37FE42E5DCA}" sibTransId="{B7674D9A-B8E4-495D-9C52-3782F2D6EE2C}"/>
    <dgm:cxn modelId="{FD99F052-0E64-4EAC-AA4A-1CFC987DC024}" srcId="{8791C63C-E228-4473-87F1-E43F54D1AA33}" destId="{8820BE34-D89B-4E72-8850-DCB2AA2D44A0}" srcOrd="3" destOrd="0" parTransId="{0A1DA3BA-F871-4F04-B9AB-9D0E505E7DB4}" sibTransId="{B7B6F0FC-2822-4F6A-AD74-41292CF59C29}"/>
    <dgm:cxn modelId="{032B1776-04AB-4225-8A2F-D51C32AD5508}" type="presOf" srcId="{0D471703-C2CB-45C7-BC1F-14BFE19386D7}" destId="{DC71B726-B3A0-4A25-BE3B-BB3D1D574813}" srcOrd="0" destOrd="0" presId="urn:microsoft.com/office/officeart/2005/8/layout/hierarchy3"/>
    <dgm:cxn modelId="{A4E63456-E2FB-4040-8CE9-5933AAFDA535}" type="presOf" srcId="{DD9EFADE-D670-4A76-8786-4AEA6DA49D7B}" destId="{7B66EDD0-1756-4BAA-8C7B-CF6644A44A8C}" srcOrd="0" destOrd="0" presId="urn:microsoft.com/office/officeart/2005/8/layout/hierarchy3"/>
    <dgm:cxn modelId="{33928459-FC22-44F5-B43B-65F34049EA84}" type="presOf" srcId="{A1BFF728-AD12-4B62-862E-E7DEA1FB9990}" destId="{45A88FDF-D3DA-4027-9E8F-845F5D88156B}" srcOrd="0" destOrd="0" presId="urn:microsoft.com/office/officeart/2005/8/layout/hierarchy3"/>
    <dgm:cxn modelId="{BC08657E-67FD-496C-93FC-802969ABBF58}" type="presOf" srcId="{8791C63C-E228-4473-87F1-E43F54D1AA33}" destId="{6BEA5DC1-7593-4813-B47D-2B27AEBAB2DF}" srcOrd="1" destOrd="0" presId="urn:microsoft.com/office/officeart/2005/8/layout/hierarchy3"/>
    <dgm:cxn modelId="{B514EC83-7B83-4DD6-B822-C9E02931416B}" type="presOf" srcId="{D599019B-2754-4BE5-B813-0808F6DE9971}" destId="{4F822188-4AC4-48A1-97E1-ACC68F99C903}" srcOrd="0" destOrd="0" presId="urn:microsoft.com/office/officeart/2005/8/layout/hierarchy3"/>
    <dgm:cxn modelId="{F1556186-1040-4481-ACC1-896618E54D7F}" type="presOf" srcId="{E2E65959-1C7A-4549-8B92-DFCC514D18D8}" destId="{3CADAEBD-ADED-403A-9C1D-3A41A4EF37DE}" srcOrd="0" destOrd="0" presId="urn:microsoft.com/office/officeart/2005/8/layout/hierarchy3"/>
    <dgm:cxn modelId="{8049B387-27B5-4D9A-BB6A-F0D0FF6834C1}" srcId="{8791C63C-E228-4473-87F1-E43F54D1AA33}" destId="{F61D9937-5958-4A2E-8726-9EC3665BA533}" srcOrd="7" destOrd="0" parTransId="{0D471703-C2CB-45C7-BC1F-14BFE19386D7}" sibTransId="{6392C767-DB24-4B89-AC90-3D26C7362248}"/>
    <dgm:cxn modelId="{CCD80F88-D30B-4422-9D81-4D65F1A1E852}" srcId="{E2E65959-1C7A-4549-8B92-DFCC514D18D8}" destId="{8791C63C-E228-4473-87F1-E43F54D1AA33}" srcOrd="0" destOrd="0" parTransId="{77E44D8D-AB74-4279-96A9-211A3890FB29}" sibTransId="{6B3AC389-2C3D-4AD6-BDFA-729350E23D3B}"/>
    <dgm:cxn modelId="{99D4F389-B925-4EB3-B333-7104486BD9B2}" type="presOf" srcId="{0A1DA3BA-F871-4F04-B9AB-9D0E505E7DB4}" destId="{92741A9B-A97E-4415-8973-1563E7C20A24}" srcOrd="0" destOrd="0" presId="urn:microsoft.com/office/officeart/2005/8/layout/hierarchy3"/>
    <dgm:cxn modelId="{6C4A439D-D36D-42F5-9035-4AB39A9BFC0B}" srcId="{8791C63C-E228-4473-87F1-E43F54D1AA33}" destId="{ADF328A7-22BB-4163-8068-169DB98BA21F}" srcOrd="1" destOrd="0" parTransId="{A1BFF728-AD12-4B62-862E-E7DEA1FB9990}" sibTransId="{95B69326-E78A-4AC7-951A-67915F36191A}"/>
    <dgm:cxn modelId="{779851A0-ECB7-4D99-843A-1A3B0AAB394B}" srcId="{8791C63C-E228-4473-87F1-E43F54D1AA33}" destId="{AE0CDF9C-6397-46B0-9E2A-0A7E8FDA64A3}" srcOrd="4" destOrd="0" parTransId="{986569AA-CF55-4CE8-827F-1A5FF853F7A6}" sibTransId="{DF1241AE-B053-4786-A479-51F4092A2DB7}"/>
    <dgm:cxn modelId="{1BA919A6-19DB-4ADA-BF67-6F95DECB6F16}" type="presOf" srcId="{CA371D40-ABFE-4103-9998-7CBB6326BC5A}" destId="{2F25539E-90E6-4CBB-B8D1-901E068781AD}" srcOrd="0" destOrd="0" presId="urn:microsoft.com/office/officeart/2005/8/layout/hierarchy3"/>
    <dgm:cxn modelId="{9D19C0AC-1AEB-4CF8-B33C-4C437D1A716E}" type="presOf" srcId="{ADF328A7-22BB-4163-8068-169DB98BA21F}" destId="{4912B522-66D5-4484-A2BE-6ED4BF88D91D}" srcOrd="0" destOrd="0" presId="urn:microsoft.com/office/officeart/2005/8/layout/hierarchy3"/>
    <dgm:cxn modelId="{E8C241B2-3578-4656-9988-1343361C80DE}" type="presOf" srcId="{A5250396-DF6A-4E78-9B99-216867AD5A67}" destId="{3B1222AB-04A8-423B-AC47-0E7DA2CCC9A4}" srcOrd="0" destOrd="0" presId="urn:microsoft.com/office/officeart/2005/8/layout/hierarchy3"/>
    <dgm:cxn modelId="{9A53C8C4-90D9-4B0F-8535-EC5B43AEEF1A}" type="presOf" srcId="{0B69043D-B4EE-4681-BD61-DAF4B3A08136}" destId="{925CCAC0-CDED-4DE5-8F55-8BA930B70173}" srcOrd="0" destOrd="0" presId="urn:microsoft.com/office/officeart/2005/8/layout/hierarchy3"/>
    <dgm:cxn modelId="{1EFC4DCE-F13C-4AB7-9554-6A492E9DD1D9}" type="presOf" srcId="{6638DC50-7381-4BC4-BEF3-EBD16E39B345}" destId="{7382404C-ABFB-46E6-A4BA-D3D69A6E18DE}" srcOrd="0" destOrd="0" presId="urn:microsoft.com/office/officeart/2005/8/layout/hierarchy3"/>
    <dgm:cxn modelId="{537D69D8-5943-42FE-998A-AA1D928BA85B}" type="presOf" srcId="{F61D9937-5958-4A2E-8726-9EC3665BA533}" destId="{611C4499-FB7B-498A-845C-790E1DE4BC32}" srcOrd="0" destOrd="0" presId="urn:microsoft.com/office/officeart/2005/8/layout/hierarchy3"/>
    <dgm:cxn modelId="{E688C8F9-9B60-4A38-BE1F-69F13176955C}" srcId="{8791C63C-E228-4473-87F1-E43F54D1AA33}" destId="{D599019B-2754-4BE5-B813-0808F6DE9971}" srcOrd="8" destOrd="0" parTransId="{C616EC56-CA96-4D25-9221-4C88C0FA4A79}" sibTransId="{1BC72DA3-057D-46E4-83BE-D13EA437588D}"/>
    <dgm:cxn modelId="{64C47F3C-E525-4C5B-A48D-D6F31568A53D}" type="presParOf" srcId="{3CADAEBD-ADED-403A-9C1D-3A41A4EF37DE}" destId="{59BE9CF6-659A-42CC-9641-70D2E5658F36}" srcOrd="0" destOrd="0" presId="urn:microsoft.com/office/officeart/2005/8/layout/hierarchy3"/>
    <dgm:cxn modelId="{5C7D8A75-F3B7-4BC9-9C3D-230F37BB8506}" type="presParOf" srcId="{59BE9CF6-659A-42CC-9641-70D2E5658F36}" destId="{3752E95C-E2F2-478B-A74B-31D39A3747B7}" srcOrd="0" destOrd="0" presId="urn:microsoft.com/office/officeart/2005/8/layout/hierarchy3"/>
    <dgm:cxn modelId="{8E1F6B35-AB5B-4D7A-B98B-89824204004E}" type="presParOf" srcId="{3752E95C-E2F2-478B-A74B-31D39A3747B7}" destId="{395A199C-D2B2-46B8-B436-AFE057EE9949}" srcOrd="0" destOrd="0" presId="urn:microsoft.com/office/officeart/2005/8/layout/hierarchy3"/>
    <dgm:cxn modelId="{FEBCE17E-031D-47B2-9E09-03BD0D575A68}" type="presParOf" srcId="{3752E95C-E2F2-478B-A74B-31D39A3747B7}" destId="{6BEA5DC1-7593-4813-B47D-2B27AEBAB2DF}" srcOrd="1" destOrd="0" presId="urn:microsoft.com/office/officeart/2005/8/layout/hierarchy3"/>
    <dgm:cxn modelId="{FAE3B0DE-8506-478C-BC94-0CE5F32AA0D1}" type="presParOf" srcId="{59BE9CF6-659A-42CC-9641-70D2E5658F36}" destId="{3C7A480F-086B-4E96-B862-BF06A6A216A0}" srcOrd="1" destOrd="0" presId="urn:microsoft.com/office/officeart/2005/8/layout/hierarchy3"/>
    <dgm:cxn modelId="{924A46C9-4D69-417E-BD47-524AACDB8AEC}" type="presParOf" srcId="{3C7A480F-086B-4E96-B862-BF06A6A216A0}" destId="{3B1222AB-04A8-423B-AC47-0E7DA2CCC9A4}" srcOrd="0" destOrd="0" presId="urn:microsoft.com/office/officeart/2005/8/layout/hierarchy3"/>
    <dgm:cxn modelId="{0F8D1BB1-2AD3-46AC-A051-AB34E1CD42BF}" type="presParOf" srcId="{3C7A480F-086B-4E96-B862-BF06A6A216A0}" destId="{ADAD430C-DFF4-4217-9C1A-F0CF70B2D90B}" srcOrd="1" destOrd="0" presId="urn:microsoft.com/office/officeart/2005/8/layout/hierarchy3"/>
    <dgm:cxn modelId="{D11FAA11-95D3-418B-ABD1-F61BACEFFB1E}" type="presParOf" srcId="{3C7A480F-086B-4E96-B862-BF06A6A216A0}" destId="{45A88FDF-D3DA-4027-9E8F-845F5D88156B}" srcOrd="2" destOrd="0" presId="urn:microsoft.com/office/officeart/2005/8/layout/hierarchy3"/>
    <dgm:cxn modelId="{6DB7E466-8319-4A74-817D-D0146DA7F97F}" type="presParOf" srcId="{3C7A480F-086B-4E96-B862-BF06A6A216A0}" destId="{4912B522-66D5-4484-A2BE-6ED4BF88D91D}" srcOrd="3" destOrd="0" presId="urn:microsoft.com/office/officeart/2005/8/layout/hierarchy3"/>
    <dgm:cxn modelId="{B1A2D3CD-4B75-4C51-B9E4-9CC409828029}" type="presParOf" srcId="{3C7A480F-086B-4E96-B862-BF06A6A216A0}" destId="{7B66EDD0-1756-4BAA-8C7B-CF6644A44A8C}" srcOrd="4" destOrd="0" presId="urn:microsoft.com/office/officeart/2005/8/layout/hierarchy3"/>
    <dgm:cxn modelId="{8458659A-5FD9-4D5C-BA0E-3B46C2E6DBB2}" type="presParOf" srcId="{3C7A480F-086B-4E96-B862-BF06A6A216A0}" destId="{A3543F5B-3FC9-430A-9306-3C095776595F}" srcOrd="5" destOrd="0" presId="urn:microsoft.com/office/officeart/2005/8/layout/hierarchy3"/>
    <dgm:cxn modelId="{64B3789C-5A45-4D09-AD71-947821F36C8E}" type="presParOf" srcId="{3C7A480F-086B-4E96-B862-BF06A6A216A0}" destId="{92741A9B-A97E-4415-8973-1563E7C20A24}" srcOrd="6" destOrd="0" presId="urn:microsoft.com/office/officeart/2005/8/layout/hierarchy3"/>
    <dgm:cxn modelId="{19FB2944-6BB6-40A5-829D-F4346D7AA94D}" type="presParOf" srcId="{3C7A480F-086B-4E96-B862-BF06A6A216A0}" destId="{D9286093-D9E5-426D-AEB2-13B36B25DCB6}" srcOrd="7" destOrd="0" presId="urn:microsoft.com/office/officeart/2005/8/layout/hierarchy3"/>
    <dgm:cxn modelId="{D1EBE60E-77E9-4E0F-8B7A-D054A3248A55}" type="presParOf" srcId="{3C7A480F-086B-4E96-B862-BF06A6A216A0}" destId="{CC466AA7-80CD-4336-9793-1B52B0334B51}" srcOrd="8" destOrd="0" presId="urn:microsoft.com/office/officeart/2005/8/layout/hierarchy3"/>
    <dgm:cxn modelId="{72F6684D-B0AB-4A38-8E56-2ADB85B59A58}" type="presParOf" srcId="{3C7A480F-086B-4E96-B862-BF06A6A216A0}" destId="{D2DC7F50-9D65-48BA-80CF-F6EE88EB0A1D}" srcOrd="9" destOrd="0" presId="urn:microsoft.com/office/officeart/2005/8/layout/hierarchy3"/>
    <dgm:cxn modelId="{80096524-5B40-41D8-8238-34715B25D046}" type="presParOf" srcId="{3C7A480F-086B-4E96-B862-BF06A6A216A0}" destId="{F6676B83-4DC5-4483-B266-DA1B21B9F43B}" srcOrd="10" destOrd="0" presId="urn:microsoft.com/office/officeart/2005/8/layout/hierarchy3"/>
    <dgm:cxn modelId="{72E6A92D-105E-4A60-B55E-D23AE7360C7E}" type="presParOf" srcId="{3C7A480F-086B-4E96-B862-BF06A6A216A0}" destId="{2F25539E-90E6-4CBB-B8D1-901E068781AD}" srcOrd="11" destOrd="0" presId="urn:microsoft.com/office/officeart/2005/8/layout/hierarchy3"/>
    <dgm:cxn modelId="{2AD66434-1F29-400E-B719-E293D53AF4CB}" type="presParOf" srcId="{3C7A480F-086B-4E96-B862-BF06A6A216A0}" destId="{925CCAC0-CDED-4DE5-8F55-8BA930B70173}" srcOrd="12" destOrd="0" presId="urn:microsoft.com/office/officeart/2005/8/layout/hierarchy3"/>
    <dgm:cxn modelId="{266724CF-A07D-4F01-94DB-E076D7564AC4}" type="presParOf" srcId="{3C7A480F-086B-4E96-B862-BF06A6A216A0}" destId="{7382404C-ABFB-46E6-A4BA-D3D69A6E18DE}" srcOrd="13" destOrd="0" presId="urn:microsoft.com/office/officeart/2005/8/layout/hierarchy3"/>
    <dgm:cxn modelId="{BDC0BFF9-C406-4674-BCF5-791D42334174}" type="presParOf" srcId="{3C7A480F-086B-4E96-B862-BF06A6A216A0}" destId="{DC71B726-B3A0-4A25-BE3B-BB3D1D574813}" srcOrd="14" destOrd="0" presId="urn:microsoft.com/office/officeart/2005/8/layout/hierarchy3"/>
    <dgm:cxn modelId="{9A9EDB62-A840-4623-952D-C0309F6AAEF4}" type="presParOf" srcId="{3C7A480F-086B-4E96-B862-BF06A6A216A0}" destId="{611C4499-FB7B-498A-845C-790E1DE4BC32}" srcOrd="15" destOrd="0" presId="urn:microsoft.com/office/officeart/2005/8/layout/hierarchy3"/>
    <dgm:cxn modelId="{6771C86F-ACE9-482C-A5C3-30127F7A374B}" type="presParOf" srcId="{3C7A480F-086B-4E96-B862-BF06A6A216A0}" destId="{80767567-7E02-4917-9CB9-D703BE24FFFC}" srcOrd="16" destOrd="0" presId="urn:microsoft.com/office/officeart/2005/8/layout/hierarchy3"/>
    <dgm:cxn modelId="{0FE497A0-F633-4DA9-954C-CD5822768710}" type="presParOf" srcId="{3C7A480F-086B-4E96-B862-BF06A6A216A0}" destId="{4F822188-4AC4-48A1-97E1-ACC68F99C90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E65959-1C7A-4549-8B92-DFCC514D18D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8791C63C-E228-4473-87F1-E43F54D1AA33}">
      <dgm:prSet phldrT="[Текст]" custT="1">
        <dgm:style>
          <a:lnRef idx="0">
            <a:schemeClr val="accent1"/>
          </a:lnRef>
          <a:fillRef idx="3">
            <a:schemeClr val="accent1"/>
          </a:fillRef>
          <a:effectRef idx="3">
            <a:schemeClr val="accent1"/>
          </a:effectRef>
          <a:fontRef idx="minor">
            <a:schemeClr val="lt1"/>
          </a:fontRef>
        </dgm:style>
      </dgm:prSet>
      <dgm:spPr>
        <a:ln/>
      </dgm:spPr>
      <dgm:t>
        <a:bodyPr/>
        <a:lstStyle/>
        <a:p>
          <a:r>
            <a:rPr lang="ru-RU" sz="2000" b="1" dirty="0"/>
            <a:t>Способы определения поставщиков</a:t>
          </a:r>
        </a:p>
      </dgm:t>
    </dgm:pt>
    <dgm:pt modelId="{77E44D8D-AB74-4279-96A9-211A3890FB29}" type="parTrans" cxnId="{CCD80F88-D30B-4422-9D81-4D65F1A1E852}">
      <dgm:prSet/>
      <dgm:spPr/>
      <dgm:t>
        <a:bodyPr/>
        <a:lstStyle/>
        <a:p>
          <a:endParaRPr lang="ru-RU" sz="1600"/>
        </a:p>
      </dgm:t>
    </dgm:pt>
    <dgm:pt modelId="{6B3AC389-2C3D-4AD6-BDFA-729350E23D3B}" type="sibTrans" cxnId="{CCD80F88-D30B-4422-9D81-4D65F1A1E852}">
      <dgm:prSet/>
      <dgm:spPr/>
      <dgm:t>
        <a:bodyPr/>
        <a:lstStyle/>
        <a:p>
          <a:endParaRPr lang="ru-RU" sz="1600"/>
        </a:p>
      </dgm:t>
    </dgm:pt>
    <dgm:pt modelId="{B5DB0812-D0E4-4A11-B88C-E12C5DE649CE}">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Открытый конкурс</a:t>
          </a:r>
        </a:p>
      </dgm:t>
    </dgm:pt>
    <dgm:pt modelId="{A5250396-DF6A-4E78-9B99-216867AD5A67}" type="parTrans" cxnId="{9AC24E17-2047-48B1-B584-032135DD3F09}">
      <dgm:prSet/>
      <dgm:spPr>
        <a:ln>
          <a:solidFill>
            <a:schemeClr val="bg2">
              <a:lumMod val="50000"/>
            </a:schemeClr>
          </a:solidFill>
        </a:ln>
      </dgm:spPr>
      <dgm:t>
        <a:bodyPr/>
        <a:lstStyle/>
        <a:p>
          <a:endParaRPr lang="ru-RU" sz="1800"/>
        </a:p>
      </dgm:t>
    </dgm:pt>
    <dgm:pt modelId="{A60D7814-7C27-42E3-B7A6-D7963E89500A}" type="sibTrans" cxnId="{9AC24E17-2047-48B1-B584-032135DD3F09}">
      <dgm:prSet/>
      <dgm:spPr/>
      <dgm:t>
        <a:bodyPr/>
        <a:lstStyle/>
        <a:p>
          <a:endParaRPr lang="ru-RU" sz="1600"/>
        </a:p>
      </dgm:t>
    </dgm:pt>
    <dgm:pt modelId="{AE0CDF9C-6397-46B0-9E2A-0A7E8FDA64A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a:t>
          </a:r>
        </a:p>
      </dgm:t>
    </dgm:pt>
    <dgm:pt modelId="{986569AA-CF55-4CE8-827F-1A5FF853F7A6}" type="parTrans" cxnId="{779851A0-ECB7-4D99-843A-1A3B0AAB394B}">
      <dgm:prSet/>
      <dgm:spPr>
        <a:ln>
          <a:solidFill>
            <a:schemeClr val="bg2">
              <a:lumMod val="50000"/>
            </a:schemeClr>
          </a:solidFill>
        </a:ln>
      </dgm:spPr>
      <dgm:t>
        <a:bodyPr/>
        <a:lstStyle/>
        <a:p>
          <a:endParaRPr lang="ru-RU" sz="1800"/>
        </a:p>
      </dgm:t>
    </dgm:pt>
    <dgm:pt modelId="{DF1241AE-B053-4786-A479-51F4092A2DB7}" type="sibTrans" cxnId="{779851A0-ECB7-4D99-843A-1A3B0AAB394B}">
      <dgm:prSet/>
      <dgm:spPr/>
      <dgm:t>
        <a:bodyPr/>
        <a:lstStyle/>
        <a:p>
          <a:endParaRPr lang="ru-RU" sz="1600"/>
        </a:p>
      </dgm:t>
    </dgm:pt>
    <dgm:pt modelId="{8820BE34-D89B-4E72-8850-DCB2AA2D44A0}">
      <dgm:prSet custT="1">
        <dgm:style>
          <a:lnRef idx="1">
            <a:schemeClr val="accent1"/>
          </a:lnRef>
          <a:fillRef idx="3">
            <a:schemeClr val="accent1"/>
          </a:fillRef>
          <a:effectRef idx="2">
            <a:schemeClr val="accent1"/>
          </a:effectRef>
          <a:fontRef idx="minor">
            <a:schemeClr val="lt1"/>
          </a:fontRef>
        </dgm:style>
      </dgm:prSet>
      <dgm:spPr>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dirty="0">
              <a:solidFill>
                <a:schemeClr val="bg1"/>
              </a:solidFill>
            </a:rPr>
            <a:t>Электронный аукцион</a:t>
          </a:r>
        </a:p>
      </dgm:t>
    </dgm:pt>
    <dgm:pt modelId="{0A1DA3BA-F871-4F04-B9AB-9D0E505E7DB4}" type="parTrans" cxnId="{FD99F052-0E64-4EAC-AA4A-1CFC987DC024}">
      <dgm:prSet/>
      <dgm:spPr>
        <a:ln>
          <a:solidFill>
            <a:schemeClr val="bg2">
              <a:lumMod val="50000"/>
            </a:schemeClr>
          </a:solidFill>
        </a:ln>
      </dgm:spPr>
      <dgm:t>
        <a:bodyPr/>
        <a:lstStyle/>
        <a:p>
          <a:endParaRPr lang="ru-RU" sz="1800"/>
        </a:p>
      </dgm:t>
    </dgm:pt>
    <dgm:pt modelId="{B7B6F0FC-2822-4F6A-AD74-41292CF59C29}" type="sibTrans" cxnId="{FD99F052-0E64-4EAC-AA4A-1CFC987DC024}">
      <dgm:prSet/>
      <dgm:spPr/>
      <dgm:t>
        <a:bodyPr/>
        <a:lstStyle/>
        <a:p>
          <a:endParaRPr lang="ru-RU" sz="1600"/>
        </a:p>
      </dgm:t>
    </dgm:pt>
    <dgm:pt modelId="{CA371D40-ABFE-4103-9998-7CBB6326BC5A}">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Предварительный отбор</a:t>
          </a:r>
        </a:p>
      </dgm:t>
    </dgm:pt>
    <dgm:pt modelId="{2AD27FC2-9957-47C4-8D6A-E37FE42E5DCA}" type="parTrans" cxnId="{A853766A-2409-4CD1-A1F5-BCF28763A4F4}">
      <dgm:prSet/>
      <dgm:spPr>
        <a:ln>
          <a:solidFill>
            <a:schemeClr val="bg2">
              <a:lumMod val="50000"/>
            </a:schemeClr>
          </a:solidFill>
        </a:ln>
      </dgm:spPr>
      <dgm:t>
        <a:bodyPr/>
        <a:lstStyle/>
        <a:p>
          <a:endParaRPr lang="ru-RU" sz="1800"/>
        </a:p>
      </dgm:t>
    </dgm:pt>
    <dgm:pt modelId="{B7674D9A-B8E4-495D-9C52-3782F2D6EE2C}" type="sibTrans" cxnId="{A853766A-2409-4CD1-A1F5-BCF28763A4F4}">
      <dgm:prSet/>
      <dgm:spPr/>
      <dgm:t>
        <a:bodyPr/>
        <a:lstStyle/>
        <a:p>
          <a:endParaRPr lang="ru-RU" sz="1600"/>
        </a:p>
      </dgm:t>
    </dgm:pt>
    <dgm:pt modelId="{6638DC50-7381-4BC4-BEF3-EBD16E39B345}">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 </a:t>
          </a:r>
          <a:br>
            <a:rPr lang="ru-RU" sz="1800" b="1" dirty="0">
              <a:solidFill>
                <a:srgbClr val="9DC3E6"/>
              </a:solidFill>
            </a:rPr>
          </a:br>
          <a:r>
            <a:rPr lang="ru-RU" sz="1400" b="1" dirty="0">
              <a:solidFill>
                <a:srgbClr val="9DC3E6"/>
              </a:solidFill>
            </a:rPr>
            <a:t>(ГП и ликвидация ЧС, ст.82)</a:t>
          </a:r>
        </a:p>
      </dgm:t>
    </dgm:pt>
    <dgm:pt modelId="{0B69043D-B4EE-4681-BD61-DAF4B3A08136}" type="parTrans" cxnId="{6508B867-1147-48D3-AC1E-F731C6707073}">
      <dgm:prSet/>
      <dgm:spPr>
        <a:ln>
          <a:solidFill>
            <a:schemeClr val="bg2">
              <a:lumMod val="50000"/>
            </a:schemeClr>
          </a:solidFill>
        </a:ln>
      </dgm:spPr>
      <dgm:t>
        <a:bodyPr/>
        <a:lstStyle/>
        <a:p>
          <a:endParaRPr lang="ru-RU" sz="1800"/>
        </a:p>
      </dgm:t>
    </dgm:pt>
    <dgm:pt modelId="{2FF34E7B-96FD-4C96-A3BB-2B2CF439503A}" type="sibTrans" cxnId="{6508B867-1147-48D3-AC1E-F731C6707073}">
      <dgm:prSet/>
      <dgm:spPr/>
      <dgm:t>
        <a:bodyPr/>
        <a:lstStyle/>
        <a:p>
          <a:endParaRPr lang="ru-RU" sz="1600"/>
        </a:p>
      </dgm:t>
    </dgm:pt>
    <dgm:pt modelId="{F61D9937-5958-4A2E-8726-9EC3665BA533}">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предложений</a:t>
          </a:r>
        </a:p>
      </dgm:t>
    </dgm:pt>
    <dgm:pt modelId="{0D471703-C2CB-45C7-BC1F-14BFE19386D7}" type="parTrans" cxnId="{8049B387-27B5-4D9A-BB6A-F0D0FF6834C1}">
      <dgm:prSet/>
      <dgm:spPr>
        <a:ln>
          <a:solidFill>
            <a:schemeClr val="bg2">
              <a:lumMod val="50000"/>
            </a:schemeClr>
          </a:solidFill>
        </a:ln>
      </dgm:spPr>
      <dgm:t>
        <a:bodyPr/>
        <a:lstStyle/>
        <a:p>
          <a:endParaRPr lang="ru-RU" sz="1800"/>
        </a:p>
      </dgm:t>
    </dgm:pt>
    <dgm:pt modelId="{6392C767-DB24-4B89-AC90-3D26C7362248}" type="sibTrans" cxnId="{8049B387-27B5-4D9A-BB6A-F0D0FF6834C1}">
      <dgm:prSet/>
      <dgm:spPr/>
      <dgm:t>
        <a:bodyPr/>
        <a:lstStyle/>
        <a:p>
          <a:endParaRPr lang="ru-RU" sz="1600"/>
        </a:p>
      </dgm:t>
    </dgm:pt>
    <dgm:pt modelId="{D599019B-2754-4BE5-B813-0808F6DE9971}">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Единственный  поставщик</a:t>
          </a:r>
        </a:p>
      </dgm:t>
    </dgm:pt>
    <dgm:pt modelId="{C616EC56-CA96-4D25-9221-4C88C0FA4A79}" type="parTrans" cxnId="{E688C8F9-9B60-4A38-BE1F-69F13176955C}">
      <dgm:prSet/>
      <dgm:spPr>
        <a:ln>
          <a:solidFill>
            <a:schemeClr val="bg2">
              <a:lumMod val="50000"/>
            </a:schemeClr>
          </a:solidFill>
        </a:ln>
      </dgm:spPr>
      <dgm:t>
        <a:bodyPr/>
        <a:lstStyle/>
        <a:p>
          <a:endParaRPr lang="ru-RU" sz="1800"/>
        </a:p>
      </dgm:t>
    </dgm:pt>
    <dgm:pt modelId="{1BC72DA3-057D-46E4-83BE-D13EA437588D}" type="sibTrans" cxnId="{E688C8F9-9B60-4A38-BE1F-69F13176955C}">
      <dgm:prSet/>
      <dgm:spPr/>
      <dgm:t>
        <a:bodyPr/>
        <a:lstStyle/>
        <a:p>
          <a:endParaRPr lang="ru-RU" sz="1600"/>
        </a:p>
      </dgm:t>
    </dgm:pt>
    <dgm:pt modelId="{ADF328A7-22BB-4163-8068-169DB98BA21F}">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Двухэтапный конкурс</a:t>
          </a:r>
        </a:p>
      </dgm:t>
    </dgm:pt>
    <dgm:pt modelId="{A1BFF728-AD12-4B62-862E-E7DEA1FB9990}" type="parTrans" cxnId="{6C4A439D-D36D-42F5-9035-4AB39A9BFC0B}">
      <dgm:prSet/>
      <dgm:spPr>
        <a:ln>
          <a:solidFill>
            <a:schemeClr val="bg2">
              <a:lumMod val="50000"/>
            </a:schemeClr>
          </a:solidFill>
        </a:ln>
      </dgm:spPr>
      <dgm:t>
        <a:bodyPr/>
        <a:lstStyle/>
        <a:p>
          <a:endParaRPr lang="ru-RU" sz="1800"/>
        </a:p>
      </dgm:t>
    </dgm:pt>
    <dgm:pt modelId="{95B69326-E78A-4AC7-951A-67915F36191A}" type="sibTrans" cxnId="{6C4A439D-D36D-42F5-9035-4AB39A9BFC0B}">
      <dgm:prSet/>
      <dgm:spPr/>
      <dgm:t>
        <a:bodyPr/>
        <a:lstStyle/>
        <a:p>
          <a:endParaRPr lang="ru-RU" sz="1600"/>
        </a:p>
      </dgm:t>
    </dgm:pt>
    <dgm:pt modelId="{9CDEB738-2A26-43FA-AB73-EE80460EE3F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Конкурс с ограниченным участием</a:t>
          </a:r>
        </a:p>
      </dgm:t>
    </dgm:pt>
    <dgm:pt modelId="{DD9EFADE-D670-4A76-8786-4AEA6DA49D7B}" type="parTrans" cxnId="{5EA1E70A-0F47-4FEB-87C1-74BC407F1C90}">
      <dgm:prSet/>
      <dgm:spPr>
        <a:ln>
          <a:solidFill>
            <a:schemeClr val="bg2">
              <a:lumMod val="50000"/>
            </a:schemeClr>
          </a:solidFill>
        </a:ln>
      </dgm:spPr>
      <dgm:t>
        <a:bodyPr/>
        <a:lstStyle/>
        <a:p>
          <a:endParaRPr lang="ru-RU" sz="1800"/>
        </a:p>
      </dgm:t>
    </dgm:pt>
    <dgm:pt modelId="{892F8C07-1142-4A20-AC38-898EDEA6EC0C}" type="sibTrans" cxnId="{5EA1E70A-0F47-4FEB-87C1-74BC407F1C90}">
      <dgm:prSet/>
      <dgm:spPr/>
      <dgm:t>
        <a:bodyPr/>
        <a:lstStyle/>
        <a:p>
          <a:endParaRPr lang="ru-RU" sz="1600"/>
        </a:p>
      </dgm:t>
    </dgm:pt>
    <dgm:pt modelId="{3CADAEBD-ADED-403A-9C1D-3A41A4EF37DE}" type="pres">
      <dgm:prSet presAssocID="{E2E65959-1C7A-4549-8B92-DFCC514D18D8}" presName="diagram" presStyleCnt="0">
        <dgm:presLayoutVars>
          <dgm:chPref val="1"/>
          <dgm:dir/>
          <dgm:animOne val="branch"/>
          <dgm:animLvl val="lvl"/>
          <dgm:resizeHandles/>
        </dgm:presLayoutVars>
      </dgm:prSet>
      <dgm:spPr/>
    </dgm:pt>
    <dgm:pt modelId="{59BE9CF6-659A-42CC-9641-70D2E5658F36}" type="pres">
      <dgm:prSet presAssocID="{8791C63C-E228-4473-87F1-E43F54D1AA33}" presName="root" presStyleCnt="0"/>
      <dgm:spPr/>
    </dgm:pt>
    <dgm:pt modelId="{3752E95C-E2F2-478B-A74B-31D39A3747B7}" type="pres">
      <dgm:prSet presAssocID="{8791C63C-E228-4473-87F1-E43F54D1AA33}" presName="rootComposite" presStyleCnt="0"/>
      <dgm:spPr/>
    </dgm:pt>
    <dgm:pt modelId="{395A199C-D2B2-46B8-B436-AFE057EE9949}" type="pres">
      <dgm:prSet presAssocID="{8791C63C-E228-4473-87F1-E43F54D1AA33}" presName="rootText" presStyleLbl="node1" presStyleIdx="0" presStyleCnt="1" custScaleX="1165306" custScaleY="197534" custLinFactX="-28059" custLinFactNeighborX="-100000" custLinFactNeighborY="7761"/>
      <dgm:spPr/>
    </dgm:pt>
    <dgm:pt modelId="{6BEA5DC1-7593-4813-B47D-2B27AEBAB2DF}" type="pres">
      <dgm:prSet presAssocID="{8791C63C-E228-4473-87F1-E43F54D1AA33}" presName="rootConnector" presStyleLbl="node1" presStyleIdx="0" presStyleCnt="1"/>
      <dgm:spPr/>
    </dgm:pt>
    <dgm:pt modelId="{3C7A480F-086B-4E96-B862-BF06A6A216A0}" type="pres">
      <dgm:prSet presAssocID="{8791C63C-E228-4473-87F1-E43F54D1AA33}" presName="childShape" presStyleCnt="0"/>
      <dgm:spPr/>
    </dgm:pt>
    <dgm:pt modelId="{3B1222AB-04A8-423B-AC47-0E7DA2CCC9A4}" type="pres">
      <dgm:prSet presAssocID="{A5250396-DF6A-4E78-9B99-216867AD5A67}" presName="Name13" presStyleLbl="parChTrans1D2" presStyleIdx="0" presStyleCnt="9" custSzX="591204"/>
      <dgm:spPr/>
    </dgm:pt>
    <dgm:pt modelId="{ADAD430C-DFF4-4217-9C1A-F0CF70B2D90B}" type="pres">
      <dgm:prSet presAssocID="{B5DB0812-D0E4-4A11-B88C-E12C5DE649CE}" presName="childText" presStyleLbl="bgAcc1" presStyleIdx="0" presStyleCnt="9" custScaleX="1000218" custScaleY="197534">
        <dgm:presLayoutVars>
          <dgm:bulletEnabled val="1"/>
        </dgm:presLayoutVars>
      </dgm:prSet>
      <dgm:spPr/>
    </dgm:pt>
    <dgm:pt modelId="{45A88FDF-D3DA-4027-9E8F-845F5D88156B}" type="pres">
      <dgm:prSet presAssocID="{A1BFF728-AD12-4B62-862E-E7DEA1FB9990}" presName="Name13" presStyleLbl="parChTrans1D2" presStyleIdx="1" presStyleCnt="9" custSzX="591204"/>
      <dgm:spPr/>
    </dgm:pt>
    <dgm:pt modelId="{4912B522-66D5-4484-A2BE-6ED4BF88D91D}" type="pres">
      <dgm:prSet presAssocID="{ADF328A7-22BB-4163-8068-169DB98BA21F}" presName="childText" presStyleLbl="bgAcc1" presStyleIdx="1" presStyleCnt="9" custScaleX="999983" custScaleY="197782">
        <dgm:presLayoutVars>
          <dgm:bulletEnabled val="1"/>
        </dgm:presLayoutVars>
      </dgm:prSet>
      <dgm:spPr/>
    </dgm:pt>
    <dgm:pt modelId="{7B66EDD0-1756-4BAA-8C7B-CF6644A44A8C}" type="pres">
      <dgm:prSet presAssocID="{DD9EFADE-D670-4A76-8786-4AEA6DA49D7B}" presName="Name13" presStyleLbl="parChTrans1D2" presStyleIdx="2" presStyleCnt="9" custSzX="591204"/>
      <dgm:spPr/>
    </dgm:pt>
    <dgm:pt modelId="{A3543F5B-3FC9-430A-9306-3C095776595F}" type="pres">
      <dgm:prSet presAssocID="{9CDEB738-2A26-43FA-AB73-EE80460EE3F3}" presName="childText" presStyleLbl="bgAcc1" presStyleIdx="2" presStyleCnt="9" custScaleX="999749" custScaleY="198027">
        <dgm:presLayoutVars>
          <dgm:bulletEnabled val="1"/>
        </dgm:presLayoutVars>
      </dgm:prSet>
      <dgm:spPr/>
    </dgm:pt>
    <dgm:pt modelId="{92741A9B-A97E-4415-8973-1563E7C20A24}" type="pres">
      <dgm:prSet presAssocID="{0A1DA3BA-F871-4F04-B9AB-9D0E505E7DB4}" presName="Name13" presStyleLbl="parChTrans1D2" presStyleIdx="3" presStyleCnt="9" custSzX="591204"/>
      <dgm:spPr/>
    </dgm:pt>
    <dgm:pt modelId="{D9286093-D9E5-426D-AEB2-13B36B25DCB6}" type="pres">
      <dgm:prSet presAssocID="{8820BE34-D89B-4E72-8850-DCB2AA2D44A0}" presName="childText" presStyleLbl="bgAcc1" presStyleIdx="3" presStyleCnt="9" custScaleX="1000218" custScaleY="197534">
        <dgm:presLayoutVars>
          <dgm:bulletEnabled val="1"/>
        </dgm:presLayoutVars>
      </dgm:prSet>
      <dgm:spPr/>
    </dgm:pt>
    <dgm:pt modelId="{CC466AA7-80CD-4336-9793-1B52B0334B51}" type="pres">
      <dgm:prSet presAssocID="{986569AA-CF55-4CE8-827F-1A5FF853F7A6}" presName="Name13" presStyleLbl="parChTrans1D2" presStyleIdx="4" presStyleCnt="9" custSzX="591204"/>
      <dgm:spPr/>
    </dgm:pt>
    <dgm:pt modelId="{D2DC7F50-9D65-48BA-80CF-F6EE88EB0A1D}" type="pres">
      <dgm:prSet presAssocID="{AE0CDF9C-6397-46B0-9E2A-0A7E8FDA64A3}" presName="childText" presStyleLbl="bgAcc1" presStyleIdx="4" presStyleCnt="9" custScaleX="996230" custScaleY="197534">
        <dgm:presLayoutVars>
          <dgm:bulletEnabled val="1"/>
        </dgm:presLayoutVars>
      </dgm:prSet>
      <dgm:spPr/>
    </dgm:pt>
    <dgm:pt modelId="{F6676B83-4DC5-4483-B266-DA1B21B9F43B}" type="pres">
      <dgm:prSet presAssocID="{2AD27FC2-9957-47C4-8D6A-E37FE42E5DCA}" presName="Name13" presStyleLbl="parChTrans1D2" presStyleIdx="5" presStyleCnt="9" custSzX="591204"/>
      <dgm:spPr/>
    </dgm:pt>
    <dgm:pt modelId="{2F25539E-90E6-4CBB-B8D1-901E068781AD}" type="pres">
      <dgm:prSet presAssocID="{CA371D40-ABFE-4103-9998-7CBB6326BC5A}" presName="childText" presStyleLbl="bgAcc1" presStyleIdx="5" presStyleCnt="9" custScaleX="1000218" custScaleY="197534">
        <dgm:presLayoutVars>
          <dgm:bulletEnabled val="1"/>
        </dgm:presLayoutVars>
      </dgm:prSet>
      <dgm:spPr/>
    </dgm:pt>
    <dgm:pt modelId="{925CCAC0-CDED-4DE5-8F55-8BA930B70173}" type="pres">
      <dgm:prSet presAssocID="{0B69043D-B4EE-4681-BD61-DAF4B3A08136}" presName="Name13" presStyleLbl="parChTrans1D2" presStyleIdx="6" presStyleCnt="9" custSzX="591204"/>
      <dgm:spPr/>
    </dgm:pt>
    <dgm:pt modelId="{7382404C-ABFB-46E6-A4BA-D3D69A6E18DE}" type="pres">
      <dgm:prSet presAssocID="{6638DC50-7381-4BC4-BEF3-EBD16E39B345}" presName="childText" presStyleLbl="bgAcc1" presStyleIdx="6" presStyleCnt="9" custScaleX="996231" custScaleY="197534">
        <dgm:presLayoutVars>
          <dgm:bulletEnabled val="1"/>
        </dgm:presLayoutVars>
      </dgm:prSet>
      <dgm:spPr/>
    </dgm:pt>
    <dgm:pt modelId="{DC71B726-B3A0-4A25-BE3B-BB3D1D574813}" type="pres">
      <dgm:prSet presAssocID="{0D471703-C2CB-45C7-BC1F-14BFE19386D7}" presName="Name13" presStyleLbl="parChTrans1D2" presStyleIdx="7" presStyleCnt="9" custSzX="591204"/>
      <dgm:spPr/>
    </dgm:pt>
    <dgm:pt modelId="{611C4499-FB7B-498A-845C-790E1DE4BC32}" type="pres">
      <dgm:prSet presAssocID="{F61D9937-5958-4A2E-8726-9EC3665BA533}" presName="childText" presStyleLbl="bgAcc1" presStyleIdx="7" presStyleCnt="9" custScaleX="1000218" custScaleY="197534">
        <dgm:presLayoutVars>
          <dgm:bulletEnabled val="1"/>
        </dgm:presLayoutVars>
      </dgm:prSet>
      <dgm:spPr/>
    </dgm:pt>
    <dgm:pt modelId="{80767567-7E02-4917-9CB9-D703BE24FFFC}" type="pres">
      <dgm:prSet presAssocID="{C616EC56-CA96-4D25-9221-4C88C0FA4A79}" presName="Name13" presStyleLbl="parChTrans1D2" presStyleIdx="8" presStyleCnt="9" custSzX="591204"/>
      <dgm:spPr/>
    </dgm:pt>
    <dgm:pt modelId="{4F822188-4AC4-48A1-97E1-ACC68F99C903}" type="pres">
      <dgm:prSet presAssocID="{D599019B-2754-4BE5-B813-0808F6DE9971}" presName="childText" presStyleLbl="bgAcc1" presStyleIdx="8" presStyleCnt="9" custScaleX="1000218" custScaleY="197534">
        <dgm:presLayoutVars>
          <dgm:bulletEnabled val="1"/>
        </dgm:presLayoutVars>
      </dgm:prSet>
      <dgm:spPr/>
    </dgm:pt>
  </dgm:ptLst>
  <dgm:cxnLst>
    <dgm:cxn modelId="{CBAAC509-3F26-4149-8A1F-E6319DE2A5E3}" type="presOf" srcId="{F61D9937-5958-4A2E-8726-9EC3665BA533}" destId="{611C4499-FB7B-498A-845C-790E1DE4BC32}" srcOrd="0" destOrd="0" presId="urn:microsoft.com/office/officeart/2005/8/layout/hierarchy3"/>
    <dgm:cxn modelId="{5EA1E70A-0F47-4FEB-87C1-74BC407F1C90}" srcId="{8791C63C-E228-4473-87F1-E43F54D1AA33}" destId="{9CDEB738-2A26-43FA-AB73-EE80460EE3F3}" srcOrd="2" destOrd="0" parTransId="{DD9EFADE-D670-4A76-8786-4AEA6DA49D7B}" sibTransId="{892F8C07-1142-4A20-AC38-898EDEA6EC0C}"/>
    <dgm:cxn modelId="{D545670F-E338-494E-9DAA-A811E4D936B6}" type="presOf" srcId="{0D471703-C2CB-45C7-BC1F-14BFE19386D7}" destId="{DC71B726-B3A0-4A25-BE3B-BB3D1D574813}" srcOrd="0" destOrd="0" presId="urn:microsoft.com/office/officeart/2005/8/layout/hierarchy3"/>
    <dgm:cxn modelId="{9AC24E17-2047-48B1-B584-032135DD3F09}" srcId="{8791C63C-E228-4473-87F1-E43F54D1AA33}" destId="{B5DB0812-D0E4-4A11-B88C-E12C5DE649CE}" srcOrd="0" destOrd="0" parTransId="{A5250396-DF6A-4E78-9B99-216867AD5A67}" sibTransId="{A60D7814-7C27-42E3-B7A6-D7963E89500A}"/>
    <dgm:cxn modelId="{EA1B0A1B-C266-4530-A763-9BE4A2DEA1AE}" type="presOf" srcId="{2AD27FC2-9957-47C4-8D6A-E37FE42E5DCA}" destId="{F6676B83-4DC5-4483-B266-DA1B21B9F43B}" srcOrd="0" destOrd="0" presId="urn:microsoft.com/office/officeart/2005/8/layout/hierarchy3"/>
    <dgm:cxn modelId="{79E19C24-CD9E-478C-88E5-78ABC68BAF99}" type="presOf" srcId="{B5DB0812-D0E4-4A11-B88C-E12C5DE649CE}" destId="{ADAD430C-DFF4-4217-9C1A-F0CF70B2D90B}" srcOrd="0" destOrd="0" presId="urn:microsoft.com/office/officeart/2005/8/layout/hierarchy3"/>
    <dgm:cxn modelId="{9478312E-20FD-43DB-9347-CB8FEE5AC72F}" type="presOf" srcId="{0B69043D-B4EE-4681-BD61-DAF4B3A08136}" destId="{925CCAC0-CDED-4DE5-8F55-8BA930B70173}" srcOrd="0" destOrd="0" presId="urn:microsoft.com/office/officeart/2005/8/layout/hierarchy3"/>
    <dgm:cxn modelId="{74E6DA32-50CF-4C38-B6B7-AACD0C187477}" type="presOf" srcId="{A1BFF728-AD12-4B62-862E-E7DEA1FB9990}" destId="{45A88FDF-D3DA-4027-9E8F-845F5D88156B}" srcOrd="0" destOrd="0" presId="urn:microsoft.com/office/officeart/2005/8/layout/hierarchy3"/>
    <dgm:cxn modelId="{9F28A53F-7C56-4D0D-8AA6-4A73912BA95C}" type="presOf" srcId="{D599019B-2754-4BE5-B813-0808F6DE9971}" destId="{4F822188-4AC4-48A1-97E1-ACC68F99C903}" srcOrd="0" destOrd="0" presId="urn:microsoft.com/office/officeart/2005/8/layout/hierarchy3"/>
    <dgm:cxn modelId="{6508B867-1147-48D3-AC1E-F731C6707073}" srcId="{8791C63C-E228-4473-87F1-E43F54D1AA33}" destId="{6638DC50-7381-4BC4-BEF3-EBD16E39B345}" srcOrd="6" destOrd="0" parTransId="{0B69043D-B4EE-4681-BD61-DAF4B3A08136}" sibTransId="{2FF34E7B-96FD-4C96-A3BB-2B2CF439503A}"/>
    <dgm:cxn modelId="{A853766A-2409-4CD1-A1F5-BCF28763A4F4}" srcId="{8791C63C-E228-4473-87F1-E43F54D1AA33}" destId="{CA371D40-ABFE-4103-9998-7CBB6326BC5A}" srcOrd="5" destOrd="0" parTransId="{2AD27FC2-9957-47C4-8D6A-E37FE42E5DCA}" sibTransId="{B7674D9A-B8E4-495D-9C52-3782F2D6EE2C}"/>
    <dgm:cxn modelId="{33C8B94C-56F5-40BB-9377-CF885F00A96B}" type="presOf" srcId="{8791C63C-E228-4473-87F1-E43F54D1AA33}" destId="{395A199C-D2B2-46B8-B436-AFE057EE9949}" srcOrd="0" destOrd="0" presId="urn:microsoft.com/office/officeart/2005/8/layout/hierarchy3"/>
    <dgm:cxn modelId="{FD99F052-0E64-4EAC-AA4A-1CFC987DC024}" srcId="{8791C63C-E228-4473-87F1-E43F54D1AA33}" destId="{8820BE34-D89B-4E72-8850-DCB2AA2D44A0}" srcOrd="3" destOrd="0" parTransId="{0A1DA3BA-F871-4F04-B9AB-9D0E505E7DB4}" sibTransId="{B7B6F0FC-2822-4F6A-AD74-41292CF59C29}"/>
    <dgm:cxn modelId="{64624D7C-965E-496F-9BE7-118DC84B5E6C}" type="presOf" srcId="{E2E65959-1C7A-4549-8B92-DFCC514D18D8}" destId="{3CADAEBD-ADED-403A-9C1D-3A41A4EF37DE}" srcOrd="0" destOrd="0" presId="urn:microsoft.com/office/officeart/2005/8/layout/hierarchy3"/>
    <dgm:cxn modelId="{62128C7F-4A81-45D5-A180-80D6EFCC4D1C}" type="presOf" srcId="{9CDEB738-2A26-43FA-AB73-EE80460EE3F3}" destId="{A3543F5B-3FC9-430A-9306-3C095776595F}" srcOrd="0" destOrd="0" presId="urn:microsoft.com/office/officeart/2005/8/layout/hierarchy3"/>
    <dgm:cxn modelId="{99337B84-D3E0-41BB-ADB1-872A2C933C99}" type="presOf" srcId="{AE0CDF9C-6397-46B0-9E2A-0A7E8FDA64A3}" destId="{D2DC7F50-9D65-48BA-80CF-F6EE88EB0A1D}" srcOrd="0" destOrd="0" presId="urn:microsoft.com/office/officeart/2005/8/layout/hierarchy3"/>
    <dgm:cxn modelId="{8049B387-27B5-4D9A-BB6A-F0D0FF6834C1}" srcId="{8791C63C-E228-4473-87F1-E43F54D1AA33}" destId="{F61D9937-5958-4A2E-8726-9EC3665BA533}" srcOrd="7" destOrd="0" parTransId="{0D471703-C2CB-45C7-BC1F-14BFE19386D7}" sibTransId="{6392C767-DB24-4B89-AC90-3D26C7362248}"/>
    <dgm:cxn modelId="{CCD80F88-D30B-4422-9D81-4D65F1A1E852}" srcId="{E2E65959-1C7A-4549-8B92-DFCC514D18D8}" destId="{8791C63C-E228-4473-87F1-E43F54D1AA33}" srcOrd="0" destOrd="0" parTransId="{77E44D8D-AB74-4279-96A9-211A3890FB29}" sibTransId="{6B3AC389-2C3D-4AD6-BDFA-729350E23D3B}"/>
    <dgm:cxn modelId="{A3D85C8C-848D-488C-B402-CEEE79552194}" type="presOf" srcId="{8820BE34-D89B-4E72-8850-DCB2AA2D44A0}" destId="{D9286093-D9E5-426D-AEB2-13B36B25DCB6}" srcOrd="0" destOrd="0" presId="urn:microsoft.com/office/officeart/2005/8/layout/hierarchy3"/>
    <dgm:cxn modelId="{0BDE4793-A1EE-43DC-87D1-B4C518993433}" type="presOf" srcId="{CA371D40-ABFE-4103-9998-7CBB6326BC5A}" destId="{2F25539E-90E6-4CBB-B8D1-901E068781AD}" srcOrd="0" destOrd="0" presId="urn:microsoft.com/office/officeart/2005/8/layout/hierarchy3"/>
    <dgm:cxn modelId="{6C4A439D-D36D-42F5-9035-4AB39A9BFC0B}" srcId="{8791C63C-E228-4473-87F1-E43F54D1AA33}" destId="{ADF328A7-22BB-4163-8068-169DB98BA21F}" srcOrd="1" destOrd="0" parTransId="{A1BFF728-AD12-4B62-862E-E7DEA1FB9990}" sibTransId="{95B69326-E78A-4AC7-951A-67915F36191A}"/>
    <dgm:cxn modelId="{779851A0-ECB7-4D99-843A-1A3B0AAB394B}" srcId="{8791C63C-E228-4473-87F1-E43F54D1AA33}" destId="{AE0CDF9C-6397-46B0-9E2A-0A7E8FDA64A3}" srcOrd="4" destOrd="0" parTransId="{986569AA-CF55-4CE8-827F-1A5FF853F7A6}" sibTransId="{DF1241AE-B053-4786-A479-51F4092A2DB7}"/>
    <dgm:cxn modelId="{881AA1A3-2F20-47CE-BDAC-B55CBBB29C60}" type="presOf" srcId="{A5250396-DF6A-4E78-9B99-216867AD5A67}" destId="{3B1222AB-04A8-423B-AC47-0E7DA2CCC9A4}" srcOrd="0" destOrd="0" presId="urn:microsoft.com/office/officeart/2005/8/layout/hierarchy3"/>
    <dgm:cxn modelId="{247720B8-4338-4036-BD95-1A2CDA164B55}" type="presOf" srcId="{0A1DA3BA-F871-4F04-B9AB-9D0E505E7DB4}" destId="{92741A9B-A97E-4415-8973-1563E7C20A24}" srcOrd="0" destOrd="0" presId="urn:microsoft.com/office/officeart/2005/8/layout/hierarchy3"/>
    <dgm:cxn modelId="{F0F981BE-9DC9-4A31-A8EA-B2DAD7FD7831}" type="presOf" srcId="{986569AA-CF55-4CE8-827F-1A5FF853F7A6}" destId="{CC466AA7-80CD-4336-9793-1B52B0334B51}" srcOrd="0" destOrd="0" presId="urn:microsoft.com/office/officeart/2005/8/layout/hierarchy3"/>
    <dgm:cxn modelId="{0C6064CD-F5A7-475E-8919-A55CE9D1162A}" type="presOf" srcId="{ADF328A7-22BB-4163-8068-169DB98BA21F}" destId="{4912B522-66D5-4484-A2BE-6ED4BF88D91D}" srcOrd="0" destOrd="0" presId="urn:microsoft.com/office/officeart/2005/8/layout/hierarchy3"/>
    <dgm:cxn modelId="{587AEFCE-250F-4EF6-8A72-36B0A3F9891D}" type="presOf" srcId="{8791C63C-E228-4473-87F1-E43F54D1AA33}" destId="{6BEA5DC1-7593-4813-B47D-2B27AEBAB2DF}" srcOrd="1" destOrd="0" presId="urn:microsoft.com/office/officeart/2005/8/layout/hierarchy3"/>
    <dgm:cxn modelId="{A03298D6-1B01-4B19-AC3E-D9722D05BED9}" type="presOf" srcId="{6638DC50-7381-4BC4-BEF3-EBD16E39B345}" destId="{7382404C-ABFB-46E6-A4BA-D3D69A6E18DE}" srcOrd="0" destOrd="0" presId="urn:microsoft.com/office/officeart/2005/8/layout/hierarchy3"/>
    <dgm:cxn modelId="{F27CC5DC-85E0-4ABC-835B-CCC6B2A01C77}" type="presOf" srcId="{C616EC56-CA96-4D25-9221-4C88C0FA4A79}" destId="{80767567-7E02-4917-9CB9-D703BE24FFFC}" srcOrd="0" destOrd="0" presId="urn:microsoft.com/office/officeart/2005/8/layout/hierarchy3"/>
    <dgm:cxn modelId="{96FF44DF-B6CF-41FE-908B-3B75CEED7C23}" type="presOf" srcId="{DD9EFADE-D670-4A76-8786-4AEA6DA49D7B}" destId="{7B66EDD0-1756-4BAA-8C7B-CF6644A44A8C}" srcOrd="0" destOrd="0" presId="urn:microsoft.com/office/officeart/2005/8/layout/hierarchy3"/>
    <dgm:cxn modelId="{E688C8F9-9B60-4A38-BE1F-69F13176955C}" srcId="{8791C63C-E228-4473-87F1-E43F54D1AA33}" destId="{D599019B-2754-4BE5-B813-0808F6DE9971}" srcOrd="8" destOrd="0" parTransId="{C616EC56-CA96-4D25-9221-4C88C0FA4A79}" sibTransId="{1BC72DA3-057D-46E4-83BE-D13EA437588D}"/>
    <dgm:cxn modelId="{ED27DD9E-2B9F-4FDC-AD53-D193CFF2B9E9}" type="presParOf" srcId="{3CADAEBD-ADED-403A-9C1D-3A41A4EF37DE}" destId="{59BE9CF6-659A-42CC-9641-70D2E5658F36}" srcOrd="0" destOrd="0" presId="urn:microsoft.com/office/officeart/2005/8/layout/hierarchy3"/>
    <dgm:cxn modelId="{5D04468F-8BBB-4073-9513-E00A0AF2CA08}" type="presParOf" srcId="{59BE9CF6-659A-42CC-9641-70D2E5658F36}" destId="{3752E95C-E2F2-478B-A74B-31D39A3747B7}" srcOrd="0" destOrd="0" presId="urn:microsoft.com/office/officeart/2005/8/layout/hierarchy3"/>
    <dgm:cxn modelId="{7AA49242-2C33-41CE-8B9E-719F51A4802D}" type="presParOf" srcId="{3752E95C-E2F2-478B-A74B-31D39A3747B7}" destId="{395A199C-D2B2-46B8-B436-AFE057EE9949}" srcOrd="0" destOrd="0" presId="urn:microsoft.com/office/officeart/2005/8/layout/hierarchy3"/>
    <dgm:cxn modelId="{04C6C9B7-25E7-484C-8FEC-908E1C5C51F4}" type="presParOf" srcId="{3752E95C-E2F2-478B-A74B-31D39A3747B7}" destId="{6BEA5DC1-7593-4813-B47D-2B27AEBAB2DF}" srcOrd="1" destOrd="0" presId="urn:microsoft.com/office/officeart/2005/8/layout/hierarchy3"/>
    <dgm:cxn modelId="{1FBA44B9-FB01-43EE-A298-11F189068C2A}" type="presParOf" srcId="{59BE9CF6-659A-42CC-9641-70D2E5658F36}" destId="{3C7A480F-086B-4E96-B862-BF06A6A216A0}" srcOrd="1" destOrd="0" presId="urn:microsoft.com/office/officeart/2005/8/layout/hierarchy3"/>
    <dgm:cxn modelId="{2741A098-75F2-49FC-8590-C1F51D384456}" type="presParOf" srcId="{3C7A480F-086B-4E96-B862-BF06A6A216A0}" destId="{3B1222AB-04A8-423B-AC47-0E7DA2CCC9A4}" srcOrd="0" destOrd="0" presId="urn:microsoft.com/office/officeart/2005/8/layout/hierarchy3"/>
    <dgm:cxn modelId="{76801306-6EBB-4DB0-BFA2-DE39901C1311}" type="presParOf" srcId="{3C7A480F-086B-4E96-B862-BF06A6A216A0}" destId="{ADAD430C-DFF4-4217-9C1A-F0CF70B2D90B}" srcOrd="1" destOrd="0" presId="urn:microsoft.com/office/officeart/2005/8/layout/hierarchy3"/>
    <dgm:cxn modelId="{C553705E-168A-4CA0-BDC1-FA126720C93C}" type="presParOf" srcId="{3C7A480F-086B-4E96-B862-BF06A6A216A0}" destId="{45A88FDF-D3DA-4027-9E8F-845F5D88156B}" srcOrd="2" destOrd="0" presId="urn:microsoft.com/office/officeart/2005/8/layout/hierarchy3"/>
    <dgm:cxn modelId="{10F59AC3-AFAA-419C-BFAF-349B8C81E7A0}" type="presParOf" srcId="{3C7A480F-086B-4E96-B862-BF06A6A216A0}" destId="{4912B522-66D5-4484-A2BE-6ED4BF88D91D}" srcOrd="3" destOrd="0" presId="urn:microsoft.com/office/officeart/2005/8/layout/hierarchy3"/>
    <dgm:cxn modelId="{42954F19-D0CC-41C2-A742-DF6A69F3F3B8}" type="presParOf" srcId="{3C7A480F-086B-4E96-B862-BF06A6A216A0}" destId="{7B66EDD0-1756-4BAA-8C7B-CF6644A44A8C}" srcOrd="4" destOrd="0" presId="urn:microsoft.com/office/officeart/2005/8/layout/hierarchy3"/>
    <dgm:cxn modelId="{0889572E-66F7-4E4C-A25E-B56BCB58E367}" type="presParOf" srcId="{3C7A480F-086B-4E96-B862-BF06A6A216A0}" destId="{A3543F5B-3FC9-430A-9306-3C095776595F}" srcOrd="5" destOrd="0" presId="urn:microsoft.com/office/officeart/2005/8/layout/hierarchy3"/>
    <dgm:cxn modelId="{CEE99987-DC82-4617-97D9-A95E83A49283}" type="presParOf" srcId="{3C7A480F-086B-4E96-B862-BF06A6A216A0}" destId="{92741A9B-A97E-4415-8973-1563E7C20A24}" srcOrd="6" destOrd="0" presId="urn:microsoft.com/office/officeart/2005/8/layout/hierarchy3"/>
    <dgm:cxn modelId="{A111071B-985E-46EC-BED7-8FBE0DCD984F}" type="presParOf" srcId="{3C7A480F-086B-4E96-B862-BF06A6A216A0}" destId="{D9286093-D9E5-426D-AEB2-13B36B25DCB6}" srcOrd="7" destOrd="0" presId="urn:microsoft.com/office/officeart/2005/8/layout/hierarchy3"/>
    <dgm:cxn modelId="{EB5C543C-FD60-4FFE-A423-B00858D78B33}" type="presParOf" srcId="{3C7A480F-086B-4E96-B862-BF06A6A216A0}" destId="{CC466AA7-80CD-4336-9793-1B52B0334B51}" srcOrd="8" destOrd="0" presId="urn:microsoft.com/office/officeart/2005/8/layout/hierarchy3"/>
    <dgm:cxn modelId="{D93AF10A-C4E2-444E-9A3D-C65A3F52921A}" type="presParOf" srcId="{3C7A480F-086B-4E96-B862-BF06A6A216A0}" destId="{D2DC7F50-9D65-48BA-80CF-F6EE88EB0A1D}" srcOrd="9" destOrd="0" presId="urn:microsoft.com/office/officeart/2005/8/layout/hierarchy3"/>
    <dgm:cxn modelId="{B93C88EF-D02B-4D87-93B5-9B7F7E101FE5}" type="presParOf" srcId="{3C7A480F-086B-4E96-B862-BF06A6A216A0}" destId="{F6676B83-4DC5-4483-B266-DA1B21B9F43B}" srcOrd="10" destOrd="0" presId="urn:microsoft.com/office/officeart/2005/8/layout/hierarchy3"/>
    <dgm:cxn modelId="{638FC8E9-0C00-45C8-A712-6B0C7ADABC10}" type="presParOf" srcId="{3C7A480F-086B-4E96-B862-BF06A6A216A0}" destId="{2F25539E-90E6-4CBB-B8D1-901E068781AD}" srcOrd="11" destOrd="0" presId="urn:microsoft.com/office/officeart/2005/8/layout/hierarchy3"/>
    <dgm:cxn modelId="{CBB1B4C8-D4D6-4E28-87FF-708D24FBAE8E}" type="presParOf" srcId="{3C7A480F-086B-4E96-B862-BF06A6A216A0}" destId="{925CCAC0-CDED-4DE5-8F55-8BA930B70173}" srcOrd="12" destOrd="0" presId="urn:microsoft.com/office/officeart/2005/8/layout/hierarchy3"/>
    <dgm:cxn modelId="{71A40845-AFEE-4B95-BDA7-DB927FF0813A}" type="presParOf" srcId="{3C7A480F-086B-4E96-B862-BF06A6A216A0}" destId="{7382404C-ABFB-46E6-A4BA-D3D69A6E18DE}" srcOrd="13" destOrd="0" presId="urn:microsoft.com/office/officeart/2005/8/layout/hierarchy3"/>
    <dgm:cxn modelId="{5AE326E1-7F6A-49E4-B28F-F23FAE52DBB2}" type="presParOf" srcId="{3C7A480F-086B-4E96-B862-BF06A6A216A0}" destId="{DC71B726-B3A0-4A25-BE3B-BB3D1D574813}" srcOrd="14" destOrd="0" presId="urn:microsoft.com/office/officeart/2005/8/layout/hierarchy3"/>
    <dgm:cxn modelId="{94C2DD8F-6A5E-4037-B36D-6E22A0D26690}" type="presParOf" srcId="{3C7A480F-086B-4E96-B862-BF06A6A216A0}" destId="{611C4499-FB7B-498A-845C-790E1DE4BC32}" srcOrd="15" destOrd="0" presId="urn:microsoft.com/office/officeart/2005/8/layout/hierarchy3"/>
    <dgm:cxn modelId="{A094AB60-370E-448E-B17F-81F84A419E7A}" type="presParOf" srcId="{3C7A480F-086B-4E96-B862-BF06A6A216A0}" destId="{80767567-7E02-4917-9CB9-D703BE24FFFC}" srcOrd="16" destOrd="0" presId="urn:microsoft.com/office/officeart/2005/8/layout/hierarchy3"/>
    <dgm:cxn modelId="{D77F507E-C609-4069-82EF-945C20968A39}" type="presParOf" srcId="{3C7A480F-086B-4E96-B862-BF06A6A216A0}" destId="{4F822188-4AC4-48A1-97E1-ACC68F99C90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E65959-1C7A-4549-8B92-DFCC514D18D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8791C63C-E228-4473-87F1-E43F54D1AA33}">
      <dgm:prSet phldrT="[Текст]" custT="1">
        <dgm:style>
          <a:lnRef idx="0">
            <a:schemeClr val="accent1"/>
          </a:lnRef>
          <a:fillRef idx="3">
            <a:schemeClr val="accent1"/>
          </a:fillRef>
          <a:effectRef idx="3">
            <a:schemeClr val="accent1"/>
          </a:effectRef>
          <a:fontRef idx="minor">
            <a:schemeClr val="lt1"/>
          </a:fontRef>
        </dgm:style>
      </dgm:prSet>
      <dgm:spPr>
        <a:ln/>
      </dgm:spPr>
      <dgm:t>
        <a:bodyPr/>
        <a:lstStyle/>
        <a:p>
          <a:r>
            <a:rPr lang="ru-RU" sz="2000" b="1" dirty="0"/>
            <a:t>Способы определения поставщиков</a:t>
          </a:r>
        </a:p>
      </dgm:t>
    </dgm:pt>
    <dgm:pt modelId="{77E44D8D-AB74-4279-96A9-211A3890FB29}" type="parTrans" cxnId="{CCD80F88-D30B-4422-9D81-4D65F1A1E852}">
      <dgm:prSet/>
      <dgm:spPr/>
      <dgm:t>
        <a:bodyPr/>
        <a:lstStyle/>
        <a:p>
          <a:endParaRPr lang="ru-RU" sz="1600"/>
        </a:p>
      </dgm:t>
    </dgm:pt>
    <dgm:pt modelId="{6B3AC389-2C3D-4AD6-BDFA-729350E23D3B}" type="sibTrans" cxnId="{CCD80F88-D30B-4422-9D81-4D65F1A1E852}">
      <dgm:prSet/>
      <dgm:spPr/>
      <dgm:t>
        <a:bodyPr/>
        <a:lstStyle/>
        <a:p>
          <a:endParaRPr lang="ru-RU" sz="1600"/>
        </a:p>
      </dgm:t>
    </dgm:pt>
    <dgm:pt modelId="{B5DB0812-D0E4-4A11-B88C-E12C5DE649CE}">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Открытый конкурс</a:t>
          </a:r>
        </a:p>
      </dgm:t>
    </dgm:pt>
    <dgm:pt modelId="{A5250396-DF6A-4E78-9B99-216867AD5A67}" type="parTrans" cxnId="{9AC24E17-2047-48B1-B584-032135DD3F09}">
      <dgm:prSet/>
      <dgm:spPr>
        <a:ln>
          <a:solidFill>
            <a:schemeClr val="bg2">
              <a:lumMod val="50000"/>
            </a:schemeClr>
          </a:solidFill>
        </a:ln>
      </dgm:spPr>
      <dgm:t>
        <a:bodyPr/>
        <a:lstStyle/>
        <a:p>
          <a:endParaRPr lang="ru-RU" sz="1800"/>
        </a:p>
      </dgm:t>
    </dgm:pt>
    <dgm:pt modelId="{A60D7814-7C27-42E3-B7A6-D7963E89500A}" type="sibTrans" cxnId="{9AC24E17-2047-48B1-B584-032135DD3F09}">
      <dgm:prSet/>
      <dgm:spPr/>
      <dgm:t>
        <a:bodyPr/>
        <a:lstStyle/>
        <a:p>
          <a:endParaRPr lang="ru-RU" sz="1600"/>
        </a:p>
      </dgm:t>
    </dgm:pt>
    <dgm:pt modelId="{AE0CDF9C-6397-46B0-9E2A-0A7E8FDA64A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chemeClr val="bg1"/>
              </a:solidFill>
            </a:rPr>
            <a:t>Запрос котировок</a:t>
          </a:r>
        </a:p>
      </dgm:t>
    </dgm:pt>
    <dgm:pt modelId="{986569AA-CF55-4CE8-827F-1A5FF853F7A6}" type="parTrans" cxnId="{779851A0-ECB7-4D99-843A-1A3B0AAB394B}">
      <dgm:prSet/>
      <dgm:spPr>
        <a:ln>
          <a:solidFill>
            <a:schemeClr val="bg2">
              <a:lumMod val="50000"/>
            </a:schemeClr>
          </a:solidFill>
        </a:ln>
      </dgm:spPr>
      <dgm:t>
        <a:bodyPr/>
        <a:lstStyle/>
        <a:p>
          <a:endParaRPr lang="ru-RU" sz="1800"/>
        </a:p>
      </dgm:t>
    </dgm:pt>
    <dgm:pt modelId="{DF1241AE-B053-4786-A479-51F4092A2DB7}" type="sibTrans" cxnId="{779851A0-ECB7-4D99-843A-1A3B0AAB394B}">
      <dgm:prSet/>
      <dgm:spPr/>
      <dgm:t>
        <a:bodyPr/>
        <a:lstStyle/>
        <a:p>
          <a:endParaRPr lang="ru-RU" sz="1600"/>
        </a:p>
      </dgm:t>
    </dgm:pt>
    <dgm:pt modelId="{8820BE34-D89B-4E72-8850-DCB2AA2D44A0}">
      <dgm:prSet custT="1">
        <dgm:style>
          <a:lnRef idx="1">
            <a:schemeClr val="accent1"/>
          </a:lnRef>
          <a:fillRef idx="3">
            <a:schemeClr val="accent1"/>
          </a:fillRef>
          <a:effectRef idx="2">
            <a:schemeClr val="accent1"/>
          </a:effectRef>
          <a:fontRef idx="minor">
            <a:schemeClr val="lt1"/>
          </a:fontRef>
        </dgm:style>
      </dgm:prSet>
      <dgm:spPr>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dirty="0">
              <a:solidFill>
                <a:srgbClr val="9DC3E6"/>
              </a:solidFill>
            </a:rPr>
            <a:t>Электронный аукцион</a:t>
          </a:r>
        </a:p>
      </dgm:t>
    </dgm:pt>
    <dgm:pt modelId="{0A1DA3BA-F871-4F04-B9AB-9D0E505E7DB4}" type="parTrans" cxnId="{FD99F052-0E64-4EAC-AA4A-1CFC987DC024}">
      <dgm:prSet/>
      <dgm:spPr>
        <a:ln>
          <a:solidFill>
            <a:schemeClr val="bg2">
              <a:lumMod val="50000"/>
            </a:schemeClr>
          </a:solidFill>
        </a:ln>
      </dgm:spPr>
      <dgm:t>
        <a:bodyPr/>
        <a:lstStyle/>
        <a:p>
          <a:endParaRPr lang="ru-RU" sz="1800"/>
        </a:p>
      </dgm:t>
    </dgm:pt>
    <dgm:pt modelId="{B7B6F0FC-2822-4F6A-AD74-41292CF59C29}" type="sibTrans" cxnId="{FD99F052-0E64-4EAC-AA4A-1CFC987DC024}">
      <dgm:prSet/>
      <dgm:spPr/>
      <dgm:t>
        <a:bodyPr/>
        <a:lstStyle/>
        <a:p>
          <a:endParaRPr lang="ru-RU" sz="1600"/>
        </a:p>
      </dgm:t>
    </dgm:pt>
    <dgm:pt modelId="{CA371D40-ABFE-4103-9998-7CBB6326BC5A}">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Предварительный отбор</a:t>
          </a:r>
        </a:p>
      </dgm:t>
    </dgm:pt>
    <dgm:pt modelId="{2AD27FC2-9957-47C4-8D6A-E37FE42E5DCA}" type="parTrans" cxnId="{A853766A-2409-4CD1-A1F5-BCF28763A4F4}">
      <dgm:prSet/>
      <dgm:spPr>
        <a:ln>
          <a:solidFill>
            <a:schemeClr val="bg2">
              <a:lumMod val="50000"/>
            </a:schemeClr>
          </a:solidFill>
        </a:ln>
      </dgm:spPr>
      <dgm:t>
        <a:bodyPr/>
        <a:lstStyle/>
        <a:p>
          <a:endParaRPr lang="ru-RU" sz="1800"/>
        </a:p>
      </dgm:t>
    </dgm:pt>
    <dgm:pt modelId="{B7674D9A-B8E4-495D-9C52-3782F2D6EE2C}" type="sibTrans" cxnId="{A853766A-2409-4CD1-A1F5-BCF28763A4F4}">
      <dgm:prSet/>
      <dgm:spPr/>
      <dgm:t>
        <a:bodyPr/>
        <a:lstStyle/>
        <a:p>
          <a:endParaRPr lang="ru-RU" sz="1600"/>
        </a:p>
      </dgm:t>
    </dgm:pt>
    <dgm:pt modelId="{6638DC50-7381-4BC4-BEF3-EBD16E39B345}">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 </a:t>
          </a:r>
          <a:br>
            <a:rPr lang="ru-RU" sz="1800" b="1" dirty="0">
              <a:solidFill>
                <a:srgbClr val="9DC3E6"/>
              </a:solidFill>
            </a:rPr>
          </a:br>
          <a:r>
            <a:rPr lang="ru-RU" sz="1400" b="1" dirty="0">
              <a:solidFill>
                <a:srgbClr val="9DC3E6"/>
              </a:solidFill>
            </a:rPr>
            <a:t>(ГП и ликвидация ЧС, ст.82)</a:t>
          </a:r>
        </a:p>
      </dgm:t>
    </dgm:pt>
    <dgm:pt modelId="{0B69043D-B4EE-4681-BD61-DAF4B3A08136}" type="parTrans" cxnId="{6508B867-1147-48D3-AC1E-F731C6707073}">
      <dgm:prSet/>
      <dgm:spPr>
        <a:ln>
          <a:solidFill>
            <a:schemeClr val="bg2">
              <a:lumMod val="50000"/>
            </a:schemeClr>
          </a:solidFill>
        </a:ln>
      </dgm:spPr>
      <dgm:t>
        <a:bodyPr/>
        <a:lstStyle/>
        <a:p>
          <a:endParaRPr lang="ru-RU" sz="1800"/>
        </a:p>
      </dgm:t>
    </dgm:pt>
    <dgm:pt modelId="{2FF34E7B-96FD-4C96-A3BB-2B2CF439503A}" type="sibTrans" cxnId="{6508B867-1147-48D3-AC1E-F731C6707073}">
      <dgm:prSet/>
      <dgm:spPr/>
      <dgm:t>
        <a:bodyPr/>
        <a:lstStyle/>
        <a:p>
          <a:endParaRPr lang="ru-RU" sz="1600"/>
        </a:p>
      </dgm:t>
    </dgm:pt>
    <dgm:pt modelId="{F61D9937-5958-4A2E-8726-9EC3665BA533}">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предложений</a:t>
          </a:r>
        </a:p>
      </dgm:t>
    </dgm:pt>
    <dgm:pt modelId="{0D471703-C2CB-45C7-BC1F-14BFE19386D7}" type="parTrans" cxnId="{8049B387-27B5-4D9A-BB6A-F0D0FF6834C1}">
      <dgm:prSet/>
      <dgm:spPr>
        <a:ln>
          <a:solidFill>
            <a:schemeClr val="bg2">
              <a:lumMod val="50000"/>
            </a:schemeClr>
          </a:solidFill>
        </a:ln>
      </dgm:spPr>
      <dgm:t>
        <a:bodyPr/>
        <a:lstStyle/>
        <a:p>
          <a:endParaRPr lang="ru-RU" sz="1800"/>
        </a:p>
      </dgm:t>
    </dgm:pt>
    <dgm:pt modelId="{6392C767-DB24-4B89-AC90-3D26C7362248}" type="sibTrans" cxnId="{8049B387-27B5-4D9A-BB6A-F0D0FF6834C1}">
      <dgm:prSet/>
      <dgm:spPr/>
      <dgm:t>
        <a:bodyPr/>
        <a:lstStyle/>
        <a:p>
          <a:endParaRPr lang="ru-RU" sz="1600"/>
        </a:p>
      </dgm:t>
    </dgm:pt>
    <dgm:pt modelId="{D599019B-2754-4BE5-B813-0808F6DE9971}">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Единственный  поставщик</a:t>
          </a:r>
        </a:p>
      </dgm:t>
    </dgm:pt>
    <dgm:pt modelId="{C616EC56-CA96-4D25-9221-4C88C0FA4A79}" type="parTrans" cxnId="{E688C8F9-9B60-4A38-BE1F-69F13176955C}">
      <dgm:prSet/>
      <dgm:spPr>
        <a:ln>
          <a:solidFill>
            <a:schemeClr val="bg2">
              <a:lumMod val="50000"/>
            </a:schemeClr>
          </a:solidFill>
        </a:ln>
      </dgm:spPr>
      <dgm:t>
        <a:bodyPr/>
        <a:lstStyle/>
        <a:p>
          <a:endParaRPr lang="ru-RU" sz="1800"/>
        </a:p>
      </dgm:t>
    </dgm:pt>
    <dgm:pt modelId="{1BC72DA3-057D-46E4-83BE-D13EA437588D}" type="sibTrans" cxnId="{E688C8F9-9B60-4A38-BE1F-69F13176955C}">
      <dgm:prSet/>
      <dgm:spPr/>
      <dgm:t>
        <a:bodyPr/>
        <a:lstStyle/>
        <a:p>
          <a:endParaRPr lang="ru-RU" sz="1600"/>
        </a:p>
      </dgm:t>
    </dgm:pt>
    <dgm:pt modelId="{ADF328A7-22BB-4163-8068-169DB98BA21F}">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Двухэтапный конкурс</a:t>
          </a:r>
        </a:p>
      </dgm:t>
    </dgm:pt>
    <dgm:pt modelId="{A1BFF728-AD12-4B62-862E-E7DEA1FB9990}" type="parTrans" cxnId="{6C4A439D-D36D-42F5-9035-4AB39A9BFC0B}">
      <dgm:prSet/>
      <dgm:spPr>
        <a:ln>
          <a:solidFill>
            <a:schemeClr val="bg2">
              <a:lumMod val="50000"/>
            </a:schemeClr>
          </a:solidFill>
        </a:ln>
      </dgm:spPr>
      <dgm:t>
        <a:bodyPr/>
        <a:lstStyle/>
        <a:p>
          <a:endParaRPr lang="ru-RU" sz="1800"/>
        </a:p>
      </dgm:t>
    </dgm:pt>
    <dgm:pt modelId="{95B69326-E78A-4AC7-951A-67915F36191A}" type="sibTrans" cxnId="{6C4A439D-D36D-42F5-9035-4AB39A9BFC0B}">
      <dgm:prSet/>
      <dgm:spPr/>
      <dgm:t>
        <a:bodyPr/>
        <a:lstStyle/>
        <a:p>
          <a:endParaRPr lang="ru-RU" sz="1600"/>
        </a:p>
      </dgm:t>
    </dgm:pt>
    <dgm:pt modelId="{9CDEB738-2A26-43FA-AB73-EE80460EE3F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Конкурс с ограниченным участием</a:t>
          </a:r>
        </a:p>
      </dgm:t>
    </dgm:pt>
    <dgm:pt modelId="{DD9EFADE-D670-4A76-8786-4AEA6DA49D7B}" type="parTrans" cxnId="{5EA1E70A-0F47-4FEB-87C1-74BC407F1C90}">
      <dgm:prSet/>
      <dgm:spPr>
        <a:ln>
          <a:solidFill>
            <a:schemeClr val="bg2">
              <a:lumMod val="50000"/>
            </a:schemeClr>
          </a:solidFill>
        </a:ln>
      </dgm:spPr>
      <dgm:t>
        <a:bodyPr/>
        <a:lstStyle/>
        <a:p>
          <a:endParaRPr lang="ru-RU" sz="1800"/>
        </a:p>
      </dgm:t>
    </dgm:pt>
    <dgm:pt modelId="{892F8C07-1142-4A20-AC38-898EDEA6EC0C}" type="sibTrans" cxnId="{5EA1E70A-0F47-4FEB-87C1-74BC407F1C90}">
      <dgm:prSet/>
      <dgm:spPr/>
      <dgm:t>
        <a:bodyPr/>
        <a:lstStyle/>
        <a:p>
          <a:endParaRPr lang="ru-RU" sz="1600"/>
        </a:p>
      </dgm:t>
    </dgm:pt>
    <dgm:pt modelId="{3CADAEBD-ADED-403A-9C1D-3A41A4EF37DE}" type="pres">
      <dgm:prSet presAssocID="{E2E65959-1C7A-4549-8B92-DFCC514D18D8}" presName="diagram" presStyleCnt="0">
        <dgm:presLayoutVars>
          <dgm:chPref val="1"/>
          <dgm:dir/>
          <dgm:animOne val="branch"/>
          <dgm:animLvl val="lvl"/>
          <dgm:resizeHandles/>
        </dgm:presLayoutVars>
      </dgm:prSet>
      <dgm:spPr/>
    </dgm:pt>
    <dgm:pt modelId="{59BE9CF6-659A-42CC-9641-70D2E5658F36}" type="pres">
      <dgm:prSet presAssocID="{8791C63C-E228-4473-87F1-E43F54D1AA33}" presName="root" presStyleCnt="0"/>
      <dgm:spPr/>
    </dgm:pt>
    <dgm:pt modelId="{3752E95C-E2F2-478B-A74B-31D39A3747B7}" type="pres">
      <dgm:prSet presAssocID="{8791C63C-E228-4473-87F1-E43F54D1AA33}" presName="rootComposite" presStyleCnt="0"/>
      <dgm:spPr/>
    </dgm:pt>
    <dgm:pt modelId="{395A199C-D2B2-46B8-B436-AFE057EE9949}" type="pres">
      <dgm:prSet presAssocID="{8791C63C-E228-4473-87F1-E43F54D1AA33}" presName="rootText" presStyleLbl="node1" presStyleIdx="0" presStyleCnt="1" custScaleX="1165306" custScaleY="197534" custLinFactX="-28059" custLinFactNeighborX="-100000" custLinFactNeighborY="7761"/>
      <dgm:spPr/>
    </dgm:pt>
    <dgm:pt modelId="{6BEA5DC1-7593-4813-B47D-2B27AEBAB2DF}" type="pres">
      <dgm:prSet presAssocID="{8791C63C-E228-4473-87F1-E43F54D1AA33}" presName="rootConnector" presStyleLbl="node1" presStyleIdx="0" presStyleCnt="1"/>
      <dgm:spPr/>
    </dgm:pt>
    <dgm:pt modelId="{3C7A480F-086B-4E96-B862-BF06A6A216A0}" type="pres">
      <dgm:prSet presAssocID="{8791C63C-E228-4473-87F1-E43F54D1AA33}" presName="childShape" presStyleCnt="0"/>
      <dgm:spPr/>
    </dgm:pt>
    <dgm:pt modelId="{3B1222AB-04A8-423B-AC47-0E7DA2CCC9A4}" type="pres">
      <dgm:prSet presAssocID="{A5250396-DF6A-4E78-9B99-216867AD5A67}" presName="Name13" presStyleLbl="parChTrans1D2" presStyleIdx="0" presStyleCnt="9" custSzX="591204"/>
      <dgm:spPr/>
    </dgm:pt>
    <dgm:pt modelId="{ADAD430C-DFF4-4217-9C1A-F0CF70B2D90B}" type="pres">
      <dgm:prSet presAssocID="{B5DB0812-D0E4-4A11-B88C-E12C5DE649CE}" presName="childText" presStyleLbl="bgAcc1" presStyleIdx="0" presStyleCnt="9" custScaleX="1000218" custScaleY="197534">
        <dgm:presLayoutVars>
          <dgm:bulletEnabled val="1"/>
        </dgm:presLayoutVars>
      </dgm:prSet>
      <dgm:spPr/>
    </dgm:pt>
    <dgm:pt modelId="{45A88FDF-D3DA-4027-9E8F-845F5D88156B}" type="pres">
      <dgm:prSet presAssocID="{A1BFF728-AD12-4B62-862E-E7DEA1FB9990}" presName="Name13" presStyleLbl="parChTrans1D2" presStyleIdx="1" presStyleCnt="9" custSzX="591204"/>
      <dgm:spPr/>
    </dgm:pt>
    <dgm:pt modelId="{4912B522-66D5-4484-A2BE-6ED4BF88D91D}" type="pres">
      <dgm:prSet presAssocID="{ADF328A7-22BB-4163-8068-169DB98BA21F}" presName="childText" presStyleLbl="bgAcc1" presStyleIdx="1" presStyleCnt="9" custScaleX="999983" custScaleY="197782">
        <dgm:presLayoutVars>
          <dgm:bulletEnabled val="1"/>
        </dgm:presLayoutVars>
      </dgm:prSet>
      <dgm:spPr/>
    </dgm:pt>
    <dgm:pt modelId="{7B66EDD0-1756-4BAA-8C7B-CF6644A44A8C}" type="pres">
      <dgm:prSet presAssocID="{DD9EFADE-D670-4A76-8786-4AEA6DA49D7B}" presName="Name13" presStyleLbl="parChTrans1D2" presStyleIdx="2" presStyleCnt="9" custSzX="591204"/>
      <dgm:spPr/>
    </dgm:pt>
    <dgm:pt modelId="{A3543F5B-3FC9-430A-9306-3C095776595F}" type="pres">
      <dgm:prSet presAssocID="{9CDEB738-2A26-43FA-AB73-EE80460EE3F3}" presName="childText" presStyleLbl="bgAcc1" presStyleIdx="2" presStyleCnt="9" custScaleX="999749" custScaleY="198027">
        <dgm:presLayoutVars>
          <dgm:bulletEnabled val="1"/>
        </dgm:presLayoutVars>
      </dgm:prSet>
      <dgm:spPr/>
    </dgm:pt>
    <dgm:pt modelId="{92741A9B-A97E-4415-8973-1563E7C20A24}" type="pres">
      <dgm:prSet presAssocID="{0A1DA3BA-F871-4F04-B9AB-9D0E505E7DB4}" presName="Name13" presStyleLbl="parChTrans1D2" presStyleIdx="3" presStyleCnt="9" custSzX="591204"/>
      <dgm:spPr/>
    </dgm:pt>
    <dgm:pt modelId="{D9286093-D9E5-426D-AEB2-13B36B25DCB6}" type="pres">
      <dgm:prSet presAssocID="{8820BE34-D89B-4E72-8850-DCB2AA2D44A0}" presName="childText" presStyleLbl="bgAcc1" presStyleIdx="3" presStyleCnt="9" custScaleX="1000218" custScaleY="197534">
        <dgm:presLayoutVars>
          <dgm:bulletEnabled val="1"/>
        </dgm:presLayoutVars>
      </dgm:prSet>
      <dgm:spPr/>
    </dgm:pt>
    <dgm:pt modelId="{CC466AA7-80CD-4336-9793-1B52B0334B51}" type="pres">
      <dgm:prSet presAssocID="{986569AA-CF55-4CE8-827F-1A5FF853F7A6}" presName="Name13" presStyleLbl="parChTrans1D2" presStyleIdx="4" presStyleCnt="9" custSzX="591204"/>
      <dgm:spPr/>
    </dgm:pt>
    <dgm:pt modelId="{D2DC7F50-9D65-48BA-80CF-F6EE88EB0A1D}" type="pres">
      <dgm:prSet presAssocID="{AE0CDF9C-6397-46B0-9E2A-0A7E8FDA64A3}" presName="childText" presStyleLbl="bgAcc1" presStyleIdx="4" presStyleCnt="9" custScaleX="996230" custScaleY="197534">
        <dgm:presLayoutVars>
          <dgm:bulletEnabled val="1"/>
        </dgm:presLayoutVars>
      </dgm:prSet>
      <dgm:spPr/>
    </dgm:pt>
    <dgm:pt modelId="{F6676B83-4DC5-4483-B266-DA1B21B9F43B}" type="pres">
      <dgm:prSet presAssocID="{2AD27FC2-9957-47C4-8D6A-E37FE42E5DCA}" presName="Name13" presStyleLbl="parChTrans1D2" presStyleIdx="5" presStyleCnt="9" custSzX="591204"/>
      <dgm:spPr/>
    </dgm:pt>
    <dgm:pt modelId="{2F25539E-90E6-4CBB-B8D1-901E068781AD}" type="pres">
      <dgm:prSet presAssocID="{CA371D40-ABFE-4103-9998-7CBB6326BC5A}" presName="childText" presStyleLbl="bgAcc1" presStyleIdx="5" presStyleCnt="9" custScaleX="1000218" custScaleY="197534">
        <dgm:presLayoutVars>
          <dgm:bulletEnabled val="1"/>
        </dgm:presLayoutVars>
      </dgm:prSet>
      <dgm:spPr/>
    </dgm:pt>
    <dgm:pt modelId="{925CCAC0-CDED-4DE5-8F55-8BA930B70173}" type="pres">
      <dgm:prSet presAssocID="{0B69043D-B4EE-4681-BD61-DAF4B3A08136}" presName="Name13" presStyleLbl="parChTrans1D2" presStyleIdx="6" presStyleCnt="9" custSzX="591204"/>
      <dgm:spPr/>
    </dgm:pt>
    <dgm:pt modelId="{7382404C-ABFB-46E6-A4BA-D3D69A6E18DE}" type="pres">
      <dgm:prSet presAssocID="{6638DC50-7381-4BC4-BEF3-EBD16E39B345}" presName="childText" presStyleLbl="bgAcc1" presStyleIdx="6" presStyleCnt="9" custScaleX="996231" custScaleY="197534">
        <dgm:presLayoutVars>
          <dgm:bulletEnabled val="1"/>
        </dgm:presLayoutVars>
      </dgm:prSet>
      <dgm:spPr/>
    </dgm:pt>
    <dgm:pt modelId="{DC71B726-B3A0-4A25-BE3B-BB3D1D574813}" type="pres">
      <dgm:prSet presAssocID="{0D471703-C2CB-45C7-BC1F-14BFE19386D7}" presName="Name13" presStyleLbl="parChTrans1D2" presStyleIdx="7" presStyleCnt="9" custSzX="591204"/>
      <dgm:spPr/>
    </dgm:pt>
    <dgm:pt modelId="{611C4499-FB7B-498A-845C-790E1DE4BC32}" type="pres">
      <dgm:prSet presAssocID="{F61D9937-5958-4A2E-8726-9EC3665BA533}" presName="childText" presStyleLbl="bgAcc1" presStyleIdx="7" presStyleCnt="9" custScaleX="1000218" custScaleY="197534">
        <dgm:presLayoutVars>
          <dgm:bulletEnabled val="1"/>
        </dgm:presLayoutVars>
      </dgm:prSet>
      <dgm:spPr/>
    </dgm:pt>
    <dgm:pt modelId="{80767567-7E02-4917-9CB9-D703BE24FFFC}" type="pres">
      <dgm:prSet presAssocID="{C616EC56-CA96-4D25-9221-4C88C0FA4A79}" presName="Name13" presStyleLbl="parChTrans1D2" presStyleIdx="8" presStyleCnt="9" custSzX="591204"/>
      <dgm:spPr/>
    </dgm:pt>
    <dgm:pt modelId="{4F822188-4AC4-48A1-97E1-ACC68F99C903}" type="pres">
      <dgm:prSet presAssocID="{D599019B-2754-4BE5-B813-0808F6DE9971}" presName="childText" presStyleLbl="bgAcc1" presStyleIdx="8" presStyleCnt="9" custScaleX="1000218" custScaleY="197534">
        <dgm:presLayoutVars>
          <dgm:bulletEnabled val="1"/>
        </dgm:presLayoutVars>
      </dgm:prSet>
      <dgm:spPr/>
    </dgm:pt>
  </dgm:ptLst>
  <dgm:cxnLst>
    <dgm:cxn modelId="{5EA1E70A-0F47-4FEB-87C1-74BC407F1C90}" srcId="{8791C63C-E228-4473-87F1-E43F54D1AA33}" destId="{9CDEB738-2A26-43FA-AB73-EE80460EE3F3}" srcOrd="2" destOrd="0" parTransId="{DD9EFADE-D670-4A76-8786-4AEA6DA49D7B}" sibTransId="{892F8C07-1142-4A20-AC38-898EDEA6EC0C}"/>
    <dgm:cxn modelId="{2FC8800D-7B93-4F32-8B89-444357E13B5F}" type="presOf" srcId="{E2E65959-1C7A-4549-8B92-DFCC514D18D8}" destId="{3CADAEBD-ADED-403A-9C1D-3A41A4EF37DE}" srcOrd="0" destOrd="0" presId="urn:microsoft.com/office/officeart/2005/8/layout/hierarchy3"/>
    <dgm:cxn modelId="{9AC24E17-2047-48B1-B584-032135DD3F09}" srcId="{8791C63C-E228-4473-87F1-E43F54D1AA33}" destId="{B5DB0812-D0E4-4A11-B88C-E12C5DE649CE}" srcOrd="0" destOrd="0" parTransId="{A5250396-DF6A-4E78-9B99-216867AD5A67}" sibTransId="{A60D7814-7C27-42E3-B7A6-D7963E89500A}"/>
    <dgm:cxn modelId="{8D0AA03A-CF61-4F15-B13A-6F0918DE8D89}" type="presOf" srcId="{8791C63C-E228-4473-87F1-E43F54D1AA33}" destId="{395A199C-D2B2-46B8-B436-AFE057EE9949}" srcOrd="0" destOrd="0" presId="urn:microsoft.com/office/officeart/2005/8/layout/hierarchy3"/>
    <dgm:cxn modelId="{24F53C3B-65CF-4BEA-A49E-1D06344733B3}" type="presOf" srcId="{2AD27FC2-9957-47C4-8D6A-E37FE42E5DCA}" destId="{F6676B83-4DC5-4483-B266-DA1B21B9F43B}" srcOrd="0" destOrd="0" presId="urn:microsoft.com/office/officeart/2005/8/layout/hierarchy3"/>
    <dgm:cxn modelId="{6508B867-1147-48D3-AC1E-F731C6707073}" srcId="{8791C63C-E228-4473-87F1-E43F54D1AA33}" destId="{6638DC50-7381-4BC4-BEF3-EBD16E39B345}" srcOrd="6" destOrd="0" parTransId="{0B69043D-B4EE-4681-BD61-DAF4B3A08136}" sibTransId="{2FF34E7B-96FD-4C96-A3BB-2B2CF439503A}"/>
    <dgm:cxn modelId="{A853766A-2409-4CD1-A1F5-BCF28763A4F4}" srcId="{8791C63C-E228-4473-87F1-E43F54D1AA33}" destId="{CA371D40-ABFE-4103-9998-7CBB6326BC5A}" srcOrd="5" destOrd="0" parTransId="{2AD27FC2-9957-47C4-8D6A-E37FE42E5DCA}" sibTransId="{B7674D9A-B8E4-495D-9C52-3782F2D6EE2C}"/>
    <dgm:cxn modelId="{AB4E9B4E-063D-47F9-9EFF-21803126864C}" type="presOf" srcId="{D599019B-2754-4BE5-B813-0808F6DE9971}" destId="{4F822188-4AC4-48A1-97E1-ACC68F99C903}" srcOrd="0" destOrd="0" presId="urn:microsoft.com/office/officeart/2005/8/layout/hierarchy3"/>
    <dgm:cxn modelId="{88B29252-EE9A-4AB4-84C5-D4142C9AA890}" type="presOf" srcId="{0A1DA3BA-F871-4F04-B9AB-9D0E505E7DB4}" destId="{92741A9B-A97E-4415-8973-1563E7C20A24}" srcOrd="0" destOrd="0" presId="urn:microsoft.com/office/officeart/2005/8/layout/hierarchy3"/>
    <dgm:cxn modelId="{FD99F052-0E64-4EAC-AA4A-1CFC987DC024}" srcId="{8791C63C-E228-4473-87F1-E43F54D1AA33}" destId="{8820BE34-D89B-4E72-8850-DCB2AA2D44A0}" srcOrd="3" destOrd="0" parTransId="{0A1DA3BA-F871-4F04-B9AB-9D0E505E7DB4}" sibTransId="{B7B6F0FC-2822-4F6A-AD74-41292CF59C29}"/>
    <dgm:cxn modelId="{1A00A473-2C1D-4F08-B705-413524CA63C4}" type="presOf" srcId="{6638DC50-7381-4BC4-BEF3-EBD16E39B345}" destId="{7382404C-ABFB-46E6-A4BA-D3D69A6E18DE}" srcOrd="0" destOrd="0" presId="urn:microsoft.com/office/officeart/2005/8/layout/hierarchy3"/>
    <dgm:cxn modelId="{C0841F54-7D08-4452-9E46-3C438E8F1E14}" type="presOf" srcId="{CA371D40-ABFE-4103-9998-7CBB6326BC5A}" destId="{2F25539E-90E6-4CBB-B8D1-901E068781AD}" srcOrd="0" destOrd="0" presId="urn:microsoft.com/office/officeart/2005/8/layout/hierarchy3"/>
    <dgm:cxn modelId="{A0DA2D7A-DCE8-4632-BA94-3DF015C5E832}" type="presOf" srcId="{A1BFF728-AD12-4B62-862E-E7DEA1FB9990}" destId="{45A88FDF-D3DA-4027-9E8F-845F5D88156B}" srcOrd="0" destOrd="0" presId="urn:microsoft.com/office/officeart/2005/8/layout/hierarchy3"/>
    <dgm:cxn modelId="{F8407681-751D-4431-8BDD-9BB8BB585632}" type="presOf" srcId="{8820BE34-D89B-4E72-8850-DCB2AA2D44A0}" destId="{D9286093-D9E5-426D-AEB2-13B36B25DCB6}" srcOrd="0" destOrd="0" presId="urn:microsoft.com/office/officeart/2005/8/layout/hierarchy3"/>
    <dgm:cxn modelId="{3EA6B882-08DF-4DC9-87D5-992F30C29BDA}" type="presOf" srcId="{A5250396-DF6A-4E78-9B99-216867AD5A67}" destId="{3B1222AB-04A8-423B-AC47-0E7DA2CCC9A4}" srcOrd="0" destOrd="0" presId="urn:microsoft.com/office/officeart/2005/8/layout/hierarchy3"/>
    <dgm:cxn modelId="{8049B387-27B5-4D9A-BB6A-F0D0FF6834C1}" srcId="{8791C63C-E228-4473-87F1-E43F54D1AA33}" destId="{F61D9937-5958-4A2E-8726-9EC3665BA533}" srcOrd="7" destOrd="0" parTransId="{0D471703-C2CB-45C7-BC1F-14BFE19386D7}" sibTransId="{6392C767-DB24-4B89-AC90-3D26C7362248}"/>
    <dgm:cxn modelId="{CCD80F88-D30B-4422-9D81-4D65F1A1E852}" srcId="{E2E65959-1C7A-4549-8B92-DFCC514D18D8}" destId="{8791C63C-E228-4473-87F1-E43F54D1AA33}" srcOrd="0" destOrd="0" parTransId="{77E44D8D-AB74-4279-96A9-211A3890FB29}" sibTransId="{6B3AC389-2C3D-4AD6-BDFA-729350E23D3B}"/>
    <dgm:cxn modelId="{91311E8B-FDB9-4DDA-B068-3EFA3211C37A}" type="presOf" srcId="{0D471703-C2CB-45C7-BC1F-14BFE19386D7}" destId="{DC71B726-B3A0-4A25-BE3B-BB3D1D574813}" srcOrd="0" destOrd="0" presId="urn:microsoft.com/office/officeart/2005/8/layout/hierarchy3"/>
    <dgm:cxn modelId="{6C4A439D-D36D-42F5-9035-4AB39A9BFC0B}" srcId="{8791C63C-E228-4473-87F1-E43F54D1AA33}" destId="{ADF328A7-22BB-4163-8068-169DB98BA21F}" srcOrd="1" destOrd="0" parTransId="{A1BFF728-AD12-4B62-862E-E7DEA1FB9990}" sibTransId="{95B69326-E78A-4AC7-951A-67915F36191A}"/>
    <dgm:cxn modelId="{779851A0-ECB7-4D99-843A-1A3B0AAB394B}" srcId="{8791C63C-E228-4473-87F1-E43F54D1AA33}" destId="{AE0CDF9C-6397-46B0-9E2A-0A7E8FDA64A3}" srcOrd="4" destOrd="0" parTransId="{986569AA-CF55-4CE8-827F-1A5FF853F7A6}" sibTransId="{DF1241AE-B053-4786-A479-51F4092A2DB7}"/>
    <dgm:cxn modelId="{B0200ABB-3655-402C-870B-7FB5546A4E8C}" type="presOf" srcId="{0B69043D-B4EE-4681-BD61-DAF4B3A08136}" destId="{925CCAC0-CDED-4DE5-8F55-8BA930B70173}" srcOrd="0" destOrd="0" presId="urn:microsoft.com/office/officeart/2005/8/layout/hierarchy3"/>
    <dgm:cxn modelId="{C9CB94C2-CA87-4B8B-8BA6-79C38BCBF501}" type="presOf" srcId="{AE0CDF9C-6397-46B0-9E2A-0A7E8FDA64A3}" destId="{D2DC7F50-9D65-48BA-80CF-F6EE88EB0A1D}" srcOrd="0" destOrd="0" presId="urn:microsoft.com/office/officeart/2005/8/layout/hierarchy3"/>
    <dgm:cxn modelId="{C829F5C7-C7AD-4E7D-BB0C-C36BC64776D0}" type="presOf" srcId="{ADF328A7-22BB-4163-8068-169DB98BA21F}" destId="{4912B522-66D5-4484-A2BE-6ED4BF88D91D}" srcOrd="0" destOrd="0" presId="urn:microsoft.com/office/officeart/2005/8/layout/hierarchy3"/>
    <dgm:cxn modelId="{45DF28CC-E8D5-4D5F-A441-76E249C30EAA}" type="presOf" srcId="{F61D9937-5958-4A2E-8726-9EC3665BA533}" destId="{611C4499-FB7B-498A-845C-790E1DE4BC32}" srcOrd="0" destOrd="0" presId="urn:microsoft.com/office/officeart/2005/8/layout/hierarchy3"/>
    <dgm:cxn modelId="{0B0FD2D8-663E-45D7-B139-D1A4B26EEB76}" type="presOf" srcId="{8791C63C-E228-4473-87F1-E43F54D1AA33}" destId="{6BEA5DC1-7593-4813-B47D-2B27AEBAB2DF}" srcOrd="1" destOrd="0" presId="urn:microsoft.com/office/officeart/2005/8/layout/hierarchy3"/>
    <dgm:cxn modelId="{BDF246DC-02EA-4F50-B100-7A2967594440}" type="presOf" srcId="{DD9EFADE-D670-4A76-8786-4AEA6DA49D7B}" destId="{7B66EDD0-1756-4BAA-8C7B-CF6644A44A8C}" srcOrd="0" destOrd="0" presId="urn:microsoft.com/office/officeart/2005/8/layout/hierarchy3"/>
    <dgm:cxn modelId="{8AA44EE9-DCFB-4060-AA29-5A00DAD2087A}" type="presOf" srcId="{B5DB0812-D0E4-4A11-B88C-E12C5DE649CE}" destId="{ADAD430C-DFF4-4217-9C1A-F0CF70B2D90B}" srcOrd="0" destOrd="0" presId="urn:microsoft.com/office/officeart/2005/8/layout/hierarchy3"/>
    <dgm:cxn modelId="{FF874AEC-B81A-4F38-9FC6-4B1974671237}" type="presOf" srcId="{9CDEB738-2A26-43FA-AB73-EE80460EE3F3}" destId="{A3543F5B-3FC9-430A-9306-3C095776595F}" srcOrd="0" destOrd="0" presId="urn:microsoft.com/office/officeart/2005/8/layout/hierarchy3"/>
    <dgm:cxn modelId="{249CAEF7-1D44-4C85-8E36-D080E73FC231}" type="presOf" srcId="{986569AA-CF55-4CE8-827F-1A5FF853F7A6}" destId="{CC466AA7-80CD-4336-9793-1B52B0334B51}" srcOrd="0" destOrd="0" presId="urn:microsoft.com/office/officeart/2005/8/layout/hierarchy3"/>
    <dgm:cxn modelId="{E688C8F9-9B60-4A38-BE1F-69F13176955C}" srcId="{8791C63C-E228-4473-87F1-E43F54D1AA33}" destId="{D599019B-2754-4BE5-B813-0808F6DE9971}" srcOrd="8" destOrd="0" parTransId="{C616EC56-CA96-4D25-9221-4C88C0FA4A79}" sibTransId="{1BC72DA3-057D-46E4-83BE-D13EA437588D}"/>
    <dgm:cxn modelId="{6F4AEAFE-1C35-43FC-B81F-15A1851DD4F0}" type="presOf" srcId="{C616EC56-CA96-4D25-9221-4C88C0FA4A79}" destId="{80767567-7E02-4917-9CB9-D703BE24FFFC}" srcOrd="0" destOrd="0" presId="urn:microsoft.com/office/officeart/2005/8/layout/hierarchy3"/>
    <dgm:cxn modelId="{E053C7B0-35A8-47DD-996F-F0AB6EFA125F}" type="presParOf" srcId="{3CADAEBD-ADED-403A-9C1D-3A41A4EF37DE}" destId="{59BE9CF6-659A-42CC-9641-70D2E5658F36}" srcOrd="0" destOrd="0" presId="urn:microsoft.com/office/officeart/2005/8/layout/hierarchy3"/>
    <dgm:cxn modelId="{FCB4AA6A-E900-4DDA-8362-56EBCE586A77}" type="presParOf" srcId="{59BE9CF6-659A-42CC-9641-70D2E5658F36}" destId="{3752E95C-E2F2-478B-A74B-31D39A3747B7}" srcOrd="0" destOrd="0" presId="urn:microsoft.com/office/officeart/2005/8/layout/hierarchy3"/>
    <dgm:cxn modelId="{D573287E-1BDB-4FAC-9F57-8E9612341FCE}" type="presParOf" srcId="{3752E95C-E2F2-478B-A74B-31D39A3747B7}" destId="{395A199C-D2B2-46B8-B436-AFE057EE9949}" srcOrd="0" destOrd="0" presId="urn:microsoft.com/office/officeart/2005/8/layout/hierarchy3"/>
    <dgm:cxn modelId="{D9AF1996-A15A-409F-ABDB-21067BAC72E1}" type="presParOf" srcId="{3752E95C-E2F2-478B-A74B-31D39A3747B7}" destId="{6BEA5DC1-7593-4813-B47D-2B27AEBAB2DF}" srcOrd="1" destOrd="0" presId="urn:microsoft.com/office/officeart/2005/8/layout/hierarchy3"/>
    <dgm:cxn modelId="{98D2E6BE-A69E-4846-B423-922C64B9AEA3}" type="presParOf" srcId="{59BE9CF6-659A-42CC-9641-70D2E5658F36}" destId="{3C7A480F-086B-4E96-B862-BF06A6A216A0}" srcOrd="1" destOrd="0" presId="urn:microsoft.com/office/officeart/2005/8/layout/hierarchy3"/>
    <dgm:cxn modelId="{C9976859-4947-4CF8-B440-1B98489DBCEF}" type="presParOf" srcId="{3C7A480F-086B-4E96-B862-BF06A6A216A0}" destId="{3B1222AB-04A8-423B-AC47-0E7DA2CCC9A4}" srcOrd="0" destOrd="0" presId="urn:microsoft.com/office/officeart/2005/8/layout/hierarchy3"/>
    <dgm:cxn modelId="{2802F71F-6A46-43F8-929B-D5B522025A54}" type="presParOf" srcId="{3C7A480F-086B-4E96-B862-BF06A6A216A0}" destId="{ADAD430C-DFF4-4217-9C1A-F0CF70B2D90B}" srcOrd="1" destOrd="0" presId="urn:microsoft.com/office/officeart/2005/8/layout/hierarchy3"/>
    <dgm:cxn modelId="{BBCCF5DB-62AA-4A4B-A2AD-17091A6631C3}" type="presParOf" srcId="{3C7A480F-086B-4E96-B862-BF06A6A216A0}" destId="{45A88FDF-D3DA-4027-9E8F-845F5D88156B}" srcOrd="2" destOrd="0" presId="urn:microsoft.com/office/officeart/2005/8/layout/hierarchy3"/>
    <dgm:cxn modelId="{35DFA367-E0BD-4849-8180-1E3EB6EE314A}" type="presParOf" srcId="{3C7A480F-086B-4E96-B862-BF06A6A216A0}" destId="{4912B522-66D5-4484-A2BE-6ED4BF88D91D}" srcOrd="3" destOrd="0" presId="urn:microsoft.com/office/officeart/2005/8/layout/hierarchy3"/>
    <dgm:cxn modelId="{AC13D09E-414F-4288-90A7-4D2FCA67FA5E}" type="presParOf" srcId="{3C7A480F-086B-4E96-B862-BF06A6A216A0}" destId="{7B66EDD0-1756-4BAA-8C7B-CF6644A44A8C}" srcOrd="4" destOrd="0" presId="urn:microsoft.com/office/officeart/2005/8/layout/hierarchy3"/>
    <dgm:cxn modelId="{61D98FF0-C8DB-44E0-B13C-7BE417362DA6}" type="presParOf" srcId="{3C7A480F-086B-4E96-B862-BF06A6A216A0}" destId="{A3543F5B-3FC9-430A-9306-3C095776595F}" srcOrd="5" destOrd="0" presId="urn:microsoft.com/office/officeart/2005/8/layout/hierarchy3"/>
    <dgm:cxn modelId="{11765F9F-D914-4A2E-985F-3857C12C0560}" type="presParOf" srcId="{3C7A480F-086B-4E96-B862-BF06A6A216A0}" destId="{92741A9B-A97E-4415-8973-1563E7C20A24}" srcOrd="6" destOrd="0" presId="urn:microsoft.com/office/officeart/2005/8/layout/hierarchy3"/>
    <dgm:cxn modelId="{DC375148-C6A6-4EA4-BDD8-93AECA5CABDE}" type="presParOf" srcId="{3C7A480F-086B-4E96-B862-BF06A6A216A0}" destId="{D9286093-D9E5-426D-AEB2-13B36B25DCB6}" srcOrd="7" destOrd="0" presId="urn:microsoft.com/office/officeart/2005/8/layout/hierarchy3"/>
    <dgm:cxn modelId="{6B485132-E6D2-4812-8784-4C199AED5F33}" type="presParOf" srcId="{3C7A480F-086B-4E96-B862-BF06A6A216A0}" destId="{CC466AA7-80CD-4336-9793-1B52B0334B51}" srcOrd="8" destOrd="0" presId="urn:microsoft.com/office/officeart/2005/8/layout/hierarchy3"/>
    <dgm:cxn modelId="{D029D842-030C-4B19-AEBC-77C7F4293BA0}" type="presParOf" srcId="{3C7A480F-086B-4E96-B862-BF06A6A216A0}" destId="{D2DC7F50-9D65-48BA-80CF-F6EE88EB0A1D}" srcOrd="9" destOrd="0" presId="urn:microsoft.com/office/officeart/2005/8/layout/hierarchy3"/>
    <dgm:cxn modelId="{38578250-A1FB-4BBB-BA17-2B683A0B18C5}" type="presParOf" srcId="{3C7A480F-086B-4E96-B862-BF06A6A216A0}" destId="{F6676B83-4DC5-4483-B266-DA1B21B9F43B}" srcOrd="10" destOrd="0" presId="urn:microsoft.com/office/officeart/2005/8/layout/hierarchy3"/>
    <dgm:cxn modelId="{F415F05C-2684-4740-8858-9CAF88FBFF90}" type="presParOf" srcId="{3C7A480F-086B-4E96-B862-BF06A6A216A0}" destId="{2F25539E-90E6-4CBB-B8D1-901E068781AD}" srcOrd="11" destOrd="0" presId="urn:microsoft.com/office/officeart/2005/8/layout/hierarchy3"/>
    <dgm:cxn modelId="{C2864A79-A240-4DDC-A61D-BD1F2A75785D}" type="presParOf" srcId="{3C7A480F-086B-4E96-B862-BF06A6A216A0}" destId="{925CCAC0-CDED-4DE5-8F55-8BA930B70173}" srcOrd="12" destOrd="0" presId="urn:microsoft.com/office/officeart/2005/8/layout/hierarchy3"/>
    <dgm:cxn modelId="{1BE27A58-439E-41CA-B678-EDEDEB566983}" type="presParOf" srcId="{3C7A480F-086B-4E96-B862-BF06A6A216A0}" destId="{7382404C-ABFB-46E6-A4BA-D3D69A6E18DE}" srcOrd="13" destOrd="0" presId="urn:microsoft.com/office/officeart/2005/8/layout/hierarchy3"/>
    <dgm:cxn modelId="{D2459685-F33E-4D4C-93AB-97538F0F8688}" type="presParOf" srcId="{3C7A480F-086B-4E96-B862-BF06A6A216A0}" destId="{DC71B726-B3A0-4A25-BE3B-BB3D1D574813}" srcOrd="14" destOrd="0" presId="urn:microsoft.com/office/officeart/2005/8/layout/hierarchy3"/>
    <dgm:cxn modelId="{5530DAE7-E277-4373-80B3-43D539D96603}" type="presParOf" srcId="{3C7A480F-086B-4E96-B862-BF06A6A216A0}" destId="{611C4499-FB7B-498A-845C-790E1DE4BC32}" srcOrd="15" destOrd="0" presId="urn:microsoft.com/office/officeart/2005/8/layout/hierarchy3"/>
    <dgm:cxn modelId="{F2285DDE-147A-4E84-837C-44CE651E3B15}" type="presParOf" srcId="{3C7A480F-086B-4E96-B862-BF06A6A216A0}" destId="{80767567-7E02-4917-9CB9-D703BE24FFFC}" srcOrd="16" destOrd="0" presId="urn:microsoft.com/office/officeart/2005/8/layout/hierarchy3"/>
    <dgm:cxn modelId="{7726684F-DDC0-494A-B1CA-6433172C156C}" type="presParOf" srcId="{3C7A480F-086B-4E96-B862-BF06A6A216A0}" destId="{4F822188-4AC4-48A1-97E1-ACC68F99C90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E65959-1C7A-4549-8B92-DFCC514D18D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8791C63C-E228-4473-87F1-E43F54D1AA33}">
      <dgm:prSet phldrT="[Текст]" custT="1">
        <dgm:style>
          <a:lnRef idx="0">
            <a:schemeClr val="accent1"/>
          </a:lnRef>
          <a:fillRef idx="3">
            <a:schemeClr val="accent1"/>
          </a:fillRef>
          <a:effectRef idx="3">
            <a:schemeClr val="accent1"/>
          </a:effectRef>
          <a:fontRef idx="minor">
            <a:schemeClr val="lt1"/>
          </a:fontRef>
        </dgm:style>
      </dgm:prSet>
      <dgm:spPr>
        <a:ln/>
      </dgm:spPr>
      <dgm:t>
        <a:bodyPr/>
        <a:lstStyle/>
        <a:p>
          <a:r>
            <a:rPr lang="ru-RU" sz="2000" b="1" dirty="0"/>
            <a:t>Способы определения поставщиков</a:t>
          </a:r>
        </a:p>
      </dgm:t>
    </dgm:pt>
    <dgm:pt modelId="{77E44D8D-AB74-4279-96A9-211A3890FB29}" type="parTrans" cxnId="{CCD80F88-D30B-4422-9D81-4D65F1A1E852}">
      <dgm:prSet/>
      <dgm:spPr/>
      <dgm:t>
        <a:bodyPr/>
        <a:lstStyle/>
        <a:p>
          <a:endParaRPr lang="ru-RU" sz="1600"/>
        </a:p>
      </dgm:t>
    </dgm:pt>
    <dgm:pt modelId="{6B3AC389-2C3D-4AD6-BDFA-729350E23D3B}" type="sibTrans" cxnId="{CCD80F88-D30B-4422-9D81-4D65F1A1E852}">
      <dgm:prSet/>
      <dgm:spPr/>
      <dgm:t>
        <a:bodyPr/>
        <a:lstStyle/>
        <a:p>
          <a:endParaRPr lang="ru-RU" sz="1600"/>
        </a:p>
      </dgm:t>
    </dgm:pt>
    <dgm:pt modelId="{B5DB0812-D0E4-4A11-B88C-E12C5DE649CE}">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chemeClr val="accent1">
                  <a:lumMod val="60000"/>
                  <a:lumOff val="40000"/>
                </a:schemeClr>
              </a:solidFill>
            </a:rPr>
            <a:t>Открытый конкурс</a:t>
          </a:r>
        </a:p>
      </dgm:t>
    </dgm:pt>
    <dgm:pt modelId="{A5250396-DF6A-4E78-9B99-216867AD5A67}" type="parTrans" cxnId="{9AC24E17-2047-48B1-B584-032135DD3F09}">
      <dgm:prSet/>
      <dgm:spPr>
        <a:ln>
          <a:solidFill>
            <a:schemeClr val="bg2">
              <a:lumMod val="50000"/>
            </a:schemeClr>
          </a:solidFill>
        </a:ln>
      </dgm:spPr>
      <dgm:t>
        <a:bodyPr/>
        <a:lstStyle/>
        <a:p>
          <a:endParaRPr lang="ru-RU" sz="1800"/>
        </a:p>
      </dgm:t>
    </dgm:pt>
    <dgm:pt modelId="{A60D7814-7C27-42E3-B7A6-D7963E89500A}" type="sibTrans" cxnId="{9AC24E17-2047-48B1-B584-032135DD3F09}">
      <dgm:prSet/>
      <dgm:spPr/>
      <dgm:t>
        <a:bodyPr/>
        <a:lstStyle/>
        <a:p>
          <a:endParaRPr lang="ru-RU" sz="1600"/>
        </a:p>
      </dgm:t>
    </dgm:pt>
    <dgm:pt modelId="{AE0CDF9C-6397-46B0-9E2A-0A7E8FDA64A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a:t>
          </a:r>
        </a:p>
      </dgm:t>
    </dgm:pt>
    <dgm:pt modelId="{986569AA-CF55-4CE8-827F-1A5FF853F7A6}" type="parTrans" cxnId="{779851A0-ECB7-4D99-843A-1A3B0AAB394B}">
      <dgm:prSet/>
      <dgm:spPr>
        <a:ln>
          <a:solidFill>
            <a:schemeClr val="bg2">
              <a:lumMod val="50000"/>
            </a:schemeClr>
          </a:solidFill>
        </a:ln>
      </dgm:spPr>
      <dgm:t>
        <a:bodyPr/>
        <a:lstStyle/>
        <a:p>
          <a:endParaRPr lang="ru-RU" sz="1800"/>
        </a:p>
      </dgm:t>
    </dgm:pt>
    <dgm:pt modelId="{DF1241AE-B053-4786-A479-51F4092A2DB7}" type="sibTrans" cxnId="{779851A0-ECB7-4D99-843A-1A3B0AAB394B}">
      <dgm:prSet/>
      <dgm:spPr/>
      <dgm:t>
        <a:bodyPr/>
        <a:lstStyle/>
        <a:p>
          <a:endParaRPr lang="ru-RU" sz="1600"/>
        </a:p>
      </dgm:t>
    </dgm:pt>
    <dgm:pt modelId="{8820BE34-D89B-4E72-8850-DCB2AA2D44A0}">
      <dgm:prSet custT="1">
        <dgm:style>
          <a:lnRef idx="1">
            <a:schemeClr val="accent1"/>
          </a:lnRef>
          <a:fillRef idx="3">
            <a:schemeClr val="accent1"/>
          </a:fillRef>
          <a:effectRef idx="2">
            <a:schemeClr val="accent1"/>
          </a:effectRef>
          <a:fontRef idx="minor">
            <a:schemeClr val="lt1"/>
          </a:fontRef>
        </dgm:style>
      </dgm:prSet>
      <dgm:spPr>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800" b="1" dirty="0">
              <a:solidFill>
                <a:schemeClr val="accent1">
                  <a:lumMod val="60000"/>
                  <a:lumOff val="40000"/>
                </a:schemeClr>
              </a:solidFill>
            </a:rPr>
            <a:t>Электронный аукцион</a:t>
          </a:r>
        </a:p>
      </dgm:t>
    </dgm:pt>
    <dgm:pt modelId="{0A1DA3BA-F871-4F04-B9AB-9D0E505E7DB4}" type="parTrans" cxnId="{FD99F052-0E64-4EAC-AA4A-1CFC987DC024}">
      <dgm:prSet/>
      <dgm:spPr>
        <a:ln>
          <a:solidFill>
            <a:schemeClr val="bg2">
              <a:lumMod val="50000"/>
            </a:schemeClr>
          </a:solidFill>
        </a:ln>
      </dgm:spPr>
      <dgm:t>
        <a:bodyPr/>
        <a:lstStyle/>
        <a:p>
          <a:endParaRPr lang="ru-RU" sz="1800"/>
        </a:p>
      </dgm:t>
    </dgm:pt>
    <dgm:pt modelId="{B7B6F0FC-2822-4F6A-AD74-41292CF59C29}" type="sibTrans" cxnId="{FD99F052-0E64-4EAC-AA4A-1CFC987DC024}">
      <dgm:prSet/>
      <dgm:spPr/>
      <dgm:t>
        <a:bodyPr/>
        <a:lstStyle/>
        <a:p>
          <a:endParaRPr lang="ru-RU" sz="1600"/>
        </a:p>
      </dgm:t>
    </dgm:pt>
    <dgm:pt modelId="{CA371D40-ABFE-4103-9998-7CBB6326BC5A}">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chemeClr val="bg1"/>
              </a:solidFill>
            </a:rPr>
            <a:t>Предварительный отбор</a:t>
          </a:r>
        </a:p>
      </dgm:t>
    </dgm:pt>
    <dgm:pt modelId="{2AD27FC2-9957-47C4-8D6A-E37FE42E5DCA}" type="parTrans" cxnId="{A853766A-2409-4CD1-A1F5-BCF28763A4F4}">
      <dgm:prSet/>
      <dgm:spPr>
        <a:ln>
          <a:solidFill>
            <a:schemeClr val="bg2">
              <a:lumMod val="50000"/>
            </a:schemeClr>
          </a:solidFill>
        </a:ln>
      </dgm:spPr>
      <dgm:t>
        <a:bodyPr/>
        <a:lstStyle/>
        <a:p>
          <a:endParaRPr lang="ru-RU" sz="1800"/>
        </a:p>
      </dgm:t>
    </dgm:pt>
    <dgm:pt modelId="{B7674D9A-B8E4-495D-9C52-3782F2D6EE2C}" type="sibTrans" cxnId="{A853766A-2409-4CD1-A1F5-BCF28763A4F4}">
      <dgm:prSet/>
      <dgm:spPr/>
      <dgm:t>
        <a:bodyPr/>
        <a:lstStyle/>
        <a:p>
          <a:endParaRPr lang="ru-RU" sz="1600"/>
        </a:p>
      </dgm:t>
    </dgm:pt>
    <dgm:pt modelId="{6638DC50-7381-4BC4-BEF3-EBD16E39B345}">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котировок </a:t>
          </a:r>
          <a:br>
            <a:rPr lang="ru-RU" sz="1800" b="1" dirty="0">
              <a:solidFill>
                <a:srgbClr val="9DC3E6"/>
              </a:solidFill>
            </a:rPr>
          </a:br>
          <a:r>
            <a:rPr lang="ru-RU" sz="1400" b="1" dirty="0">
              <a:solidFill>
                <a:srgbClr val="9DC3E6"/>
              </a:solidFill>
            </a:rPr>
            <a:t>(ГП и ликвидация ЧС, ст.82)</a:t>
          </a:r>
        </a:p>
      </dgm:t>
    </dgm:pt>
    <dgm:pt modelId="{0B69043D-B4EE-4681-BD61-DAF4B3A08136}" type="parTrans" cxnId="{6508B867-1147-48D3-AC1E-F731C6707073}">
      <dgm:prSet/>
      <dgm:spPr>
        <a:ln>
          <a:solidFill>
            <a:schemeClr val="bg2">
              <a:lumMod val="50000"/>
            </a:schemeClr>
          </a:solidFill>
        </a:ln>
      </dgm:spPr>
      <dgm:t>
        <a:bodyPr/>
        <a:lstStyle/>
        <a:p>
          <a:endParaRPr lang="ru-RU" sz="1800"/>
        </a:p>
      </dgm:t>
    </dgm:pt>
    <dgm:pt modelId="{2FF34E7B-96FD-4C96-A3BB-2B2CF439503A}" type="sibTrans" cxnId="{6508B867-1147-48D3-AC1E-F731C6707073}">
      <dgm:prSet/>
      <dgm:spPr/>
      <dgm:t>
        <a:bodyPr/>
        <a:lstStyle/>
        <a:p>
          <a:endParaRPr lang="ru-RU" sz="1600"/>
        </a:p>
      </dgm:t>
    </dgm:pt>
    <dgm:pt modelId="{F61D9937-5958-4A2E-8726-9EC3665BA533}">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Запрос предложений</a:t>
          </a:r>
        </a:p>
      </dgm:t>
    </dgm:pt>
    <dgm:pt modelId="{0D471703-C2CB-45C7-BC1F-14BFE19386D7}" type="parTrans" cxnId="{8049B387-27B5-4D9A-BB6A-F0D0FF6834C1}">
      <dgm:prSet/>
      <dgm:spPr>
        <a:ln>
          <a:solidFill>
            <a:schemeClr val="bg2">
              <a:lumMod val="50000"/>
            </a:schemeClr>
          </a:solidFill>
        </a:ln>
      </dgm:spPr>
      <dgm:t>
        <a:bodyPr/>
        <a:lstStyle/>
        <a:p>
          <a:endParaRPr lang="ru-RU" sz="1800"/>
        </a:p>
      </dgm:t>
    </dgm:pt>
    <dgm:pt modelId="{6392C767-DB24-4B89-AC90-3D26C7362248}" type="sibTrans" cxnId="{8049B387-27B5-4D9A-BB6A-F0D0FF6834C1}">
      <dgm:prSet/>
      <dgm:spPr/>
      <dgm:t>
        <a:bodyPr/>
        <a:lstStyle/>
        <a:p>
          <a:endParaRPr lang="ru-RU" sz="1600"/>
        </a:p>
      </dgm:t>
    </dgm:pt>
    <dgm:pt modelId="{D599019B-2754-4BE5-B813-0808F6DE9971}">
      <dgm:prSet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rgbClr val="9DC3E6"/>
              </a:solidFill>
            </a:rPr>
            <a:t>Единственный  поставщик</a:t>
          </a:r>
        </a:p>
      </dgm:t>
    </dgm:pt>
    <dgm:pt modelId="{C616EC56-CA96-4D25-9221-4C88C0FA4A79}" type="parTrans" cxnId="{E688C8F9-9B60-4A38-BE1F-69F13176955C}">
      <dgm:prSet/>
      <dgm:spPr>
        <a:ln>
          <a:solidFill>
            <a:schemeClr val="bg2">
              <a:lumMod val="50000"/>
            </a:schemeClr>
          </a:solidFill>
        </a:ln>
      </dgm:spPr>
      <dgm:t>
        <a:bodyPr/>
        <a:lstStyle/>
        <a:p>
          <a:endParaRPr lang="ru-RU" sz="1800"/>
        </a:p>
      </dgm:t>
    </dgm:pt>
    <dgm:pt modelId="{1BC72DA3-057D-46E4-83BE-D13EA437588D}" type="sibTrans" cxnId="{E688C8F9-9B60-4A38-BE1F-69F13176955C}">
      <dgm:prSet/>
      <dgm:spPr/>
      <dgm:t>
        <a:bodyPr/>
        <a:lstStyle/>
        <a:p>
          <a:endParaRPr lang="ru-RU" sz="1600"/>
        </a:p>
      </dgm:t>
    </dgm:pt>
    <dgm:pt modelId="{ADF328A7-22BB-4163-8068-169DB98BA21F}">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chemeClr val="accent1">
                  <a:lumMod val="60000"/>
                  <a:lumOff val="40000"/>
                </a:schemeClr>
              </a:solidFill>
            </a:rPr>
            <a:t>Двухэтапный конкурс</a:t>
          </a:r>
        </a:p>
      </dgm:t>
    </dgm:pt>
    <dgm:pt modelId="{A1BFF728-AD12-4B62-862E-E7DEA1FB9990}" type="parTrans" cxnId="{6C4A439D-D36D-42F5-9035-4AB39A9BFC0B}">
      <dgm:prSet/>
      <dgm:spPr>
        <a:ln>
          <a:solidFill>
            <a:schemeClr val="bg2">
              <a:lumMod val="50000"/>
            </a:schemeClr>
          </a:solidFill>
        </a:ln>
      </dgm:spPr>
      <dgm:t>
        <a:bodyPr/>
        <a:lstStyle/>
        <a:p>
          <a:endParaRPr lang="ru-RU" sz="1800"/>
        </a:p>
      </dgm:t>
    </dgm:pt>
    <dgm:pt modelId="{95B69326-E78A-4AC7-951A-67915F36191A}" type="sibTrans" cxnId="{6C4A439D-D36D-42F5-9035-4AB39A9BFC0B}">
      <dgm:prSet/>
      <dgm:spPr/>
      <dgm:t>
        <a:bodyPr/>
        <a:lstStyle/>
        <a:p>
          <a:endParaRPr lang="ru-RU" sz="1600"/>
        </a:p>
      </dgm:t>
    </dgm:pt>
    <dgm:pt modelId="{9CDEB738-2A26-43FA-AB73-EE80460EE3F3}">
      <dgm:prSet phldrT="[Текст]" custT="1">
        <dgm:style>
          <a:lnRef idx="1">
            <a:schemeClr val="accent1"/>
          </a:lnRef>
          <a:fillRef idx="3">
            <a:schemeClr val="accent1"/>
          </a:fillRef>
          <a:effectRef idx="2">
            <a:schemeClr val="accent1"/>
          </a:effectRef>
          <a:fontRef idx="minor">
            <a:schemeClr val="lt1"/>
          </a:fontRef>
        </dgm:style>
      </dgm:prSet>
      <dgm:spPr>
        <a:ln/>
      </dgm:spPr>
      <dgm:t>
        <a:bodyPr/>
        <a:lstStyle/>
        <a:p>
          <a:r>
            <a:rPr lang="ru-RU" sz="1800" b="1" dirty="0">
              <a:solidFill>
                <a:schemeClr val="accent1">
                  <a:lumMod val="60000"/>
                  <a:lumOff val="40000"/>
                </a:schemeClr>
              </a:solidFill>
            </a:rPr>
            <a:t>Конкурс с ограниченным участием</a:t>
          </a:r>
        </a:p>
      </dgm:t>
    </dgm:pt>
    <dgm:pt modelId="{DD9EFADE-D670-4A76-8786-4AEA6DA49D7B}" type="parTrans" cxnId="{5EA1E70A-0F47-4FEB-87C1-74BC407F1C90}">
      <dgm:prSet/>
      <dgm:spPr>
        <a:ln>
          <a:solidFill>
            <a:schemeClr val="bg2">
              <a:lumMod val="50000"/>
            </a:schemeClr>
          </a:solidFill>
        </a:ln>
      </dgm:spPr>
      <dgm:t>
        <a:bodyPr/>
        <a:lstStyle/>
        <a:p>
          <a:endParaRPr lang="ru-RU" sz="1800"/>
        </a:p>
      </dgm:t>
    </dgm:pt>
    <dgm:pt modelId="{892F8C07-1142-4A20-AC38-898EDEA6EC0C}" type="sibTrans" cxnId="{5EA1E70A-0F47-4FEB-87C1-74BC407F1C90}">
      <dgm:prSet/>
      <dgm:spPr/>
      <dgm:t>
        <a:bodyPr/>
        <a:lstStyle/>
        <a:p>
          <a:endParaRPr lang="ru-RU" sz="1600"/>
        </a:p>
      </dgm:t>
    </dgm:pt>
    <dgm:pt modelId="{3CADAEBD-ADED-403A-9C1D-3A41A4EF37DE}" type="pres">
      <dgm:prSet presAssocID="{E2E65959-1C7A-4549-8B92-DFCC514D18D8}" presName="diagram" presStyleCnt="0">
        <dgm:presLayoutVars>
          <dgm:chPref val="1"/>
          <dgm:dir/>
          <dgm:animOne val="branch"/>
          <dgm:animLvl val="lvl"/>
          <dgm:resizeHandles/>
        </dgm:presLayoutVars>
      </dgm:prSet>
      <dgm:spPr/>
    </dgm:pt>
    <dgm:pt modelId="{59BE9CF6-659A-42CC-9641-70D2E5658F36}" type="pres">
      <dgm:prSet presAssocID="{8791C63C-E228-4473-87F1-E43F54D1AA33}" presName="root" presStyleCnt="0"/>
      <dgm:spPr/>
    </dgm:pt>
    <dgm:pt modelId="{3752E95C-E2F2-478B-A74B-31D39A3747B7}" type="pres">
      <dgm:prSet presAssocID="{8791C63C-E228-4473-87F1-E43F54D1AA33}" presName="rootComposite" presStyleCnt="0"/>
      <dgm:spPr/>
    </dgm:pt>
    <dgm:pt modelId="{395A199C-D2B2-46B8-B436-AFE057EE9949}" type="pres">
      <dgm:prSet presAssocID="{8791C63C-E228-4473-87F1-E43F54D1AA33}" presName="rootText" presStyleLbl="node1" presStyleIdx="0" presStyleCnt="1" custScaleX="1165306" custScaleY="197534" custLinFactX="-28059" custLinFactNeighborX="-100000" custLinFactNeighborY="7761"/>
      <dgm:spPr/>
    </dgm:pt>
    <dgm:pt modelId="{6BEA5DC1-7593-4813-B47D-2B27AEBAB2DF}" type="pres">
      <dgm:prSet presAssocID="{8791C63C-E228-4473-87F1-E43F54D1AA33}" presName="rootConnector" presStyleLbl="node1" presStyleIdx="0" presStyleCnt="1"/>
      <dgm:spPr/>
    </dgm:pt>
    <dgm:pt modelId="{3C7A480F-086B-4E96-B862-BF06A6A216A0}" type="pres">
      <dgm:prSet presAssocID="{8791C63C-E228-4473-87F1-E43F54D1AA33}" presName="childShape" presStyleCnt="0"/>
      <dgm:spPr/>
    </dgm:pt>
    <dgm:pt modelId="{3B1222AB-04A8-423B-AC47-0E7DA2CCC9A4}" type="pres">
      <dgm:prSet presAssocID="{A5250396-DF6A-4E78-9B99-216867AD5A67}" presName="Name13" presStyleLbl="parChTrans1D2" presStyleIdx="0" presStyleCnt="9" custSzX="591204"/>
      <dgm:spPr/>
    </dgm:pt>
    <dgm:pt modelId="{ADAD430C-DFF4-4217-9C1A-F0CF70B2D90B}" type="pres">
      <dgm:prSet presAssocID="{B5DB0812-D0E4-4A11-B88C-E12C5DE649CE}" presName="childText" presStyleLbl="bgAcc1" presStyleIdx="0" presStyleCnt="9" custScaleX="1000218" custScaleY="197534">
        <dgm:presLayoutVars>
          <dgm:bulletEnabled val="1"/>
        </dgm:presLayoutVars>
      </dgm:prSet>
      <dgm:spPr/>
    </dgm:pt>
    <dgm:pt modelId="{45A88FDF-D3DA-4027-9E8F-845F5D88156B}" type="pres">
      <dgm:prSet presAssocID="{A1BFF728-AD12-4B62-862E-E7DEA1FB9990}" presName="Name13" presStyleLbl="parChTrans1D2" presStyleIdx="1" presStyleCnt="9" custSzX="591204"/>
      <dgm:spPr/>
    </dgm:pt>
    <dgm:pt modelId="{4912B522-66D5-4484-A2BE-6ED4BF88D91D}" type="pres">
      <dgm:prSet presAssocID="{ADF328A7-22BB-4163-8068-169DB98BA21F}" presName="childText" presStyleLbl="bgAcc1" presStyleIdx="1" presStyleCnt="9" custScaleX="999983" custScaleY="197782">
        <dgm:presLayoutVars>
          <dgm:bulletEnabled val="1"/>
        </dgm:presLayoutVars>
      </dgm:prSet>
      <dgm:spPr/>
    </dgm:pt>
    <dgm:pt modelId="{7B66EDD0-1756-4BAA-8C7B-CF6644A44A8C}" type="pres">
      <dgm:prSet presAssocID="{DD9EFADE-D670-4A76-8786-4AEA6DA49D7B}" presName="Name13" presStyleLbl="parChTrans1D2" presStyleIdx="2" presStyleCnt="9" custSzX="591204"/>
      <dgm:spPr/>
    </dgm:pt>
    <dgm:pt modelId="{A3543F5B-3FC9-430A-9306-3C095776595F}" type="pres">
      <dgm:prSet presAssocID="{9CDEB738-2A26-43FA-AB73-EE80460EE3F3}" presName="childText" presStyleLbl="bgAcc1" presStyleIdx="2" presStyleCnt="9" custScaleX="999749" custScaleY="198027">
        <dgm:presLayoutVars>
          <dgm:bulletEnabled val="1"/>
        </dgm:presLayoutVars>
      </dgm:prSet>
      <dgm:spPr/>
    </dgm:pt>
    <dgm:pt modelId="{92741A9B-A97E-4415-8973-1563E7C20A24}" type="pres">
      <dgm:prSet presAssocID="{0A1DA3BA-F871-4F04-B9AB-9D0E505E7DB4}" presName="Name13" presStyleLbl="parChTrans1D2" presStyleIdx="3" presStyleCnt="9" custSzX="591204"/>
      <dgm:spPr/>
    </dgm:pt>
    <dgm:pt modelId="{D9286093-D9E5-426D-AEB2-13B36B25DCB6}" type="pres">
      <dgm:prSet presAssocID="{8820BE34-D89B-4E72-8850-DCB2AA2D44A0}" presName="childText" presStyleLbl="bgAcc1" presStyleIdx="3" presStyleCnt="9" custScaleX="1000218" custScaleY="197534">
        <dgm:presLayoutVars>
          <dgm:bulletEnabled val="1"/>
        </dgm:presLayoutVars>
      </dgm:prSet>
      <dgm:spPr/>
    </dgm:pt>
    <dgm:pt modelId="{CC466AA7-80CD-4336-9793-1B52B0334B51}" type="pres">
      <dgm:prSet presAssocID="{986569AA-CF55-4CE8-827F-1A5FF853F7A6}" presName="Name13" presStyleLbl="parChTrans1D2" presStyleIdx="4" presStyleCnt="9" custSzX="591204"/>
      <dgm:spPr/>
    </dgm:pt>
    <dgm:pt modelId="{D2DC7F50-9D65-48BA-80CF-F6EE88EB0A1D}" type="pres">
      <dgm:prSet presAssocID="{AE0CDF9C-6397-46B0-9E2A-0A7E8FDA64A3}" presName="childText" presStyleLbl="bgAcc1" presStyleIdx="4" presStyleCnt="9" custScaleX="996230" custScaleY="197534">
        <dgm:presLayoutVars>
          <dgm:bulletEnabled val="1"/>
        </dgm:presLayoutVars>
      </dgm:prSet>
      <dgm:spPr/>
    </dgm:pt>
    <dgm:pt modelId="{F6676B83-4DC5-4483-B266-DA1B21B9F43B}" type="pres">
      <dgm:prSet presAssocID="{2AD27FC2-9957-47C4-8D6A-E37FE42E5DCA}" presName="Name13" presStyleLbl="parChTrans1D2" presStyleIdx="5" presStyleCnt="9" custSzX="591204"/>
      <dgm:spPr/>
    </dgm:pt>
    <dgm:pt modelId="{2F25539E-90E6-4CBB-B8D1-901E068781AD}" type="pres">
      <dgm:prSet presAssocID="{CA371D40-ABFE-4103-9998-7CBB6326BC5A}" presName="childText" presStyleLbl="bgAcc1" presStyleIdx="5" presStyleCnt="9" custScaleX="1000218" custScaleY="197534">
        <dgm:presLayoutVars>
          <dgm:bulletEnabled val="1"/>
        </dgm:presLayoutVars>
      </dgm:prSet>
      <dgm:spPr/>
    </dgm:pt>
    <dgm:pt modelId="{925CCAC0-CDED-4DE5-8F55-8BA930B70173}" type="pres">
      <dgm:prSet presAssocID="{0B69043D-B4EE-4681-BD61-DAF4B3A08136}" presName="Name13" presStyleLbl="parChTrans1D2" presStyleIdx="6" presStyleCnt="9" custSzX="591204"/>
      <dgm:spPr/>
    </dgm:pt>
    <dgm:pt modelId="{7382404C-ABFB-46E6-A4BA-D3D69A6E18DE}" type="pres">
      <dgm:prSet presAssocID="{6638DC50-7381-4BC4-BEF3-EBD16E39B345}" presName="childText" presStyleLbl="bgAcc1" presStyleIdx="6" presStyleCnt="9" custScaleX="996231" custScaleY="197534">
        <dgm:presLayoutVars>
          <dgm:bulletEnabled val="1"/>
        </dgm:presLayoutVars>
      </dgm:prSet>
      <dgm:spPr/>
    </dgm:pt>
    <dgm:pt modelId="{DC71B726-B3A0-4A25-BE3B-BB3D1D574813}" type="pres">
      <dgm:prSet presAssocID="{0D471703-C2CB-45C7-BC1F-14BFE19386D7}" presName="Name13" presStyleLbl="parChTrans1D2" presStyleIdx="7" presStyleCnt="9" custSzX="591204"/>
      <dgm:spPr/>
    </dgm:pt>
    <dgm:pt modelId="{611C4499-FB7B-498A-845C-790E1DE4BC32}" type="pres">
      <dgm:prSet presAssocID="{F61D9937-5958-4A2E-8726-9EC3665BA533}" presName="childText" presStyleLbl="bgAcc1" presStyleIdx="7" presStyleCnt="9" custScaleX="1000218" custScaleY="197534">
        <dgm:presLayoutVars>
          <dgm:bulletEnabled val="1"/>
        </dgm:presLayoutVars>
      </dgm:prSet>
      <dgm:spPr/>
    </dgm:pt>
    <dgm:pt modelId="{80767567-7E02-4917-9CB9-D703BE24FFFC}" type="pres">
      <dgm:prSet presAssocID="{C616EC56-CA96-4D25-9221-4C88C0FA4A79}" presName="Name13" presStyleLbl="parChTrans1D2" presStyleIdx="8" presStyleCnt="9" custSzX="591204"/>
      <dgm:spPr/>
    </dgm:pt>
    <dgm:pt modelId="{4F822188-4AC4-48A1-97E1-ACC68F99C903}" type="pres">
      <dgm:prSet presAssocID="{D599019B-2754-4BE5-B813-0808F6DE9971}" presName="childText" presStyleLbl="bgAcc1" presStyleIdx="8" presStyleCnt="9" custScaleX="1000218" custScaleY="197534">
        <dgm:presLayoutVars>
          <dgm:bulletEnabled val="1"/>
        </dgm:presLayoutVars>
      </dgm:prSet>
      <dgm:spPr/>
    </dgm:pt>
  </dgm:ptLst>
  <dgm:cxnLst>
    <dgm:cxn modelId="{907ABB08-5668-48C4-8E9E-9939946BA071}" type="presOf" srcId="{F61D9937-5958-4A2E-8726-9EC3665BA533}" destId="{611C4499-FB7B-498A-845C-790E1DE4BC32}" srcOrd="0" destOrd="0" presId="urn:microsoft.com/office/officeart/2005/8/layout/hierarchy3"/>
    <dgm:cxn modelId="{5EA1E70A-0F47-4FEB-87C1-74BC407F1C90}" srcId="{8791C63C-E228-4473-87F1-E43F54D1AA33}" destId="{9CDEB738-2A26-43FA-AB73-EE80460EE3F3}" srcOrd="2" destOrd="0" parTransId="{DD9EFADE-D670-4A76-8786-4AEA6DA49D7B}" sibTransId="{892F8C07-1142-4A20-AC38-898EDEA6EC0C}"/>
    <dgm:cxn modelId="{AC525E0D-9F97-4ECD-9AF5-F1E6F19FA6C1}" type="presOf" srcId="{6638DC50-7381-4BC4-BEF3-EBD16E39B345}" destId="{7382404C-ABFB-46E6-A4BA-D3D69A6E18DE}" srcOrd="0" destOrd="0" presId="urn:microsoft.com/office/officeart/2005/8/layout/hierarchy3"/>
    <dgm:cxn modelId="{AA542517-9DFC-408F-9A34-5D20014D6CD3}" type="presOf" srcId="{A1BFF728-AD12-4B62-862E-E7DEA1FB9990}" destId="{45A88FDF-D3DA-4027-9E8F-845F5D88156B}" srcOrd="0" destOrd="0" presId="urn:microsoft.com/office/officeart/2005/8/layout/hierarchy3"/>
    <dgm:cxn modelId="{9AC24E17-2047-48B1-B584-032135DD3F09}" srcId="{8791C63C-E228-4473-87F1-E43F54D1AA33}" destId="{B5DB0812-D0E4-4A11-B88C-E12C5DE649CE}" srcOrd="0" destOrd="0" parTransId="{A5250396-DF6A-4E78-9B99-216867AD5A67}" sibTransId="{A60D7814-7C27-42E3-B7A6-D7963E89500A}"/>
    <dgm:cxn modelId="{3C67A424-553F-48FD-A5FF-DD2E8F3CB7BB}" type="presOf" srcId="{AE0CDF9C-6397-46B0-9E2A-0A7E8FDA64A3}" destId="{D2DC7F50-9D65-48BA-80CF-F6EE88EB0A1D}" srcOrd="0" destOrd="0" presId="urn:microsoft.com/office/officeart/2005/8/layout/hierarchy3"/>
    <dgm:cxn modelId="{734F9628-1CC5-40E2-A590-59CD665854DA}" type="presOf" srcId="{8791C63C-E228-4473-87F1-E43F54D1AA33}" destId="{6BEA5DC1-7593-4813-B47D-2B27AEBAB2DF}" srcOrd="1" destOrd="0" presId="urn:microsoft.com/office/officeart/2005/8/layout/hierarchy3"/>
    <dgm:cxn modelId="{53E4632B-C105-4C97-8E99-E04ADCA4C533}" type="presOf" srcId="{CA371D40-ABFE-4103-9998-7CBB6326BC5A}" destId="{2F25539E-90E6-4CBB-B8D1-901E068781AD}" srcOrd="0" destOrd="0" presId="urn:microsoft.com/office/officeart/2005/8/layout/hierarchy3"/>
    <dgm:cxn modelId="{740FB33D-843D-4D96-A344-3862F5D59132}" type="presOf" srcId="{C616EC56-CA96-4D25-9221-4C88C0FA4A79}" destId="{80767567-7E02-4917-9CB9-D703BE24FFFC}" srcOrd="0" destOrd="0" presId="urn:microsoft.com/office/officeart/2005/8/layout/hierarchy3"/>
    <dgm:cxn modelId="{E160D35F-7328-47E5-BE09-3E8CA1953349}" type="presOf" srcId="{DD9EFADE-D670-4A76-8786-4AEA6DA49D7B}" destId="{7B66EDD0-1756-4BAA-8C7B-CF6644A44A8C}" srcOrd="0" destOrd="0" presId="urn:microsoft.com/office/officeart/2005/8/layout/hierarchy3"/>
    <dgm:cxn modelId="{6508B867-1147-48D3-AC1E-F731C6707073}" srcId="{8791C63C-E228-4473-87F1-E43F54D1AA33}" destId="{6638DC50-7381-4BC4-BEF3-EBD16E39B345}" srcOrd="6" destOrd="0" parTransId="{0B69043D-B4EE-4681-BD61-DAF4B3A08136}" sibTransId="{2FF34E7B-96FD-4C96-A3BB-2B2CF439503A}"/>
    <dgm:cxn modelId="{A853766A-2409-4CD1-A1F5-BCF28763A4F4}" srcId="{8791C63C-E228-4473-87F1-E43F54D1AA33}" destId="{CA371D40-ABFE-4103-9998-7CBB6326BC5A}" srcOrd="5" destOrd="0" parTransId="{2AD27FC2-9957-47C4-8D6A-E37FE42E5DCA}" sibTransId="{B7674D9A-B8E4-495D-9C52-3782F2D6EE2C}"/>
    <dgm:cxn modelId="{FD99F052-0E64-4EAC-AA4A-1CFC987DC024}" srcId="{8791C63C-E228-4473-87F1-E43F54D1AA33}" destId="{8820BE34-D89B-4E72-8850-DCB2AA2D44A0}" srcOrd="3" destOrd="0" parTransId="{0A1DA3BA-F871-4F04-B9AB-9D0E505E7DB4}" sibTransId="{B7B6F0FC-2822-4F6A-AD74-41292CF59C29}"/>
    <dgm:cxn modelId="{8952AC58-15DE-49E2-A408-9281ACEF8FF2}" type="presOf" srcId="{ADF328A7-22BB-4163-8068-169DB98BA21F}" destId="{4912B522-66D5-4484-A2BE-6ED4BF88D91D}" srcOrd="0" destOrd="0" presId="urn:microsoft.com/office/officeart/2005/8/layout/hierarchy3"/>
    <dgm:cxn modelId="{8049B387-27B5-4D9A-BB6A-F0D0FF6834C1}" srcId="{8791C63C-E228-4473-87F1-E43F54D1AA33}" destId="{F61D9937-5958-4A2E-8726-9EC3665BA533}" srcOrd="7" destOrd="0" parTransId="{0D471703-C2CB-45C7-BC1F-14BFE19386D7}" sibTransId="{6392C767-DB24-4B89-AC90-3D26C7362248}"/>
    <dgm:cxn modelId="{CCD80F88-D30B-4422-9D81-4D65F1A1E852}" srcId="{E2E65959-1C7A-4549-8B92-DFCC514D18D8}" destId="{8791C63C-E228-4473-87F1-E43F54D1AA33}" srcOrd="0" destOrd="0" parTransId="{77E44D8D-AB74-4279-96A9-211A3890FB29}" sibTransId="{6B3AC389-2C3D-4AD6-BDFA-729350E23D3B}"/>
    <dgm:cxn modelId="{08755093-7CA9-4256-9BC3-66C6473598E8}" type="presOf" srcId="{0B69043D-B4EE-4681-BD61-DAF4B3A08136}" destId="{925CCAC0-CDED-4DE5-8F55-8BA930B70173}" srcOrd="0" destOrd="0" presId="urn:microsoft.com/office/officeart/2005/8/layout/hierarchy3"/>
    <dgm:cxn modelId="{6C4A439D-D36D-42F5-9035-4AB39A9BFC0B}" srcId="{8791C63C-E228-4473-87F1-E43F54D1AA33}" destId="{ADF328A7-22BB-4163-8068-169DB98BA21F}" srcOrd="1" destOrd="0" parTransId="{A1BFF728-AD12-4B62-862E-E7DEA1FB9990}" sibTransId="{95B69326-E78A-4AC7-951A-67915F36191A}"/>
    <dgm:cxn modelId="{779851A0-ECB7-4D99-843A-1A3B0AAB394B}" srcId="{8791C63C-E228-4473-87F1-E43F54D1AA33}" destId="{AE0CDF9C-6397-46B0-9E2A-0A7E8FDA64A3}" srcOrd="4" destOrd="0" parTransId="{986569AA-CF55-4CE8-827F-1A5FF853F7A6}" sibTransId="{DF1241AE-B053-4786-A479-51F4092A2DB7}"/>
    <dgm:cxn modelId="{0A3D49A6-8C6E-489F-9183-2F539FDD2EDB}" type="presOf" srcId="{2AD27FC2-9957-47C4-8D6A-E37FE42E5DCA}" destId="{F6676B83-4DC5-4483-B266-DA1B21B9F43B}" srcOrd="0" destOrd="0" presId="urn:microsoft.com/office/officeart/2005/8/layout/hierarchy3"/>
    <dgm:cxn modelId="{D08AF1AE-4750-4477-88AD-FB2C82171EE1}" type="presOf" srcId="{0A1DA3BA-F871-4F04-B9AB-9D0E505E7DB4}" destId="{92741A9B-A97E-4415-8973-1563E7C20A24}" srcOrd="0" destOrd="0" presId="urn:microsoft.com/office/officeart/2005/8/layout/hierarchy3"/>
    <dgm:cxn modelId="{450F75B1-A2C7-4B4C-9CB6-65884B139093}" type="presOf" srcId="{0D471703-C2CB-45C7-BC1F-14BFE19386D7}" destId="{DC71B726-B3A0-4A25-BE3B-BB3D1D574813}" srcOrd="0" destOrd="0" presId="urn:microsoft.com/office/officeart/2005/8/layout/hierarchy3"/>
    <dgm:cxn modelId="{1DE11AB3-5318-474E-B4A0-E9F639EC862D}" type="presOf" srcId="{A5250396-DF6A-4E78-9B99-216867AD5A67}" destId="{3B1222AB-04A8-423B-AC47-0E7DA2CCC9A4}" srcOrd="0" destOrd="0" presId="urn:microsoft.com/office/officeart/2005/8/layout/hierarchy3"/>
    <dgm:cxn modelId="{9F9DFACA-6B05-40D8-95BD-5FD8114D3681}" type="presOf" srcId="{D599019B-2754-4BE5-B813-0808F6DE9971}" destId="{4F822188-4AC4-48A1-97E1-ACC68F99C903}" srcOrd="0" destOrd="0" presId="urn:microsoft.com/office/officeart/2005/8/layout/hierarchy3"/>
    <dgm:cxn modelId="{6434F6CB-E579-4B5F-AA33-3CC28D12364D}" type="presOf" srcId="{B5DB0812-D0E4-4A11-B88C-E12C5DE649CE}" destId="{ADAD430C-DFF4-4217-9C1A-F0CF70B2D90B}" srcOrd="0" destOrd="0" presId="urn:microsoft.com/office/officeart/2005/8/layout/hierarchy3"/>
    <dgm:cxn modelId="{E3EDA9D4-8631-4D7B-AAF9-B4A5FD5E122E}" type="presOf" srcId="{8820BE34-D89B-4E72-8850-DCB2AA2D44A0}" destId="{D9286093-D9E5-426D-AEB2-13B36B25DCB6}" srcOrd="0" destOrd="0" presId="urn:microsoft.com/office/officeart/2005/8/layout/hierarchy3"/>
    <dgm:cxn modelId="{CBC321DD-AA2F-423E-9C85-12A91695BB03}" type="presOf" srcId="{8791C63C-E228-4473-87F1-E43F54D1AA33}" destId="{395A199C-D2B2-46B8-B436-AFE057EE9949}" srcOrd="0" destOrd="0" presId="urn:microsoft.com/office/officeart/2005/8/layout/hierarchy3"/>
    <dgm:cxn modelId="{2773E5EF-EC2C-456B-8B88-5EBF1E145171}" type="presOf" srcId="{9CDEB738-2A26-43FA-AB73-EE80460EE3F3}" destId="{A3543F5B-3FC9-430A-9306-3C095776595F}" srcOrd="0" destOrd="0" presId="urn:microsoft.com/office/officeart/2005/8/layout/hierarchy3"/>
    <dgm:cxn modelId="{ADF550F0-CB9B-43D2-8F7E-B0040348F16D}" type="presOf" srcId="{E2E65959-1C7A-4549-8B92-DFCC514D18D8}" destId="{3CADAEBD-ADED-403A-9C1D-3A41A4EF37DE}" srcOrd="0" destOrd="0" presId="urn:microsoft.com/office/officeart/2005/8/layout/hierarchy3"/>
    <dgm:cxn modelId="{E688C8F9-9B60-4A38-BE1F-69F13176955C}" srcId="{8791C63C-E228-4473-87F1-E43F54D1AA33}" destId="{D599019B-2754-4BE5-B813-0808F6DE9971}" srcOrd="8" destOrd="0" parTransId="{C616EC56-CA96-4D25-9221-4C88C0FA4A79}" sibTransId="{1BC72DA3-057D-46E4-83BE-D13EA437588D}"/>
    <dgm:cxn modelId="{3AC920FF-B15C-4EBD-BB2A-598691C67C3E}" type="presOf" srcId="{986569AA-CF55-4CE8-827F-1A5FF853F7A6}" destId="{CC466AA7-80CD-4336-9793-1B52B0334B51}" srcOrd="0" destOrd="0" presId="urn:microsoft.com/office/officeart/2005/8/layout/hierarchy3"/>
    <dgm:cxn modelId="{CE9F20D5-F28F-47C3-8B77-A60137743E4C}" type="presParOf" srcId="{3CADAEBD-ADED-403A-9C1D-3A41A4EF37DE}" destId="{59BE9CF6-659A-42CC-9641-70D2E5658F36}" srcOrd="0" destOrd="0" presId="urn:microsoft.com/office/officeart/2005/8/layout/hierarchy3"/>
    <dgm:cxn modelId="{2D278865-E816-4074-B1C8-41BF7AB4C6C7}" type="presParOf" srcId="{59BE9CF6-659A-42CC-9641-70D2E5658F36}" destId="{3752E95C-E2F2-478B-A74B-31D39A3747B7}" srcOrd="0" destOrd="0" presId="urn:microsoft.com/office/officeart/2005/8/layout/hierarchy3"/>
    <dgm:cxn modelId="{558168B8-974C-4022-927E-691C19B673B8}" type="presParOf" srcId="{3752E95C-E2F2-478B-A74B-31D39A3747B7}" destId="{395A199C-D2B2-46B8-B436-AFE057EE9949}" srcOrd="0" destOrd="0" presId="urn:microsoft.com/office/officeart/2005/8/layout/hierarchy3"/>
    <dgm:cxn modelId="{92F5913F-BA4A-48D3-9BB1-242C19FB0575}" type="presParOf" srcId="{3752E95C-E2F2-478B-A74B-31D39A3747B7}" destId="{6BEA5DC1-7593-4813-B47D-2B27AEBAB2DF}" srcOrd="1" destOrd="0" presId="urn:microsoft.com/office/officeart/2005/8/layout/hierarchy3"/>
    <dgm:cxn modelId="{469840E8-054D-421A-9FBB-7F27A6393DCB}" type="presParOf" srcId="{59BE9CF6-659A-42CC-9641-70D2E5658F36}" destId="{3C7A480F-086B-4E96-B862-BF06A6A216A0}" srcOrd="1" destOrd="0" presId="urn:microsoft.com/office/officeart/2005/8/layout/hierarchy3"/>
    <dgm:cxn modelId="{59E7987F-CB2E-4B04-87CA-77490857C09A}" type="presParOf" srcId="{3C7A480F-086B-4E96-B862-BF06A6A216A0}" destId="{3B1222AB-04A8-423B-AC47-0E7DA2CCC9A4}" srcOrd="0" destOrd="0" presId="urn:microsoft.com/office/officeart/2005/8/layout/hierarchy3"/>
    <dgm:cxn modelId="{CED2FD9A-F28F-403D-894A-05DA9707667A}" type="presParOf" srcId="{3C7A480F-086B-4E96-B862-BF06A6A216A0}" destId="{ADAD430C-DFF4-4217-9C1A-F0CF70B2D90B}" srcOrd="1" destOrd="0" presId="urn:microsoft.com/office/officeart/2005/8/layout/hierarchy3"/>
    <dgm:cxn modelId="{BCD138D2-51BC-48B1-B5E0-7C507C33DCEA}" type="presParOf" srcId="{3C7A480F-086B-4E96-B862-BF06A6A216A0}" destId="{45A88FDF-D3DA-4027-9E8F-845F5D88156B}" srcOrd="2" destOrd="0" presId="urn:microsoft.com/office/officeart/2005/8/layout/hierarchy3"/>
    <dgm:cxn modelId="{598AB430-75CE-4D05-96DE-FF5E4E7C416E}" type="presParOf" srcId="{3C7A480F-086B-4E96-B862-BF06A6A216A0}" destId="{4912B522-66D5-4484-A2BE-6ED4BF88D91D}" srcOrd="3" destOrd="0" presId="urn:microsoft.com/office/officeart/2005/8/layout/hierarchy3"/>
    <dgm:cxn modelId="{DE874F68-A65E-4095-B283-1C95FF557A6E}" type="presParOf" srcId="{3C7A480F-086B-4E96-B862-BF06A6A216A0}" destId="{7B66EDD0-1756-4BAA-8C7B-CF6644A44A8C}" srcOrd="4" destOrd="0" presId="urn:microsoft.com/office/officeart/2005/8/layout/hierarchy3"/>
    <dgm:cxn modelId="{313FA489-72A6-4397-988C-3BF87AAD4C19}" type="presParOf" srcId="{3C7A480F-086B-4E96-B862-BF06A6A216A0}" destId="{A3543F5B-3FC9-430A-9306-3C095776595F}" srcOrd="5" destOrd="0" presId="urn:microsoft.com/office/officeart/2005/8/layout/hierarchy3"/>
    <dgm:cxn modelId="{B8426882-7906-4EAA-865E-F09FBFEC0EA2}" type="presParOf" srcId="{3C7A480F-086B-4E96-B862-BF06A6A216A0}" destId="{92741A9B-A97E-4415-8973-1563E7C20A24}" srcOrd="6" destOrd="0" presId="urn:microsoft.com/office/officeart/2005/8/layout/hierarchy3"/>
    <dgm:cxn modelId="{298A5AF0-4633-4585-B163-B70A178D32FB}" type="presParOf" srcId="{3C7A480F-086B-4E96-B862-BF06A6A216A0}" destId="{D9286093-D9E5-426D-AEB2-13B36B25DCB6}" srcOrd="7" destOrd="0" presId="urn:microsoft.com/office/officeart/2005/8/layout/hierarchy3"/>
    <dgm:cxn modelId="{3959D7B9-3961-4015-BEA5-E497D76AEE5C}" type="presParOf" srcId="{3C7A480F-086B-4E96-B862-BF06A6A216A0}" destId="{CC466AA7-80CD-4336-9793-1B52B0334B51}" srcOrd="8" destOrd="0" presId="urn:microsoft.com/office/officeart/2005/8/layout/hierarchy3"/>
    <dgm:cxn modelId="{A4F855C2-A447-4CB1-BC4A-E6D599AFC625}" type="presParOf" srcId="{3C7A480F-086B-4E96-B862-BF06A6A216A0}" destId="{D2DC7F50-9D65-48BA-80CF-F6EE88EB0A1D}" srcOrd="9" destOrd="0" presId="urn:microsoft.com/office/officeart/2005/8/layout/hierarchy3"/>
    <dgm:cxn modelId="{1F3EBEDD-523F-4355-8414-DAC20FB721C4}" type="presParOf" srcId="{3C7A480F-086B-4E96-B862-BF06A6A216A0}" destId="{F6676B83-4DC5-4483-B266-DA1B21B9F43B}" srcOrd="10" destOrd="0" presId="urn:microsoft.com/office/officeart/2005/8/layout/hierarchy3"/>
    <dgm:cxn modelId="{3B9B11E7-A4B8-41DA-9964-C37641AB3939}" type="presParOf" srcId="{3C7A480F-086B-4E96-B862-BF06A6A216A0}" destId="{2F25539E-90E6-4CBB-B8D1-901E068781AD}" srcOrd="11" destOrd="0" presId="urn:microsoft.com/office/officeart/2005/8/layout/hierarchy3"/>
    <dgm:cxn modelId="{DA74D7FA-32F5-4277-B580-14E4B05336EA}" type="presParOf" srcId="{3C7A480F-086B-4E96-B862-BF06A6A216A0}" destId="{925CCAC0-CDED-4DE5-8F55-8BA930B70173}" srcOrd="12" destOrd="0" presId="urn:microsoft.com/office/officeart/2005/8/layout/hierarchy3"/>
    <dgm:cxn modelId="{2B285837-CBF5-4D2E-8BAD-E23FA4C61C1B}" type="presParOf" srcId="{3C7A480F-086B-4E96-B862-BF06A6A216A0}" destId="{7382404C-ABFB-46E6-A4BA-D3D69A6E18DE}" srcOrd="13" destOrd="0" presId="urn:microsoft.com/office/officeart/2005/8/layout/hierarchy3"/>
    <dgm:cxn modelId="{6CC2073C-8D6B-47E3-A782-5E0D7D2AD5AE}" type="presParOf" srcId="{3C7A480F-086B-4E96-B862-BF06A6A216A0}" destId="{DC71B726-B3A0-4A25-BE3B-BB3D1D574813}" srcOrd="14" destOrd="0" presId="urn:microsoft.com/office/officeart/2005/8/layout/hierarchy3"/>
    <dgm:cxn modelId="{66ED5A2A-E6C9-41AD-87E7-50DC8659A853}" type="presParOf" srcId="{3C7A480F-086B-4E96-B862-BF06A6A216A0}" destId="{611C4499-FB7B-498A-845C-790E1DE4BC32}" srcOrd="15" destOrd="0" presId="urn:microsoft.com/office/officeart/2005/8/layout/hierarchy3"/>
    <dgm:cxn modelId="{617D7EB2-94F3-41DC-AEC8-DF5A28137CDD}" type="presParOf" srcId="{3C7A480F-086B-4E96-B862-BF06A6A216A0}" destId="{80767567-7E02-4917-9CB9-D703BE24FFFC}" srcOrd="16" destOrd="0" presId="urn:microsoft.com/office/officeart/2005/8/layout/hierarchy3"/>
    <dgm:cxn modelId="{818B08DF-CE5A-4F8A-A478-F508C5EA842B}" type="presParOf" srcId="{3C7A480F-086B-4E96-B862-BF06A6A216A0}" destId="{4F822188-4AC4-48A1-97E1-ACC68F99C903}" srcOrd="1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84451-237B-4C69-8223-550B25BC3AC3}">
      <dsp:nvSpPr>
        <dsp:cNvPr id="0" name=""/>
        <dsp:cNvSpPr/>
      </dsp:nvSpPr>
      <dsp:spPr>
        <a:xfrm>
          <a:off x="6830561" y="3925061"/>
          <a:ext cx="2851442" cy="1847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endParaRPr lang="ru-RU" sz="1200" b="1" kern="1200" dirty="0"/>
        </a:p>
        <a:p>
          <a:pPr marL="114300" lvl="1" indent="-114300" algn="l" defTabSz="533400">
            <a:lnSpc>
              <a:spcPct val="90000"/>
            </a:lnSpc>
            <a:spcBef>
              <a:spcPct val="0"/>
            </a:spcBef>
            <a:spcAft>
              <a:spcPct val="15000"/>
            </a:spcAft>
            <a:buChar char="•"/>
          </a:pPr>
          <a:r>
            <a:rPr lang="ru-RU" sz="1200" b="1" kern="1200" dirty="0"/>
            <a:t>ПОЛНЫЙ ЭЛЕКТРОННЫЙ ДОКУМЕНТООБОРОТ НА ВСЕХ СТАДИЯХ ЗАКУПКИ</a:t>
          </a:r>
        </a:p>
      </dsp:txBody>
      <dsp:txXfrm>
        <a:off x="7726569" y="4427408"/>
        <a:ext cx="1914859" cy="1304166"/>
      </dsp:txXfrm>
    </dsp:sp>
    <dsp:sp modelId="{379DB71D-5F0C-43AC-914A-05267CA88544}">
      <dsp:nvSpPr>
        <dsp:cNvPr id="0" name=""/>
        <dsp:cNvSpPr/>
      </dsp:nvSpPr>
      <dsp:spPr>
        <a:xfrm>
          <a:off x="2178208" y="3925061"/>
          <a:ext cx="2851442" cy="1847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ru-RU" sz="1200" b="1" kern="1200" dirty="0"/>
            <a:t>ДОКУМЕНТОВ ПЛАНИРОВАНИЯ, ОПРЕДЕЛЕНИЯ ПОСТАВЩИКА И ИСПОЛНЕНИЯ КОНТРАКТА</a:t>
          </a:r>
        </a:p>
      </dsp:txBody>
      <dsp:txXfrm>
        <a:off x="2218783" y="4427408"/>
        <a:ext cx="1914859" cy="1304166"/>
      </dsp:txXfrm>
    </dsp:sp>
    <dsp:sp modelId="{4DD19DE5-CE86-4F15-8A71-BE0F5DD36C40}">
      <dsp:nvSpPr>
        <dsp:cNvPr id="0" name=""/>
        <dsp:cNvSpPr/>
      </dsp:nvSpPr>
      <dsp:spPr>
        <a:xfrm>
          <a:off x="6830561" y="0"/>
          <a:ext cx="2851442" cy="1847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ru-RU" sz="1200" b="1" kern="1200" dirty="0"/>
            <a:t>ДОСТУПА ВСЕХ УЧАСТНИКОВ ЗАКУПКИ И ИНЫХ ЛИЦ К ДОКУМЕНТАМ В РЕЖИМЕ РЕАЛЬНОГО ВРЕМЕНИ (С УЧЕТОМ ОГРАНИЧЕНИЙ)</a:t>
          </a:r>
        </a:p>
      </dsp:txBody>
      <dsp:txXfrm>
        <a:off x="7726569" y="40575"/>
        <a:ext cx="1914859" cy="1304166"/>
      </dsp:txXfrm>
    </dsp:sp>
    <dsp:sp modelId="{B2B65AAA-CCD6-4FED-87CE-4A32753F406E}">
      <dsp:nvSpPr>
        <dsp:cNvPr id="0" name=""/>
        <dsp:cNvSpPr/>
      </dsp:nvSpPr>
      <dsp:spPr>
        <a:xfrm>
          <a:off x="2178208" y="0"/>
          <a:ext cx="2851442" cy="18470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ru-RU" sz="1200" b="1" kern="1200" dirty="0"/>
            <a:t>ПЛАНИРОВАНИЕ, ОПРЕДЕЛЕНИЕ ПОСТАВЩИКА, ЗАКЛЮЧЕНИЕ И ИСПОЛНЕНИЕ КОНТРАКТА, МОНИТОРИНГ, АУДИТ, КОНТРОЛЬ</a:t>
          </a:r>
        </a:p>
      </dsp:txBody>
      <dsp:txXfrm>
        <a:off x="2218783" y="40575"/>
        <a:ext cx="1914859" cy="1304166"/>
      </dsp:txXfrm>
    </dsp:sp>
    <dsp:sp modelId="{A97D00DE-6AAF-45F2-8FBC-D1AD01A55CEB}">
      <dsp:nvSpPr>
        <dsp:cNvPr id="0" name=""/>
        <dsp:cNvSpPr/>
      </dsp:nvSpPr>
      <dsp:spPr>
        <a:xfrm>
          <a:off x="3373043" y="329012"/>
          <a:ext cx="2499340" cy="249934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ru-RU" sz="1500" b="1" kern="1200" dirty="0"/>
            <a:t>ФОРМИРОВАНИЕ, ОБРАБОТКА, ХРАНЕНИЕ И ПРЕДОСТАВЛЕНИЕ ДАННЫХ УЧАСТНИКАМ КС</a:t>
          </a:r>
        </a:p>
      </dsp:txBody>
      <dsp:txXfrm>
        <a:off x="4105083" y="1061052"/>
        <a:ext cx="1767300" cy="1767300"/>
      </dsp:txXfrm>
    </dsp:sp>
    <dsp:sp modelId="{3AC22528-C89E-48FA-8D46-AE0C4BA9E78D}">
      <dsp:nvSpPr>
        <dsp:cNvPr id="0" name=""/>
        <dsp:cNvSpPr/>
      </dsp:nvSpPr>
      <dsp:spPr>
        <a:xfrm rot="5400000">
          <a:off x="5987827" y="329012"/>
          <a:ext cx="2499340" cy="249934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ru-RU" sz="1500" b="1" kern="1200" dirty="0"/>
            <a:t>ПОДАЧА ЗАЯВОК В ФОРМЕ ЭЛЕКТРОННОГО ДОКУМЕНТА, КОНТРОЛЬ РАБОТЫ С ЗАЯВКАМИ</a:t>
          </a:r>
        </a:p>
      </dsp:txBody>
      <dsp:txXfrm rot="-5400000">
        <a:off x="5987827" y="1061052"/>
        <a:ext cx="1767300" cy="1767300"/>
      </dsp:txXfrm>
    </dsp:sp>
    <dsp:sp modelId="{C80BD5E7-E7AE-4589-B3BC-8365B8DE498C}">
      <dsp:nvSpPr>
        <dsp:cNvPr id="0" name=""/>
        <dsp:cNvSpPr/>
      </dsp:nvSpPr>
      <dsp:spPr>
        <a:xfrm rot="10800000">
          <a:off x="5987827" y="2943796"/>
          <a:ext cx="2499340" cy="249934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ru-RU" sz="1500" b="1" kern="1200" dirty="0"/>
            <a:t>ИСПОЛЬЗОВАНИЕ ЭЦП ДЛЯ ПОДПИСАНИЯ ЭЛЕКТРОННЫХ ДОКУМЕНТОВ</a:t>
          </a:r>
        </a:p>
      </dsp:txBody>
      <dsp:txXfrm rot="10800000">
        <a:off x="5987827" y="2943796"/>
        <a:ext cx="1767300" cy="1767300"/>
      </dsp:txXfrm>
    </dsp:sp>
    <dsp:sp modelId="{AF5E22E4-ECB3-47AB-8DB1-D79A44F6D449}">
      <dsp:nvSpPr>
        <dsp:cNvPr id="0" name=""/>
        <dsp:cNvSpPr/>
      </dsp:nvSpPr>
      <dsp:spPr>
        <a:xfrm rot="16200000">
          <a:off x="3373043" y="2943796"/>
          <a:ext cx="2499340" cy="2499340"/>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ru-RU" sz="1500" b="1" kern="1200" dirty="0"/>
            <a:t>КОНТРОЛЬ ЗА СООТВЕТСТВИЕМ ИНФОРМАЦИИ</a:t>
          </a:r>
        </a:p>
      </dsp:txBody>
      <dsp:txXfrm rot="5400000">
        <a:off x="4105083" y="2943796"/>
        <a:ext cx="1767300" cy="1767300"/>
      </dsp:txXfrm>
    </dsp:sp>
    <dsp:sp modelId="{1FA4EC42-8A51-4404-BD09-3C1D3F160833}">
      <dsp:nvSpPr>
        <dsp:cNvPr id="0" name=""/>
        <dsp:cNvSpPr/>
      </dsp:nvSpPr>
      <dsp:spPr>
        <a:xfrm>
          <a:off x="5498637" y="2423655"/>
          <a:ext cx="862936" cy="75037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169791-2FB9-42DF-9C16-94BC8CDA1040}">
      <dsp:nvSpPr>
        <dsp:cNvPr id="0" name=""/>
        <dsp:cNvSpPr/>
      </dsp:nvSpPr>
      <dsp:spPr>
        <a:xfrm rot="10800000">
          <a:off x="5498637" y="2655189"/>
          <a:ext cx="862936" cy="75037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199C-D2B2-46B8-B436-AFE057EE9949}">
      <dsp:nvSpPr>
        <dsp:cNvPr id="0" name=""/>
        <dsp:cNvSpPr/>
      </dsp:nvSpPr>
      <dsp:spPr>
        <a:xfrm>
          <a:off x="343704" y="22715"/>
          <a:ext cx="5527316"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Способы определения поставщиков</a:t>
          </a:r>
        </a:p>
      </dsp:txBody>
      <dsp:txXfrm>
        <a:off x="357425" y="36436"/>
        <a:ext cx="5499874" cy="441032"/>
      </dsp:txXfrm>
    </dsp:sp>
    <dsp:sp modelId="{3B1222AB-04A8-423B-AC47-0E7DA2CCC9A4}">
      <dsp:nvSpPr>
        <dsp:cNvPr id="0" name=""/>
        <dsp:cNvSpPr/>
      </dsp:nvSpPr>
      <dsp:spPr>
        <a:xfrm>
          <a:off x="896435" y="491190"/>
          <a:ext cx="1160145" cy="275121"/>
        </a:xfrm>
        <a:custGeom>
          <a:avLst/>
          <a:gdLst/>
          <a:ahLst/>
          <a:cxnLst/>
          <a:rect l="0" t="0" r="0" b="0"/>
          <a:pathLst>
            <a:path>
              <a:moveTo>
                <a:pt x="0" y="0"/>
              </a:moveTo>
              <a:lnTo>
                <a:pt x="0" y="275121"/>
              </a:lnTo>
              <a:lnTo>
                <a:pt x="1160145" y="275121"/>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DAD430C-DFF4-4217-9C1A-F0CF70B2D90B}">
      <dsp:nvSpPr>
        <dsp:cNvPr id="0" name=""/>
        <dsp:cNvSpPr/>
      </dsp:nvSpPr>
      <dsp:spPr>
        <a:xfrm>
          <a:off x="2056580" y="532074"/>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Открытый конкурс</a:t>
          </a:r>
        </a:p>
      </dsp:txBody>
      <dsp:txXfrm>
        <a:off x="2070301" y="545795"/>
        <a:ext cx="3767970" cy="441032"/>
      </dsp:txXfrm>
    </dsp:sp>
    <dsp:sp modelId="{45A88FDF-D3DA-4027-9E8F-845F5D88156B}">
      <dsp:nvSpPr>
        <dsp:cNvPr id="0" name=""/>
        <dsp:cNvSpPr/>
      </dsp:nvSpPr>
      <dsp:spPr>
        <a:xfrm>
          <a:off x="896435" y="491190"/>
          <a:ext cx="1160145" cy="803180"/>
        </a:xfrm>
        <a:custGeom>
          <a:avLst/>
          <a:gdLst/>
          <a:ahLst/>
          <a:cxnLst/>
          <a:rect l="0" t="0" r="0" b="0"/>
          <a:pathLst>
            <a:path>
              <a:moveTo>
                <a:pt x="0" y="0"/>
              </a:moveTo>
              <a:lnTo>
                <a:pt x="0" y="803180"/>
              </a:lnTo>
              <a:lnTo>
                <a:pt x="1160145" y="80318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912B522-66D5-4484-A2BE-6ED4BF88D91D}">
      <dsp:nvSpPr>
        <dsp:cNvPr id="0" name=""/>
        <dsp:cNvSpPr/>
      </dsp:nvSpPr>
      <dsp:spPr>
        <a:xfrm>
          <a:off x="2056580" y="1059839"/>
          <a:ext cx="3794521" cy="46906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Двухэтапный конкурс</a:t>
          </a:r>
        </a:p>
      </dsp:txBody>
      <dsp:txXfrm>
        <a:off x="2070318" y="1073577"/>
        <a:ext cx="3767045" cy="441586"/>
      </dsp:txXfrm>
    </dsp:sp>
    <dsp:sp modelId="{7B66EDD0-1756-4BAA-8C7B-CF6644A44A8C}">
      <dsp:nvSpPr>
        <dsp:cNvPr id="0" name=""/>
        <dsp:cNvSpPr/>
      </dsp:nvSpPr>
      <dsp:spPr>
        <a:xfrm>
          <a:off x="896435" y="491190"/>
          <a:ext cx="1160145" cy="1331824"/>
        </a:xfrm>
        <a:custGeom>
          <a:avLst/>
          <a:gdLst/>
          <a:ahLst/>
          <a:cxnLst/>
          <a:rect l="0" t="0" r="0" b="0"/>
          <a:pathLst>
            <a:path>
              <a:moveTo>
                <a:pt x="0" y="0"/>
              </a:moveTo>
              <a:lnTo>
                <a:pt x="0" y="1331824"/>
              </a:lnTo>
              <a:lnTo>
                <a:pt x="1160145" y="133182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543F5B-3FC9-430A-9306-3C095776595F}">
      <dsp:nvSpPr>
        <dsp:cNvPr id="0" name=""/>
        <dsp:cNvSpPr/>
      </dsp:nvSpPr>
      <dsp:spPr>
        <a:xfrm>
          <a:off x="2056580" y="1588193"/>
          <a:ext cx="3793633" cy="46964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Конкурс с ограниченным участием</a:t>
          </a:r>
        </a:p>
      </dsp:txBody>
      <dsp:txXfrm>
        <a:off x="2070335" y="1601948"/>
        <a:ext cx="3766123" cy="442134"/>
      </dsp:txXfrm>
    </dsp:sp>
    <dsp:sp modelId="{92741A9B-A97E-4415-8973-1563E7C20A24}">
      <dsp:nvSpPr>
        <dsp:cNvPr id="0" name=""/>
        <dsp:cNvSpPr/>
      </dsp:nvSpPr>
      <dsp:spPr>
        <a:xfrm>
          <a:off x="896435" y="491190"/>
          <a:ext cx="1160145" cy="1860174"/>
        </a:xfrm>
        <a:custGeom>
          <a:avLst/>
          <a:gdLst/>
          <a:ahLst/>
          <a:cxnLst/>
          <a:rect l="0" t="0" r="0" b="0"/>
          <a:pathLst>
            <a:path>
              <a:moveTo>
                <a:pt x="0" y="0"/>
              </a:moveTo>
              <a:lnTo>
                <a:pt x="0" y="1860174"/>
              </a:lnTo>
              <a:lnTo>
                <a:pt x="1160145" y="186017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9286093-D9E5-426D-AEB2-13B36B25DCB6}">
      <dsp:nvSpPr>
        <dsp:cNvPr id="0" name=""/>
        <dsp:cNvSpPr/>
      </dsp:nvSpPr>
      <dsp:spPr>
        <a:xfrm>
          <a:off x="2056580" y="2117127"/>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a:solidFill>
                <a:srgbClr val="9DC3E6"/>
              </a:solidFill>
            </a:rPr>
            <a:t>Электронный аукцион</a:t>
          </a:r>
        </a:p>
      </dsp:txBody>
      <dsp:txXfrm>
        <a:off x="2070301" y="2130848"/>
        <a:ext cx="3767970" cy="441032"/>
      </dsp:txXfrm>
    </dsp:sp>
    <dsp:sp modelId="{CC466AA7-80CD-4336-9793-1B52B0334B51}">
      <dsp:nvSpPr>
        <dsp:cNvPr id="0" name=""/>
        <dsp:cNvSpPr/>
      </dsp:nvSpPr>
      <dsp:spPr>
        <a:xfrm>
          <a:off x="896435" y="491190"/>
          <a:ext cx="1160145" cy="2387939"/>
        </a:xfrm>
        <a:custGeom>
          <a:avLst/>
          <a:gdLst/>
          <a:ahLst/>
          <a:cxnLst/>
          <a:rect l="0" t="0" r="0" b="0"/>
          <a:pathLst>
            <a:path>
              <a:moveTo>
                <a:pt x="0" y="0"/>
              </a:moveTo>
              <a:lnTo>
                <a:pt x="0" y="2387939"/>
              </a:lnTo>
              <a:lnTo>
                <a:pt x="1160145" y="2387939"/>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2DC7F50-9D65-48BA-80CF-F6EE88EB0A1D}">
      <dsp:nvSpPr>
        <dsp:cNvPr id="0" name=""/>
        <dsp:cNvSpPr/>
      </dsp:nvSpPr>
      <dsp:spPr>
        <a:xfrm>
          <a:off x="2056580" y="2644892"/>
          <a:ext cx="3780280"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a:t>
          </a:r>
        </a:p>
      </dsp:txBody>
      <dsp:txXfrm>
        <a:off x="2070301" y="2658613"/>
        <a:ext cx="3752838" cy="441032"/>
      </dsp:txXfrm>
    </dsp:sp>
    <dsp:sp modelId="{F6676B83-4DC5-4483-B266-DA1B21B9F43B}">
      <dsp:nvSpPr>
        <dsp:cNvPr id="0" name=""/>
        <dsp:cNvSpPr/>
      </dsp:nvSpPr>
      <dsp:spPr>
        <a:xfrm>
          <a:off x="896435" y="491190"/>
          <a:ext cx="1160145" cy="2915705"/>
        </a:xfrm>
        <a:custGeom>
          <a:avLst/>
          <a:gdLst/>
          <a:ahLst/>
          <a:cxnLst/>
          <a:rect l="0" t="0" r="0" b="0"/>
          <a:pathLst>
            <a:path>
              <a:moveTo>
                <a:pt x="0" y="0"/>
              </a:moveTo>
              <a:lnTo>
                <a:pt x="0" y="2915705"/>
              </a:lnTo>
              <a:lnTo>
                <a:pt x="1160145" y="291570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F25539E-90E6-4CBB-B8D1-901E068781AD}">
      <dsp:nvSpPr>
        <dsp:cNvPr id="0" name=""/>
        <dsp:cNvSpPr/>
      </dsp:nvSpPr>
      <dsp:spPr>
        <a:xfrm>
          <a:off x="2056580" y="317265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Предварительный отбор</a:t>
          </a:r>
        </a:p>
      </dsp:txBody>
      <dsp:txXfrm>
        <a:off x="2070301" y="3186379"/>
        <a:ext cx="3767970" cy="441032"/>
      </dsp:txXfrm>
    </dsp:sp>
    <dsp:sp modelId="{925CCAC0-CDED-4DE5-8F55-8BA930B70173}">
      <dsp:nvSpPr>
        <dsp:cNvPr id="0" name=""/>
        <dsp:cNvSpPr/>
      </dsp:nvSpPr>
      <dsp:spPr>
        <a:xfrm>
          <a:off x="896435" y="491190"/>
          <a:ext cx="1160145" cy="3443470"/>
        </a:xfrm>
        <a:custGeom>
          <a:avLst/>
          <a:gdLst/>
          <a:ahLst/>
          <a:cxnLst/>
          <a:rect l="0" t="0" r="0" b="0"/>
          <a:pathLst>
            <a:path>
              <a:moveTo>
                <a:pt x="0" y="0"/>
              </a:moveTo>
              <a:lnTo>
                <a:pt x="0" y="3443470"/>
              </a:lnTo>
              <a:lnTo>
                <a:pt x="1160145" y="344347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382404C-ABFB-46E6-A4BA-D3D69A6E18DE}">
      <dsp:nvSpPr>
        <dsp:cNvPr id="0" name=""/>
        <dsp:cNvSpPr/>
      </dsp:nvSpPr>
      <dsp:spPr>
        <a:xfrm>
          <a:off x="2056580" y="3700423"/>
          <a:ext cx="3780283"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rPr>
            <a:t>Запрос котировок </a:t>
          </a:r>
          <a:br>
            <a:rPr lang="ru-RU" sz="1800" b="1" kern="1200" dirty="0">
              <a:solidFill>
                <a:schemeClr val="bg1"/>
              </a:solidFill>
            </a:rPr>
          </a:br>
          <a:r>
            <a:rPr lang="ru-RU" sz="1400" b="1" kern="1200" dirty="0">
              <a:solidFill>
                <a:schemeClr val="bg1"/>
              </a:solidFill>
            </a:rPr>
            <a:t>(ГП и ликвидация ЧС, ст.82)</a:t>
          </a:r>
        </a:p>
      </dsp:txBody>
      <dsp:txXfrm>
        <a:off x="2070301" y="3714144"/>
        <a:ext cx="3752841" cy="441032"/>
      </dsp:txXfrm>
    </dsp:sp>
    <dsp:sp modelId="{DC71B726-B3A0-4A25-BE3B-BB3D1D574813}">
      <dsp:nvSpPr>
        <dsp:cNvPr id="0" name=""/>
        <dsp:cNvSpPr/>
      </dsp:nvSpPr>
      <dsp:spPr>
        <a:xfrm>
          <a:off x="896435" y="491190"/>
          <a:ext cx="1160145" cy="3971235"/>
        </a:xfrm>
        <a:custGeom>
          <a:avLst/>
          <a:gdLst/>
          <a:ahLst/>
          <a:cxnLst/>
          <a:rect l="0" t="0" r="0" b="0"/>
          <a:pathLst>
            <a:path>
              <a:moveTo>
                <a:pt x="0" y="0"/>
              </a:moveTo>
              <a:lnTo>
                <a:pt x="0" y="3971235"/>
              </a:lnTo>
              <a:lnTo>
                <a:pt x="1160145" y="397123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11C4499-FB7B-498A-845C-790E1DE4BC32}">
      <dsp:nvSpPr>
        <dsp:cNvPr id="0" name=""/>
        <dsp:cNvSpPr/>
      </dsp:nvSpPr>
      <dsp:spPr>
        <a:xfrm>
          <a:off x="2056580" y="422818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1">
                  <a:lumMod val="60000"/>
                  <a:lumOff val="40000"/>
                </a:schemeClr>
              </a:solidFill>
            </a:rPr>
            <a:t>Запрос предложений</a:t>
          </a:r>
        </a:p>
      </dsp:txBody>
      <dsp:txXfrm>
        <a:off x="2070301" y="4241909"/>
        <a:ext cx="3767970" cy="441032"/>
      </dsp:txXfrm>
    </dsp:sp>
    <dsp:sp modelId="{80767567-7E02-4917-9CB9-D703BE24FFFC}">
      <dsp:nvSpPr>
        <dsp:cNvPr id="0" name=""/>
        <dsp:cNvSpPr/>
      </dsp:nvSpPr>
      <dsp:spPr>
        <a:xfrm>
          <a:off x="896435" y="491190"/>
          <a:ext cx="1160145" cy="4499000"/>
        </a:xfrm>
        <a:custGeom>
          <a:avLst/>
          <a:gdLst/>
          <a:ahLst/>
          <a:cxnLst/>
          <a:rect l="0" t="0" r="0" b="0"/>
          <a:pathLst>
            <a:path>
              <a:moveTo>
                <a:pt x="0" y="0"/>
              </a:moveTo>
              <a:lnTo>
                <a:pt x="0" y="4499000"/>
              </a:lnTo>
              <a:lnTo>
                <a:pt x="1160145" y="449900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F822188-4AC4-48A1-97E1-ACC68F99C903}">
      <dsp:nvSpPr>
        <dsp:cNvPr id="0" name=""/>
        <dsp:cNvSpPr/>
      </dsp:nvSpPr>
      <dsp:spPr>
        <a:xfrm>
          <a:off x="2056580" y="4755953"/>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1">
                  <a:lumMod val="60000"/>
                  <a:lumOff val="40000"/>
                </a:schemeClr>
              </a:solidFill>
            </a:rPr>
            <a:t>Единственный  поставщик</a:t>
          </a:r>
        </a:p>
      </dsp:txBody>
      <dsp:txXfrm>
        <a:off x="2070301" y="4769674"/>
        <a:ext cx="3767970" cy="4410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199C-D2B2-46B8-B436-AFE057EE9949}">
      <dsp:nvSpPr>
        <dsp:cNvPr id="0" name=""/>
        <dsp:cNvSpPr/>
      </dsp:nvSpPr>
      <dsp:spPr>
        <a:xfrm>
          <a:off x="343704" y="22715"/>
          <a:ext cx="5527316"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Способы определения поставщиков</a:t>
          </a:r>
        </a:p>
      </dsp:txBody>
      <dsp:txXfrm>
        <a:off x="357425" y="36436"/>
        <a:ext cx="5499874" cy="441032"/>
      </dsp:txXfrm>
    </dsp:sp>
    <dsp:sp modelId="{3B1222AB-04A8-423B-AC47-0E7DA2CCC9A4}">
      <dsp:nvSpPr>
        <dsp:cNvPr id="0" name=""/>
        <dsp:cNvSpPr/>
      </dsp:nvSpPr>
      <dsp:spPr>
        <a:xfrm>
          <a:off x="896435" y="491190"/>
          <a:ext cx="1160145" cy="275121"/>
        </a:xfrm>
        <a:custGeom>
          <a:avLst/>
          <a:gdLst/>
          <a:ahLst/>
          <a:cxnLst/>
          <a:rect l="0" t="0" r="0" b="0"/>
          <a:pathLst>
            <a:path>
              <a:moveTo>
                <a:pt x="0" y="0"/>
              </a:moveTo>
              <a:lnTo>
                <a:pt x="0" y="275121"/>
              </a:lnTo>
              <a:lnTo>
                <a:pt x="1160145" y="275121"/>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DAD430C-DFF4-4217-9C1A-F0CF70B2D90B}">
      <dsp:nvSpPr>
        <dsp:cNvPr id="0" name=""/>
        <dsp:cNvSpPr/>
      </dsp:nvSpPr>
      <dsp:spPr>
        <a:xfrm>
          <a:off x="2056580" y="532074"/>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Открытый конкурс</a:t>
          </a:r>
        </a:p>
      </dsp:txBody>
      <dsp:txXfrm>
        <a:off x="2070301" y="545795"/>
        <a:ext cx="3767970" cy="441032"/>
      </dsp:txXfrm>
    </dsp:sp>
    <dsp:sp modelId="{45A88FDF-D3DA-4027-9E8F-845F5D88156B}">
      <dsp:nvSpPr>
        <dsp:cNvPr id="0" name=""/>
        <dsp:cNvSpPr/>
      </dsp:nvSpPr>
      <dsp:spPr>
        <a:xfrm>
          <a:off x="896435" y="491190"/>
          <a:ext cx="1160145" cy="803180"/>
        </a:xfrm>
        <a:custGeom>
          <a:avLst/>
          <a:gdLst/>
          <a:ahLst/>
          <a:cxnLst/>
          <a:rect l="0" t="0" r="0" b="0"/>
          <a:pathLst>
            <a:path>
              <a:moveTo>
                <a:pt x="0" y="0"/>
              </a:moveTo>
              <a:lnTo>
                <a:pt x="0" y="803180"/>
              </a:lnTo>
              <a:lnTo>
                <a:pt x="1160145" y="80318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912B522-66D5-4484-A2BE-6ED4BF88D91D}">
      <dsp:nvSpPr>
        <dsp:cNvPr id="0" name=""/>
        <dsp:cNvSpPr/>
      </dsp:nvSpPr>
      <dsp:spPr>
        <a:xfrm>
          <a:off x="2056580" y="1059839"/>
          <a:ext cx="3794521" cy="46906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Двухэтапный конкурс</a:t>
          </a:r>
        </a:p>
      </dsp:txBody>
      <dsp:txXfrm>
        <a:off x="2070318" y="1073577"/>
        <a:ext cx="3767045" cy="441586"/>
      </dsp:txXfrm>
    </dsp:sp>
    <dsp:sp modelId="{7B66EDD0-1756-4BAA-8C7B-CF6644A44A8C}">
      <dsp:nvSpPr>
        <dsp:cNvPr id="0" name=""/>
        <dsp:cNvSpPr/>
      </dsp:nvSpPr>
      <dsp:spPr>
        <a:xfrm>
          <a:off x="896435" y="491190"/>
          <a:ext cx="1160145" cy="1331824"/>
        </a:xfrm>
        <a:custGeom>
          <a:avLst/>
          <a:gdLst/>
          <a:ahLst/>
          <a:cxnLst/>
          <a:rect l="0" t="0" r="0" b="0"/>
          <a:pathLst>
            <a:path>
              <a:moveTo>
                <a:pt x="0" y="0"/>
              </a:moveTo>
              <a:lnTo>
                <a:pt x="0" y="1331824"/>
              </a:lnTo>
              <a:lnTo>
                <a:pt x="1160145" y="133182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543F5B-3FC9-430A-9306-3C095776595F}">
      <dsp:nvSpPr>
        <dsp:cNvPr id="0" name=""/>
        <dsp:cNvSpPr/>
      </dsp:nvSpPr>
      <dsp:spPr>
        <a:xfrm>
          <a:off x="2056580" y="1588193"/>
          <a:ext cx="3793633" cy="46964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Конкурс с ограниченным участием</a:t>
          </a:r>
        </a:p>
      </dsp:txBody>
      <dsp:txXfrm>
        <a:off x="2070335" y="1601948"/>
        <a:ext cx="3766123" cy="442134"/>
      </dsp:txXfrm>
    </dsp:sp>
    <dsp:sp modelId="{92741A9B-A97E-4415-8973-1563E7C20A24}">
      <dsp:nvSpPr>
        <dsp:cNvPr id="0" name=""/>
        <dsp:cNvSpPr/>
      </dsp:nvSpPr>
      <dsp:spPr>
        <a:xfrm>
          <a:off x="896435" y="491190"/>
          <a:ext cx="1160145" cy="1860174"/>
        </a:xfrm>
        <a:custGeom>
          <a:avLst/>
          <a:gdLst/>
          <a:ahLst/>
          <a:cxnLst/>
          <a:rect l="0" t="0" r="0" b="0"/>
          <a:pathLst>
            <a:path>
              <a:moveTo>
                <a:pt x="0" y="0"/>
              </a:moveTo>
              <a:lnTo>
                <a:pt x="0" y="1860174"/>
              </a:lnTo>
              <a:lnTo>
                <a:pt x="1160145" y="186017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9286093-D9E5-426D-AEB2-13B36B25DCB6}">
      <dsp:nvSpPr>
        <dsp:cNvPr id="0" name=""/>
        <dsp:cNvSpPr/>
      </dsp:nvSpPr>
      <dsp:spPr>
        <a:xfrm>
          <a:off x="2056580" y="2117127"/>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a:solidFill>
                <a:srgbClr val="9DC3E6"/>
              </a:solidFill>
            </a:rPr>
            <a:t>Электронный аукцион</a:t>
          </a:r>
        </a:p>
      </dsp:txBody>
      <dsp:txXfrm>
        <a:off x="2070301" y="2130848"/>
        <a:ext cx="3767970" cy="441032"/>
      </dsp:txXfrm>
    </dsp:sp>
    <dsp:sp modelId="{CC466AA7-80CD-4336-9793-1B52B0334B51}">
      <dsp:nvSpPr>
        <dsp:cNvPr id="0" name=""/>
        <dsp:cNvSpPr/>
      </dsp:nvSpPr>
      <dsp:spPr>
        <a:xfrm>
          <a:off x="896435" y="491190"/>
          <a:ext cx="1160145" cy="2387939"/>
        </a:xfrm>
        <a:custGeom>
          <a:avLst/>
          <a:gdLst/>
          <a:ahLst/>
          <a:cxnLst/>
          <a:rect l="0" t="0" r="0" b="0"/>
          <a:pathLst>
            <a:path>
              <a:moveTo>
                <a:pt x="0" y="0"/>
              </a:moveTo>
              <a:lnTo>
                <a:pt x="0" y="2387939"/>
              </a:lnTo>
              <a:lnTo>
                <a:pt x="1160145" y="2387939"/>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2DC7F50-9D65-48BA-80CF-F6EE88EB0A1D}">
      <dsp:nvSpPr>
        <dsp:cNvPr id="0" name=""/>
        <dsp:cNvSpPr/>
      </dsp:nvSpPr>
      <dsp:spPr>
        <a:xfrm>
          <a:off x="2056580" y="2644892"/>
          <a:ext cx="3780280"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a:t>
          </a:r>
        </a:p>
      </dsp:txBody>
      <dsp:txXfrm>
        <a:off x="2070301" y="2658613"/>
        <a:ext cx="3752838" cy="441032"/>
      </dsp:txXfrm>
    </dsp:sp>
    <dsp:sp modelId="{F6676B83-4DC5-4483-B266-DA1B21B9F43B}">
      <dsp:nvSpPr>
        <dsp:cNvPr id="0" name=""/>
        <dsp:cNvSpPr/>
      </dsp:nvSpPr>
      <dsp:spPr>
        <a:xfrm>
          <a:off x="896435" y="491190"/>
          <a:ext cx="1160145" cy="2915705"/>
        </a:xfrm>
        <a:custGeom>
          <a:avLst/>
          <a:gdLst/>
          <a:ahLst/>
          <a:cxnLst/>
          <a:rect l="0" t="0" r="0" b="0"/>
          <a:pathLst>
            <a:path>
              <a:moveTo>
                <a:pt x="0" y="0"/>
              </a:moveTo>
              <a:lnTo>
                <a:pt x="0" y="2915705"/>
              </a:lnTo>
              <a:lnTo>
                <a:pt x="1160145" y="291570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F25539E-90E6-4CBB-B8D1-901E068781AD}">
      <dsp:nvSpPr>
        <dsp:cNvPr id="0" name=""/>
        <dsp:cNvSpPr/>
      </dsp:nvSpPr>
      <dsp:spPr>
        <a:xfrm>
          <a:off x="2056580" y="317265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Предварительный отбор</a:t>
          </a:r>
        </a:p>
      </dsp:txBody>
      <dsp:txXfrm>
        <a:off x="2070301" y="3186379"/>
        <a:ext cx="3767970" cy="441032"/>
      </dsp:txXfrm>
    </dsp:sp>
    <dsp:sp modelId="{925CCAC0-CDED-4DE5-8F55-8BA930B70173}">
      <dsp:nvSpPr>
        <dsp:cNvPr id="0" name=""/>
        <dsp:cNvSpPr/>
      </dsp:nvSpPr>
      <dsp:spPr>
        <a:xfrm>
          <a:off x="896435" y="491190"/>
          <a:ext cx="1160145" cy="3443470"/>
        </a:xfrm>
        <a:custGeom>
          <a:avLst/>
          <a:gdLst/>
          <a:ahLst/>
          <a:cxnLst/>
          <a:rect l="0" t="0" r="0" b="0"/>
          <a:pathLst>
            <a:path>
              <a:moveTo>
                <a:pt x="0" y="0"/>
              </a:moveTo>
              <a:lnTo>
                <a:pt x="0" y="3443470"/>
              </a:lnTo>
              <a:lnTo>
                <a:pt x="1160145" y="344347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382404C-ABFB-46E6-A4BA-D3D69A6E18DE}">
      <dsp:nvSpPr>
        <dsp:cNvPr id="0" name=""/>
        <dsp:cNvSpPr/>
      </dsp:nvSpPr>
      <dsp:spPr>
        <a:xfrm>
          <a:off x="2056580" y="3700423"/>
          <a:ext cx="3780283"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 </a:t>
          </a:r>
          <a:br>
            <a:rPr lang="ru-RU" sz="1800" b="1" kern="1200" dirty="0">
              <a:solidFill>
                <a:srgbClr val="9DC3E6"/>
              </a:solidFill>
            </a:rPr>
          </a:br>
          <a:r>
            <a:rPr lang="ru-RU" sz="1400" b="1" kern="1200" dirty="0">
              <a:solidFill>
                <a:srgbClr val="9DC3E6"/>
              </a:solidFill>
            </a:rPr>
            <a:t>(ГП и ликвидация ЧС, ст.82)</a:t>
          </a:r>
        </a:p>
      </dsp:txBody>
      <dsp:txXfrm>
        <a:off x="2070301" y="3714144"/>
        <a:ext cx="3752841" cy="441032"/>
      </dsp:txXfrm>
    </dsp:sp>
    <dsp:sp modelId="{DC71B726-B3A0-4A25-BE3B-BB3D1D574813}">
      <dsp:nvSpPr>
        <dsp:cNvPr id="0" name=""/>
        <dsp:cNvSpPr/>
      </dsp:nvSpPr>
      <dsp:spPr>
        <a:xfrm>
          <a:off x="896435" y="491190"/>
          <a:ext cx="1160145" cy="3971235"/>
        </a:xfrm>
        <a:custGeom>
          <a:avLst/>
          <a:gdLst/>
          <a:ahLst/>
          <a:cxnLst/>
          <a:rect l="0" t="0" r="0" b="0"/>
          <a:pathLst>
            <a:path>
              <a:moveTo>
                <a:pt x="0" y="0"/>
              </a:moveTo>
              <a:lnTo>
                <a:pt x="0" y="3971235"/>
              </a:lnTo>
              <a:lnTo>
                <a:pt x="1160145" y="397123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11C4499-FB7B-498A-845C-790E1DE4BC32}">
      <dsp:nvSpPr>
        <dsp:cNvPr id="0" name=""/>
        <dsp:cNvSpPr/>
      </dsp:nvSpPr>
      <dsp:spPr>
        <a:xfrm>
          <a:off x="2056580" y="422818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FFFFFF"/>
              </a:solidFill>
            </a:rPr>
            <a:t>Запрос предложений</a:t>
          </a:r>
        </a:p>
      </dsp:txBody>
      <dsp:txXfrm>
        <a:off x="2070301" y="4241909"/>
        <a:ext cx="3767970" cy="441032"/>
      </dsp:txXfrm>
    </dsp:sp>
    <dsp:sp modelId="{80767567-7E02-4917-9CB9-D703BE24FFFC}">
      <dsp:nvSpPr>
        <dsp:cNvPr id="0" name=""/>
        <dsp:cNvSpPr/>
      </dsp:nvSpPr>
      <dsp:spPr>
        <a:xfrm>
          <a:off x="896435" y="491190"/>
          <a:ext cx="1160145" cy="4499000"/>
        </a:xfrm>
        <a:custGeom>
          <a:avLst/>
          <a:gdLst/>
          <a:ahLst/>
          <a:cxnLst/>
          <a:rect l="0" t="0" r="0" b="0"/>
          <a:pathLst>
            <a:path>
              <a:moveTo>
                <a:pt x="0" y="0"/>
              </a:moveTo>
              <a:lnTo>
                <a:pt x="0" y="4499000"/>
              </a:lnTo>
              <a:lnTo>
                <a:pt x="1160145" y="449900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F822188-4AC4-48A1-97E1-ACC68F99C903}">
      <dsp:nvSpPr>
        <dsp:cNvPr id="0" name=""/>
        <dsp:cNvSpPr/>
      </dsp:nvSpPr>
      <dsp:spPr>
        <a:xfrm>
          <a:off x="2056580" y="4755953"/>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Единственный  поставщик</a:t>
          </a:r>
        </a:p>
      </dsp:txBody>
      <dsp:txXfrm>
        <a:off x="2070301" y="4769674"/>
        <a:ext cx="3767970" cy="4410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199C-D2B2-46B8-B436-AFE057EE9949}">
      <dsp:nvSpPr>
        <dsp:cNvPr id="0" name=""/>
        <dsp:cNvSpPr/>
      </dsp:nvSpPr>
      <dsp:spPr>
        <a:xfrm>
          <a:off x="343704" y="22715"/>
          <a:ext cx="5527316"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Способы определения поставщиков</a:t>
          </a:r>
        </a:p>
      </dsp:txBody>
      <dsp:txXfrm>
        <a:off x="357425" y="36436"/>
        <a:ext cx="5499874" cy="441032"/>
      </dsp:txXfrm>
    </dsp:sp>
    <dsp:sp modelId="{3B1222AB-04A8-423B-AC47-0E7DA2CCC9A4}">
      <dsp:nvSpPr>
        <dsp:cNvPr id="0" name=""/>
        <dsp:cNvSpPr/>
      </dsp:nvSpPr>
      <dsp:spPr>
        <a:xfrm>
          <a:off x="896435" y="491190"/>
          <a:ext cx="1160145" cy="275121"/>
        </a:xfrm>
        <a:custGeom>
          <a:avLst/>
          <a:gdLst/>
          <a:ahLst/>
          <a:cxnLst/>
          <a:rect l="0" t="0" r="0" b="0"/>
          <a:pathLst>
            <a:path>
              <a:moveTo>
                <a:pt x="0" y="0"/>
              </a:moveTo>
              <a:lnTo>
                <a:pt x="0" y="275121"/>
              </a:lnTo>
              <a:lnTo>
                <a:pt x="1160145" y="275121"/>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DAD430C-DFF4-4217-9C1A-F0CF70B2D90B}">
      <dsp:nvSpPr>
        <dsp:cNvPr id="0" name=""/>
        <dsp:cNvSpPr/>
      </dsp:nvSpPr>
      <dsp:spPr>
        <a:xfrm>
          <a:off x="2056580" y="532074"/>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Открытый конкурс</a:t>
          </a:r>
        </a:p>
      </dsp:txBody>
      <dsp:txXfrm>
        <a:off x="2070301" y="545795"/>
        <a:ext cx="3767970" cy="441032"/>
      </dsp:txXfrm>
    </dsp:sp>
    <dsp:sp modelId="{45A88FDF-D3DA-4027-9E8F-845F5D88156B}">
      <dsp:nvSpPr>
        <dsp:cNvPr id="0" name=""/>
        <dsp:cNvSpPr/>
      </dsp:nvSpPr>
      <dsp:spPr>
        <a:xfrm>
          <a:off x="896435" y="491190"/>
          <a:ext cx="1160145" cy="803180"/>
        </a:xfrm>
        <a:custGeom>
          <a:avLst/>
          <a:gdLst/>
          <a:ahLst/>
          <a:cxnLst/>
          <a:rect l="0" t="0" r="0" b="0"/>
          <a:pathLst>
            <a:path>
              <a:moveTo>
                <a:pt x="0" y="0"/>
              </a:moveTo>
              <a:lnTo>
                <a:pt x="0" y="803180"/>
              </a:lnTo>
              <a:lnTo>
                <a:pt x="1160145" y="80318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912B522-66D5-4484-A2BE-6ED4BF88D91D}">
      <dsp:nvSpPr>
        <dsp:cNvPr id="0" name=""/>
        <dsp:cNvSpPr/>
      </dsp:nvSpPr>
      <dsp:spPr>
        <a:xfrm>
          <a:off x="2056580" y="1059839"/>
          <a:ext cx="3794521" cy="46906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Двухэтапный конкурс</a:t>
          </a:r>
        </a:p>
      </dsp:txBody>
      <dsp:txXfrm>
        <a:off x="2070318" y="1073577"/>
        <a:ext cx="3767045" cy="441586"/>
      </dsp:txXfrm>
    </dsp:sp>
    <dsp:sp modelId="{7B66EDD0-1756-4BAA-8C7B-CF6644A44A8C}">
      <dsp:nvSpPr>
        <dsp:cNvPr id="0" name=""/>
        <dsp:cNvSpPr/>
      </dsp:nvSpPr>
      <dsp:spPr>
        <a:xfrm>
          <a:off x="896435" y="491190"/>
          <a:ext cx="1160145" cy="1331824"/>
        </a:xfrm>
        <a:custGeom>
          <a:avLst/>
          <a:gdLst/>
          <a:ahLst/>
          <a:cxnLst/>
          <a:rect l="0" t="0" r="0" b="0"/>
          <a:pathLst>
            <a:path>
              <a:moveTo>
                <a:pt x="0" y="0"/>
              </a:moveTo>
              <a:lnTo>
                <a:pt x="0" y="1331824"/>
              </a:lnTo>
              <a:lnTo>
                <a:pt x="1160145" y="133182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543F5B-3FC9-430A-9306-3C095776595F}">
      <dsp:nvSpPr>
        <dsp:cNvPr id="0" name=""/>
        <dsp:cNvSpPr/>
      </dsp:nvSpPr>
      <dsp:spPr>
        <a:xfrm>
          <a:off x="2056580" y="1588193"/>
          <a:ext cx="3793633" cy="46964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Конкурс с ограниченным участием</a:t>
          </a:r>
        </a:p>
      </dsp:txBody>
      <dsp:txXfrm>
        <a:off x="2070335" y="1601948"/>
        <a:ext cx="3766123" cy="442134"/>
      </dsp:txXfrm>
    </dsp:sp>
    <dsp:sp modelId="{92741A9B-A97E-4415-8973-1563E7C20A24}">
      <dsp:nvSpPr>
        <dsp:cNvPr id="0" name=""/>
        <dsp:cNvSpPr/>
      </dsp:nvSpPr>
      <dsp:spPr>
        <a:xfrm>
          <a:off x="896435" y="491190"/>
          <a:ext cx="1160145" cy="1860174"/>
        </a:xfrm>
        <a:custGeom>
          <a:avLst/>
          <a:gdLst/>
          <a:ahLst/>
          <a:cxnLst/>
          <a:rect l="0" t="0" r="0" b="0"/>
          <a:pathLst>
            <a:path>
              <a:moveTo>
                <a:pt x="0" y="0"/>
              </a:moveTo>
              <a:lnTo>
                <a:pt x="0" y="1860174"/>
              </a:lnTo>
              <a:lnTo>
                <a:pt x="1160145" y="186017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9286093-D9E5-426D-AEB2-13B36B25DCB6}">
      <dsp:nvSpPr>
        <dsp:cNvPr id="0" name=""/>
        <dsp:cNvSpPr/>
      </dsp:nvSpPr>
      <dsp:spPr>
        <a:xfrm>
          <a:off x="2056580" y="2117127"/>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a:solidFill>
                <a:srgbClr val="9DC3E6"/>
              </a:solidFill>
            </a:rPr>
            <a:t>Электронный аукцион</a:t>
          </a:r>
        </a:p>
      </dsp:txBody>
      <dsp:txXfrm>
        <a:off x="2070301" y="2130848"/>
        <a:ext cx="3767970" cy="441032"/>
      </dsp:txXfrm>
    </dsp:sp>
    <dsp:sp modelId="{CC466AA7-80CD-4336-9793-1B52B0334B51}">
      <dsp:nvSpPr>
        <dsp:cNvPr id="0" name=""/>
        <dsp:cNvSpPr/>
      </dsp:nvSpPr>
      <dsp:spPr>
        <a:xfrm>
          <a:off x="896435" y="491190"/>
          <a:ext cx="1160145" cy="2387939"/>
        </a:xfrm>
        <a:custGeom>
          <a:avLst/>
          <a:gdLst/>
          <a:ahLst/>
          <a:cxnLst/>
          <a:rect l="0" t="0" r="0" b="0"/>
          <a:pathLst>
            <a:path>
              <a:moveTo>
                <a:pt x="0" y="0"/>
              </a:moveTo>
              <a:lnTo>
                <a:pt x="0" y="2387939"/>
              </a:lnTo>
              <a:lnTo>
                <a:pt x="1160145" y="2387939"/>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2DC7F50-9D65-48BA-80CF-F6EE88EB0A1D}">
      <dsp:nvSpPr>
        <dsp:cNvPr id="0" name=""/>
        <dsp:cNvSpPr/>
      </dsp:nvSpPr>
      <dsp:spPr>
        <a:xfrm>
          <a:off x="2056580" y="2644892"/>
          <a:ext cx="3780280"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a:t>
          </a:r>
        </a:p>
      </dsp:txBody>
      <dsp:txXfrm>
        <a:off x="2070301" y="2658613"/>
        <a:ext cx="3752838" cy="441032"/>
      </dsp:txXfrm>
    </dsp:sp>
    <dsp:sp modelId="{F6676B83-4DC5-4483-B266-DA1B21B9F43B}">
      <dsp:nvSpPr>
        <dsp:cNvPr id="0" name=""/>
        <dsp:cNvSpPr/>
      </dsp:nvSpPr>
      <dsp:spPr>
        <a:xfrm>
          <a:off x="896435" y="491190"/>
          <a:ext cx="1160145" cy="2915705"/>
        </a:xfrm>
        <a:custGeom>
          <a:avLst/>
          <a:gdLst/>
          <a:ahLst/>
          <a:cxnLst/>
          <a:rect l="0" t="0" r="0" b="0"/>
          <a:pathLst>
            <a:path>
              <a:moveTo>
                <a:pt x="0" y="0"/>
              </a:moveTo>
              <a:lnTo>
                <a:pt x="0" y="2915705"/>
              </a:lnTo>
              <a:lnTo>
                <a:pt x="1160145" y="291570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F25539E-90E6-4CBB-B8D1-901E068781AD}">
      <dsp:nvSpPr>
        <dsp:cNvPr id="0" name=""/>
        <dsp:cNvSpPr/>
      </dsp:nvSpPr>
      <dsp:spPr>
        <a:xfrm>
          <a:off x="2056580" y="317265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Предварительный отбор</a:t>
          </a:r>
        </a:p>
      </dsp:txBody>
      <dsp:txXfrm>
        <a:off x="2070301" y="3186379"/>
        <a:ext cx="3767970" cy="441032"/>
      </dsp:txXfrm>
    </dsp:sp>
    <dsp:sp modelId="{925CCAC0-CDED-4DE5-8F55-8BA930B70173}">
      <dsp:nvSpPr>
        <dsp:cNvPr id="0" name=""/>
        <dsp:cNvSpPr/>
      </dsp:nvSpPr>
      <dsp:spPr>
        <a:xfrm>
          <a:off x="896435" y="491190"/>
          <a:ext cx="1160145" cy="3443470"/>
        </a:xfrm>
        <a:custGeom>
          <a:avLst/>
          <a:gdLst/>
          <a:ahLst/>
          <a:cxnLst/>
          <a:rect l="0" t="0" r="0" b="0"/>
          <a:pathLst>
            <a:path>
              <a:moveTo>
                <a:pt x="0" y="0"/>
              </a:moveTo>
              <a:lnTo>
                <a:pt x="0" y="3443470"/>
              </a:lnTo>
              <a:lnTo>
                <a:pt x="1160145" y="344347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382404C-ABFB-46E6-A4BA-D3D69A6E18DE}">
      <dsp:nvSpPr>
        <dsp:cNvPr id="0" name=""/>
        <dsp:cNvSpPr/>
      </dsp:nvSpPr>
      <dsp:spPr>
        <a:xfrm>
          <a:off x="2056580" y="3700423"/>
          <a:ext cx="3780283"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 </a:t>
          </a:r>
          <a:br>
            <a:rPr lang="ru-RU" sz="1800" b="1" kern="1200" dirty="0">
              <a:solidFill>
                <a:srgbClr val="9DC3E6"/>
              </a:solidFill>
            </a:rPr>
          </a:br>
          <a:r>
            <a:rPr lang="ru-RU" sz="1400" b="1" kern="1200" dirty="0">
              <a:solidFill>
                <a:srgbClr val="9DC3E6"/>
              </a:solidFill>
            </a:rPr>
            <a:t>(ГП и ликвидация ЧС, ст.82)</a:t>
          </a:r>
        </a:p>
      </dsp:txBody>
      <dsp:txXfrm>
        <a:off x="2070301" y="3714144"/>
        <a:ext cx="3752841" cy="441032"/>
      </dsp:txXfrm>
    </dsp:sp>
    <dsp:sp modelId="{DC71B726-B3A0-4A25-BE3B-BB3D1D574813}">
      <dsp:nvSpPr>
        <dsp:cNvPr id="0" name=""/>
        <dsp:cNvSpPr/>
      </dsp:nvSpPr>
      <dsp:spPr>
        <a:xfrm>
          <a:off x="896435" y="491190"/>
          <a:ext cx="1160145" cy="3971235"/>
        </a:xfrm>
        <a:custGeom>
          <a:avLst/>
          <a:gdLst/>
          <a:ahLst/>
          <a:cxnLst/>
          <a:rect l="0" t="0" r="0" b="0"/>
          <a:pathLst>
            <a:path>
              <a:moveTo>
                <a:pt x="0" y="0"/>
              </a:moveTo>
              <a:lnTo>
                <a:pt x="0" y="3971235"/>
              </a:lnTo>
              <a:lnTo>
                <a:pt x="1160145" y="397123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11C4499-FB7B-498A-845C-790E1DE4BC32}">
      <dsp:nvSpPr>
        <dsp:cNvPr id="0" name=""/>
        <dsp:cNvSpPr/>
      </dsp:nvSpPr>
      <dsp:spPr>
        <a:xfrm>
          <a:off x="2056580" y="422818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предложений</a:t>
          </a:r>
        </a:p>
      </dsp:txBody>
      <dsp:txXfrm>
        <a:off x="2070301" y="4241909"/>
        <a:ext cx="3767970" cy="441032"/>
      </dsp:txXfrm>
    </dsp:sp>
    <dsp:sp modelId="{80767567-7E02-4917-9CB9-D703BE24FFFC}">
      <dsp:nvSpPr>
        <dsp:cNvPr id="0" name=""/>
        <dsp:cNvSpPr/>
      </dsp:nvSpPr>
      <dsp:spPr>
        <a:xfrm>
          <a:off x="896435" y="491190"/>
          <a:ext cx="1160145" cy="4499000"/>
        </a:xfrm>
        <a:custGeom>
          <a:avLst/>
          <a:gdLst/>
          <a:ahLst/>
          <a:cxnLst/>
          <a:rect l="0" t="0" r="0" b="0"/>
          <a:pathLst>
            <a:path>
              <a:moveTo>
                <a:pt x="0" y="0"/>
              </a:moveTo>
              <a:lnTo>
                <a:pt x="0" y="4499000"/>
              </a:lnTo>
              <a:lnTo>
                <a:pt x="1160145" y="449900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F822188-4AC4-48A1-97E1-ACC68F99C903}">
      <dsp:nvSpPr>
        <dsp:cNvPr id="0" name=""/>
        <dsp:cNvSpPr/>
      </dsp:nvSpPr>
      <dsp:spPr>
        <a:xfrm>
          <a:off x="2056580" y="4755953"/>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rPr>
            <a:t>Единственный  поставщик</a:t>
          </a:r>
        </a:p>
      </dsp:txBody>
      <dsp:txXfrm>
        <a:off x="2070301" y="4769674"/>
        <a:ext cx="3767970" cy="44103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DBCE9-8199-4E52-8A2C-41A6FDC53537}">
      <dsp:nvSpPr>
        <dsp:cNvPr id="0" name=""/>
        <dsp:cNvSpPr/>
      </dsp:nvSpPr>
      <dsp:spPr>
        <a:xfrm rot="5400000">
          <a:off x="7502904" y="-3239668"/>
          <a:ext cx="634263" cy="737361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не более  10% суммы контракта</a:t>
          </a:r>
        </a:p>
      </dsp:txBody>
      <dsp:txXfrm rot="-5400000">
        <a:off x="4133226" y="160972"/>
        <a:ext cx="7342657" cy="572339"/>
      </dsp:txXfrm>
    </dsp:sp>
    <dsp:sp modelId="{60F428DB-1AB2-4F1E-A3B6-BFC7391D774B}">
      <dsp:nvSpPr>
        <dsp:cNvPr id="0" name=""/>
        <dsp:cNvSpPr/>
      </dsp:nvSpPr>
      <dsp:spPr>
        <a:xfrm>
          <a:off x="0" y="57722"/>
          <a:ext cx="4147660" cy="778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ru-RU" sz="1800" kern="1200" dirty="0"/>
            <a:t>До 3 млн. руб.</a:t>
          </a:r>
        </a:p>
      </dsp:txBody>
      <dsp:txXfrm>
        <a:off x="38004" y="95726"/>
        <a:ext cx="4071652" cy="702512"/>
      </dsp:txXfrm>
    </dsp:sp>
    <dsp:sp modelId="{8D0FA7CC-6165-4C2E-84FB-8197292344CC}">
      <dsp:nvSpPr>
        <dsp:cNvPr id="0" name=""/>
        <dsp:cNvSpPr/>
      </dsp:nvSpPr>
      <dsp:spPr>
        <a:xfrm rot="5400000">
          <a:off x="7457896" y="-2390860"/>
          <a:ext cx="714740" cy="737361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не более  5% суммы контракта</a:t>
          </a:r>
        </a:p>
      </dsp:txBody>
      <dsp:txXfrm rot="-5400000">
        <a:off x="4128457" y="973470"/>
        <a:ext cx="7338728" cy="644958"/>
      </dsp:txXfrm>
    </dsp:sp>
    <dsp:sp modelId="{B5A9204C-55BC-4DD6-9CA6-31BDE33618AE}">
      <dsp:nvSpPr>
        <dsp:cNvPr id="0" name=""/>
        <dsp:cNvSpPr/>
      </dsp:nvSpPr>
      <dsp:spPr>
        <a:xfrm>
          <a:off x="0" y="878303"/>
          <a:ext cx="4147660" cy="84833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ru-RU" sz="1800" kern="1200" dirty="0"/>
            <a:t>От 3 до 50 млн.руб.</a:t>
          </a:r>
        </a:p>
      </dsp:txBody>
      <dsp:txXfrm>
        <a:off x="41412" y="919715"/>
        <a:ext cx="4064836" cy="765507"/>
      </dsp:txXfrm>
    </dsp:sp>
    <dsp:sp modelId="{AF7B6160-A5C5-4F10-BEF9-5DF032377261}">
      <dsp:nvSpPr>
        <dsp:cNvPr id="0" name=""/>
        <dsp:cNvSpPr/>
      </dsp:nvSpPr>
      <dsp:spPr>
        <a:xfrm rot="5400000">
          <a:off x="7542000" y="-1439095"/>
          <a:ext cx="546533" cy="737361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не более  1% суммы контракта</a:t>
          </a:r>
        </a:p>
      </dsp:txBody>
      <dsp:txXfrm rot="-5400000">
        <a:off x="4128457" y="2001128"/>
        <a:ext cx="7346939" cy="493173"/>
      </dsp:txXfrm>
    </dsp:sp>
    <dsp:sp modelId="{A6E0EA45-08E4-4A14-93D8-AE1EA5F91F3C}">
      <dsp:nvSpPr>
        <dsp:cNvPr id="0" name=""/>
        <dsp:cNvSpPr/>
      </dsp:nvSpPr>
      <dsp:spPr>
        <a:xfrm>
          <a:off x="0" y="1745712"/>
          <a:ext cx="4147660" cy="884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ru-RU" sz="1800" kern="1200" dirty="0"/>
            <a:t>От 50 до  100 млн.руб.</a:t>
          </a:r>
        </a:p>
      </dsp:txBody>
      <dsp:txXfrm>
        <a:off x="43198" y="1788910"/>
        <a:ext cx="4061264" cy="798515"/>
      </dsp:txXfrm>
    </dsp:sp>
    <dsp:sp modelId="{C2EEC7E1-A7B9-7749-9B04-0FFFA83A6AA9}">
      <dsp:nvSpPr>
        <dsp:cNvPr id="0" name=""/>
        <dsp:cNvSpPr/>
      </dsp:nvSpPr>
      <dsp:spPr>
        <a:xfrm>
          <a:off x="0" y="2844668"/>
          <a:ext cx="4147660" cy="929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ru-RU" sz="1800" kern="1200" dirty="0"/>
            <a:t>Более 100 млн.руб.</a:t>
          </a:r>
        </a:p>
      </dsp:txBody>
      <dsp:txXfrm>
        <a:off x="45353" y="2890021"/>
        <a:ext cx="4056954" cy="8383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DBE7E-2FC8-47C7-8E9C-8DFA67D7E365}">
      <dsp:nvSpPr>
        <dsp:cNvPr id="0" name=""/>
        <dsp:cNvSpPr/>
      </dsp:nvSpPr>
      <dsp:spPr>
        <a:xfrm rot="5400000">
          <a:off x="5581294" y="-4766510"/>
          <a:ext cx="746873" cy="104108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a:t>Поставка товаров ненадлежащего качества</a:t>
          </a:r>
        </a:p>
      </dsp:txBody>
      <dsp:txXfrm rot="-5400000">
        <a:off x="749283" y="101960"/>
        <a:ext cx="10374437" cy="673955"/>
      </dsp:txXfrm>
    </dsp:sp>
    <dsp:sp modelId="{0CEC917A-C0AA-4452-A198-46010AA23BBB}">
      <dsp:nvSpPr>
        <dsp:cNvPr id="0" name=""/>
        <dsp:cNvSpPr/>
      </dsp:nvSpPr>
      <dsp:spPr>
        <a:xfrm>
          <a:off x="0" y="3126"/>
          <a:ext cx="558131" cy="8716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ru-RU" sz="2000" b="1" kern="1200" dirty="0"/>
        </a:p>
      </dsp:txBody>
      <dsp:txXfrm>
        <a:off x="27246" y="30372"/>
        <a:ext cx="503639" cy="817130"/>
      </dsp:txXfrm>
    </dsp:sp>
    <dsp:sp modelId="{D1F9A21C-8EF3-4A56-8AD3-56BE625D8498}">
      <dsp:nvSpPr>
        <dsp:cNvPr id="0" name=""/>
        <dsp:cNvSpPr/>
      </dsp:nvSpPr>
      <dsp:spPr>
        <a:xfrm rot="5400000">
          <a:off x="5636863" y="-3966400"/>
          <a:ext cx="615467" cy="104108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a:t>Поставка некомплектных товаров</a:t>
          </a:r>
        </a:p>
      </dsp:txBody>
      <dsp:txXfrm rot="-5400000">
        <a:off x="739149" y="961359"/>
        <a:ext cx="10380851" cy="555377"/>
      </dsp:txXfrm>
    </dsp:sp>
    <dsp:sp modelId="{58752F2D-9ECD-430D-91AF-A1758A5C68D9}">
      <dsp:nvSpPr>
        <dsp:cNvPr id="0" name=""/>
        <dsp:cNvSpPr/>
      </dsp:nvSpPr>
      <dsp:spPr>
        <a:xfrm>
          <a:off x="0" y="950881"/>
          <a:ext cx="558131" cy="6439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ru-RU" sz="2000" b="1" kern="1200" dirty="0"/>
        </a:p>
      </dsp:txBody>
      <dsp:txXfrm>
        <a:off x="27246" y="978127"/>
        <a:ext cx="503639" cy="589505"/>
      </dsp:txXfrm>
    </dsp:sp>
    <dsp:sp modelId="{3DF8F0A9-AF5C-4C9A-A05C-A58DF92F4DD4}">
      <dsp:nvSpPr>
        <dsp:cNvPr id="0" name=""/>
        <dsp:cNvSpPr/>
      </dsp:nvSpPr>
      <dsp:spPr>
        <a:xfrm rot="5400000">
          <a:off x="5623054" y="-3191105"/>
          <a:ext cx="663355" cy="104108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a:t>Нарушение сроков поставки товаров (два и более раза)</a:t>
          </a:r>
        </a:p>
      </dsp:txBody>
      <dsp:txXfrm rot="-5400000">
        <a:off x="749284" y="1715047"/>
        <a:ext cx="10378514" cy="598591"/>
      </dsp:txXfrm>
    </dsp:sp>
    <dsp:sp modelId="{2117C7A6-0222-479F-8151-530C87753E46}">
      <dsp:nvSpPr>
        <dsp:cNvPr id="0" name=""/>
        <dsp:cNvSpPr/>
      </dsp:nvSpPr>
      <dsp:spPr>
        <a:xfrm>
          <a:off x="0" y="1669183"/>
          <a:ext cx="558131" cy="6939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ru-RU" sz="2000" b="1" kern="1200" dirty="0"/>
        </a:p>
      </dsp:txBody>
      <dsp:txXfrm>
        <a:off x="27246" y="1696429"/>
        <a:ext cx="503639" cy="639482"/>
      </dsp:txXfrm>
    </dsp:sp>
    <dsp:sp modelId="{EE9B7799-372B-4424-9543-2095C857F443}">
      <dsp:nvSpPr>
        <dsp:cNvPr id="0" name=""/>
        <dsp:cNvSpPr/>
      </dsp:nvSpPr>
      <dsp:spPr>
        <a:xfrm rot="5400000">
          <a:off x="5542139" y="-2357221"/>
          <a:ext cx="825184" cy="104108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a:t>Нарушение сроков начала или хода выполнения работ</a:t>
          </a:r>
        </a:p>
      </dsp:txBody>
      <dsp:txXfrm rot="-5400000">
        <a:off x="749283" y="2475917"/>
        <a:ext cx="10370614" cy="744620"/>
      </dsp:txXfrm>
    </dsp:sp>
    <dsp:sp modelId="{10DCF8FB-B6EF-4FAE-8F6D-37E9EB70FF34}">
      <dsp:nvSpPr>
        <dsp:cNvPr id="0" name=""/>
        <dsp:cNvSpPr/>
      </dsp:nvSpPr>
      <dsp:spPr>
        <a:xfrm>
          <a:off x="0" y="2440176"/>
          <a:ext cx="558131" cy="8197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ru-RU" sz="2000" b="1" kern="1200" baseline="0" dirty="0"/>
        </a:p>
      </dsp:txBody>
      <dsp:txXfrm>
        <a:off x="27246" y="2467422"/>
        <a:ext cx="503639" cy="765265"/>
      </dsp:txXfrm>
    </dsp:sp>
    <dsp:sp modelId="{4DABCE23-AC92-4360-B5CE-06FA414F4CC8}">
      <dsp:nvSpPr>
        <dsp:cNvPr id="0" name=""/>
        <dsp:cNvSpPr/>
      </dsp:nvSpPr>
      <dsp:spPr>
        <a:xfrm rot="5400000">
          <a:off x="5619416" y="-1489506"/>
          <a:ext cx="670631" cy="1041089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a:t>Существенные и неустранимые нарушения условий контракта</a:t>
          </a:r>
        </a:p>
      </dsp:txBody>
      <dsp:txXfrm rot="-5400000">
        <a:off x="749284" y="3413364"/>
        <a:ext cx="10378158" cy="605155"/>
      </dsp:txXfrm>
    </dsp:sp>
    <dsp:sp modelId="{ECE86B65-D2D3-495C-86CC-13EE509270F2}">
      <dsp:nvSpPr>
        <dsp:cNvPr id="0" name=""/>
        <dsp:cNvSpPr/>
      </dsp:nvSpPr>
      <dsp:spPr>
        <a:xfrm>
          <a:off x="0" y="3336951"/>
          <a:ext cx="558131" cy="7616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ru-RU" sz="2000" b="1" kern="1200" dirty="0"/>
        </a:p>
      </dsp:txBody>
      <dsp:txXfrm>
        <a:off x="27246" y="3364197"/>
        <a:ext cx="503639" cy="707144"/>
      </dsp:txXfrm>
    </dsp:sp>
    <dsp:sp modelId="{E04BD522-AF29-47DE-B381-2CC8654D4447}">
      <dsp:nvSpPr>
        <dsp:cNvPr id="0" name=""/>
        <dsp:cNvSpPr/>
      </dsp:nvSpPr>
      <dsp:spPr>
        <a:xfrm rot="5400000">
          <a:off x="5465568" y="-528951"/>
          <a:ext cx="974911" cy="10393097"/>
        </a:xfrm>
        <a:prstGeom prst="round2SameRect">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u-RU" sz="2000" b="1" kern="1200" dirty="0">
              <a:solidFill>
                <a:schemeClr val="bg1"/>
              </a:solidFill>
            </a:rPr>
            <a:t>Предоставление поставщиком недостоверной информации о своем соответствии требованиям документации</a:t>
          </a:r>
        </a:p>
      </dsp:txBody>
      <dsp:txXfrm rot="-5400000">
        <a:off x="756476" y="4227732"/>
        <a:ext cx="10345506" cy="879729"/>
      </dsp:txXfrm>
    </dsp:sp>
    <dsp:sp modelId="{1BD71B1B-5B01-4C56-8402-D6853285CE37}">
      <dsp:nvSpPr>
        <dsp:cNvPr id="0" name=""/>
        <dsp:cNvSpPr/>
      </dsp:nvSpPr>
      <dsp:spPr>
        <a:xfrm>
          <a:off x="0" y="4171064"/>
          <a:ext cx="565323" cy="9930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endParaRPr lang="ru-RU" sz="2000" kern="1200" dirty="0"/>
        </a:p>
      </dsp:txBody>
      <dsp:txXfrm>
        <a:off x="27597" y="4198661"/>
        <a:ext cx="510129" cy="937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5429F-FA31-E346-A7EE-3DC3267B3A39}">
      <dsp:nvSpPr>
        <dsp:cNvPr id="0" name=""/>
        <dsp:cNvSpPr/>
      </dsp:nvSpPr>
      <dsp:spPr>
        <a:xfrm>
          <a:off x="838029" y="0"/>
          <a:ext cx="9497668" cy="393217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82FD1A-8F66-D446-93AA-88461611702C}">
      <dsp:nvSpPr>
        <dsp:cNvPr id="0" name=""/>
        <dsp:cNvSpPr/>
      </dsp:nvSpPr>
      <dsp:spPr>
        <a:xfrm>
          <a:off x="378640" y="1179653"/>
          <a:ext cx="3352118" cy="1572871"/>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Выявить товары, работы, услуги, представленные на функционирующем рынке и соответствующие описанию объекта закупки</a:t>
          </a:r>
        </a:p>
      </dsp:txBody>
      <dsp:txXfrm>
        <a:off x="455421" y="1256434"/>
        <a:ext cx="3198556" cy="1419309"/>
      </dsp:txXfrm>
    </dsp:sp>
    <dsp:sp modelId="{C2F11B51-B635-9043-8BEA-AF14ECA2AA38}">
      <dsp:nvSpPr>
        <dsp:cNvPr id="0" name=""/>
        <dsp:cNvSpPr/>
      </dsp:nvSpPr>
      <dsp:spPr>
        <a:xfrm>
          <a:off x="3910804" y="1179653"/>
          <a:ext cx="3352118" cy="1572871"/>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Определить товар, работу, услугу, наиболее полно соответствующие описанию объекта закупки</a:t>
          </a:r>
        </a:p>
      </dsp:txBody>
      <dsp:txXfrm>
        <a:off x="3987585" y="1256434"/>
        <a:ext cx="3198556" cy="1419309"/>
      </dsp:txXfrm>
    </dsp:sp>
    <dsp:sp modelId="{2BCFD0D9-7205-B44B-8F6D-BB0632216098}">
      <dsp:nvSpPr>
        <dsp:cNvPr id="0" name=""/>
        <dsp:cNvSpPr/>
      </dsp:nvSpPr>
      <dsp:spPr>
        <a:xfrm>
          <a:off x="7442968" y="1179653"/>
          <a:ext cx="3352118" cy="1572871"/>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Разделить выявленные товары, работы, услуги на категории «идентичные» и «однородные»</a:t>
          </a:r>
        </a:p>
      </dsp:txBody>
      <dsp:txXfrm>
        <a:off x="7519749" y="1256434"/>
        <a:ext cx="3198556" cy="1419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AEB5DD-E82F-154E-9910-51AA4BD010AB}">
      <dsp:nvSpPr>
        <dsp:cNvPr id="0" name=""/>
        <dsp:cNvSpPr/>
      </dsp:nvSpPr>
      <dsp:spPr>
        <a:xfrm>
          <a:off x="0" y="4309927"/>
          <a:ext cx="11233248" cy="942906"/>
        </a:xfrm>
        <a:prstGeom prst="rec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ru-RU" sz="2300" kern="1200" dirty="0">
              <a:solidFill>
                <a:srgbClr val="FFFFFF"/>
              </a:solidFill>
            </a:rPr>
            <a:t>Осуществить сбор и анализ общедоступной ценовой информации</a:t>
          </a:r>
        </a:p>
      </dsp:txBody>
      <dsp:txXfrm>
        <a:off x="0" y="4309927"/>
        <a:ext cx="11233248" cy="942906"/>
      </dsp:txXfrm>
    </dsp:sp>
    <dsp:sp modelId="{3A3D193F-DB3B-0D47-B161-89699A19105B}">
      <dsp:nvSpPr>
        <dsp:cNvPr id="0" name=""/>
        <dsp:cNvSpPr/>
      </dsp:nvSpPr>
      <dsp:spPr>
        <a:xfrm rot="10800000">
          <a:off x="0" y="2873880"/>
          <a:ext cx="11233248" cy="1450190"/>
        </a:xfrm>
        <a:prstGeom prst="upArrowCallou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ru-RU" sz="2300" kern="1200" dirty="0">
              <a:solidFill>
                <a:srgbClr val="FFFFFF"/>
              </a:solidFill>
            </a:rPr>
            <a:t>Осуществить поиск ценовой информации в Реестре контрактов</a:t>
          </a:r>
        </a:p>
      </dsp:txBody>
      <dsp:txXfrm rot="10800000">
        <a:off x="0" y="2873880"/>
        <a:ext cx="11233248" cy="942290"/>
      </dsp:txXfrm>
    </dsp:sp>
    <dsp:sp modelId="{401CB5CE-AEA8-5844-8570-470D70EC8152}">
      <dsp:nvSpPr>
        <dsp:cNvPr id="0" name=""/>
        <dsp:cNvSpPr/>
      </dsp:nvSpPr>
      <dsp:spPr>
        <a:xfrm rot="10800000">
          <a:off x="0" y="1437833"/>
          <a:ext cx="11233248" cy="1450190"/>
        </a:xfrm>
        <a:prstGeom prst="upArrowCallout">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ru-RU" sz="2300" kern="1200" dirty="0">
              <a:solidFill>
                <a:srgbClr val="FFFFFF"/>
              </a:solidFill>
            </a:rPr>
            <a:t>Разместить запрос о предоставлении ценовой информации в ЕИС</a:t>
          </a:r>
        </a:p>
      </dsp:txBody>
      <dsp:txXfrm rot="10800000">
        <a:off x="0" y="1437833"/>
        <a:ext cx="11233248" cy="942290"/>
      </dsp:txXfrm>
    </dsp:sp>
    <dsp:sp modelId="{A03CBBBE-B149-7548-ADEF-EABB598AB8C0}">
      <dsp:nvSpPr>
        <dsp:cNvPr id="0" name=""/>
        <dsp:cNvSpPr/>
      </dsp:nvSpPr>
      <dsp:spPr>
        <a:xfrm rot="10800000">
          <a:off x="0" y="1786"/>
          <a:ext cx="11233248" cy="1450190"/>
        </a:xfrm>
        <a:prstGeom prst="upArrowCallout">
          <a:avLst/>
        </a:prstGeom>
        <a:solidFill>
          <a:schemeClr val="accent1"/>
        </a:solidFill>
        <a:ln w="19050" cap="flat" cmpd="sng" algn="ctr">
          <a:solidFill>
            <a:schemeClr val="lt1"/>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ru-RU" sz="2300" kern="1200" dirty="0">
              <a:solidFill>
                <a:schemeClr val="bg1"/>
              </a:solidFill>
            </a:rPr>
            <a:t>Направить запросы о предоставлении ценовой информации не менее 5 поставщикам</a:t>
          </a:r>
        </a:p>
      </dsp:txBody>
      <dsp:txXfrm rot="10800000">
        <a:off x="0" y="1786"/>
        <a:ext cx="11233248" cy="942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199C-D2B2-46B8-B436-AFE057EE9949}">
      <dsp:nvSpPr>
        <dsp:cNvPr id="0" name=""/>
        <dsp:cNvSpPr/>
      </dsp:nvSpPr>
      <dsp:spPr>
        <a:xfrm>
          <a:off x="343704" y="22715"/>
          <a:ext cx="5527316"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Способы определения поставщиков</a:t>
          </a:r>
        </a:p>
      </dsp:txBody>
      <dsp:txXfrm>
        <a:off x="357425" y="36436"/>
        <a:ext cx="5499874" cy="441032"/>
      </dsp:txXfrm>
    </dsp:sp>
    <dsp:sp modelId="{3B1222AB-04A8-423B-AC47-0E7DA2CCC9A4}">
      <dsp:nvSpPr>
        <dsp:cNvPr id="0" name=""/>
        <dsp:cNvSpPr/>
      </dsp:nvSpPr>
      <dsp:spPr>
        <a:xfrm>
          <a:off x="896435" y="491190"/>
          <a:ext cx="1160145" cy="275121"/>
        </a:xfrm>
        <a:custGeom>
          <a:avLst/>
          <a:gdLst/>
          <a:ahLst/>
          <a:cxnLst/>
          <a:rect l="0" t="0" r="0" b="0"/>
          <a:pathLst>
            <a:path>
              <a:moveTo>
                <a:pt x="0" y="0"/>
              </a:moveTo>
              <a:lnTo>
                <a:pt x="0" y="275121"/>
              </a:lnTo>
              <a:lnTo>
                <a:pt x="1160145" y="275121"/>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DAD430C-DFF4-4217-9C1A-F0CF70B2D90B}">
      <dsp:nvSpPr>
        <dsp:cNvPr id="0" name=""/>
        <dsp:cNvSpPr/>
      </dsp:nvSpPr>
      <dsp:spPr>
        <a:xfrm>
          <a:off x="2056580" y="532074"/>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FFFFFF"/>
              </a:solidFill>
            </a:rPr>
            <a:t>Открытый конкурс</a:t>
          </a:r>
        </a:p>
      </dsp:txBody>
      <dsp:txXfrm>
        <a:off x="2070301" y="545795"/>
        <a:ext cx="3767970" cy="441032"/>
      </dsp:txXfrm>
    </dsp:sp>
    <dsp:sp modelId="{45A88FDF-D3DA-4027-9E8F-845F5D88156B}">
      <dsp:nvSpPr>
        <dsp:cNvPr id="0" name=""/>
        <dsp:cNvSpPr/>
      </dsp:nvSpPr>
      <dsp:spPr>
        <a:xfrm>
          <a:off x="896435" y="491190"/>
          <a:ext cx="1160145" cy="803180"/>
        </a:xfrm>
        <a:custGeom>
          <a:avLst/>
          <a:gdLst/>
          <a:ahLst/>
          <a:cxnLst/>
          <a:rect l="0" t="0" r="0" b="0"/>
          <a:pathLst>
            <a:path>
              <a:moveTo>
                <a:pt x="0" y="0"/>
              </a:moveTo>
              <a:lnTo>
                <a:pt x="0" y="803180"/>
              </a:lnTo>
              <a:lnTo>
                <a:pt x="1160145" y="80318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912B522-66D5-4484-A2BE-6ED4BF88D91D}">
      <dsp:nvSpPr>
        <dsp:cNvPr id="0" name=""/>
        <dsp:cNvSpPr/>
      </dsp:nvSpPr>
      <dsp:spPr>
        <a:xfrm>
          <a:off x="2056580" y="1059839"/>
          <a:ext cx="3794521" cy="46906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Двухэтапный конкурс</a:t>
          </a:r>
        </a:p>
      </dsp:txBody>
      <dsp:txXfrm>
        <a:off x="2070318" y="1073577"/>
        <a:ext cx="3767045" cy="441586"/>
      </dsp:txXfrm>
    </dsp:sp>
    <dsp:sp modelId="{7B66EDD0-1756-4BAA-8C7B-CF6644A44A8C}">
      <dsp:nvSpPr>
        <dsp:cNvPr id="0" name=""/>
        <dsp:cNvSpPr/>
      </dsp:nvSpPr>
      <dsp:spPr>
        <a:xfrm>
          <a:off x="896435" y="491190"/>
          <a:ext cx="1160145" cy="1331824"/>
        </a:xfrm>
        <a:custGeom>
          <a:avLst/>
          <a:gdLst/>
          <a:ahLst/>
          <a:cxnLst/>
          <a:rect l="0" t="0" r="0" b="0"/>
          <a:pathLst>
            <a:path>
              <a:moveTo>
                <a:pt x="0" y="0"/>
              </a:moveTo>
              <a:lnTo>
                <a:pt x="0" y="1331824"/>
              </a:lnTo>
              <a:lnTo>
                <a:pt x="1160145" y="133182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543F5B-3FC9-430A-9306-3C095776595F}">
      <dsp:nvSpPr>
        <dsp:cNvPr id="0" name=""/>
        <dsp:cNvSpPr/>
      </dsp:nvSpPr>
      <dsp:spPr>
        <a:xfrm>
          <a:off x="2056580" y="1588193"/>
          <a:ext cx="3793633" cy="46964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Конкурс с ограниченным участием</a:t>
          </a:r>
        </a:p>
      </dsp:txBody>
      <dsp:txXfrm>
        <a:off x="2070335" y="1601948"/>
        <a:ext cx="3766123" cy="442134"/>
      </dsp:txXfrm>
    </dsp:sp>
    <dsp:sp modelId="{92741A9B-A97E-4415-8973-1563E7C20A24}">
      <dsp:nvSpPr>
        <dsp:cNvPr id="0" name=""/>
        <dsp:cNvSpPr/>
      </dsp:nvSpPr>
      <dsp:spPr>
        <a:xfrm>
          <a:off x="896435" y="491190"/>
          <a:ext cx="1160145" cy="1860174"/>
        </a:xfrm>
        <a:custGeom>
          <a:avLst/>
          <a:gdLst/>
          <a:ahLst/>
          <a:cxnLst/>
          <a:rect l="0" t="0" r="0" b="0"/>
          <a:pathLst>
            <a:path>
              <a:moveTo>
                <a:pt x="0" y="0"/>
              </a:moveTo>
              <a:lnTo>
                <a:pt x="0" y="1860174"/>
              </a:lnTo>
              <a:lnTo>
                <a:pt x="1160145" y="186017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9286093-D9E5-426D-AEB2-13B36B25DCB6}">
      <dsp:nvSpPr>
        <dsp:cNvPr id="0" name=""/>
        <dsp:cNvSpPr/>
      </dsp:nvSpPr>
      <dsp:spPr>
        <a:xfrm>
          <a:off x="2056580" y="2117127"/>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a:solidFill>
                <a:srgbClr val="9DC3E6"/>
              </a:solidFill>
            </a:rPr>
            <a:t>Электронный аукцион</a:t>
          </a:r>
        </a:p>
      </dsp:txBody>
      <dsp:txXfrm>
        <a:off x="2070301" y="2130848"/>
        <a:ext cx="3767970" cy="441032"/>
      </dsp:txXfrm>
    </dsp:sp>
    <dsp:sp modelId="{CC466AA7-80CD-4336-9793-1B52B0334B51}">
      <dsp:nvSpPr>
        <dsp:cNvPr id="0" name=""/>
        <dsp:cNvSpPr/>
      </dsp:nvSpPr>
      <dsp:spPr>
        <a:xfrm>
          <a:off x="896435" y="491190"/>
          <a:ext cx="1160145" cy="2387939"/>
        </a:xfrm>
        <a:custGeom>
          <a:avLst/>
          <a:gdLst/>
          <a:ahLst/>
          <a:cxnLst/>
          <a:rect l="0" t="0" r="0" b="0"/>
          <a:pathLst>
            <a:path>
              <a:moveTo>
                <a:pt x="0" y="0"/>
              </a:moveTo>
              <a:lnTo>
                <a:pt x="0" y="2387939"/>
              </a:lnTo>
              <a:lnTo>
                <a:pt x="1160145" y="2387939"/>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2DC7F50-9D65-48BA-80CF-F6EE88EB0A1D}">
      <dsp:nvSpPr>
        <dsp:cNvPr id="0" name=""/>
        <dsp:cNvSpPr/>
      </dsp:nvSpPr>
      <dsp:spPr>
        <a:xfrm>
          <a:off x="2056580" y="2644892"/>
          <a:ext cx="3780280"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a:t>
          </a:r>
        </a:p>
      </dsp:txBody>
      <dsp:txXfrm>
        <a:off x="2070301" y="2658613"/>
        <a:ext cx="3752838" cy="441032"/>
      </dsp:txXfrm>
    </dsp:sp>
    <dsp:sp modelId="{F6676B83-4DC5-4483-B266-DA1B21B9F43B}">
      <dsp:nvSpPr>
        <dsp:cNvPr id="0" name=""/>
        <dsp:cNvSpPr/>
      </dsp:nvSpPr>
      <dsp:spPr>
        <a:xfrm>
          <a:off x="896435" y="491190"/>
          <a:ext cx="1160145" cy="2915705"/>
        </a:xfrm>
        <a:custGeom>
          <a:avLst/>
          <a:gdLst/>
          <a:ahLst/>
          <a:cxnLst/>
          <a:rect l="0" t="0" r="0" b="0"/>
          <a:pathLst>
            <a:path>
              <a:moveTo>
                <a:pt x="0" y="0"/>
              </a:moveTo>
              <a:lnTo>
                <a:pt x="0" y="2915705"/>
              </a:lnTo>
              <a:lnTo>
                <a:pt x="1160145" y="291570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F25539E-90E6-4CBB-B8D1-901E068781AD}">
      <dsp:nvSpPr>
        <dsp:cNvPr id="0" name=""/>
        <dsp:cNvSpPr/>
      </dsp:nvSpPr>
      <dsp:spPr>
        <a:xfrm>
          <a:off x="2056580" y="317265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Предварительный отбор</a:t>
          </a:r>
        </a:p>
      </dsp:txBody>
      <dsp:txXfrm>
        <a:off x="2070301" y="3186379"/>
        <a:ext cx="3767970" cy="441032"/>
      </dsp:txXfrm>
    </dsp:sp>
    <dsp:sp modelId="{925CCAC0-CDED-4DE5-8F55-8BA930B70173}">
      <dsp:nvSpPr>
        <dsp:cNvPr id="0" name=""/>
        <dsp:cNvSpPr/>
      </dsp:nvSpPr>
      <dsp:spPr>
        <a:xfrm>
          <a:off x="896435" y="491190"/>
          <a:ext cx="1160145" cy="3443470"/>
        </a:xfrm>
        <a:custGeom>
          <a:avLst/>
          <a:gdLst/>
          <a:ahLst/>
          <a:cxnLst/>
          <a:rect l="0" t="0" r="0" b="0"/>
          <a:pathLst>
            <a:path>
              <a:moveTo>
                <a:pt x="0" y="0"/>
              </a:moveTo>
              <a:lnTo>
                <a:pt x="0" y="3443470"/>
              </a:lnTo>
              <a:lnTo>
                <a:pt x="1160145" y="344347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382404C-ABFB-46E6-A4BA-D3D69A6E18DE}">
      <dsp:nvSpPr>
        <dsp:cNvPr id="0" name=""/>
        <dsp:cNvSpPr/>
      </dsp:nvSpPr>
      <dsp:spPr>
        <a:xfrm>
          <a:off x="2056580" y="3700423"/>
          <a:ext cx="3780283"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 </a:t>
          </a:r>
          <a:br>
            <a:rPr lang="ru-RU" sz="1800" b="1" kern="1200" dirty="0">
              <a:solidFill>
                <a:srgbClr val="9DC3E6"/>
              </a:solidFill>
            </a:rPr>
          </a:br>
          <a:r>
            <a:rPr lang="ru-RU" sz="1400" b="1" kern="1200" dirty="0">
              <a:solidFill>
                <a:srgbClr val="9DC3E6"/>
              </a:solidFill>
            </a:rPr>
            <a:t>(ГП и ликвидация ЧС, ст.82)</a:t>
          </a:r>
        </a:p>
      </dsp:txBody>
      <dsp:txXfrm>
        <a:off x="2070301" y="3714144"/>
        <a:ext cx="3752841" cy="441032"/>
      </dsp:txXfrm>
    </dsp:sp>
    <dsp:sp modelId="{DC71B726-B3A0-4A25-BE3B-BB3D1D574813}">
      <dsp:nvSpPr>
        <dsp:cNvPr id="0" name=""/>
        <dsp:cNvSpPr/>
      </dsp:nvSpPr>
      <dsp:spPr>
        <a:xfrm>
          <a:off x="896435" y="491190"/>
          <a:ext cx="1160145" cy="3971235"/>
        </a:xfrm>
        <a:custGeom>
          <a:avLst/>
          <a:gdLst/>
          <a:ahLst/>
          <a:cxnLst/>
          <a:rect l="0" t="0" r="0" b="0"/>
          <a:pathLst>
            <a:path>
              <a:moveTo>
                <a:pt x="0" y="0"/>
              </a:moveTo>
              <a:lnTo>
                <a:pt x="0" y="3971235"/>
              </a:lnTo>
              <a:lnTo>
                <a:pt x="1160145" y="397123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11C4499-FB7B-498A-845C-790E1DE4BC32}">
      <dsp:nvSpPr>
        <dsp:cNvPr id="0" name=""/>
        <dsp:cNvSpPr/>
      </dsp:nvSpPr>
      <dsp:spPr>
        <a:xfrm>
          <a:off x="2056580" y="422818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предложений</a:t>
          </a:r>
        </a:p>
      </dsp:txBody>
      <dsp:txXfrm>
        <a:off x="2070301" y="4241909"/>
        <a:ext cx="3767970" cy="441032"/>
      </dsp:txXfrm>
    </dsp:sp>
    <dsp:sp modelId="{80767567-7E02-4917-9CB9-D703BE24FFFC}">
      <dsp:nvSpPr>
        <dsp:cNvPr id="0" name=""/>
        <dsp:cNvSpPr/>
      </dsp:nvSpPr>
      <dsp:spPr>
        <a:xfrm>
          <a:off x="896435" y="491190"/>
          <a:ext cx="1160145" cy="4499000"/>
        </a:xfrm>
        <a:custGeom>
          <a:avLst/>
          <a:gdLst/>
          <a:ahLst/>
          <a:cxnLst/>
          <a:rect l="0" t="0" r="0" b="0"/>
          <a:pathLst>
            <a:path>
              <a:moveTo>
                <a:pt x="0" y="0"/>
              </a:moveTo>
              <a:lnTo>
                <a:pt x="0" y="4499000"/>
              </a:lnTo>
              <a:lnTo>
                <a:pt x="1160145" y="449900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F822188-4AC4-48A1-97E1-ACC68F99C903}">
      <dsp:nvSpPr>
        <dsp:cNvPr id="0" name=""/>
        <dsp:cNvSpPr/>
      </dsp:nvSpPr>
      <dsp:spPr>
        <a:xfrm>
          <a:off x="2056580" y="4755953"/>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Единственный  поставщик</a:t>
          </a:r>
        </a:p>
      </dsp:txBody>
      <dsp:txXfrm>
        <a:off x="2070301" y="4769674"/>
        <a:ext cx="3767970" cy="4410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199C-D2B2-46B8-B436-AFE057EE9949}">
      <dsp:nvSpPr>
        <dsp:cNvPr id="0" name=""/>
        <dsp:cNvSpPr/>
      </dsp:nvSpPr>
      <dsp:spPr>
        <a:xfrm>
          <a:off x="343704" y="22715"/>
          <a:ext cx="5527316"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Способы определения поставщиков</a:t>
          </a:r>
        </a:p>
      </dsp:txBody>
      <dsp:txXfrm>
        <a:off x="357425" y="36436"/>
        <a:ext cx="5499874" cy="441032"/>
      </dsp:txXfrm>
    </dsp:sp>
    <dsp:sp modelId="{3B1222AB-04A8-423B-AC47-0E7DA2CCC9A4}">
      <dsp:nvSpPr>
        <dsp:cNvPr id="0" name=""/>
        <dsp:cNvSpPr/>
      </dsp:nvSpPr>
      <dsp:spPr>
        <a:xfrm>
          <a:off x="896435" y="491190"/>
          <a:ext cx="1160145" cy="275121"/>
        </a:xfrm>
        <a:custGeom>
          <a:avLst/>
          <a:gdLst/>
          <a:ahLst/>
          <a:cxnLst/>
          <a:rect l="0" t="0" r="0" b="0"/>
          <a:pathLst>
            <a:path>
              <a:moveTo>
                <a:pt x="0" y="0"/>
              </a:moveTo>
              <a:lnTo>
                <a:pt x="0" y="275121"/>
              </a:lnTo>
              <a:lnTo>
                <a:pt x="1160145" y="275121"/>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DAD430C-DFF4-4217-9C1A-F0CF70B2D90B}">
      <dsp:nvSpPr>
        <dsp:cNvPr id="0" name=""/>
        <dsp:cNvSpPr/>
      </dsp:nvSpPr>
      <dsp:spPr>
        <a:xfrm>
          <a:off x="2056580" y="532074"/>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Открытый конкурс</a:t>
          </a:r>
        </a:p>
      </dsp:txBody>
      <dsp:txXfrm>
        <a:off x="2070301" y="545795"/>
        <a:ext cx="3767970" cy="441032"/>
      </dsp:txXfrm>
    </dsp:sp>
    <dsp:sp modelId="{45A88FDF-D3DA-4027-9E8F-845F5D88156B}">
      <dsp:nvSpPr>
        <dsp:cNvPr id="0" name=""/>
        <dsp:cNvSpPr/>
      </dsp:nvSpPr>
      <dsp:spPr>
        <a:xfrm>
          <a:off x="896435" y="491190"/>
          <a:ext cx="1160145" cy="803180"/>
        </a:xfrm>
        <a:custGeom>
          <a:avLst/>
          <a:gdLst/>
          <a:ahLst/>
          <a:cxnLst/>
          <a:rect l="0" t="0" r="0" b="0"/>
          <a:pathLst>
            <a:path>
              <a:moveTo>
                <a:pt x="0" y="0"/>
              </a:moveTo>
              <a:lnTo>
                <a:pt x="0" y="803180"/>
              </a:lnTo>
              <a:lnTo>
                <a:pt x="1160145" y="80318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912B522-66D5-4484-A2BE-6ED4BF88D91D}">
      <dsp:nvSpPr>
        <dsp:cNvPr id="0" name=""/>
        <dsp:cNvSpPr/>
      </dsp:nvSpPr>
      <dsp:spPr>
        <a:xfrm>
          <a:off x="2056580" y="1059839"/>
          <a:ext cx="3794521" cy="46906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FFFFFF"/>
              </a:solidFill>
            </a:rPr>
            <a:t>Двухэтапный конкурс</a:t>
          </a:r>
        </a:p>
      </dsp:txBody>
      <dsp:txXfrm>
        <a:off x="2070318" y="1073577"/>
        <a:ext cx="3767045" cy="441586"/>
      </dsp:txXfrm>
    </dsp:sp>
    <dsp:sp modelId="{7B66EDD0-1756-4BAA-8C7B-CF6644A44A8C}">
      <dsp:nvSpPr>
        <dsp:cNvPr id="0" name=""/>
        <dsp:cNvSpPr/>
      </dsp:nvSpPr>
      <dsp:spPr>
        <a:xfrm>
          <a:off x="896435" y="491190"/>
          <a:ext cx="1160145" cy="1331824"/>
        </a:xfrm>
        <a:custGeom>
          <a:avLst/>
          <a:gdLst/>
          <a:ahLst/>
          <a:cxnLst/>
          <a:rect l="0" t="0" r="0" b="0"/>
          <a:pathLst>
            <a:path>
              <a:moveTo>
                <a:pt x="0" y="0"/>
              </a:moveTo>
              <a:lnTo>
                <a:pt x="0" y="1331824"/>
              </a:lnTo>
              <a:lnTo>
                <a:pt x="1160145" y="133182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543F5B-3FC9-430A-9306-3C095776595F}">
      <dsp:nvSpPr>
        <dsp:cNvPr id="0" name=""/>
        <dsp:cNvSpPr/>
      </dsp:nvSpPr>
      <dsp:spPr>
        <a:xfrm>
          <a:off x="2056580" y="1588193"/>
          <a:ext cx="3793633" cy="46964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Конкурс с ограниченным участием</a:t>
          </a:r>
        </a:p>
      </dsp:txBody>
      <dsp:txXfrm>
        <a:off x="2070335" y="1601948"/>
        <a:ext cx="3766123" cy="442134"/>
      </dsp:txXfrm>
    </dsp:sp>
    <dsp:sp modelId="{92741A9B-A97E-4415-8973-1563E7C20A24}">
      <dsp:nvSpPr>
        <dsp:cNvPr id="0" name=""/>
        <dsp:cNvSpPr/>
      </dsp:nvSpPr>
      <dsp:spPr>
        <a:xfrm>
          <a:off x="896435" y="491190"/>
          <a:ext cx="1160145" cy="1860174"/>
        </a:xfrm>
        <a:custGeom>
          <a:avLst/>
          <a:gdLst/>
          <a:ahLst/>
          <a:cxnLst/>
          <a:rect l="0" t="0" r="0" b="0"/>
          <a:pathLst>
            <a:path>
              <a:moveTo>
                <a:pt x="0" y="0"/>
              </a:moveTo>
              <a:lnTo>
                <a:pt x="0" y="1860174"/>
              </a:lnTo>
              <a:lnTo>
                <a:pt x="1160145" y="186017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9286093-D9E5-426D-AEB2-13B36B25DCB6}">
      <dsp:nvSpPr>
        <dsp:cNvPr id="0" name=""/>
        <dsp:cNvSpPr/>
      </dsp:nvSpPr>
      <dsp:spPr>
        <a:xfrm>
          <a:off x="2056580" y="2117127"/>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a:solidFill>
                <a:srgbClr val="9DC3E6"/>
              </a:solidFill>
            </a:rPr>
            <a:t>Электронный аукцион</a:t>
          </a:r>
        </a:p>
      </dsp:txBody>
      <dsp:txXfrm>
        <a:off x="2070301" y="2130848"/>
        <a:ext cx="3767970" cy="441032"/>
      </dsp:txXfrm>
    </dsp:sp>
    <dsp:sp modelId="{CC466AA7-80CD-4336-9793-1B52B0334B51}">
      <dsp:nvSpPr>
        <dsp:cNvPr id="0" name=""/>
        <dsp:cNvSpPr/>
      </dsp:nvSpPr>
      <dsp:spPr>
        <a:xfrm>
          <a:off x="896435" y="491190"/>
          <a:ext cx="1160145" cy="2387939"/>
        </a:xfrm>
        <a:custGeom>
          <a:avLst/>
          <a:gdLst/>
          <a:ahLst/>
          <a:cxnLst/>
          <a:rect l="0" t="0" r="0" b="0"/>
          <a:pathLst>
            <a:path>
              <a:moveTo>
                <a:pt x="0" y="0"/>
              </a:moveTo>
              <a:lnTo>
                <a:pt x="0" y="2387939"/>
              </a:lnTo>
              <a:lnTo>
                <a:pt x="1160145" y="2387939"/>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2DC7F50-9D65-48BA-80CF-F6EE88EB0A1D}">
      <dsp:nvSpPr>
        <dsp:cNvPr id="0" name=""/>
        <dsp:cNvSpPr/>
      </dsp:nvSpPr>
      <dsp:spPr>
        <a:xfrm>
          <a:off x="2056580" y="2644892"/>
          <a:ext cx="3780280"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a:t>
          </a:r>
        </a:p>
      </dsp:txBody>
      <dsp:txXfrm>
        <a:off x="2070301" y="2658613"/>
        <a:ext cx="3752838" cy="441032"/>
      </dsp:txXfrm>
    </dsp:sp>
    <dsp:sp modelId="{F6676B83-4DC5-4483-B266-DA1B21B9F43B}">
      <dsp:nvSpPr>
        <dsp:cNvPr id="0" name=""/>
        <dsp:cNvSpPr/>
      </dsp:nvSpPr>
      <dsp:spPr>
        <a:xfrm>
          <a:off x="896435" y="491190"/>
          <a:ext cx="1160145" cy="2915705"/>
        </a:xfrm>
        <a:custGeom>
          <a:avLst/>
          <a:gdLst/>
          <a:ahLst/>
          <a:cxnLst/>
          <a:rect l="0" t="0" r="0" b="0"/>
          <a:pathLst>
            <a:path>
              <a:moveTo>
                <a:pt x="0" y="0"/>
              </a:moveTo>
              <a:lnTo>
                <a:pt x="0" y="2915705"/>
              </a:lnTo>
              <a:lnTo>
                <a:pt x="1160145" y="291570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F25539E-90E6-4CBB-B8D1-901E068781AD}">
      <dsp:nvSpPr>
        <dsp:cNvPr id="0" name=""/>
        <dsp:cNvSpPr/>
      </dsp:nvSpPr>
      <dsp:spPr>
        <a:xfrm>
          <a:off x="2056580" y="317265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Предварительный отбор</a:t>
          </a:r>
        </a:p>
      </dsp:txBody>
      <dsp:txXfrm>
        <a:off x="2070301" y="3186379"/>
        <a:ext cx="3767970" cy="441032"/>
      </dsp:txXfrm>
    </dsp:sp>
    <dsp:sp modelId="{925CCAC0-CDED-4DE5-8F55-8BA930B70173}">
      <dsp:nvSpPr>
        <dsp:cNvPr id="0" name=""/>
        <dsp:cNvSpPr/>
      </dsp:nvSpPr>
      <dsp:spPr>
        <a:xfrm>
          <a:off x="896435" y="491190"/>
          <a:ext cx="1160145" cy="3443470"/>
        </a:xfrm>
        <a:custGeom>
          <a:avLst/>
          <a:gdLst/>
          <a:ahLst/>
          <a:cxnLst/>
          <a:rect l="0" t="0" r="0" b="0"/>
          <a:pathLst>
            <a:path>
              <a:moveTo>
                <a:pt x="0" y="0"/>
              </a:moveTo>
              <a:lnTo>
                <a:pt x="0" y="3443470"/>
              </a:lnTo>
              <a:lnTo>
                <a:pt x="1160145" y="344347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382404C-ABFB-46E6-A4BA-D3D69A6E18DE}">
      <dsp:nvSpPr>
        <dsp:cNvPr id="0" name=""/>
        <dsp:cNvSpPr/>
      </dsp:nvSpPr>
      <dsp:spPr>
        <a:xfrm>
          <a:off x="2056580" y="3700423"/>
          <a:ext cx="3780283"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 </a:t>
          </a:r>
          <a:br>
            <a:rPr lang="ru-RU" sz="1800" b="1" kern="1200" dirty="0">
              <a:solidFill>
                <a:srgbClr val="9DC3E6"/>
              </a:solidFill>
            </a:rPr>
          </a:br>
          <a:r>
            <a:rPr lang="ru-RU" sz="1400" b="1" kern="1200" dirty="0">
              <a:solidFill>
                <a:srgbClr val="9DC3E6"/>
              </a:solidFill>
            </a:rPr>
            <a:t>(ГП и ликвидация ЧС, ст.82)</a:t>
          </a:r>
        </a:p>
      </dsp:txBody>
      <dsp:txXfrm>
        <a:off x="2070301" y="3714144"/>
        <a:ext cx="3752841" cy="441032"/>
      </dsp:txXfrm>
    </dsp:sp>
    <dsp:sp modelId="{DC71B726-B3A0-4A25-BE3B-BB3D1D574813}">
      <dsp:nvSpPr>
        <dsp:cNvPr id="0" name=""/>
        <dsp:cNvSpPr/>
      </dsp:nvSpPr>
      <dsp:spPr>
        <a:xfrm>
          <a:off x="896435" y="491190"/>
          <a:ext cx="1160145" cy="3971235"/>
        </a:xfrm>
        <a:custGeom>
          <a:avLst/>
          <a:gdLst/>
          <a:ahLst/>
          <a:cxnLst/>
          <a:rect l="0" t="0" r="0" b="0"/>
          <a:pathLst>
            <a:path>
              <a:moveTo>
                <a:pt x="0" y="0"/>
              </a:moveTo>
              <a:lnTo>
                <a:pt x="0" y="3971235"/>
              </a:lnTo>
              <a:lnTo>
                <a:pt x="1160145" y="397123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11C4499-FB7B-498A-845C-790E1DE4BC32}">
      <dsp:nvSpPr>
        <dsp:cNvPr id="0" name=""/>
        <dsp:cNvSpPr/>
      </dsp:nvSpPr>
      <dsp:spPr>
        <a:xfrm>
          <a:off x="2056580" y="422818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предложений</a:t>
          </a:r>
        </a:p>
      </dsp:txBody>
      <dsp:txXfrm>
        <a:off x="2070301" y="4241909"/>
        <a:ext cx="3767970" cy="441032"/>
      </dsp:txXfrm>
    </dsp:sp>
    <dsp:sp modelId="{80767567-7E02-4917-9CB9-D703BE24FFFC}">
      <dsp:nvSpPr>
        <dsp:cNvPr id="0" name=""/>
        <dsp:cNvSpPr/>
      </dsp:nvSpPr>
      <dsp:spPr>
        <a:xfrm>
          <a:off x="896435" y="491190"/>
          <a:ext cx="1160145" cy="4499000"/>
        </a:xfrm>
        <a:custGeom>
          <a:avLst/>
          <a:gdLst/>
          <a:ahLst/>
          <a:cxnLst/>
          <a:rect l="0" t="0" r="0" b="0"/>
          <a:pathLst>
            <a:path>
              <a:moveTo>
                <a:pt x="0" y="0"/>
              </a:moveTo>
              <a:lnTo>
                <a:pt x="0" y="4499000"/>
              </a:lnTo>
              <a:lnTo>
                <a:pt x="1160145" y="449900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F822188-4AC4-48A1-97E1-ACC68F99C903}">
      <dsp:nvSpPr>
        <dsp:cNvPr id="0" name=""/>
        <dsp:cNvSpPr/>
      </dsp:nvSpPr>
      <dsp:spPr>
        <a:xfrm>
          <a:off x="2056580" y="4755953"/>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Единственный  поставщик</a:t>
          </a:r>
        </a:p>
      </dsp:txBody>
      <dsp:txXfrm>
        <a:off x="2070301" y="4769674"/>
        <a:ext cx="3767970" cy="4410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199C-D2B2-46B8-B436-AFE057EE9949}">
      <dsp:nvSpPr>
        <dsp:cNvPr id="0" name=""/>
        <dsp:cNvSpPr/>
      </dsp:nvSpPr>
      <dsp:spPr>
        <a:xfrm>
          <a:off x="343704" y="22715"/>
          <a:ext cx="5527316"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Способы определения поставщиков</a:t>
          </a:r>
        </a:p>
      </dsp:txBody>
      <dsp:txXfrm>
        <a:off x="357425" y="36436"/>
        <a:ext cx="5499874" cy="441032"/>
      </dsp:txXfrm>
    </dsp:sp>
    <dsp:sp modelId="{3B1222AB-04A8-423B-AC47-0E7DA2CCC9A4}">
      <dsp:nvSpPr>
        <dsp:cNvPr id="0" name=""/>
        <dsp:cNvSpPr/>
      </dsp:nvSpPr>
      <dsp:spPr>
        <a:xfrm>
          <a:off x="896435" y="491190"/>
          <a:ext cx="1160145" cy="275121"/>
        </a:xfrm>
        <a:custGeom>
          <a:avLst/>
          <a:gdLst/>
          <a:ahLst/>
          <a:cxnLst/>
          <a:rect l="0" t="0" r="0" b="0"/>
          <a:pathLst>
            <a:path>
              <a:moveTo>
                <a:pt x="0" y="0"/>
              </a:moveTo>
              <a:lnTo>
                <a:pt x="0" y="275121"/>
              </a:lnTo>
              <a:lnTo>
                <a:pt x="1160145" y="275121"/>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DAD430C-DFF4-4217-9C1A-F0CF70B2D90B}">
      <dsp:nvSpPr>
        <dsp:cNvPr id="0" name=""/>
        <dsp:cNvSpPr/>
      </dsp:nvSpPr>
      <dsp:spPr>
        <a:xfrm>
          <a:off x="2056580" y="532074"/>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Открытый конкурс</a:t>
          </a:r>
        </a:p>
      </dsp:txBody>
      <dsp:txXfrm>
        <a:off x="2070301" y="545795"/>
        <a:ext cx="3767970" cy="441032"/>
      </dsp:txXfrm>
    </dsp:sp>
    <dsp:sp modelId="{45A88FDF-D3DA-4027-9E8F-845F5D88156B}">
      <dsp:nvSpPr>
        <dsp:cNvPr id="0" name=""/>
        <dsp:cNvSpPr/>
      </dsp:nvSpPr>
      <dsp:spPr>
        <a:xfrm>
          <a:off x="896435" y="491190"/>
          <a:ext cx="1160145" cy="803180"/>
        </a:xfrm>
        <a:custGeom>
          <a:avLst/>
          <a:gdLst/>
          <a:ahLst/>
          <a:cxnLst/>
          <a:rect l="0" t="0" r="0" b="0"/>
          <a:pathLst>
            <a:path>
              <a:moveTo>
                <a:pt x="0" y="0"/>
              </a:moveTo>
              <a:lnTo>
                <a:pt x="0" y="803180"/>
              </a:lnTo>
              <a:lnTo>
                <a:pt x="1160145" y="80318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912B522-66D5-4484-A2BE-6ED4BF88D91D}">
      <dsp:nvSpPr>
        <dsp:cNvPr id="0" name=""/>
        <dsp:cNvSpPr/>
      </dsp:nvSpPr>
      <dsp:spPr>
        <a:xfrm>
          <a:off x="2056580" y="1059839"/>
          <a:ext cx="3794521" cy="46906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Двухэтапный конкурс</a:t>
          </a:r>
        </a:p>
      </dsp:txBody>
      <dsp:txXfrm>
        <a:off x="2070318" y="1073577"/>
        <a:ext cx="3767045" cy="441586"/>
      </dsp:txXfrm>
    </dsp:sp>
    <dsp:sp modelId="{7B66EDD0-1756-4BAA-8C7B-CF6644A44A8C}">
      <dsp:nvSpPr>
        <dsp:cNvPr id="0" name=""/>
        <dsp:cNvSpPr/>
      </dsp:nvSpPr>
      <dsp:spPr>
        <a:xfrm>
          <a:off x="896435" y="491190"/>
          <a:ext cx="1160145" cy="1331824"/>
        </a:xfrm>
        <a:custGeom>
          <a:avLst/>
          <a:gdLst/>
          <a:ahLst/>
          <a:cxnLst/>
          <a:rect l="0" t="0" r="0" b="0"/>
          <a:pathLst>
            <a:path>
              <a:moveTo>
                <a:pt x="0" y="0"/>
              </a:moveTo>
              <a:lnTo>
                <a:pt x="0" y="1331824"/>
              </a:lnTo>
              <a:lnTo>
                <a:pt x="1160145" y="133182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543F5B-3FC9-430A-9306-3C095776595F}">
      <dsp:nvSpPr>
        <dsp:cNvPr id="0" name=""/>
        <dsp:cNvSpPr/>
      </dsp:nvSpPr>
      <dsp:spPr>
        <a:xfrm>
          <a:off x="2056580" y="1588193"/>
          <a:ext cx="3793633" cy="46964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rPr>
            <a:t>Конкурс с ограниченным участием</a:t>
          </a:r>
        </a:p>
      </dsp:txBody>
      <dsp:txXfrm>
        <a:off x="2070335" y="1601948"/>
        <a:ext cx="3766123" cy="442134"/>
      </dsp:txXfrm>
    </dsp:sp>
    <dsp:sp modelId="{92741A9B-A97E-4415-8973-1563E7C20A24}">
      <dsp:nvSpPr>
        <dsp:cNvPr id="0" name=""/>
        <dsp:cNvSpPr/>
      </dsp:nvSpPr>
      <dsp:spPr>
        <a:xfrm>
          <a:off x="896435" y="491190"/>
          <a:ext cx="1160145" cy="1860174"/>
        </a:xfrm>
        <a:custGeom>
          <a:avLst/>
          <a:gdLst/>
          <a:ahLst/>
          <a:cxnLst/>
          <a:rect l="0" t="0" r="0" b="0"/>
          <a:pathLst>
            <a:path>
              <a:moveTo>
                <a:pt x="0" y="0"/>
              </a:moveTo>
              <a:lnTo>
                <a:pt x="0" y="1860174"/>
              </a:lnTo>
              <a:lnTo>
                <a:pt x="1160145" y="186017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9286093-D9E5-426D-AEB2-13B36B25DCB6}">
      <dsp:nvSpPr>
        <dsp:cNvPr id="0" name=""/>
        <dsp:cNvSpPr/>
      </dsp:nvSpPr>
      <dsp:spPr>
        <a:xfrm>
          <a:off x="2056580" y="2117127"/>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a:solidFill>
                <a:srgbClr val="9DC3E6"/>
              </a:solidFill>
            </a:rPr>
            <a:t>Электронный аукцион</a:t>
          </a:r>
        </a:p>
      </dsp:txBody>
      <dsp:txXfrm>
        <a:off x="2070301" y="2130848"/>
        <a:ext cx="3767970" cy="441032"/>
      </dsp:txXfrm>
    </dsp:sp>
    <dsp:sp modelId="{CC466AA7-80CD-4336-9793-1B52B0334B51}">
      <dsp:nvSpPr>
        <dsp:cNvPr id="0" name=""/>
        <dsp:cNvSpPr/>
      </dsp:nvSpPr>
      <dsp:spPr>
        <a:xfrm>
          <a:off x="896435" y="491190"/>
          <a:ext cx="1160145" cy="2387939"/>
        </a:xfrm>
        <a:custGeom>
          <a:avLst/>
          <a:gdLst/>
          <a:ahLst/>
          <a:cxnLst/>
          <a:rect l="0" t="0" r="0" b="0"/>
          <a:pathLst>
            <a:path>
              <a:moveTo>
                <a:pt x="0" y="0"/>
              </a:moveTo>
              <a:lnTo>
                <a:pt x="0" y="2387939"/>
              </a:lnTo>
              <a:lnTo>
                <a:pt x="1160145" y="2387939"/>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2DC7F50-9D65-48BA-80CF-F6EE88EB0A1D}">
      <dsp:nvSpPr>
        <dsp:cNvPr id="0" name=""/>
        <dsp:cNvSpPr/>
      </dsp:nvSpPr>
      <dsp:spPr>
        <a:xfrm>
          <a:off x="2056580" y="2644892"/>
          <a:ext cx="3780280"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a:t>
          </a:r>
        </a:p>
      </dsp:txBody>
      <dsp:txXfrm>
        <a:off x="2070301" y="2658613"/>
        <a:ext cx="3752838" cy="441032"/>
      </dsp:txXfrm>
    </dsp:sp>
    <dsp:sp modelId="{F6676B83-4DC5-4483-B266-DA1B21B9F43B}">
      <dsp:nvSpPr>
        <dsp:cNvPr id="0" name=""/>
        <dsp:cNvSpPr/>
      </dsp:nvSpPr>
      <dsp:spPr>
        <a:xfrm>
          <a:off x="896435" y="491190"/>
          <a:ext cx="1160145" cy="2915705"/>
        </a:xfrm>
        <a:custGeom>
          <a:avLst/>
          <a:gdLst/>
          <a:ahLst/>
          <a:cxnLst/>
          <a:rect l="0" t="0" r="0" b="0"/>
          <a:pathLst>
            <a:path>
              <a:moveTo>
                <a:pt x="0" y="0"/>
              </a:moveTo>
              <a:lnTo>
                <a:pt x="0" y="2915705"/>
              </a:lnTo>
              <a:lnTo>
                <a:pt x="1160145" y="291570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F25539E-90E6-4CBB-B8D1-901E068781AD}">
      <dsp:nvSpPr>
        <dsp:cNvPr id="0" name=""/>
        <dsp:cNvSpPr/>
      </dsp:nvSpPr>
      <dsp:spPr>
        <a:xfrm>
          <a:off x="2056580" y="317265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Предварительный отбор</a:t>
          </a:r>
        </a:p>
      </dsp:txBody>
      <dsp:txXfrm>
        <a:off x="2070301" y="3186379"/>
        <a:ext cx="3767970" cy="441032"/>
      </dsp:txXfrm>
    </dsp:sp>
    <dsp:sp modelId="{925CCAC0-CDED-4DE5-8F55-8BA930B70173}">
      <dsp:nvSpPr>
        <dsp:cNvPr id="0" name=""/>
        <dsp:cNvSpPr/>
      </dsp:nvSpPr>
      <dsp:spPr>
        <a:xfrm>
          <a:off x="896435" y="491190"/>
          <a:ext cx="1160145" cy="3443470"/>
        </a:xfrm>
        <a:custGeom>
          <a:avLst/>
          <a:gdLst/>
          <a:ahLst/>
          <a:cxnLst/>
          <a:rect l="0" t="0" r="0" b="0"/>
          <a:pathLst>
            <a:path>
              <a:moveTo>
                <a:pt x="0" y="0"/>
              </a:moveTo>
              <a:lnTo>
                <a:pt x="0" y="3443470"/>
              </a:lnTo>
              <a:lnTo>
                <a:pt x="1160145" y="344347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382404C-ABFB-46E6-A4BA-D3D69A6E18DE}">
      <dsp:nvSpPr>
        <dsp:cNvPr id="0" name=""/>
        <dsp:cNvSpPr/>
      </dsp:nvSpPr>
      <dsp:spPr>
        <a:xfrm>
          <a:off x="2056580" y="3700423"/>
          <a:ext cx="3780283"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 </a:t>
          </a:r>
          <a:br>
            <a:rPr lang="ru-RU" sz="1800" b="1" kern="1200" dirty="0">
              <a:solidFill>
                <a:srgbClr val="9DC3E6"/>
              </a:solidFill>
            </a:rPr>
          </a:br>
          <a:r>
            <a:rPr lang="ru-RU" sz="1400" b="1" kern="1200" dirty="0">
              <a:solidFill>
                <a:srgbClr val="9DC3E6"/>
              </a:solidFill>
            </a:rPr>
            <a:t>(ГП и ликвидация ЧС, ст.82)</a:t>
          </a:r>
        </a:p>
      </dsp:txBody>
      <dsp:txXfrm>
        <a:off x="2070301" y="3714144"/>
        <a:ext cx="3752841" cy="441032"/>
      </dsp:txXfrm>
    </dsp:sp>
    <dsp:sp modelId="{DC71B726-B3A0-4A25-BE3B-BB3D1D574813}">
      <dsp:nvSpPr>
        <dsp:cNvPr id="0" name=""/>
        <dsp:cNvSpPr/>
      </dsp:nvSpPr>
      <dsp:spPr>
        <a:xfrm>
          <a:off x="896435" y="491190"/>
          <a:ext cx="1160145" cy="3971235"/>
        </a:xfrm>
        <a:custGeom>
          <a:avLst/>
          <a:gdLst/>
          <a:ahLst/>
          <a:cxnLst/>
          <a:rect l="0" t="0" r="0" b="0"/>
          <a:pathLst>
            <a:path>
              <a:moveTo>
                <a:pt x="0" y="0"/>
              </a:moveTo>
              <a:lnTo>
                <a:pt x="0" y="3971235"/>
              </a:lnTo>
              <a:lnTo>
                <a:pt x="1160145" y="397123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11C4499-FB7B-498A-845C-790E1DE4BC32}">
      <dsp:nvSpPr>
        <dsp:cNvPr id="0" name=""/>
        <dsp:cNvSpPr/>
      </dsp:nvSpPr>
      <dsp:spPr>
        <a:xfrm>
          <a:off x="2056580" y="422818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предложений</a:t>
          </a:r>
        </a:p>
      </dsp:txBody>
      <dsp:txXfrm>
        <a:off x="2070301" y="4241909"/>
        <a:ext cx="3767970" cy="441032"/>
      </dsp:txXfrm>
    </dsp:sp>
    <dsp:sp modelId="{80767567-7E02-4917-9CB9-D703BE24FFFC}">
      <dsp:nvSpPr>
        <dsp:cNvPr id="0" name=""/>
        <dsp:cNvSpPr/>
      </dsp:nvSpPr>
      <dsp:spPr>
        <a:xfrm>
          <a:off x="896435" y="491190"/>
          <a:ext cx="1160145" cy="4499000"/>
        </a:xfrm>
        <a:custGeom>
          <a:avLst/>
          <a:gdLst/>
          <a:ahLst/>
          <a:cxnLst/>
          <a:rect l="0" t="0" r="0" b="0"/>
          <a:pathLst>
            <a:path>
              <a:moveTo>
                <a:pt x="0" y="0"/>
              </a:moveTo>
              <a:lnTo>
                <a:pt x="0" y="4499000"/>
              </a:lnTo>
              <a:lnTo>
                <a:pt x="1160145" y="449900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F822188-4AC4-48A1-97E1-ACC68F99C903}">
      <dsp:nvSpPr>
        <dsp:cNvPr id="0" name=""/>
        <dsp:cNvSpPr/>
      </dsp:nvSpPr>
      <dsp:spPr>
        <a:xfrm>
          <a:off x="2056580" y="4755953"/>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Единственный  поставщик</a:t>
          </a:r>
        </a:p>
      </dsp:txBody>
      <dsp:txXfrm>
        <a:off x="2070301" y="4769674"/>
        <a:ext cx="3767970" cy="4410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199C-D2B2-46B8-B436-AFE057EE9949}">
      <dsp:nvSpPr>
        <dsp:cNvPr id="0" name=""/>
        <dsp:cNvSpPr/>
      </dsp:nvSpPr>
      <dsp:spPr>
        <a:xfrm>
          <a:off x="343704" y="22715"/>
          <a:ext cx="5527316"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Способы определения поставщиков</a:t>
          </a:r>
        </a:p>
      </dsp:txBody>
      <dsp:txXfrm>
        <a:off x="357425" y="36436"/>
        <a:ext cx="5499874" cy="441032"/>
      </dsp:txXfrm>
    </dsp:sp>
    <dsp:sp modelId="{3B1222AB-04A8-423B-AC47-0E7DA2CCC9A4}">
      <dsp:nvSpPr>
        <dsp:cNvPr id="0" name=""/>
        <dsp:cNvSpPr/>
      </dsp:nvSpPr>
      <dsp:spPr>
        <a:xfrm>
          <a:off x="896435" y="491190"/>
          <a:ext cx="1160145" cy="275121"/>
        </a:xfrm>
        <a:custGeom>
          <a:avLst/>
          <a:gdLst/>
          <a:ahLst/>
          <a:cxnLst/>
          <a:rect l="0" t="0" r="0" b="0"/>
          <a:pathLst>
            <a:path>
              <a:moveTo>
                <a:pt x="0" y="0"/>
              </a:moveTo>
              <a:lnTo>
                <a:pt x="0" y="275121"/>
              </a:lnTo>
              <a:lnTo>
                <a:pt x="1160145" y="275121"/>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DAD430C-DFF4-4217-9C1A-F0CF70B2D90B}">
      <dsp:nvSpPr>
        <dsp:cNvPr id="0" name=""/>
        <dsp:cNvSpPr/>
      </dsp:nvSpPr>
      <dsp:spPr>
        <a:xfrm>
          <a:off x="2056580" y="532074"/>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Открытый конкурс</a:t>
          </a:r>
        </a:p>
      </dsp:txBody>
      <dsp:txXfrm>
        <a:off x="2070301" y="545795"/>
        <a:ext cx="3767970" cy="441032"/>
      </dsp:txXfrm>
    </dsp:sp>
    <dsp:sp modelId="{45A88FDF-D3DA-4027-9E8F-845F5D88156B}">
      <dsp:nvSpPr>
        <dsp:cNvPr id="0" name=""/>
        <dsp:cNvSpPr/>
      </dsp:nvSpPr>
      <dsp:spPr>
        <a:xfrm>
          <a:off x="896435" y="491190"/>
          <a:ext cx="1160145" cy="803180"/>
        </a:xfrm>
        <a:custGeom>
          <a:avLst/>
          <a:gdLst/>
          <a:ahLst/>
          <a:cxnLst/>
          <a:rect l="0" t="0" r="0" b="0"/>
          <a:pathLst>
            <a:path>
              <a:moveTo>
                <a:pt x="0" y="0"/>
              </a:moveTo>
              <a:lnTo>
                <a:pt x="0" y="803180"/>
              </a:lnTo>
              <a:lnTo>
                <a:pt x="1160145" y="80318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912B522-66D5-4484-A2BE-6ED4BF88D91D}">
      <dsp:nvSpPr>
        <dsp:cNvPr id="0" name=""/>
        <dsp:cNvSpPr/>
      </dsp:nvSpPr>
      <dsp:spPr>
        <a:xfrm>
          <a:off x="2056580" y="1059839"/>
          <a:ext cx="3794521" cy="46906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Двухэтапный конкурс</a:t>
          </a:r>
        </a:p>
      </dsp:txBody>
      <dsp:txXfrm>
        <a:off x="2070318" y="1073577"/>
        <a:ext cx="3767045" cy="441586"/>
      </dsp:txXfrm>
    </dsp:sp>
    <dsp:sp modelId="{7B66EDD0-1756-4BAA-8C7B-CF6644A44A8C}">
      <dsp:nvSpPr>
        <dsp:cNvPr id="0" name=""/>
        <dsp:cNvSpPr/>
      </dsp:nvSpPr>
      <dsp:spPr>
        <a:xfrm>
          <a:off x="896435" y="491190"/>
          <a:ext cx="1160145" cy="1331824"/>
        </a:xfrm>
        <a:custGeom>
          <a:avLst/>
          <a:gdLst/>
          <a:ahLst/>
          <a:cxnLst/>
          <a:rect l="0" t="0" r="0" b="0"/>
          <a:pathLst>
            <a:path>
              <a:moveTo>
                <a:pt x="0" y="0"/>
              </a:moveTo>
              <a:lnTo>
                <a:pt x="0" y="1331824"/>
              </a:lnTo>
              <a:lnTo>
                <a:pt x="1160145" y="133182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543F5B-3FC9-430A-9306-3C095776595F}">
      <dsp:nvSpPr>
        <dsp:cNvPr id="0" name=""/>
        <dsp:cNvSpPr/>
      </dsp:nvSpPr>
      <dsp:spPr>
        <a:xfrm>
          <a:off x="2056580" y="1588193"/>
          <a:ext cx="3793633" cy="46964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Конкурс с ограниченным участием</a:t>
          </a:r>
        </a:p>
      </dsp:txBody>
      <dsp:txXfrm>
        <a:off x="2070335" y="1601948"/>
        <a:ext cx="3766123" cy="442134"/>
      </dsp:txXfrm>
    </dsp:sp>
    <dsp:sp modelId="{92741A9B-A97E-4415-8973-1563E7C20A24}">
      <dsp:nvSpPr>
        <dsp:cNvPr id="0" name=""/>
        <dsp:cNvSpPr/>
      </dsp:nvSpPr>
      <dsp:spPr>
        <a:xfrm>
          <a:off x="896435" y="491190"/>
          <a:ext cx="1160145" cy="1860174"/>
        </a:xfrm>
        <a:custGeom>
          <a:avLst/>
          <a:gdLst/>
          <a:ahLst/>
          <a:cxnLst/>
          <a:rect l="0" t="0" r="0" b="0"/>
          <a:pathLst>
            <a:path>
              <a:moveTo>
                <a:pt x="0" y="0"/>
              </a:moveTo>
              <a:lnTo>
                <a:pt x="0" y="1860174"/>
              </a:lnTo>
              <a:lnTo>
                <a:pt x="1160145" y="186017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9286093-D9E5-426D-AEB2-13B36B25DCB6}">
      <dsp:nvSpPr>
        <dsp:cNvPr id="0" name=""/>
        <dsp:cNvSpPr/>
      </dsp:nvSpPr>
      <dsp:spPr>
        <a:xfrm>
          <a:off x="2056580" y="2117127"/>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a:solidFill>
                <a:schemeClr val="bg1"/>
              </a:solidFill>
            </a:rPr>
            <a:t>Электронный аукцион</a:t>
          </a:r>
        </a:p>
      </dsp:txBody>
      <dsp:txXfrm>
        <a:off x="2070301" y="2130848"/>
        <a:ext cx="3767970" cy="441032"/>
      </dsp:txXfrm>
    </dsp:sp>
    <dsp:sp modelId="{CC466AA7-80CD-4336-9793-1B52B0334B51}">
      <dsp:nvSpPr>
        <dsp:cNvPr id="0" name=""/>
        <dsp:cNvSpPr/>
      </dsp:nvSpPr>
      <dsp:spPr>
        <a:xfrm>
          <a:off x="896435" y="491190"/>
          <a:ext cx="1160145" cy="2387939"/>
        </a:xfrm>
        <a:custGeom>
          <a:avLst/>
          <a:gdLst/>
          <a:ahLst/>
          <a:cxnLst/>
          <a:rect l="0" t="0" r="0" b="0"/>
          <a:pathLst>
            <a:path>
              <a:moveTo>
                <a:pt x="0" y="0"/>
              </a:moveTo>
              <a:lnTo>
                <a:pt x="0" y="2387939"/>
              </a:lnTo>
              <a:lnTo>
                <a:pt x="1160145" y="2387939"/>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2DC7F50-9D65-48BA-80CF-F6EE88EB0A1D}">
      <dsp:nvSpPr>
        <dsp:cNvPr id="0" name=""/>
        <dsp:cNvSpPr/>
      </dsp:nvSpPr>
      <dsp:spPr>
        <a:xfrm>
          <a:off x="2056580" y="2644892"/>
          <a:ext cx="3780280"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a:t>
          </a:r>
        </a:p>
      </dsp:txBody>
      <dsp:txXfrm>
        <a:off x="2070301" y="2658613"/>
        <a:ext cx="3752838" cy="441032"/>
      </dsp:txXfrm>
    </dsp:sp>
    <dsp:sp modelId="{F6676B83-4DC5-4483-B266-DA1B21B9F43B}">
      <dsp:nvSpPr>
        <dsp:cNvPr id="0" name=""/>
        <dsp:cNvSpPr/>
      </dsp:nvSpPr>
      <dsp:spPr>
        <a:xfrm>
          <a:off x="896435" y="491190"/>
          <a:ext cx="1160145" cy="2915705"/>
        </a:xfrm>
        <a:custGeom>
          <a:avLst/>
          <a:gdLst/>
          <a:ahLst/>
          <a:cxnLst/>
          <a:rect l="0" t="0" r="0" b="0"/>
          <a:pathLst>
            <a:path>
              <a:moveTo>
                <a:pt x="0" y="0"/>
              </a:moveTo>
              <a:lnTo>
                <a:pt x="0" y="2915705"/>
              </a:lnTo>
              <a:lnTo>
                <a:pt x="1160145" y="291570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F25539E-90E6-4CBB-B8D1-901E068781AD}">
      <dsp:nvSpPr>
        <dsp:cNvPr id="0" name=""/>
        <dsp:cNvSpPr/>
      </dsp:nvSpPr>
      <dsp:spPr>
        <a:xfrm>
          <a:off x="2056580" y="317265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Предварительный отбор</a:t>
          </a:r>
        </a:p>
      </dsp:txBody>
      <dsp:txXfrm>
        <a:off x="2070301" y="3186379"/>
        <a:ext cx="3767970" cy="441032"/>
      </dsp:txXfrm>
    </dsp:sp>
    <dsp:sp modelId="{925CCAC0-CDED-4DE5-8F55-8BA930B70173}">
      <dsp:nvSpPr>
        <dsp:cNvPr id="0" name=""/>
        <dsp:cNvSpPr/>
      </dsp:nvSpPr>
      <dsp:spPr>
        <a:xfrm>
          <a:off x="896435" y="491190"/>
          <a:ext cx="1160145" cy="3443470"/>
        </a:xfrm>
        <a:custGeom>
          <a:avLst/>
          <a:gdLst/>
          <a:ahLst/>
          <a:cxnLst/>
          <a:rect l="0" t="0" r="0" b="0"/>
          <a:pathLst>
            <a:path>
              <a:moveTo>
                <a:pt x="0" y="0"/>
              </a:moveTo>
              <a:lnTo>
                <a:pt x="0" y="3443470"/>
              </a:lnTo>
              <a:lnTo>
                <a:pt x="1160145" y="344347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382404C-ABFB-46E6-A4BA-D3D69A6E18DE}">
      <dsp:nvSpPr>
        <dsp:cNvPr id="0" name=""/>
        <dsp:cNvSpPr/>
      </dsp:nvSpPr>
      <dsp:spPr>
        <a:xfrm>
          <a:off x="2056580" y="3700423"/>
          <a:ext cx="3780283"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 </a:t>
          </a:r>
          <a:br>
            <a:rPr lang="ru-RU" sz="1800" b="1" kern="1200" dirty="0">
              <a:solidFill>
                <a:srgbClr val="9DC3E6"/>
              </a:solidFill>
            </a:rPr>
          </a:br>
          <a:r>
            <a:rPr lang="ru-RU" sz="1400" b="1" kern="1200" dirty="0">
              <a:solidFill>
                <a:srgbClr val="9DC3E6"/>
              </a:solidFill>
            </a:rPr>
            <a:t>(ГП и ликвидация ЧС, ст.82)</a:t>
          </a:r>
        </a:p>
      </dsp:txBody>
      <dsp:txXfrm>
        <a:off x="2070301" y="3714144"/>
        <a:ext cx="3752841" cy="441032"/>
      </dsp:txXfrm>
    </dsp:sp>
    <dsp:sp modelId="{DC71B726-B3A0-4A25-BE3B-BB3D1D574813}">
      <dsp:nvSpPr>
        <dsp:cNvPr id="0" name=""/>
        <dsp:cNvSpPr/>
      </dsp:nvSpPr>
      <dsp:spPr>
        <a:xfrm>
          <a:off x="896435" y="491190"/>
          <a:ext cx="1160145" cy="3971235"/>
        </a:xfrm>
        <a:custGeom>
          <a:avLst/>
          <a:gdLst/>
          <a:ahLst/>
          <a:cxnLst/>
          <a:rect l="0" t="0" r="0" b="0"/>
          <a:pathLst>
            <a:path>
              <a:moveTo>
                <a:pt x="0" y="0"/>
              </a:moveTo>
              <a:lnTo>
                <a:pt x="0" y="3971235"/>
              </a:lnTo>
              <a:lnTo>
                <a:pt x="1160145" y="397123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11C4499-FB7B-498A-845C-790E1DE4BC32}">
      <dsp:nvSpPr>
        <dsp:cNvPr id="0" name=""/>
        <dsp:cNvSpPr/>
      </dsp:nvSpPr>
      <dsp:spPr>
        <a:xfrm>
          <a:off x="2056580" y="422818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предложений</a:t>
          </a:r>
        </a:p>
      </dsp:txBody>
      <dsp:txXfrm>
        <a:off x="2070301" y="4241909"/>
        <a:ext cx="3767970" cy="441032"/>
      </dsp:txXfrm>
    </dsp:sp>
    <dsp:sp modelId="{80767567-7E02-4917-9CB9-D703BE24FFFC}">
      <dsp:nvSpPr>
        <dsp:cNvPr id="0" name=""/>
        <dsp:cNvSpPr/>
      </dsp:nvSpPr>
      <dsp:spPr>
        <a:xfrm>
          <a:off x="896435" y="491190"/>
          <a:ext cx="1160145" cy="4499000"/>
        </a:xfrm>
        <a:custGeom>
          <a:avLst/>
          <a:gdLst/>
          <a:ahLst/>
          <a:cxnLst/>
          <a:rect l="0" t="0" r="0" b="0"/>
          <a:pathLst>
            <a:path>
              <a:moveTo>
                <a:pt x="0" y="0"/>
              </a:moveTo>
              <a:lnTo>
                <a:pt x="0" y="4499000"/>
              </a:lnTo>
              <a:lnTo>
                <a:pt x="1160145" y="449900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F822188-4AC4-48A1-97E1-ACC68F99C903}">
      <dsp:nvSpPr>
        <dsp:cNvPr id="0" name=""/>
        <dsp:cNvSpPr/>
      </dsp:nvSpPr>
      <dsp:spPr>
        <a:xfrm>
          <a:off x="2056580" y="4755953"/>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Единственный  поставщик</a:t>
          </a:r>
        </a:p>
      </dsp:txBody>
      <dsp:txXfrm>
        <a:off x="2070301" y="4769674"/>
        <a:ext cx="3767970" cy="4410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199C-D2B2-46B8-B436-AFE057EE9949}">
      <dsp:nvSpPr>
        <dsp:cNvPr id="0" name=""/>
        <dsp:cNvSpPr/>
      </dsp:nvSpPr>
      <dsp:spPr>
        <a:xfrm>
          <a:off x="343704" y="22715"/>
          <a:ext cx="5527316"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Способы определения поставщиков</a:t>
          </a:r>
        </a:p>
      </dsp:txBody>
      <dsp:txXfrm>
        <a:off x="357425" y="36436"/>
        <a:ext cx="5499874" cy="441032"/>
      </dsp:txXfrm>
    </dsp:sp>
    <dsp:sp modelId="{3B1222AB-04A8-423B-AC47-0E7DA2CCC9A4}">
      <dsp:nvSpPr>
        <dsp:cNvPr id="0" name=""/>
        <dsp:cNvSpPr/>
      </dsp:nvSpPr>
      <dsp:spPr>
        <a:xfrm>
          <a:off x="896435" y="491190"/>
          <a:ext cx="1160145" cy="275121"/>
        </a:xfrm>
        <a:custGeom>
          <a:avLst/>
          <a:gdLst/>
          <a:ahLst/>
          <a:cxnLst/>
          <a:rect l="0" t="0" r="0" b="0"/>
          <a:pathLst>
            <a:path>
              <a:moveTo>
                <a:pt x="0" y="0"/>
              </a:moveTo>
              <a:lnTo>
                <a:pt x="0" y="275121"/>
              </a:lnTo>
              <a:lnTo>
                <a:pt x="1160145" y="275121"/>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DAD430C-DFF4-4217-9C1A-F0CF70B2D90B}">
      <dsp:nvSpPr>
        <dsp:cNvPr id="0" name=""/>
        <dsp:cNvSpPr/>
      </dsp:nvSpPr>
      <dsp:spPr>
        <a:xfrm>
          <a:off x="2056580" y="532074"/>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Открытый конкурс</a:t>
          </a:r>
        </a:p>
      </dsp:txBody>
      <dsp:txXfrm>
        <a:off x="2070301" y="545795"/>
        <a:ext cx="3767970" cy="441032"/>
      </dsp:txXfrm>
    </dsp:sp>
    <dsp:sp modelId="{45A88FDF-D3DA-4027-9E8F-845F5D88156B}">
      <dsp:nvSpPr>
        <dsp:cNvPr id="0" name=""/>
        <dsp:cNvSpPr/>
      </dsp:nvSpPr>
      <dsp:spPr>
        <a:xfrm>
          <a:off x="896435" y="491190"/>
          <a:ext cx="1160145" cy="803180"/>
        </a:xfrm>
        <a:custGeom>
          <a:avLst/>
          <a:gdLst/>
          <a:ahLst/>
          <a:cxnLst/>
          <a:rect l="0" t="0" r="0" b="0"/>
          <a:pathLst>
            <a:path>
              <a:moveTo>
                <a:pt x="0" y="0"/>
              </a:moveTo>
              <a:lnTo>
                <a:pt x="0" y="803180"/>
              </a:lnTo>
              <a:lnTo>
                <a:pt x="1160145" y="80318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912B522-66D5-4484-A2BE-6ED4BF88D91D}">
      <dsp:nvSpPr>
        <dsp:cNvPr id="0" name=""/>
        <dsp:cNvSpPr/>
      </dsp:nvSpPr>
      <dsp:spPr>
        <a:xfrm>
          <a:off x="2056580" y="1059839"/>
          <a:ext cx="3794521" cy="46906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Двухэтапный конкурс</a:t>
          </a:r>
        </a:p>
      </dsp:txBody>
      <dsp:txXfrm>
        <a:off x="2070318" y="1073577"/>
        <a:ext cx="3767045" cy="441586"/>
      </dsp:txXfrm>
    </dsp:sp>
    <dsp:sp modelId="{7B66EDD0-1756-4BAA-8C7B-CF6644A44A8C}">
      <dsp:nvSpPr>
        <dsp:cNvPr id="0" name=""/>
        <dsp:cNvSpPr/>
      </dsp:nvSpPr>
      <dsp:spPr>
        <a:xfrm>
          <a:off x="896435" y="491190"/>
          <a:ext cx="1160145" cy="1331824"/>
        </a:xfrm>
        <a:custGeom>
          <a:avLst/>
          <a:gdLst/>
          <a:ahLst/>
          <a:cxnLst/>
          <a:rect l="0" t="0" r="0" b="0"/>
          <a:pathLst>
            <a:path>
              <a:moveTo>
                <a:pt x="0" y="0"/>
              </a:moveTo>
              <a:lnTo>
                <a:pt x="0" y="1331824"/>
              </a:lnTo>
              <a:lnTo>
                <a:pt x="1160145" y="133182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543F5B-3FC9-430A-9306-3C095776595F}">
      <dsp:nvSpPr>
        <dsp:cNvPr id="0" name=""/>
        <dsp:cNvSpPr/>
      </dsp:nvSpPr>
      <dsp:spPr>
        <a:xfrm>
          <a:off x="2056580" y="1588193"/>
          <a:ext cx="3793633" cy="46964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Конкурс с ограниченным участием</a:t>
          </a:r>
        </a:p>
      </dsp:txBody>
      <dsp:txXfrm>
        <a:off x="2070335" y="1601948"/>
        <a:ext cx="3766123" cy="442134"/>
      </dsp:txXfrm>
    </dsp:sp>
    <dsp:sp modelId="{92741A9B-A97E-4415-8973-1563E7C20A24}">
      <dsp:nvSpPr>
        <dsp:cNvPr id="0" name=""/>
        <dsp:cNvSpPr/>
      </dsp:nvSpPr>
      <dsp:spPr>
        <a:xfrm>
          <a:off x="896435" y="491190"/>
          <a:ext cx="1160145" cy="1860174"/>
        </a:xfrm>
        <a:custGeom>
          <a:avLst/>
          <a:gdLst/>
          <a:ahLst/>
          <a:cxnLst/>
          <a:rect l="0" t="0" r="0" b="0"/>
          <a:pathLst>
            <a:path>
              <a:moveTo>
                <a:pt x="0" y="0"/>
              </a:moveTo>
              <a:lnTo>
                <a:pt x="0" y="1860174"/>
              </a:lnTo>
              <a:lnTo>
                <a:pt x="1160145" y="186017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9286093-D9E5-426D-AEB2-13B36B25DCB6}">
      <dsp:nvSpPr>
        <dsp:cNvPr id="0" name=""/>
        <dsp:cNvSpPr/>
      </dsp:nvSpPr>
      <dsp:spPr>
        <a:xfrm>
          <a:off x="2056580" y="2117127"/>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a:solidFill>
                <a:srgbClr val="9DC3E6"/>
              </a:solidFill>
            </a:rPr>
            <a:t>Электронный аукцион</a:t>
          </a:r>
        </a:p>
      </dsp:txBody>
      <dsp:txXfrm>
        <a:off x="2070301" y="2130848"/>
        <a:ext cx="3767970" cy="441032"/>
      </dsp:txXfrm>
    </dsp:sp>
    <dsp:sp modelId="{CC466AA7-80CD-4336-9793-1B52B0334B51}">
      <dsp:nvSpPr>
        <dsp:cNvPr id="0" name=""/>
        <dsp:cNvSpPr/>
      </dsp:nvSpPr>
      <dsp:spPr>
        <a:xfrm>
          <a:off x="896435" y="491190"/>
          <a:ext cx="1160145" cy="2387939"/>
        </a:xfrm>
        <a:custGeom>
          <a:avLst/>
          <a:gdLst/>
          <a:ahLst/>
          <a:cxnLst/>
          <a:rect l="0" t="0" r="0" b="0"/>
          <a:pathLst>
            <a:path>
              <a:moveTo>
                <a:pt x="0" y="0"/>
              </a:moveTo>
              <a:lnTo>
                <a:pt x="0" y="2387939"/>
              </a:lnTo>
              <a:lnTo>
                <a:pt x="1160145" y="2387939"/>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2DC7F50-9D65-48BA-80CF-F6EE88EB0A1D}">
      <dsp:nvSpPr>
        <dsp:cNvPr id="0" name=""/>
        <dsp:cNvSpPr/>
      </dsp:nvSpPr>
      <dsp:spPr>
        <a:xfrm>
          <a:off x="2056580" y="2644892"/>
          <a:ext cx="3780280"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rPr>
            <a:t>Запрос котировок</a:t>
          </a:r>
        </a:p>
      </dsp:txBody>
      <dsp:txXfrm>
        <a:off x="2070301" y="2658613"/>
        <a:ext cx="3752838" cy="441032"/>
      </dsp:txXfrm>
    </dsp:sp>
    <dsp:sp modelId="{F6676B83-4DC5-4483-B266-DA1B21B9F43B}">
      <dsp:nvSpPr>
        <dsp:cNvPr id="0" name=""/>
        <dsp:cNvSpPr/>
      </dsp:nvSpPr>
      <dsp:spPr>
        <a:xfrm>
          <a:off x="896435" y="491190"/>
          <a:ext cx="1160145" cy="2915705"/>
        </a:xfrm>
        <a:custGeom>
          <a:avLst/>
          <a:gdLst/>
          <a:ahLst/>
          <a:cxnLst/>
          <a:rect l="0" t="0" r="0" b="0"/>
          <a:pathLst>
            <a:path>
              <a:moveTo>
                <a:pt x="0" y="0"/>
              </a:moveTo>
              <a:lnTo>
                <a:pt x="0" y="2915705"/>
              </a:lnTo>
              <a:lnTo>
                <a:pt x="1160145" y="291570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F25539E-90E6-4CBB-B8D1-901E068781AD}">
      <dsp:nvSpPr>
        <dsp:cNvPr id="0" name=""/>
        <dsp:cNvSpPr/>
      </dsp:nvSpPr>
      <dsp:spPr>
        <a:xfrm>
          <a:off x="2056580" y="317265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Предварительный отбор</a:t>
          </a:r>
        </a:p>
      </dsp:txBody>
      <dsp:txXfrm>
        <a:off x="2070301" y="3186379"/>
        <a:ext cx="3767970" cy="441032"/>
      </dsp:txXfrm>
    </dsp:sp>
    <dsp:sp modelId="{925CCAC0-CDED-4DE5-8F55-8BA930B70173}">
      <dsp:nvSpPr>
        <dsp:cNvPr id="0" name=""/>
        <dsp:cNvSpPr/>
      </dsp:nvSpPr>
      <dsp:spPr>
        <a:xfrm>
          <a:off x="896435" y="491190"/>
          <a:ext cx="1160145" cy="3443470"/>
        </a:xfrm>
        <a:custGeom>
          <a:avLst/>
          <a:gdLst/>
          <a:ahLst/>
          <a:cxnLst/>
          <a:rect l="0" t="0" r="0" b="0"/>
          <a:pathLst>
            <a:path>
              <a:moveTo>
                <a:pt x="0" y="0"/>
              </a:moveTo>
              <a:lnTo>
                <a:pt x="0" y="3443470"/>
              </a:lnTo>
              <a:lnTo>
                <a:pt x="1160145" y="344347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382404C-ABFB-46E6-A4BA-D3D69A6E18DE}">
      <dsp:nvSpPr>
        <dsp:cNvPr id="0" name=""/>
        <dsp:cNvSpPr/>
      </dsp:nvSpPr>
      <dsp:spPr>
        <a:xfrm>
          <a:off x="2056580" y="3700423"/>
          <a:ext cx="3780283"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 </a:t>
          </a:r>
          <a:br>
            <a:rPr lang="ru-RU" sz="1800" b="1" kern="1200" dirty="0">
              <a:solidFill>
                <a:srgbClr val="9DC3E6"/>
              </a:solidFill>
            </a:rPr>
          </a:br>
          <a:r>
            <a:rPr lang="ru-RU" sz="1400" b="1" kern="1200" dirty="0">
              <a:solidFill>
                <a:srgbClr val="9DC3E6"/>
              </a:solidFill>
            </a:rPr>
            <a:t>(ГП и ликвидация ЧС, ст.82)</a:t>
          </a:r>
        </a:p>
      </dsp:txBody>
      <dsp:txXfrm>
        <a:off x="2070301" y="3714144"/>
        <a:ext cx="3752841" cy="441032"/>
      </dsp:txXfrm>
    </dsp:sp>
    <dsp:sp modelId="{DC71B726-B3A0-4A25-BE3B-BB3D1D574813}">
      <dsp:nvSpPr>
        <dsp:cNvPr id="0" name=""/>
        <dsp:cNvSpPr/>
      </dsp:nvSpPr>
      <dsp:spPr>
        <a:xfrm>
          <a:off x="896435" y="491190"/>
          <a:ext cx="1160145" cy="3971235"/>
        </a:xfrm>
        <a:custGeom>
          <a:avLst/>
          <a:gdLst/>
          <a:ahLst/>
          <a:cxnLst/>
          <a:rect l="0" t="0" r="0" b="0"/>
          <a:pathLst>
            <a:path>
              <a:moveTo>
                <a:pt x="0" y="0"/>
              </a:moveTo>
              <a:lnTo>
                <a:pt x="0" y="3971235"/>
              </a:lnTo>
              <a:lnTo>
                <a:pt x="1160145" y="397123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11C4499-FB7B-498A-845C-790E1DE4BC32}">
      <dsp:nvSpPr>
        <dsp:cNvPr id="0" name=""/>
        <dsp:cNvSpPr/>
      </dsp:nvSpPr>
      <dsp:spPr>
        <a:xfrm>
          <a:off x="2056580" y="422818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предложений</a:t>
          </a:r>
        </a:p>
      </dsp:txBody>
      <dsp:txXfrm>
        <a:off x="2070301" y="4241909"/>
        <a:ext cx="3767970" cy="441032"/>
      </dsp:txXfrm>
    </dsp:sp>
    <dsp:sp modelId="{80767567-7E02-4917-9CB9-D703BE24FFFC}">
      <dsp:nvSpPr>
        <dsp:cNvPr id="0" name=""/>
        <dsp:cNvSpPr/>
      </dsp:nvSpPr>
      <dsp:spPr>
        <a:xfrm>
          <a:off x="896435" y="491190"/>
          <a:ext cx="1160145" cy="4499000"/>
        </a:xfrm>
        <a:custGeom>
          <a:avLst/>
          <a:gdLst/>
          <a:ahLst/>
          <a:cxnLst/>
          <a:rect l="0" t="0" r="0" b="0"/>
          <a:pathLst>
            <a:path>
              <a:moveTo>
                <a:pt x="0" y="0"/>
              </a:moveTo>
              <a:lnTo>
                <a:pt x="0" y="4499000"/>
              </a:lnTo>
              <a:lnTo>
                <a:pt x="1160145" y="449900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F822188-4AC4-48A1-97E1-ACC68F99C903}">
      <dsp:nvSpPr>
        <dsp:cNvPr id="0" name=""/>
        <dsp:cNvSpPr/>
      </dsp:nvSpPr>
      <dsp:spPr>
        <a:xfrm>
          <a:off x="2056580" y="4755953"/>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Единственный  поставщик</a:t>
          </a:r>
        </a:p>
      </dsp:txBody>
      <dsp:txXfrm>
        <a:off x="2070301" y="4769674"/>
        <a:ext cx="3767970" cy="4410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199C-D2B2-46B8-B436-AFE057EE9949}">
      <dsp:nvSpPr>
        <dsp:cNvPr id="0" name=""/>
        <dsp:cNvSpPr/>
      </dsp:nvSpPr>
      <dsp:spPr>
        <a:xfrm>
          <a:off x="343704" y="22715"/>
          <a:ext cx="5527316"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t>Способы определения поставщиков</a:t>
          </a:r>
        </a:p>
      </dsp:txBody>
      <dsp:txXfrm>
        <a:off x="357425" y="36436"/>
        <a:ext cx="5499874" cy="441032"/>
      </dsp:txXfrm>
    </dsp:sp>
    <dsp:sp modelId="{3B1222AB-04A8-423B-AC47-0E7DA2CCC9A4}">
      <dsp:nvSpPr>
        <dsp:cNvPr id="0" name=""/>
        <dsp:cNvSpPr/>
      </dsp:nvSpPr>
      <dsp:spPr>
        <a:xfrm>
          <a:off x="896435" y="491190"/>
          <a:ext cx="1160145" cy="275121"/>
        </a:xfrm>
        <a:custGeom>
          <a:avLst/>
          <a:gdLst/>
          <a:ahLst/>
          <a:cxnLst/>
          <a:rect l="0" t="0" r="0" b="0"/>
          <a:pathLst>
            <a:path>
              <a:moveTo>
                <a:pt x="0" y="0"/>
              </a:moveTo>
              <a:lnTo>
                <a:pt x="0" y="275121"/>
              </a:lnTo>
              <a:lnTo>
                <a:pt x="1160145" y="275121"/>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DAD430C-DFF4-4217-9C1A-F0CF70B2D90B}">
      <dsp:nvSpPr>
        <dsp:cNvPr id="0" name=""/>
        <dsp:cNvSpPr/>
      </dsp:nvSpPr>
      <dsp:spPr>
        <a:xfrm>
          <a:off x="2056580" y="532074"/>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1">
                  <a:lumMod val="60000"/>
                  <a:lumOff val="40000"/>
                </a:schemeClr>
              </a:solidFill>
            </a:rPr>
            <a:t>Открытый конкурс</a:t>
          </a:r>
        </a:p>
      </dsp:txBody>
      <dsp:txXfrm>
        <a:off x="2070301" y="545795"/>
        <a:ext cx="3767970" cy="441032"/>
      </dsp:txXfrm>
    </dsp:sp>
    <dsp:sp modelId="{45A88FDF-D3DA-4027-9E8F-845F5D88156B}">
      <dsp:nvSpPr>
        <dsp:cNvPr id="0" name=""/>
        <dsp:cNvSpPr/>
      </dsp:nvSpPr>
      <dsp:spPr>
        <a:xfrm>
          <a:off x="896435" y="491190"/>
          <a:ext cx="1160145" cy="803180"/>
        </a:xfrm>
        <a:custGeom>
          <a:avLst/>
          <a:gdLst/>
          <a:ahLst/>
          <a:cxnLst/>
          <a:rect l="0" t="0" r="0" b="0"/>
          <a:pathLst>
            <a:path>
              <a:moveTo>
                <a:pt x="0" y="0"/>
              </a:moveTo>
              <a:lnTo>
                <a:pt x="0" y="803180"/>
              </a:lnTo>
              <a:lnTo>
                <a:pt x="1160145" y="80318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912B522-66D5-4484-A2BE-6ED4BF88D91D}">
      <dsp:nvSpPr>
        <dsp:cNvPr id="0" name=""/>
        <dsp:cNvSpPr/>
      </dsp:nvSpPr>
      <dsp:spPr>
        <a:xfrm>
          <a:off x="2056580" y="1059839"/>
          <a:ext cx="3794521" cy="469062"/>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1">
                  <a:lumMod val="60000"/>
                  <a:lumOff val="40000"/>
                </a:schemeClr>
              </a:solidFill>
            </a:rPr>
            <a:t>Двухэтапный конкурс</a:t>
          </a:r>
        </a:p>
      </dsp:txBody>
      <dsp:txXfrm>
        <a:off x="2070318" y="1073577"/>
        <a:ext cx="3767045" cy="441586"/>
      </dsp:txXfrm>
    </dsp:sp>
    <dsp:sp modelId="{7B66EDD0-1756-4BAA-8C7B-CF6644A44A8C}">
      <dsp:nvSpPr>
        <dsp:cNvPr id="0" name=""/>
        <dsp:cNvSpPr/>
      </dsp:nvSpPr>
      <dsp:spPr>
        <a:xfrm>
          <a:off x="896435" y="491190"/>
          <a:ext cx="1160145" cy="1331824"/>
        </a:xfrm>
        <a:custGeom>
          <a:avLst/>
          <a:gdLst/>
          <a:ahLst/>
          <a:cxnLst/>
          <a:rect l="0" t="0" r="0" b="0"/>
          <a:pathLst>
            <a:path>
              <a:moveTo>
                <a:pt x="0" y="0"/>
              </a:moveTo>
              <a:lnTo>
                <a:pt x="0" y="1331824"/>
              </a:lnTo>
              <a:lnTo>
                <a:pt x="1160145" y="133182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A3543F5B-3FC9-430A-9306-3C095776595F}">
      <dsp:nvSpPr>
        <dsp:cNvPr id="0" name=""/>
        <dsp:cNvSpPr/>
      </dsp:nvSpPr>
      <dsp:spPr>
        <a:xfrm>
          <a:off x="2056580" y="1588193"/>
          <a:ext cx="3793633" cy="46964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accent1">
                  <a:lumMod val="60000"/>
                  <a:lumOff val="40000"/>
                </a:schemeClr>
              </a:solidFill>
            </a:rPr>
            <a:t>Конкурс с ограниченным участием</a:t>
          </a:r>
        </a:p>
      </dsp:txBody>
      <dsp:txXfrm>
        <a:off x="2070335" y="1601948"/>
        <a:ext cx="3766123" cy="442134"/>
      </dsp:txXfrm>
    </dsp:sp>
    <dsp:sp modelId="{92741A9B-A97E-4415-8973-1563E7C20A24}">
      <dsp:nvSpPr>
        <dsp:cNvPr id="0" name=""/>
        <dsp:cNvSpPr/>
      </dsp:nvSpPr>
      <dsp:spPr>
        <a:xfrm>
          <a:off x="896435" y="491190"/>
          <a:ext cx="1160145" cy="1860174"/>
        </a:xfrm>
        <a:custGeom>
          <a:avLst/>
          <a:gdLst/>
          <a:ahLst/>
          <a:cxnLst/>
          <a:rect l="0" t="0" r="0" b="0"/>
          <a:pathLst>
            <a:path>
              <a:moveTo>
                <a:pt x="0" y="0"/>
              </a:moveTo>
              <a:lnTo>
                <a:pt x="0" y="1860174"/>
              </a:lnTo>
              <a:lnTo>
                <a:pt x="1160145" y="1860174"/>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9286093-D9E5-426D-AEB2-13B36B25DCB6}">
      <dsp:nvSpPr>
        <dsp:cNvPr id="0" name=""/>
        <dsp:cNvSpPr/>
      </dsp:nvSpPr>
      <dsp:spPr>
        <a:xfrm>
          <a:off x="2056580" y="2117127"/>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800" b="1" kern="1200" dirty="0">
              <a:solidFill>
                <a:schemeClr val="accent1">
                  <a:lumMod val="60000"/>
                  <a:lumOff val="40000"/>
                </a:schemeClr>
              </a:solidFill>
            </a:rPr>
            <a:t>Электронный аукцион</a:t>
          </a:r>
        </a:p>
      </dsp:txBody>
      <dsp:txXfrm>
        <a:off x="2070301" y="2130848"/>
        <a:ext cx="3767970" cy="441032"/>
      </dsp:txXfrm>
    </dsp:sp>
    <dsp:sp modelId="{CC466AA7-80CD-4336-9793-1B52B0334B51}">
      <dsp:nvSpPr>
        <dsp:cNvPr id="0" name=""/>
        <dsp:cNvSpPr/>
      </dsp:nvSpPr>
      <dsp:spPr>
        <a:xfrm>
          <a:off x="896435" y="491190"/>
          <a:ext cx="1160145" cy="2387939"/>
        </a:xfrm>
        <a:custGeom>
          <a:avLst/>
          <a:gdLst/>
          <a:ahLst/>
          <a:cxnLst/>
          <a:rect l="0" t="0" r="0" b="0"/>
          <a:pathLst>
            <a:path>
              <a:moveTo>
                <a:pt x="0" y="0"/>
              </a:moveTo>
              <a:lnTo>
                <a:pt x="0" y="2387939"/>
              </a:lnTo>
              <a:lnTo>
                <a:pt x="1160145" y="2387939"/>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D2DC7F50-9D65-48BA-80CF-F6EE88EB0A1D}">
      <dsp:nvSpPr>
        <dsp:cNvPr id="0" name=""/>
        <dsp:cNvSpPr/>
      </dsp:nvSpPr>
      <dsp:spPr>
        <a:xfrm>
          <a:off x="2056580" y="2644892"/>
          <a:ext cx="3780280"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a:t>
          </a:r>
        </a:p>
      </dsp:txBody>
      <dsp:txXfrm>
        <a:off x="2070301" y="2658613"/>
        <a:ext cx="3752838" cy="441032"/>
      </dsp:txXfrm>
    </dsp:sp>
    <dsp:sp modelId="{F6676B83-4DC5-4483-B266-DA1B21B9F43B}">
      <dsp:nvSpPr>
        <dsp:cNvPr id="0" name=""/>
        <dsp:cNvSpPr/>
      </dsp:nvSpPr>
      <dsp:spPr>
        <a:xfrm>
          <a:off x="896435" y="491190"/>
          <a:ext cx="1160145" cy="2915705"/>
        </a:xfrm>
        <a:custGeom>
          <a:avLst/>
          <a:gdLst/>
          <a:ahLst/>
          <a:cxnLst/>
          <a:rect l="0" t="0" r="0" b="0"/>
          <a:pathLst>
            <a:path>
              <a:moveTo>
                <a:pt x="0" y="0"/>
              </a:moveTo>
              <a:lnTo>
                <a:pt x="0" y="2915705"/>
              </a:lnTo>
              <a:lnTo>
                <a:pt x="1160145" y="291570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2F25539E-90E6-4CBB-B8D1-901E068781AD}">
      <dsp:nvSpPr>
        <dsp:cNvPr id="0" name=""/>
        <dsp:cNvSpPr/>
      </dsp:nvSpPr>
      <dsp:spPr>
        <a:xfrm>
          <a:off x="2056580" y="317265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chemeClr val="bg1"/>
              </a:solidFill>
            </a:rPr>
            <a:t>Предварительный отбор</a:t>
          </a:r>
        </a:p>
      </dsp:txBody>
      <dsp:txXfrm>
        <a:off x="2070301" y="3186379"/>
        <a:ext cx="3767970" cy="441032"/>
      </dsp:txXfrm>
    </dsp:sp>
    <dsp:sp modelId="{925CCAC0-CDED-4DE5-8F55-8BA930B70173}">
      <dsp:nvSpPr>
        <dsp:cNvPr id="0" name=""/>
        <dsp:cNvSpPr/>
      </dsp:nvSpPr>
      <dsp:spPr>
        <a:xfrm>
          <a:off x="896435" y="491190"/>
          <a:ext cx="1160145" cy="3443470"/>
        </a:xfrm>
        <a:custGeom>
          <a:avLst/>
          <a:gdLst/>
          <a:ahLst/>
          <a:cxnLst/>
          <a:rect l="0" t="0" r="0" b="0"/>
          <a:pathLst>
            <a:path>
              <a:moveTo>
                <a:pt x="0" y="0"/>
              </a:moveTo>
              <a:lnTo>
                <a:pt x="0" y="3443470"/>
              </a:lnTo>
              <a:lnTo>
                <a:pt x="1160145" y="344347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7382404C-ABFB-46E6-A4BA-D3D69A6E18DE}">
      <dsp:nvSpPr>
        <dsp:cNvPr id="0" name=""/>
        <dsp:cNvSpPr/>
      </dsp:nvSpPr>
      <dsp:spPr>
        <a:xfrm>
          <a:off x="2056580" y="3700423"/>
          <a:ext cx="3780283"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котировок </a:t>
          </a:r>
          <a:br>
            <a:rPr lang="ru-RU" sz="1800" b="1" kern="1200" dirty="0">
              <a:solidFill>
                <a:srgbClr val="9DC3E6"/>
              </a:solidFill>
            </a:rPr>
          </a:br>
          <a:r>
            <a:rPr lang="ru-RU" sz="1400" b="1" kern="1200" dirty="0">
              <a:solidFill>
                <a:srgbClr val="9DC3E6"/>
              </a:solidFill>
            </a:rPr>
            <a:t>(ГП и ликвидация ЧС, ст.82)</a:t>
          </a:r>
        </a:p>
      </dsp:txBody>
      <dsp:txXfrm>
        <a:off x="2070301" y="3714144"/>
        <a:ext cx="3752841" cy="441032"/>
      </dsp:txXfrm>
    </dsp:sp>
    <dsp:sp modelId="{DC71B726-B3A0-4A25-BE3B-BB3D1D574813}">
      <dsp:nvSpPr>
        <dsp:cNvPr id="0" name=""/>
        <dsp:cNvSpPr/>
      </dsp:nvSpPr>
      <dsp:spPr>
        <a:xfrm>
          <a:off x="896435" y="491190"/>
          <a:ext cx="1160145" cy="3971235"/>
        </a:xfrm>
        <a:custGeom>
          <a:avLst/>
          <a:gdLst/>
          <a:ahLst/>
          <a:cxnLst/>
          <a:rect l="0" t="0" r="0" b="0"/>
          <a:pathLst>
            <a:path>
              <a:moveTo>
                <a:pt x="0" y="0"/>
              </a:moveTo>
              <a:lnTo>
                <a:pt x="0" y="3971235"/>
              </a:lnTo>
              <a:lnTo>
                <a:pt x="1160145" y="3971235"/>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611C4499-FB7B-498A-845C-790E1DE4BC32}">
      <dsp:nvSpPr>
        <dsp:cNvPr id="0" name=""/>
        <dsp:cNvSpPr/>
      </dsp:nvSpPr>
      <dsp:spPr>
        <a:xfrm>
          <a:off x="2056580" y="4228188"/>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Запрос предложений</a:t>
          </a:r>
        </a:p>
      </dsp:txBody>
      <dsp:txXfrm>
        <a:off x="2070301" y="4241909"/>
        <a:ext cx="3767970" cy="441032"/>
      </dsp:txXfrm>
    </dsp:sp>
    <dsp:sp modelId="{80767567-7E02-4917-9CB9-D703BE24FFFC}">
      <dsp:nvSpPr>
        <dsp:cNvPr id="0" name=""/>
        <dsp:cNvSpPr/>
      </dsp:nvSpPr>
      <dsp:spPr>
        <a:xfrm>
          <a:off x="896435" y="491190"/>
          <a:ext cx="1160145" cy="4499000"/>
        </a:xfrm>
        <a:custGeom>
          <a:avLst/>
          <a:gdLst/>
          <a:ahLst/>
          <a:cxnLst/>
          <a:rect l="0" t="0" r="0" b="0"/>
          <a:pathLst>
            <a:path>
              <a:moveTo>
                <a:pt x="0" y="0"/>
              </a:moveTo>
              <a:lnTo>
                <a:pt x="0" y="4499000"/>
              </a:lnTo>
              <a:lnTo>
                <a:pt x="1160145" y="4499000"/>
              </a:lnTo>
            </a:path>
          </a:pathLst>
        </a:custGeom>
        <a:noFill/>
        <a:ln w="12700" cap="flat" cmpd="sng" algn="ctr">
          <a:solidFill>
            <a:schemeClr val="bg2">
              <a:lumMod val="50000"/>
            </a:schemeClr>
          </a:solidFill>
          <a:prstDash val="solid"/>
          <a:miter lim="800000"/>
        </a:ln>
        <a:effectLst/>
      </dsp:spPr>
      <dsp:style>
        <a:lnRef idx="2">
          <a:scrgbClr r="0" g="0" b="0"/>
        </a:lnRef>
        <a:fillRef idx="0">
          <a:scrgbClr r="0" g="0" b="0"/>
        </a:fillRef>
        <a:effectRef idx="0">
          <a:scrgbClr r="0" g="0" b="0"/>
        </a:effectRef>
        <a:fontRef idx="minor"/>
      </dsp:style>
    </dsp:sp>
    <dsp:sp modelId="{4F822188-4AC4-48A1-97E1-ACC68F99C903}">
      <dsp:nvSpPr>
        <dsp:cNvPr id="0" name=""/>
        <dsp:cNvSpPr/>
      </dsp:nvSpPr>
      <dsp:spPr>
        <a:xfrm>
          <a:off x="2056580" y="4755953"/>
          <a:ext cx="3795412" cy="468474"/>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ru-RU" sz="1800" b="1" kern="1200" dirty="0">
              <a:solidFill>
                <a:srgbClr val="9DC3E6"/>
              </a:solidFill>
            </a:rPr>
            <a:t>Единственный  поставщик</a:t>
          </a:r>
        </a:p>
      </dsp:txBody>
      <dsp:txXfrm>
        <a:off x="2070301" y="4769674"/>
        <a:ext cx="3767970" cy="441032"/>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FC602-F191-B541-B1FC-56063001BF1C}" type="datetimeFigureOut">
              <a:rPr lang="ru-RU" smtClean="0"/>
              <a:t>25.03.2024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F129B3-9F51-1D42-A456-9B1D9975AAF5}" type="slidenum">
              <a:rPr lang="ru-RU" smtClean="0"/>
              <a:t>‹#›</a:t>
            </a:fld>
            <a:endParaRPr lang="ru-RU"/>
          </a:p>
        </p:txBody>
      </p:sp>
    </p:spTree>
    <p:extLst>
      <p:ext uri="{BB962C8B-B14F-4D97-AF65-F5344CB8AC3E}">
        <p14:creationId xmlns:p14="http://schemas.microsoft.com/office/powerpoint/2010/main" val="32087864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8" Type="http://schemas.openxmlformats.org/officeDocument/2006/relationships/hyperlink" Target="#Par1806"/><Relationship Id="rId3" Type="http://schemas.openxmlformats.org/officeDocument/2006/relationships/hyperlink" Target="#Par587"/><Relationship Id="rId7" Type="http://schemas.openxmlformats.org/officeDocument/2006/relationships/hyperlink" Target="#Par1259"/><Relationship Id="rId12" Type="http://schemas.openxmlformats.org/officeDocument/2006/relationships/hyperlink" Target="#Par538"/><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Par1240"/><Relationship Id="rId11" Type="http://schemas.openxmlformats.org/officeDocument/2006/relationships/hyperlink" Target="#Par525"/><Relationship Id="rId5" Type="http://schemas.openxmlformats.org/officeDocument/2006/relationships/hyperlink" Target="#Par1219"/><Relationship Id="rId10" Type="http://schemas.openxmlformats.org/officeDocument/2006/relationships/hyperlink" Target="#Par1165"/><Relationship Id="rId4" Type="http://schemas.openxmlformats.org/officeDocument/2006/relationships/hyperlink" Target="#Par1197"/><Relationship Id="rId9" Type="http://schemas.openxmlformats.org/officeDocument/2006/relationships/hyperlink" Target="#Par1827"/></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Par1134"/><Relationship Id="rId13" Type="http://schemas.openxmlformats.org/officeDocument/2006/relationships/hyperlink" Target="#Par522"/><Relationship Id="rId3" Type="http://schemas.openxmlformats.org/officeDocument/2006/relationships/hyperlink" Target="#Par1278"/><Relationship Id="rId7" Type="http://schemas.openxmlformats.org/officeDocument/2006/relationships/hyperlink" Target="#Par1132"/><Relationship Id="rId12" Type="http://schemas.openxmlformats.org/officeDocument/2006/relationships/hyperlink" Target="#Par1210"/><Relationship Id="rId2" Type="http://schemas.openxmlformats.org/officeDocument/2006/relationships/slide" Target="../slides/slide84.xml"/><Relationship Id="rId1" Type="http://schemas.openxmlformats.org/officeDocument/2006/relationships/notesMaster" Target="../notesMasters/notesMaster1.xml"/><Relationship Id="rId6" Type="http://schemas.openxmlformats.org/officeDocument/2006/relationships/hyperlink" Target="#Par1130"/><Relationship Id="rId11" Type="http://schemas.openxmlformats.org/officeDocument/2006/relationships/hyperlink" Target="#Par1197"/><Relationship Id="rId5" Type="http://schemas.openxmlformats.org/officeDocument/2006/relationships/hyperlink" Target="#Par1292"/><Relationship Id="rId15" Type="http://schemas.openxmlformats.org/officeDocument/2006/relationships/hyperlink" Target="#Par1282"/><Relationship Id="rId10" Type="http://schemas.openxmlformats.org/officeDocument/2006/relationships/hyperlink" Target="#Par1137"/><Relationship Id="rId4" Type="http://schemas.openxmlformats.org/officeDocument/2006/relationships/hyperlink" Target="#Par1277"/><Relationship Id="rId9" Type="http://schemas.openxmlformats.org/officeDocument/2006/relationships/hyperlink" Target="#Par1136"/><Relationship Id="rId14" Type="http://schemas.openxmlformats.org/officeDocument/2006/relationships/hyperlink" Target="#Par1295"/></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91.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41.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42.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43.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94.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44.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95.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45.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46.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47.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98.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48.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99.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49.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100.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51.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102.xml"/><Relationship Id="rId1" Type="http://schemas.openxmlformats.org/officeDocument/2006/relationships/notesMaster" Target="../notesMasters/notesMaster1.xml"/><Relationship Id="rId4" Type="http://schemas.openxmlformats.org/officeDocument/2006/relationships/hyperlink" Target="#Par1299"/></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Par1312"/><Relationship Id="rId2" Type="http://schemas.openxmlformats.org/officeDocument/2006/relationships/slide" Target="../slides/slide107.xml"/><Relationship Id="rId1" Type="http://schemas.openxmlformats.org/officeDocument/2006/relationships/notesMaster" Target="../notesMasters/notesMaster1.xml"/><Relationship Id="rId5" Type="http://schemas.openxmlformats.org/officeDocument/2006/relationships/hyperlink" Target="#Par657"/><Relationship Id="rId4" Type="http://schemas.openxmlformats.org/officeDocument/2006/relationships/hyperlink" Target="#Par1299"/></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sub_14"/><Relationship Id="rId3" Type="http://schemas.openxmlformats.org/officeDocument/2006/relationships/hyperlink" Target="#sub_3111"/><Relationship Id="rId7" Type="http://schemas.openxmlformats.org/officeDocument/2006/relationships/hyperlink" Target="#sub_28"/><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sub_3113"/><Relationship Id="rId5" Type="http://schemas.openxmlformats.org/officeDocument/2006/relationships/hyperlink" Target="#sub_3120"/><Relationship Id="rId4" Type="http://schemas.openxmlformats.org/officeDocument/2006/relationships/hyperlink" Target="#sub_3112"/></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sub_11402"/><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sub_261"/></Relationships>
</file>

<file path=ppt/notesSlides/_rels/notesSlide9.xml.rels><?xml version="1.0" encoding="UTF-8" standalone="yes"?>
<Relationships xmlns="http://schemas.openxmlformats.org/package/2006/relationships"><Relationship Id="rId3" Type="http://schemas.openxmlformats.org/officeDocument/2006/relationships/hyperlink" Target="garantf1://70373958.0/"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Заметки 2"/>
          <p:cNvSpPr>
            <a:spLocks noGrp="1"/>
          </p:cNvSpPr>
          <p:nvPr>
            <p:ph type="body" idx="1"/>
          </p:nvPr>
        </p:nvSpPr>
        <p:spPr>
          <a:noFill/>
        </p:spPr>
        <p:txBody>
          <a:bodyPr/>
          <a:lstStyle/>
          <a:p>
            <a:r>
              <a:rPr lang="ru-RU">
                <a:latin typeface="Calibri" charset="0"/>
              </a:rPr>
              <a:t>1. Государственный заказчик - государственный орган (в том числе орган государственной власти), Государственная корпорация по атомной энергии "Росатом", орган управления государственным внебюджетным фондом либо государственное казенное учреждение, действующие от имени Российской Федерации или субъекта Российской Федерации, уполномоченные принимать бюджетные обязательства в соответствии с бюджетным законодательством Российской Федерации от имени Российской Федерации или субъекта Российской Федерации и осуществляющие закупки;</a:t>
            </a:r>
          </a:p>
          <a:p>
            <a:r>
              <a:rPr lang="ru-RU">
                <a:latin typeface="Calibri" charset="0"/>
              </a:rPr>
              <a:t>(в ред. Федерального закона от 02.07.2013 N 188-ФЗ)</a:t>
            </a:r>
          </a:p>
          <a:p>
            <a:endParaRPr lang="ru-RU">
              <a:latin typeface="Calibri" charset="0"/>
            </a:endParaRPr>
          </a:p>
          <a:p>
            <a:r>
              <a:rPr lang="ru-RU">
                <a:latin typeface="Calibri" charset="0"/>
              </a:rPr>
              <a:t>2. муниципальный заказчик - муниципальный орган или муниципальное казенное учреждение, действующие от имени муниципального образования, уполномоченные принимать бюджетные обязательства в соответствии с бюджетным законодательством Российской Федерации от имени муниципального образования и осуществляющие закупки;</a:t>
            </a:r>
          </a:p>
          <a:p>
            <a:endParaRPr lang="ru-RU">
              <a:latin typeface="Calibri" charset="0"/>
            </a:endParaRPr>
          </a:p>
          <a:p>
            <a:r>
              <a:rPr lang="ru-RU">
                <a:latin typeface="Calibri" charset="0"/>
              </a:rPr>
              <a:t>3. заказчик - государственный или муниципальный заказчик либо в соответствии с частью 1 статьи 15 настоящего Федерального закона бюджетное учреждение, осуществляющие закупки;</a:t>
            </a:r>
          </a:p>
          <a:p>
            <a:endParaRPr lang="ru-RU">
              <a:latin typeface="Calibri" charset="0"/>
            </a:endParaRPr>
          </a:p>
          <a:p>
            <a:r>
              <a:rPr lang="ru-RU">
                <a:latin typeface="Calibri" charset="0"/>
              </a:rPr>
              <a:t>Статья 15</a:t>
            </a:r>
          </a:p>
          <a:p>
            <a:r>
              <a:rPr lang="ru-RU">
                <a:latin typeface="Calibri" charset="0"/>
              </a:rPr>
              <a:t>1. Бюджетные учреждения осуществляют закупки за счет субсидий, предоставленных из бюджетов бюджетной системы Российской Федерации, и иных средств в соответствии с требованиями настоящего Федерального закона, за исключением случаев, предусмотренных частями 2 и 3 настоящей статьи.</a:t>
            </a:r>
          </a:p>
          <a:p>
            <a:r>
              <a:rPr lang="ru-RU">
                <a:latin typeface="Calibri" charset="0"/>
              </a:rPr>
              <a:t>2. При наличии правового акта, принятого бюджетным учреждением в соответствии с частью 3 статьи 2 Федерального закона от 18 июля 2011 года N 223-ФЗ "О закупках товаров, работ, услуг отдельными видами юридических лиц" и размещенного до начала года в единой информационной системе, данное учреждение вправе осуществлять в соответствующем году с соблюдением требований указанных Федерального закона и правового акта закупки:</a:t>
            </a:r>
          </a:p>
          <a:p>
            <a:r>
              <a:rPr lang="ru-RU">
                <a:latin typeface="Calibri" charset="0"/>
              </a:rPr>
              <a:t>1) за счет грантов, передаваемых безвозмездно и безвозвратно гражданами и юридическими лицами, в том числе иностранными гражданами и иностранными юридическими лицами, а также международными организациями, получившими право на предоставление грантов на территории Российской Федерации в порядке, установленном законодательством Российской Федерации, субсидий (грантов), предоставляемых на конкурсной основе из соответствующих бюджетов бюджетной системы Российской Федерации, если условиями, определенными грантодателями, не установлено иное;</a:t>
            </a:r>
          </a:p>
          <a:p>
            <a:r>
              <a:rPr lang="ru-RU">
                <a:latin typeface="Calibri" charset="0"/>
              </a:rPr>
              <a:t>(в ред. Федерального закона от 28.12.2013 N 396-ФЗ)</a:t>
            </a:r>
          </a:p>
          <a:p>
            <a:r>
              <a:rPr lang="ru-RU">
                <a:latin typeface="Calibri" charset="0"/>
              </a:rPr>
              <a:t>2) в качестве исполнителя по контракту в случае привлечения на основании договора в ходе исполнения данного контракта иных лиц для поставки товара, выполнения работы или оказания услуги, необходимых для исполнения предусмотренных контрактом обязательств данного учреждения;</a:t>
            </a:r>
          </a:p>
          <a:p>
            <a:r>
              <a:rPr lang="ru-RU">
                <a:latin typeface="Calibri" charset="0"/>
              </a:rPr>
              <a:t>3) за счет средств, полученных при осуществлении им иной приносящей доход деятельности от физических лиц, юридических лиц, в том числе в рамках предусмотренных его учредительным документом основных видов деятельности (за исключением средств, полученных на оказание и оплату медицинской помощи по обязательному медицинскому страхованию).</a:t>
            </a:r>
          </a:p>
          <a:p>
            <a:endParaRPr lang="ru-RU">
              <a:latin typeface="Calibri" charset="0"/>
            </a:endParaRPr>
          </a:p>
        </p:txBody>
      </p:sp>
      <p:sp>
        <p:nvSpPr>
          <p:cNvPr id="4" name="Номер слайда 3"/>
          <p:cNvSpPr>
            <a:spLocks noGrp="1"/>
          </p:cNvSpPr>
          <p:nvPr>
            <p:ph type="sldNum" sz="quarter" idx="5"/>
          </p:nvPr>
        </p:nvSpPr>
        <p:spPr/>
        <p:txBody>
          <a:bodyPr/>
          <a:lstStyle/>
          <a:p>
            <a:pPr>
              <a:defRPr/>
            </a:pPr>
            <a:fld id="{77AEB77B-3028-144B-A928-D0FF22C97E8B}" type="slidenum">
              <a:rPr lang="ru-RU" smtClean="0"/>
              <a:pPr>
                <a:defRPr/>
              </a:pPr>
              <a:t>4</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marR="0" lvl="0" indent="-342900" algn="l" defTabSz="914400" rtl="0" eaLnBrk="0" fontAlgn="base" latinLnBrk="0" hangingPunct="0">
              <a:lnSpc>
                <a:spcPct val="115000"/>
              </a:lnSpc>
              <a:spcBef>
                <a:spcPct val="30000"/>
              </a:spcBef>
              <a:spcAft>
                <a:spcPts val="1000"/>
              </a:spcAft>
              <a:buClrTx/>
              <a:buSzTx/>
              <a:buFont typeface="+mj-lt"/>
              <a:buAutoNum type="arabicPeriod"/>
              <a:tabLst/>
              <a:defRPr/>
            </a:pPr>
            <a:r>
              <a:rPr kumimoji="0" lang="ru-RU" sz="1200" b="0" i="0" u="none" strike="noStrike" kern="1200" cap="none" spc="0" normalizeH="0" baseline="0" noProof="0" dirty="0">
                <a:ln>
                  <a:noFill/>
                </a:ln>
                <a:solidFill>
                  <a:prstClr val="black"/>
                </a:solidFill>
                <a:effectLst/>
                <a:uLnTx/>
                <a:uFillTx/>
                <a:latin typeface="+mn-lt"/>
                <a:ea typeface="Calibri"/>
                <a:cs typeface="Times New Roman"/>
              </a:rPr>
              <a:t>Открытый конкурс</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Конкурс - это торги, победителем которых признается лицо, которое предложило лучшие условия исполнения контракта и заявке на участие в конкурсе которого присвоен первый номер.</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Для определения лучших условий исполнения контракта, предложенных в заявках на участие в конкурсе, конкурсная комиссия должна оценивать и сопоставлять такие заявки по цене контракта и иным критериям, указанным в конкурсной документации.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Критериями оценки могут быть:</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1) цена контракта;</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2) расходы на эксплуатацию и ремонт товаров, использование результатов работ;</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3) качественные, функциональные и экологические характеристики объекта закупки;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4) квалификация участников закупки, в том числе наличие у них финансовых и других материальных ресурсов, опыта работы, связанного с предметом контракта, и деловой репутации.</a:t>
            </a:r>
          </a:p>
          <a:p>
            <a:endParaRPr lang="ru-RU" dirty="0"/>
          </a:p>
          <a:p>
            <a:pPr eaLnBrk="0" fontAlgn="base" hangingPunct="0">
              <a:lnSpc>
                <a:spcPct val="115000"/>
              </a:lnSpc>
              <a:spcBef>
                <a:spcPts val="430"/>
              </a:spcBef>
              <a:spcAft>
                <a:spcPts val="0"/>
              </a:spcAft>
            </a:pPr>
            <a:endParaRPr lang="ru-RU" sz="1200" kern="1200" dirty="0">
              <a:solidFill>
                <a:srgbClr val="000000"/>
              </a:solidFill>
              <a:effectLst/>
              <a:latin typeface="+mn-lt"/>
              <a:ea typeface="Times New Roman"/>
              <a:cs typeface="Calibri"/>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Было пост правительства 722:</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Оценка заявок осуществляется с использованием следующих критериев оценки заявок: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а) цена контракта;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цена контракта за единицу товара, работы, услуги, которая включает в себя: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товара, услуги в случае размещения заказа на поставку технических средств реабилитации инвалидов, оказание услуг в сфере образования, услуг по санаторно-курортному лечению и оздоровлению для нужд заказчиков - если конкурсной документацией предусмотрено право заказчика заключить контракт с несколькими участниками размещения заказа;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запасных частей к технике, оборудованию и цену единицы работы, услуги - если при проведении конкурса на право заключить контракт на выполнение технического обслуживания и (или) на ремонт техники, оборудования конкурсной документацией предусмотрена начальная (максимальная) цена запасных частей к технике, оборудованию;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услуги - если при проведении конкурса на право заключить контракт на оказание услуг связи, юридических услуг конкурсной документацией предусмотрена начальная (максимальная) цена единицы услуги;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 функциональные характеристики (потребительские свойства) или качественные характеристики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в) качество работ, услуг и (или) квалификация участника конкурса при размещении заказа на выполнение работ, оказание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г) расходы на эксплуатацию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д) расходы на техническое обслуживание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е) сроки (периоды) поставки товара, выполнения работ, оказания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ж) срок предоставления гарантии качества товара, работ,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з) объем предоставления гарантий качества товара, работ, услуг. </a:t>
            </a:r>
            <a:endParaRPr lang="ru-RU" sz="11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40</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marR="0" lvl="0" indent="-342900" algn="l" defTabSz="914400" rtl="0" eaLnBrk="0" fontAlgn="base" latinLnBrk="0" hangingPunct="0">
              <a:lnSpc>
                <a:spcPct val="115000"/>
              </a:lnSpc>
              <a:spcBef>
                <a:spcPct val="30000"/>
              </a:spcBef>
              <a:spcAft>
                <a:spcPts val="1000"/>
              </a:spcAft>
              <a:buClrTx/>
              <a:buSzTx/>
              <a:buFont typeface="+mj-lt"/>
              <a:buAutoNum type="arabicPeriod"/>
              <a:tabLst/>
              <a:defRPr/>
            </a:pPr>
            <a:r>
              <a:rPr kumimoji="0" lang="ru-RU" sz="1200" b="0" i="0" u="none" strike="noStrike" kern="1200" cap="none" spc="0" normalizeH="0" baseline="0" noProof="0" dirty="0">
                <a:ln>
                  <a:noFill/>
                </a:ln>
                <a:solidFill>
                  <a:prstClr val="black"/>
                </a:solidFill>
                <a:effectLst/>
                <a:uLnTx/>
                <a:uFillTx/>
                <a:latin typeface="+mn-lt"/>
                <a:ea typeface="Calibri"/>
                <a:cs typeface="Times New Roman"/>
              </a:rPr>
              <a:t>Открытый конкурс</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Конкурс - это торги, победителем которых признается лицо, которое предложило лучшие условия исполнения контракта и заявке на участие в конкурсе которого присвоен первый номер.</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Для определения лучших условий исполнения контракта, предложенных в заявках на участие в конкурсе, конкурсная комиссия должна оценивать и сопоставлять такие заявки по цене контракта и иным критериям, указанным в конкурсной документации.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Критериями оценки могут быть:</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1) цена контракта;</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2) расходы на эксплуатацию и ремонт товаров, использование результатов работ;</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3) качественные, функциональные и экологические характеристики объекта закупки;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4) квалификация участников закупки, в том числе наличие у них финансовых и других материальных ресурсов, опыта работы, связанного с предметом контракта, и деловой репутации.</a:t>
            </a:r>
          </a:p>
          <a:p>
            <a:endParaRPr lang="ru-RU" dirty="0"/>
          </a:p>
          <a:p>
            <a:pPr eaLnBrk="0" fontAlgn="base" hangingPunct="0">
              <a:lnSpc>
                <a:spcPct val="115000"/>
              </a:lnSpc>
              <a:spcBef>
                <a:spcPts val="430"/>
              </a:spcBef>
              <a:spcAft>
                <a:spcPts val="0"/>
              </a:spcAft>
            </a:pPr>
            <a:endParaRPr lang="ru-RU" sz="1200" kern="1200" dirty="0">
              <a:solidFill>
                <a:srgbClr val="000000"/>
              </a:solidFill>
              <a:effectLst/>
              <a:latin typeface="+mn-lt"/>
              <a:ea typeface="Times New Roman"/>
              <a:cs typeface="Calibri"/>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Было пост правительства 722:</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Оценка заявок осуществляется с использованием следующих критериев оценки заявок: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а) цена контракта;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цена контракта за единицу товара, работы, услуги, которая включает в себя: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товара, услуги в случае размещения заказа на поставку технических средств реабилитации инвалидов, оказание услуг в сфере образования, услуг по санаторно-курортному лечению и оздоровлению для нужд заказчиков - если конкурсной документацией предусмотрено право заказчика заключить контракт с несколькими участниками размещения заказа;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запасных частей к технике, оборудованию и цену единицы работы, услуги - если при проведении конкурса на право заключить контракт на выполнение технического обслуживания и (или) на ремонт техники, оборудования конкурсной документацией предусмотрена начальная (максимальная) цена запасных частей к технике, оборудованию;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услуги - если при проведении конкурса на право заключить контракт на оказание услуг связи, юридических услуг конкурсной документацией предусмотрена начальная (максимальная) цена единицы услуги;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 функциональные характеристики (потребительские свойства) или качественные характеристики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в) качество работ, услуг и (или) квалификация участника конкурса при размещении заказа на выполнение работ, оказание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г) расходы на эксплуатацию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д) расходы на техническое обслуживание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е) сроки (периоды) поставки товара, выполнения работ, оказания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ж) срок предоставления гарантии качества товара, работ,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з) объем предоставления гарантий качества товара, работ, услуг. </a:t>
            </a:r>
            <a:endParaRPr lang="ru-RU" sz="11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41</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marR="0" lvl="0" indent="-342900" algn="l" defTabSz="914400" rtl="0" eaLnBrk="0" fontAlgn="base" latinLnBrk="0" hangingPunct="0">
              <a:lnSpc>
                <a:spcPct val="115000"/>
              </a:lnSpc>
              <a:spcBef>
                <a:spcPct val="30000"/>
              </a:spcBef>
              <a:spcAft>
                <a:spcPts val="1000"/>
              </a:spcAft>
              <a:buClrTx/>
              <a:buSzTx/>
              <a:buFont typeface="+mj-lt"/>
              <a:buAutoNum type="arabicPeriod"/>
              <a:tabLst/>
              <a:defRPr/>
            </a:pPr>
            <a:r>
              <a:rPr kumimoji="0" lang="ru-RU" sz="1200" b="0" i="0" u="none" strike="noStrike" kern="1200" cap="none" spc="0" normalizeH="0" baseline="0" noProof="0" dirty="0">
                <a:ln>
                  <a:noFill/>
                </a:ln>
                <a:solidFill>
                  <a:prstClr val="black"/>
                </a:solidFill>
                <a:effectLst/>
                <a:uLnTx/>
                <a:uFillTx/>
                <a:latin typeface="+mn-lt"/>
                <a:ea typeface="Calibri"/>
                <a:cs typeface="Times New Roman"/>
              </a:rPr>
              <a:t>Открытый конкурс</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Конкурс - это торги, победителем которых признается лицо, которое предложило лучшие условия исполнения контракта и заявке на участие в конкурсе которого присвоен первый номер.</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Для определения лучших условий исполнения контракта, предложенных в заявках на участие в конкурсе, конкурсная комиссия должна оценивать и сопоставлять такие заявки по цене контракта и иным критериям, указанным в конкурсной документации.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Критериями оценки могут быть:</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1) цена контракта;</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2) расходы на эксплуатацию и ремонт товаров, использование результатов работ;</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3) качественные, функциональные и экологические характеристики объекта закупки;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4) квалификация участников закупки, в том числе наличие у них финансовых и других материальных ресурсов, опыта работы, связанного с предметом контракта, и деловой репутации.</a:t>
            </a:r>
          </a:p>
          <a:p>
            <a:endParaRPr lang="ru-RU" dirty="0"/>
          </a:p>
          <a:p>
            <a:pPr eaLnBrk="0" fontAlgn="base" hangingPunct="0">
              <a:lnSpc>
                <a:spcPct val="115000"/>
              </a:lnSpc>
              <a:spcBef>
                <a:spcPts val="430"/>
              </a:spcBef>
              <a:spcAft>
                <a:spcPts val="0"/>
              </a:spcAft>
            </a:pPr>
            <a:endParaRPr lang="ru-RU" sz="1200" kern="1200" dirty="0">
              <a:solidFill>
                <a:srgbClr val="000000"/>
              </a:solidFill>
              <a:effectLst/>
              <a:latin typeface="+mn-lt"/>
              <a:ea typeface="Times New Roman"/>
              <a:cs typeface="Calibri"/>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Было пост правительства 722:</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Оценка заявок осуществляется с использованием следующих критериев оценки заявок: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а) цена контракта;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цена контракта за единицу товара, работы, услуги, которая включает в себя: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товара, услуги в случае размещения заказа на поставку технических средств реабилитации инвалидов, оказание услуг в сфере образования, услуг по санаторно-курортному лечению и оздоровлению для нужд заказчиков - если конкурсной документацией предусмотрено право заказчика заключить контракт с несколькими участниками размещения заказа;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запасных частей к технике, оборудованию и цену единицы работы, услуги - если при проведении конкурса на право заключить контракт на выполнение технического обслуживания и (или) на ремонт техники, оборудования конкурсной документацией предусмотрена начальная (максимальная) цена запасных частей к технике, оборудованию;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услуги - если при проведении конкурса на право заключить контракт на оказание услуг связи, юридических услуг конкурсной документацией предусмотрена начальная (максимальная) цена единицы услуги;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 функциональные характеристики (потребительские свойства) или качественные характеристики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в) качество работ, услуг и (или) квалификация участника конкурса при размещении заказа на выполнение работ, оказание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г) расходы на эксплуатацию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д) расходы на техническое обслуживание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е) сроки (периоды) поставки товара, выполнения работ, оказания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ж) срок предоставления гарантии качества товара, работ,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з) объем предоставления гарантий качества товара, работ, услуг. </a:t>
            </a:r>
            <a:endParaRPr lang="ru-RU" sz="11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42</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marR="0" lvl="0" indent="-342900" algn="l" defTabSz="914400" rtl="0" eaLnBrk="0" fontAlgn="base" latinLnBrk="0" hangingPunct="0">
              <a:lnSpc>
                <a:spcPct val="115000"/>
              </a:lnSpc>
              <a:spcBef>
                <a:spcPct val="30000"/>
              </a:spcBef>
              <a:spcAft>
                <a:spcPts val="1000"/>
              </a:spcAft>
              <a:buClrTx/>
              <a:buSzTx/>
              <a:buFont typeface="+mj-lt"/>
              <a:buAutoNum type="arabicPeriod"/>
              <a:tabLst/>
              <a:defRPr/>
            </a:pPr>
            <a:r>
              <a:rPr kumimoji="0" lang="ru-RU" sz="1200" b="0" i="0" u="none" strike="noStrike" kern="1200" cap="none" spc="0" normalizeH="0" baseline="0" noProof="0" dirty="0">
                <a:ln>
                  <a:noFill/>
                </a:ln>
                <a:solidFill>
                  <a:prstClr val="black"/>
                </a:solidFill>
                <a:effectLst/>
                <a:uLnTx/>
                <a:uFillTx/>
                <a:latin typeface="+mn-lt"/>
                <a:ea typeface="Calibri"/>
                <a:cs typeface="Times New Roman"/>
              </a:rPr>
              <a:t>Открытый конкурс</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Конкурс - это торги, победителем которых признается лицо, которое предложило лучшие условия исполнения контракта и заявке на участие в конкурсе которого присвоен первый номер.</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Для определения лучших условий исполнения контракта, предложенных в заявках на участие в конкурсе, конкурсная комиссия должна оценивать и сопоставлять такие заявки по цене контракта и иным критериям, указанным в конкурсной документации.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Критериями оценки могут быть:</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1) цена контракта;</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2) расходы на эксплуатацию и ремонт товаров, использование результатов работ;</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3) качественные, функциональные и экологические характеристики объекта закупки;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4) квалификация участников закупки, в том числе наличие у них финансовых и других материальных ресурсов, опыта работы, связанного с предметом контракта, и деловой репутации.</a:t>
            </a:r>
          </a:p>
          <a:p>
            <a:endParaRPr lang="ru-RU" dirty="0"/>
          </a:p>
          <a:p>
            <a:pPr eaLnBrk="0" fontAlgn="base" hangingPunct="0">
              <a:lnSpc>
                <a:spcPct val="115000"/>
              </a:lnSpc>
              <a:spcBef>
                <a:spcPts val="430"/>
              </a:spcBef>
              <a:spcAft>
                <a:spcPts val="0"/>
              </a:spcAft>
            </a:pPr>
            <a:endParaRPr lang="ru-RU" sz="1200" kern="1200" dirty="0">
              <a:solidFill>
                <a:srgbClr val="000000"/>
              </a:solidFill>
              <a:effectLst/>
              <a:latin typeface="+mn-lt"/>
              <a:ea typeface="Times New Roman"/>
              <a:cs typeface="Calibri"/>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Было пост правительства 722:</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Оценка заявок осуществляется с использованием следующих критериев оценки заявок: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а) цена контракта;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цена контракта за единицу товара, работы, услуги, которая включает в себя: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товара, услуги в случае размещения заказа на поставку технических средств реабилитации инвалидов, оказание услуг в сфере образования, услуг по санаторно-курортному лечению и оздоровлению для нужд заказчиков - если конкурсной документацией предусмотрено право заказчика заключить контракт с несколькими участниками размещения заказа;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запасных частей к технике, оборудованию и цену единицы работы, услуги - если при проведении конкурса на право заключить контракт на выполнение технического обслуживания и (или) на ремонт техники, оборудования конкурсной документацией предусмотрена начальная (максимальная) цена запасных частей к технике, оборудованию;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услуги - если при проведении конкурса на право заключить контракт на оказание услуг связи, юридических услуг конкурсной документацией предусмотрена начальная (максимальная) цена единицы услуги;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 функциональные характеристики (потребительские свойства) или качественные характеристики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в) качество работ, услуг и (или) квалификация участника конкурса при размещении заказа на выполнение работ, оказание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г) расходы на эксплуатацию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д) расходы на техническое обслуживание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е) сроки (периоды) поставки товара, выполнения работ, оказания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ж) срок предоставления гарантии качества товара, работ,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з) объем предоставления гарантий качества товара, работ, услуг. </a:t>
            </a:r>
            <a:endParaRPr lang="ru-RU" sz="11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43</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marR="0" lvl="0" indent="-342900" algn="l" defTabSz="914400" rtl="0" eaLnBrk="0" fontAlgn="base" latinLnBrk="0" hangingPunct="0">
              <a:lnSpc>
                <a:spcPct val="115000"/>
              </a:lnSpc>
              <a:spcBef>
                <a:spcPct val="30000"/>
              </a:spcBef>
              <a:spcAft>
                <a:spcPts val="1000"/>
              </a:spcAft>
              <a:buClrTx/>
              <a:buSzTx/>
              <a:buFont typeface="+mj-lt"/>
              <a:buAutoNum type="arabicPeriod"/>
              <a:tabLst/>
              <a:defRPr/>
            </a:pPr>
            <a:r>
              <a:rPr kumimoji="0" lang="ru-RU" sz="1200" b="0" i="0" u="none" strike="noStrike" kern="1200" cap="none" spc="0" normalizeH="0" baseline="0" noProof="0" dirty="0">
                <a:ln>
                  <a:noFill/>
                </a:ln>
                <a:solidFill>
                  <a:prstClr val="black"/>
                </a:solidFill>
                <a:effectLst/>
                <a:uLnTx/>
                <a:uFillTx/>
                <a:latin typeface="+mn-lt"/>
                <a:ea typeface="Calibri"/>
                <a:cs typeface="Times New Roman"/>
              </a:rPr>
              <a:t>Открытый конкурс</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Конкурс - это торги, победителем которых признается лицо, которое предложило лучшие условия исполнения контракта и заявке на участие в конкурсе которого присвоен первый номер.</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Для определения лучших условий исполнения контракта, предложенных в заявках на участие в конкурсе, конкурсная комиссия должна оценивать и сопоставлять такие заявки по цене контракта и иным критериям, указанным в конкурсной документации.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Критериями оценки могут быть:</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1) цена контракта;</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2) расходы на эксплуатацию и ремонт товаров, использование результатов работ;</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3) качественные, функциональные и экологические характеристики объекта закупки;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4) квалификация участников закупки, в том числе наличие у них финансовых и других материальных ресурсов, опыта работы, связанного с предметом контракта, и деловой репутации.</a:t>
            </a:r>
          </a:p>
          <a:p>
            <a:endParaRPr lang="ru-RU" dirty="0"/>
          </a:p>
          <a:p>
            <a:pPr eaLnBrk="0" fontAlgn="base" hangingPunct="0">
              <a:lnSpc>
                <a:spcPct val="115000"/>
              </a:lnSpc>
              <a:spcBef>
                <a:spcPts val="430"/>
              </a:spcBef>
              <a:spcAft>
                <a:spcPts val="0"/>
              </a:spcAft>
            </a:pPr>
            <a:endParaRPr lang="ru-RU" sz="1200" kern="1200" dirty="0">
              <a:solidFill>
                <a:srgbClr val="000000"/>
              </a:solidFill>
              <a:effectLst/>
              <a:latin typeface="+mn-lt"/>
              <a:ea typeface="Times New Roman"/>
              <a:cs typeface="Calibri"/>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Было пост правительства 722:</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Оценка заявок осуществляется с использованием следующих критериев оценки заявок: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а) цена контракта;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цена контракта за единицу товара, работы, услуги, которая включает в себя: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товара, услуги в случае размещения заказа на поставку технических средств реабилитации инвалидов, оказание услуг в сфере образования, услуг по санаторно-курортному лечению и оздоровлению для нужд заказчиков - если конкурсной документацией предусмотрено право заказчика заключить контракт с несколькими участниками размещения заказа;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запасных частей к технике, оборудованию и цену единицы работы, услуги - если при проведении конкурса на право заключить контракт на выполнение технического обслуживания и (или) на ремонт техники, оборудования конкурсной документацией предусмотрена начальная (максимальная) цена запасных частей к технике, оборудованию;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услуги - если при проведении конкурса на право заключить контракт на оказание услуг связи, юридических услуг конкурсной документацией предусмотрена начальная (максимальная) цена единицы услуги;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 функциональные характеристики (потребительские свойства) или качественные характеристики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в) качество работ, услуг и (или) квалификация участника конкурса при размещении заказа на выполнение работ, оказание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г) расходы на эксплуатацию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д) расходы на техническое обслуживание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е) сроки (периоды) поставки товара, выполнения работ, оказания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ж) срок предоставления гарантии качества товара, работ,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з) объем предоставления гарантий качества товара, работ, услуг. </a:t>
            </a:r>
            <a:endParaRPr lang="ru-RU" sz="11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44</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marR="0" lvl="0" indent="-342900" algn="l" defTabSz="914400" rtl="0" eaLnBrk="0" fontAlgn="base" latinLnBrk="0" hangingPunct="0">
              <a:lnSpc>
                <a:spcPct val="115000"/>
              </a:lnSpc>
              <a:spcBef>
                <a:spcPct val="30000"/>
              </a:spcBef>
              <a:spcAft>
                <a:spcPts val="1000"/>
              </a:spcAft>
              <a:buClrTx/>
              <a:buSzTx/>
              <a:buFont typeface="+mj-lt"/>
              <a:buAutoNum type="arabicPeriod"/>
              <a:tabLst/>
              <a:defRPr/>
            </a:pPr>
            <a:r>
              <a:rPr kumimoji="0" lang="ru-RU" sz="1200" b="0" i="0" u="none" strike="noStrike" kern="1200" cap="none" spc="0" normalizeH="0" baseline="0" noProof="0" dirty="0">
                <a:ln>
                  <a:noFill/>
                </a:ln>
                <a:solidFill>
                  <a:prstClr val="black"/>
                </a:solidFill>
                <a:effectLst/>
                <a:uLnTx/>
                <a:uFillTx/>
                <a:latin typeface="+mn-lt"/>
                <a:ea typeface="Calibri"/>
                <a:cs typeface="Times New Roman"/>
              </a:rPr>
              <a:t>Открытый конкурс</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Конкурс - это торги, победителем которых признается лицо, которое предложило лучшие условия исполнения контракта и заявке на участие в конкурсе которого присвоен первый номер.</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Для определения лучших условий исполнения контракта, предложенных в заявках на участие в конкурсе, конкурсная комиссия должна оценивать и сопоставлять такие заявки по цене контракта и иным критериям, указанным в конкурсной документации.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Критериями оценки могут быть:</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1) цена контракта;</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2) расходы на эксплуатацию и ремонт товаров, использование результатов работ;</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3) качественные, функциональные и экологические характеристики объекта закупки;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4) квалификация участников закупки, в том числе наличие у них финансовых и других материальных ресурсов, опыта работы, связанного с предметом контракта, и деловой репутации.</a:t>
            </a:r>
          </a:p>
          <a:p>
            <a:endParaRPr lang="ru-RU" dirty="0"/>
          </a:p>
          <a:p>
            <a:pPr eaLnBrk="0" fontAlgn="base" hangingPunct="0">
              <a:lnSpc>
                <a:spcPct val="115000"/>
              </a:lnSpc>
              <a:spcBef>
                <a:spcPts val="430"/>
              </a:spcBef>
              <a:spcAft>
                <a:spcPts val="0"/>
              </a:spcAft>
            </a:pPr>
            <a:endParaRPr lang="ru-RU" sz="1200" kern="1200" dirty="0">
              <a:solidFill>
                <a:srgbClr val="000000"/>
              </a:solidFill>
              <a:effectLst/>
              <a:latin typeface="+mn-lt"/>
              <a:ea typeface="Times New Roman"/>
              <a:cs typeface="Calibri"/>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Было пост правительства 722:</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Оценка заявок осуществляется с использованием следующих критериев оценки заявок: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а) цена контракта;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цена контракта за единицу товара, работы, услуги, которая включает в себя: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товара, услуги в случае размещения заказа на поставку технических средств реабилитации инвалидов, оказание услуг в сфере образования, услуг по санаторно-курортному лечению и оздоровлению для нужд заказчиков - если конкурсной документацией предусмотрено право заказчика заключить контракт с несколькими участниками размещения заказа;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запасных частей к технике, оборудованию и цену единицы работы, услуги - если при проведении конкурса на право заключить контракт на выполнение технического обслуживания и (или) на ремонт техники, оборудования конкурсной документацией предусмотрена начальная (максимальная) цена запасных частей к технике, оборудованию;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услуги - если при проведении конкурса на право заключить контракт на оказание услуг связи, юридических услуг конкурсной документацией предусмотрена начальная (максимальная) цена единицы услуги;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 функциональные характеристики (потребительские свойства) или качественные характеристики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в) качество работ, услуг и (или) квалификация участника конкурса при размещении заказа на выполнение работ, оказание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г) расходы на эксплуатацию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д) расходы на техническое обслуживание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е) сроки (периоды) поставки товара, выполнения работ, оказания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ж) срок предоставления гарантии качества товара, работ,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з) объем предоставления гарантий качества товара, работ, услуг. </a:t>
            </a:r>
            <a:endParaRPr lang="ru-RU" sz="11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45</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marR="0" lvl="0" indent="-342900" algn="l" defTabSz="914400" rtl="0" eaLnBrk="0" fontAlgn="base" latinLnBrk="0" hangingPunct="0">
              <a:lnSpc>
                <a:spcPct val="115000"/>
              </a:lnSpc>
              <a:spcBef>
                <a:spcPct val="30000"/>
              </a:spcBef>
              <a:spcAft>
                <a:spcPts val="1000"/>
              </a:spcAft>
              <a:buClrTx/>
              <a:buSzTx/>
              <a:buFont typeface="+mj-lt"/>
              <a:buAutoNum type="arabicPeriod"/>
              <a:tabLst/>
              <a:defRPr/>
            </a:pPr>
            <a:r>
              <a:rPr kumimoji="0" lang="ru-RU" sz="1200" b="0" i="0" u="none" strike="noStrike" kern="1200" cap="none" spc="0" normalizeH="0" baseline="0" noProof="0" dirty="0">
                <a:ln>
                  <a:noFill/>
                </a:ln>
                <a:solidFill>
                  <a:prstClr val="black"/>
                </a:solidFill>
                <a:effectLst/>
                <a:uLnTx/>
                <a:uFillTx/>
                <a:latin typeface="+mn-lt"/>
                <a:ea typeface="Calibri"/>
                <a:cs typeface="Times New Roman"/>
              </a:rPr>
              <a:t>Открытый конкурс</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Конкурс - это торги, победителем которых признается лицо, которое предложило лучшие условия исполнения контракта и заявке на участие в конкурсе которого присвоен первый номер.</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Для определения лучших условий исполнения контракта, предложенных в заявках на участие в конкурсе, конкурсная комиссия должна оценивать и сопоставлять такие заявки по цене контракта и иным критериям, указанным в конкурсной документации.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Критериями оценки могут быть:</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1) цена контракта;</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2) расходы на эксплуатацию и ремонт товаров, использование результатов работ;</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3) качественные, функциональные и экологические характеристики объекта закупки;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4) квалификация участников закупки, в том числе наличие у них финансовых и других материальных ресурсов, опыта работы, связанного с предметом контракта, и деловой репутации.</a:t>
            </a:r>
          </a:p>
          <a:p>
            <a:endParaRPr lang="ru-RU" dirty="0"/>
          </a:p>
          <a:p>
            <a:pPr eaLnBrk="0" fontAlgn="base" hangingPunct="0">
              <a:lnSpc>
                <a:spcPct val="115000"/>
              </a:lnSpc>
              <a:spcBef>
                <a:spcPts val="430"/>
              </a:spcBef>
              <a:spcAft>
                <a:spcPts val="0"/>
              </a:spcAft>
            </a:pPr>
            <a:endParaRPr lang="ru-RU" sz="1200" kern="1200" dirty="0">
              <a:solidFill>
                <a:srgbClr val="000000"/>
              </a:solidFill>
              <a:effectLst/>
              <a:latin typeface="+mn-lt"/>
              <a:ea typeface="Times New Roman"/>
              <a:cs typeface="Calibri"/>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Было пост правительства 722:</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Оценка заявок осуществляется с использованием следующих критериев оценки заявок: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а) цена контракта;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цена контракта за единицу товара, работы, услуги, которая включает в себя: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товара, услуги в случае размещения заказа на поставку технических средств реабилитации инвалидов, оказание услуг в сфере образования, услуг по санаторно-курортному лечению и оздоровлению для нужд заказчиков - если конкурсной документацией предусмотрено право заказчика заключить контракт с несколькими участниками размещения заказа;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запасных частей к технике, оборудованию и цену единицы работы, услуги - если при проведении конкурса на право заключить контракт на выполнение технического обслуживания и (или) на ремонт техники, оборудования конкурсной документацией предусмотрена начальная (максимальная) цена запасных частей к технике, оборудованию;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услуги - если при проведении конкурса на право заключить контракт на оказание услуг связи, юридических услуг конкурсной документацией предусмотрена начальная (максимальная) цена единицы услуги;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 функциональные характеристики (потребительские свойства) или качественные характеристики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в) качество работ, услуг и (или) квалификация участника конкурса при размещении заказа на выполнение работ, оказание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г) расходы на эксплуатацию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д) расходы на техническое обслуживание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е) сроки (периоды) поставки товара, выполнения работ, оказания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ж) срок предоставления гарантии качества товара, работ,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з) объем предоставления гарантий качества товара, работ, услуг. </a:t>
            </a:r>
            <a:endParaRPr lang="ru-RU" sz="11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46</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marR="0" lvl="0" indent="-342900" algn="l" defTabSz="914400" rtl="0" eaLnBrk="0" fontAlgn="base" latinLnBrk="0" hangingPunct="0">
              <a:lnSpc>
                <a:spcPct val="115000"/>
              </a:lnSpc>
              <a:spcBef>
                <a:spcPct val="30000"/>
              </a:spcBef>
              <a:spcAft>
                <a:spcPts val="1000"/>
              </a:spcAft>
              <a:buClrTx/>
              <a:buSzTx/>
              <a:buFont typeface="+mj-lt"/>
              <a:buAutoNum type="arabicPeriod"/>
              <a:tabLst/>
              <a:defRPr/>
            </a:pPr>
            <a:r>
              <a:rPr kumimoji="0" lang="ru-RU" sz="1200" b="0" i="0" u="none" strike="noStrike" kern="1200" cap="none" spc="0" normalizeH="0" baseline="0" noProof="0" dirty="0">
                <a:ln>
                  <a:noFill/>
                </a:ln>
                <a:solidFill>
                  <a:prstClr val="black"/>
                </a:solidFill>
                <a:effectLst/>
                <a:uLnTx/>
                <a:uFillTx/>
                <a:latin typeface="+mn-lt"/>
                <a:ea typeface="Calibri"/>
                <a:cs typeface="Times New Roman"/>
              </a:rPr>
              <a:t>Открытый конкурс</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Конкурс - это торги, победителем которых признается лицо, которое предложило лучшие условия исполнения контракта и заявке на участие в конкурсе которого присвоен первый номер.</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Для определения лучших условий исполнения контракта, предложенных в заявках на участие в конкурсе, конкурсная комиссия должна оценивать и сопоставлять такие заявки по цене контракта и иным критериям, указанным в конкурсной документации.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Критериями оценки могут быть:</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1) цена контракта;</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2) расходы на эксплуатацию и ремонт товаров, использование результатов работ;</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3) качественные, функциональные и экологические характеристики объекта закупки;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4) квалификация участников закупки, в том числе наличие у них финансовых и других материальных ресурсов, опыта работы, связанного с предметом контракта, и деловой репутации.</a:t>
            </a:r>
          </a:p>
          <a:p>
            <a:endParaRPr lang="ru-RU" dirty="0"/>
          </a:p>
          <a:p>
            <a:pPr eaLnBrk="0" fontAlgn="base" hangingPunct="0">
              <a:lnSpc>
                <a:spcPct val="115000"/>
              </a:lnSpc>
              <a:spcBef>
                <a:spcPts val="430"/>
              </a:spcBef>
              <a:spcAft>
                <a:spcPts val="0"/>
              </a:spcAft>
            </a:pPr>
            <a:endParaRPr lang="ru-RU" sz="1200" kern="1200" dirty="0">
              <a:solidFill>
                <a:srgbClr val="000000"/>
              </a:solidFill>
              <a:effectLst/>
              <a:latin typeface="+mn-lt"/>
              <a:ea typeface="Times New Roman"/>
              <a:cs typeface="Calibri"/>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Было пост правительства 722:</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Оценка заявок осуществляется с использованием следующих критериев оценки заявок: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а) цена контракта;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цена контракта за единицу товара, работы, услуги, которая включает в себя: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товара, услуги в случае размещения заказа на поставку технических средств реабилитации инвалидов, оказание услуг в сфере образования, услуг по санаторно-курортному лечению и оздоровлению для нужд заказчиков - если конкурсной документацией предусмотрено право заказчика заключить контракт с несколькими участниками размещения заказа;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запасных частей к технике, оборудованию и цену единицы работы, услуги - если при проведении конкурса на право заключить контракт на выполнение технического обслуживания и (или) на ремонт техники, оборудования конкурсной документацией предусмотрена начальная (максимальная) цена запасных частей к технике, оборудованию;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услуги - если при проведении конкурса на право заключить контракт на оказание услуг связи, юридических услуг конкурсной документацией предусмотрена начальная (максимальная) цена единицы услуги;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 функциональные характеристики (потребительские свойства) или качественные характеристики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в) качество работ, услуг и (или) квалификация участника конкурса при размещении заказа на выполнение работ, оказание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г) расходы на эксплуатацию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д) расходы на техническое обслуживание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е) сроки (периоды) поставки товара, выполнения работ, оказания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ж) срок предоставления гарантии качества товара, работ,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з) объем предоставления гарантий качества товара, работ, услуг. </a:t>
            </a:r>
            <a:endParaRPr lang="ru-RU" sz="11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47</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marR="0" lvl="0" indent="-342900" algn="l" defTabSz="914400" rtl="0" eaLnBrk="0" fontAlgn="base" latinLnBrk="0" hangingPunct="0">
              <a:lnSpc>
                <a:spcPct val="115000"/>
              </a:lnSpc>
              <a:spcBef>
                <a:spcPct val="30000"/>
              </a:spcBef>
              <a:spcAft>
                <a:spcPts val="1000"/>
              </a:spcAft>
              <a:buClrTx/>
              <a:buSzTx/>
              <a:buFont typeface="+mj-lt"/>
              <a:buAutoNum type="arabicPeriod"/>
              <a:tabLst/>
              <a:defRPr/>
            </a:pPr>
            <a:r>
              <a:rPr kumimoji="0" lang="ru-RU" sz="1200" b="0" i="0" u="none" strike="noStrike" kern="1200" cap="none" spc="0" normalizeH="0" baseline="0" noProof="0" dirty="0">
                <a:ln>
                  <a:noFill/>
                </a:ln>
                <a:solidFill>
                  <a:prstClr val="black"/>
                </a:solidFill>
                <a:effectLst/>
                <a:uLnTx/>
                <a:uFillTx/>
                <a:latin typeface="+mn-lt"/>
                <a:ea typeface="Calibri"/>
                <a:cs typeface="Times New Roman"/>
              </a:rPr>
              <a:t>Открытый конкурс</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Конкурс - это торги, победителем которых признается лицо, которое предложило лучшие условия исполнения контракта и заявке на участие в конкурсе которого присвоен первый номер.</a:t>
            </a:r>
          </a:p>
          <a:p>
            <a:pPr marL="342900" marR="0" lvl="0" indent="-342900" algn="l" defTabSz="914400" rtl="0" eaLnBrk="0" fontAlgn="base" latinLnBrk="0" hangingPunct="0">
              <a:lnSpc>
                <a:spcPct val="100000"/>
              </a:lnSpc>
              <a:spcBef>
                <a:spcPct val="30000"/>
              </a:spcBef>
              <a:spcAft>
                <a:spcPts val="600"/>
              </a:spcAft>
              <a:buClrTx/>
              <a:buSzTx/>
              <a:buFont typeface="Wingdings"/>
              <a:buChar char=""/>
              <a:tabLst>
                <a:tab pos="457200" algn="l"/>
              </a:tabLst>
              <a:defRPr/>
            </a:pPr>
            <a:r>
              <a:rPr kumimoji="0" lang="ru-RU" sz="1200" b="0" i="0" u="none" strike="noStrike" kern="1200" cap="none" spc="0" normalizeH="0" baseline="0" noProof="0" dirty="0">
                <a:ln>
                  <a:noFill/>
                </a:ln>
                <a:solidFill>
                  <a:prstClr val="black"/>
                </a:solidFill>
                <a:effectLst/>
                <a:uLnTx/>
                <a:uFillTx/>
                <a:latin typeface="Tahoma"/>
                <a:ea typeface="Times New Roman"/>
              </a:rPr>
              <a:t>Для определения лучших условий исполнения контракта, предложенных в заявках на участие в конкурсе, конкурсная комиссия должна оценивать и сопоставлять такие заявки по цене контракта и иным критериям, указанным в конкурсной документации.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Критериями оценки могут быть:</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1) цена контракта;</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2) расходы на эксплуатацию и ремонт товаров, использование результатов работ;</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3) качественные, функциональные и экологические характеристики объекта закупки;</a:t>
            </a:r>
            <a:br>
              <a:rPr kumimoji="0" lang="ru-RU" sz="1200" b="0" i="0" u="none" strike="noStrike" kern="1200" cap="none" spc="0" normalizeH="0" baseline="0" noProof="0" dirty="0">
                <a:ln>
                  <a:noFill/>
                </a:ln>
                <a:solidFill>
                  <a:prstClr val="black"/>
                </a:solidFill>
                <a:effectLst/>
                <a:uLnTx/>
                <a:uFillTx/>
                <a:latin typeface="Tahoma"/>
                <a:ea typeface="Times New Roman"/>
              </a:rPr>
            </a:br>
            <a:r>
              <a:rPr kumimoji="0" lang="ru-RU" sz="1200" b="0" i="0" u="none" strike="noStrike" kern="1200" cap="none" spc="0" normalizeH="0" baseline="0" noProof="0" dirty="0">
                <a:ln>
                  <a:noFill/>
                </a:ln>
                <a:solidFill>
                  <a:prstClr val="black"/>
                </a:solidFill>
                <a:effectLst/>
                <a:uLnTx/>
                <a:uFillTx/>
                <a:latin typeface="Tahoma"/>
                <a:ea typeface="Times New Roman"/>
              </a:rPr>
              <a:t>4) квалификация участников закупки, в том числе наличие у них финансовых и других материальных ресурсов, опыта работы, связанного с предметом контракта, и деловой репутации.</a:t>
            </a:r>
          </a:p>
          <a:p>
            <a:endParaRPr lang="ru-RU" dirty="0"/>
          </a:p>
          <a:p>
            <a:pPr eaLnBrk="0" fontAlgn="base" hangingPunct="0">
              <a:lnSpc>
                <a:spcPct val="115000"/>
              </a:lnSpc>
              <a:spcBef>
                <a:spcPts val="430"/>
              </a:spcBef>
              <a:spcAft>
                <a:spcPts val="0"/>
              </a:spcAft>
            </a:pPr>
            <a:endParaRPr lang="ru-RU" sz="1200" kern="1200" dirty="0">
              <a:solidFill>
                <a:srgbClr val="000000"/>
              </a:solidFill>
              <a:effectLst/>
              <a:latin typeface="+mn-lt"/>
              <a:ea typeface="Times New Roman"/>
              <a:cs typeface="Calibri"/>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Было пост правительства 722:</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Оценка заявок осуществляется с использованием следующих критериев оценки заявок: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а) цена контракта;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цена контракта за единицу товара, работы, услуги, которая включает в себя: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товара, услуги в случае размещения заказа на поставку технических средств реабилитации инвалидов, оказание услуг в сфере образования, услуг по санаторно-курортному лечению и оздоровлению для нужд заказчиков - если конкурсной документацией предусмотрено право заказчика заключить контракт с несколькими участниками размещения заказа;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запасных частей к технике, оборудованию и цену единицы работы, услуги - если при проведении конкурса на право заключить контракт на выполнение технического обслуживания и (или) на ремонт техники, оборудования конкурсной документацией предусмотрена начальная (максимальная) цена запасных частей к технике, оборудованию;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цену единицы услуги - если при проведении конкурса на право заключить контракт на оказание услуг связи, юридических услуг конкурсной документацией предусмотрена начальная (максимальная) цена единицы услуги;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б) функциональные характеристики (потребительские свойства) или качественные характеристики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в) качество работ, услуг и (или) квалификация участника конкурса при размещении заказа на выполнение работ, оказание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г) расходы на эксплуатацию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д) расходы на техническое обслуживание товара;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е) сроки (периоды) поставки товара, выполнения работ, оказания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ж) срок предоставления гарантии качества товара, работ, услуг; </a:t>
            </a:r>
            <a:endParaRPr lang="ru-RU" sz="1100" dirty="0">
              <a:effectLst/>
              <a:latin typeface="+mn-lt"/>
              <a:ea typeface="Calibri"/>
              <a:cs typeface="Times New Roman"/>
            </a:endParaRPr>
          </a:p>
          <a:p>
            <a:pPr eaLnBrk="0" fontAlgn="base" hangingPunct="0">
              <a:lnSpc>
                <a:spcPct val="115000"/>
              </a:lnSpc>
              <a:spcBef>
                <a:spcPts val="430"/>
              </a:spcBef>
              <a:spcAft>
                <a:spcPts val="0"/>
              </a:spcAft>
            </a:pPr>
            <a:r>
              <a:rPr lang="ru-RU" sz="1200" kern="1200" dirty="0">
                <a:solidFill>
                  <a:srgbClr val="000000"/>
                </a:solidFill>
                <a:effectLst/>
                <a:latin typeface="+mn-lt"/>
                <a:ea typeface="Times New Roman"/>
                <a:cs typeface="Calibri"/>
              </a:rPr>
              <a:t>з) объем предоставления гарантий качества товара, работ, услуг. </a:t>
            </a:r>
            <a:endParaRPr lang="ru-RU" sz="1100" dirty="0">
              <a:effectLst/>
              <a:latin typeface="+mn-lt"/>
              <a:ea typeface="Calibri"/>
              <a:cs typeface="Times New Roman"/>
            </a:endParaRPr>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48</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87E704F0-551B-40FA-872E-796EBEBD9620}" type="slidenum">
              <a:rPr lang="ru-RU"/>
              <a:pPr>
                <a:defRPr/>
              </a:pPr>
              <a:t>57</a:t>
            </a:fld>
            <a:endParaRPr lang="ru-RU"/>
          </a:p>
        </p:txBody>
      </p:sp>
    </p:spTree>
    <p:extLst>
      <p:ext uri="{BB962C8B-B14F-4D97-AF65-F5344CB8AC3E}">
        <p14:creationId xmlns:p14="http://schemas.microsoft.com/office/powerpoint/2010/main" val="203090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Заметки 2"/>
          <p:cNvSpPr>
            <a:spLocks noGrp="1"/>
          </p:cNvSpPr>
          <p:nvPr>
            <p:ph type="body" idx="1"/>
          </p:nvPr>
        </p:nvSpPr>
        <p:spPr/>
        <p:txBody>
          <a:bodyPr>
            <a:normAutofit/>
          </a:bodyPr>
          <a:lstStyle/>
          <a:p>
            <a:pPr marL="337105" indent="-337105">
              <a:lnSpc>
                <a:spcPct val="115000"/>
              </a:lnSpc>
              <a:spcAft>
                <a:spcPts val="0"/>
              </a:spcAft>
              <a:buFont typeface="+mj-lt"/>
              <a:buAutoNum type="arabicPeriod"/>
              <a:defRPr/>
            </a:pPr>
            <a:r>
              <a:rPr lang="ru-RU" dirty="0">
                <a:ea typeface="Calibri"/>
                <a:cs typeface="Times New Roman"/>
              </a:rPr>
              <a:t>Определение поставщика (подрядчика, исполнителя) - совокупность действий, которые осуществляются заказчиками, начиная с размещения извещения о закупке и завершая заключением контракта.</a:t>
            </a:r>
          </a:p>
          <a:p>
            <a:pPr marL="337105" indent="-337105">
              <a:lnSpc>
                <a:spcPct val="115000"/>
              </a:lnSpc>
              <a:spcAft>
                <a:spcPts val="0"/>
              </a:spcAft>
              <a:buFont typeface="+mj-lt"/>
              <a:buAutoNum type="arabicPeriod"/>
              <a:defRPr/>
            </a:pPr>
            <a:endParaRPr lang="ru-RU" dirty="0">
              <a:ea typeface="Calibri"/>
              <a:cs typeface="Times New Roman"/>
            </a:endParaRPr>
          </a:p>
          <a:p>
            <a:pPr marL="337105" indent="-337105">
              <a:lnSpc>
                <a:spcPct val="115000"/>
              </a:lnSpc>
              <a:spcAft>
                <a:spcPts val="0"/>
              </a:spcAft>
              <a:buFont typeface="+mj-lt"/>
              <a:buAutoNum type="arabicPeriod"/>
              <a:defRPr/>
            </a:pPr>
            <a:r>
              <a:rPr lang="ru-RU" dirty="0">
                <a:ea typeface="Calibri"/>
                <a:cs typeface="Times New Roman"/>
              </a:rPr>
              <a:t>В установленных законом случаях (закрытые закупки, срочные закупки и др.) определение поставщика начинается с направления приглашения принять участие в определении поставщика (подрядчика, исполнителя) и завершаются заключением контракта.</a:t>
            </a:r>
          </a:p>
          <a:p>
            <a:pPr marL="337105" indent="-337105">
              <a:lnSpc>
                <a:spcPct val="115000"/>
              </a:lnSpc>
              <a:spcAft>
                <a:spcPts val="0"/>
              </a:spcAft>
              <a:buFont typeface="+mj-lt"/>
              <a:buAutoNum type="arabicPeriod"/>
              <a:defRPr/>
            </a:pPr>
            <a:endParaRPr lang="ru-RU" dirty="0">
              <a:ea typeface="Calibri"/>
              <a:cs typeface="Times New Roman"/>
            </a:endParaRPr>
          </a:p>
          <a:p>
            <a:pPr marL="337105" indent="-337105">
              <a:lnSpc>
                <a:spcPct val="115000"/>
              </a:lnSpc>
              <a:spcAft>
                <a:spcPts val="0"/>
              </a:spcAft>
              <a:buFont typeface="+mj-lt"/>
              <a:buAutoNum type="arabicPeriod"/>
              <a:defRPr/>
            </a:pPr>
            <a:r>
              <a:rPr lang="ru-RU" dirty="0">
                <a:ea typeface="Calibri"/>
                <a:cs typeface="Times New Roman"/>
              </a:rPr>
              <a:t>Закупка товара, работы, услуги для обеспечения государственных или муниципальных нужд  - совокупность действий, осуществляемых заказчиком и направленных на обеспечение государственных или муниципальных нужд. Закупка начинается с определения поставщика и завершается исполнением обязательств сторонами контракта. </a:t>
            </a:r>
          </a:p>
          <a:p>
            <a:pPr marL="337105" indent="-337105">
              <a:lnSpc>
                <a:spcPct val="115000"/>
              </a:lnSpc>
              <a:spcAft>
                <a:spcPts val="0"/>
              </a:spcAft>
              <a:buFont typeface="+mj-lt"/>
              <a:buAutoNum type="arabicPeriod"/>
              <a:defRPr/>
            </a:pPr>
            <a:endParaRPr lang="ru-RU" dirty="0">
              <a:ea typeface="Calibri"/>
              <a:cs typeface="Times New Roman"/>
            </a:endParaRPr>
          </a:p>
          <a:p>
            <a:pPr marL="337105" indent="-337105">
              <a:lnSpc>
                <a:spcPct val="115000"/>
              </a:lnSpc>
              <a:spcAft>
                <a:spcPts val="983"/>
              </a:spcAft>
              <a:buFont typeface="+mj-lt"/>
              <a:buAutoNum type="arabicPeriod"/>
              <a:defRPr/>
            </a:pPr>
            <a:r>
              <a:rPr lang="ru-RU" dirty="0">
                <a:ea typeface="Calibri"/>
                <a:cs typeface="Times New Roman"/>
              </a:rPr>
              <a:t>В случае, если законом не предусмотрено размещение извещения, закупка начинается с заключения контракта и завершается исполнением обязательств сторонами контракта.</a:t>
            </a:r>
          </a:p>
          <a:p>
            <a:pPr>
              <a:defRPr/>
            </a:pPr>
            <a:endParaRPr lang="ru-RU" dirty="0"/>
          </a:p>
        </p:txBody>
      </p:sp>
      <p:sp>
        <p:nvSpPr>
          <p:cNvPr id="4" name="Номер слайда 3"/>
          <p:cNvSpPr>
            <a:spLocks noGrp="1"/>
          </p:cNvSpPr>
          <p:nvPr>
            <p:ph type="sldNum" sz="quarter" idx="5"/>
          </p:nvPr>
        </p:nvSpPr>
        <p:spPr/>
        <p:txBody>
          <a:bodyPr/>
          <a:lstStyle/>
          <a:p>
            <a:pPr>
              <a:defRPr/>
            </a:pPr>
            <a:fld id="{3827E935-5334-7A4A-AAE4-10EEC73620C8}" type="slidenum">
              <a:rPr lang="ru-RU" smtClean="0"/>
              <a:pPr>
                <a:defRPr/>
              </a:pPr>
              <a:t>5</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884065" y="8684474"/>
            <a:ext cx="2972335" cy="45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07" tIns="47403" rIns="94807" bIns="47403" anchor="b"/>
          <a:lstStyle>
            <a:lvl1pPr defTabSz="946150">
              <a:defRPr kumimoji="1" sz="2400">
                <a:solidFill>
                  <a:schemeClr val="tx1"/>
                </a:solidFill>
                <a:latin typeface="Arial" charset="0"/>
                <a:ea typeface="Arial" charset="0"/>
                <a:cs typeface="Arial" charset="0"/>
              </a:defRPr>
            </a:lvl1pPr>
            <a:lvl2pPr marL="742950" indent="-285750" defTabSz="946150">
              <a:defRPr kumimoji="1" sz="2400">
                <a:solidFill>
                  <a:schemeClr val="tx1"/>
                </a:solidFill>
                <a:latin typeface="Arial" charset="0"/>
                <a:ea typeface="Arial" charset="0"/>
              </a:defRPr>
            </a:lvl2pPr>
            <a:lvl3pPr marL="1143000" indent="-228600" defTabSz="946150">
              <a:defRPr kumimoji="1" sz="2400">
                <a:solidFill>
                  <a:schemeClr val="tx1"/>
                </a:solidFill>
                <a:latin typeface="Arial" charset="0"/>
                <a:ea typeface="Arial" charset="0"/>
              </a:defRPr>
            </a:lvl3pPr>
            <a:lvl4pPr marL="1600200" indent="-228600" defTabSz="946150">
              <a:defRPr kumimoji="1" sz="2400">
                <a:solidFill>
                  <a:schemeClr val="tx1"/>
                </a:solidFill>
                <a:latin typeface="Arial" charset="0"/>
                <a:ea typeface="Arial" charset="0"/>
              </a:defRPr>
            </a:lvl4pPr>
            <a:lvl5pPr marL="2057400" indent="-228600" defTabSz="946150">
              <a:defRPr kumimoji="1" sz="2400">
                <a:solidFill>
                  <a:schemeClr val="tx1"/>
                </a:solidFill>
                <a:latin typeface="Arial" charset="0"/>
                <a:ea typeface="Arial" charset="0"/>
              </a:defRPr>
            </a:lvl5pPr>
            <a:lvl6pPr marL="2514600" indent="-228600" defTabSz="946150" fontAlgn="base">
              <a:spcBef>
                <a:spcPct val="0"/>
              </a:spcBef>
              <a:spcAft>
                <a:spcPct val="0"/>
              </a:spcAft>
              <a:defRPr kumimoji="1" sz="2400">
                <a:solidFill>
                  <a:schemeClr val="tx1"/>
                </a:solidFill>
                <a:latin typeface="Arial" charset="0"/>
                <a:ea typeface="Arial" charset="0"/>
              </a:defRPr>
            </a:lvl6pPr>
            <a:lvl7pPr marL="2971800" indent="-228600" defTabSz="946150" fontAlgn="base">
              <a:spcBef>
                <a:spcPct val="0"/>
              </a:spcBef>
              <a:spcAft>
                <a:spcPct val="0"/>
              </a:spcAft>
              <a:defRPr kumimoji="1" sz="2400">
                <a:solidFill>
                  <a:schemeClr val="tx1"/>
                </a:solidFill>
                <a:latin typeface="Arial" charset="0"/>
                <a:ea typeface="Arial" charset="0"/>
              </a:defRPr>
            </a:lvl7pPr>
            <a:lvl8pPr marL="3429000" indent="-228600" defTabSz="946150" fontAlgn="base">
              <a:spcBef>
                <a:spcPct val="0"/>
              </a:spcBef>
              <a:spcAft>
                <a:spcPct val="0"/>
              </a:spcAft>
              <a:defRPr kumimoji="1" sz="2400">
                <a:solidFill>
                  <a:schemeClr val="tx1"/>
                </a:solidFill>
                <a:latin typeface="Arial" charset="0"/>
                <a:ea typeface="Arial" charset="0"/>
              </a:defRPr>
            </a:lvl8pPr>
            <a:lvl9pPr marL="3886200" indent="-228600" defTabSz="946150" fontAlgn="base">
              <a:spcBef>
                <a:spcPct val="0"/>
              </a:spcBef>
              <a:spcAft>
                <a:spcPct val="0"/>
              </a:spcAft>
              <a:defRPr kumimoji="1" sz="2400">
                <a:solidFill>
                  <a:schemeClr val="tx1"/>
                </a:solidFill>
                <a:latin typeface="Arial" charset="0"/>
                <a:ea typeface="Arial" charset="0"/>
              </a:defRPr>
            </a:lvl9pPr>
          </a:lstStyle>
          <a:p>
            <a:pPr algn="r"/>
            <a:fld id="{5A7C6336-F394-4A45-B1B8-FFB0DE7CC1CB}" type="slidenum">
              <a:rPr kumimoji="0" lang="ru-RU" sz="1200">
                <a:latin typeface="Calibri"/>
                <a:ea typeface="Calibri"/>
                <a:cs typeface="Calibri"/>
              </a:rPr>
              <a:pPr algn="r"/>
              <a:t>64</a:t>
            </a:fld>
            <a:endParaRPr kumimoji="0" lang="ru-RU" sz="1200">
              <a:latin typeface="Calibri"/>
              <a:ea typeface="Calibri"/>
              <a:cs typeface="Calibri"/>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42900" lvl="0" indent="-342900">
              <a:lnSpc>
                <a:spcPct val="115000"/>
              </a:lnSpc>
              <a:spcAft>
                <a:spcPts val="0"/>
              </a:spcAft>
              <a:buFont typeface="+mj-lt"/>
              <a:buAutoNum type="arabicPeriod"/>
            </a:pPr>
            <a:r>
              <a:rPr lang="ru-RU" sz="1200" dirty="0">
                <a:effectLst/>
                <a:latin typeface="+mn-lt"/>
                <a:ea typeface="Calibri"/>
                <a:cs typeface="Times New Roman"/>
              </a:rPr>
              <a:t>Определение поставщика (подрядчика, исполнителя) - совокупность действий, которые осуществляются заказчиками, начиная с размещения извещения о закупке и завершая заключением контракта.</a:t>
            </a:r>
          </a:p>
          <a:p>
            <a:pPr marL="342900" lvl="0" indent="-342900">
              <a:lnSpc>
                <a:spcPct val="115000"/>
              </a:lnSpc>
              <a:spcAft>
                <a:spcPts val="0"/>
              </a:spcAft>
              <a:buFont typeface="+mj-lt"/>
              <a:buAutoNum type="arabicPeriod"/>
            </a:pPr>
            <a:endParaRPr lang="ru-RU" sz="1200" dirty="0">
              <a:effectLst/>
              <a:latin typeface="+mn-lt"/>
              <a:ea typeface="Calibri"/>
              <a:cs typeface="Times New Roman"/>
            </a:endParaRPr>
          </a:p>
          <a:p>
            <a:pPr marL="342900" lvl="0" indent="-342900">
              <a:lnSpc>
                <a:spcPct val="115000"/>
              </a:lnSpc>
              <a:spcAft>
                <a:spcPts val="0"/>
              </a:spcAft>
              <a:buFont typeface="+mj-lt"/>
              <a:buAutoNum type="arabicPeriod"/>
            </a:pPr>
            <a:r>
              <a:rPr lang="ru-RU" sz="1200" dirty="0">
                <a:effectLst/>
                <a:latin typeface="+mn-lt"/>
                <a:ea typeface="Calibri"/>
                <a:cs typeface="Times New Roman"/>
              </a:rPr>
              <a:t>В установленных законом случаях (закрытые закупки, срочные закупки и др.) определение поставщика начинается с направления приглашения принять участие в определении поставщика (подрядчика, исполнителя) и завершаются заключением контракта.</a:t>
            </a:r>
          </a:p>
          <a:p>
            <a:pPr marL="342900" lvl="0" indent="-342900">
              <a:lnSpc>
                <a:spcPct val="115000"/>
              </a:lnSpc>
              <a:spcAft>
                <a:spcPts val="0"/>
              </a:spcAft>
              <a:buFont typeface="+mj-lt"/>
              <a:buAutoNum type="arabicPeriod"/>
            </a:pPr>
            <a:endParaRPr lang="ru-RU" sz="1200" dirty="0">
              <a:effectLst/>
              <a:latin typeface="+mn-lt"/>
              <a:ea typeface="Calibri"/>
              <a:cs typeface="Times New Roman"/>
            </a:endParaRPr>
          </a:p>
          <a:p>
            <a:pPr marL="342900" lvl="0" indent="-342900">
              <a:lnSpc>
                <a:spcPct val="115000"/>
              </a:lnSpc>
              <a:spcAft>
                <a:spcPts val="0"/>
              </a:spcAft>
              <a:buFont typeface="+mj-lt"/>
              <a:buAutoNum type="arabicPeriod"/>
            </a:pPr>
            <a:r>
              <a:rPr lang="ru-RU" sz="1200" dirty="0">
                <a:effectLst/>
                <a:latin typeface="+mn-lt"/>
                <a:ea typeface="Calibri"/>
                <a:cs typeface="Times New Roman"/>
              </a:rPr>
              <a:t>Закупка товара, работы, услуги для обеспечения государственных или муниципальных нужд  - совокупность действий, осуществляемых заказчиком и направленных на обеспечение государственных или муниципальных нужд. Закупка начинается с определения поставщика и завершается исполнением обязательств сторонами контракта. </a:t>
            </a:r>
          </a:p>
          <a:p>
            <a:pPr marL="342900" lvl="0" indent="-342900">
              <a:lnSpc>
                <a:spcPct val="115000"/>
              </a:lnSpc>
              <a:spcAft>
                <a:spcPts val="0"/>
              </a:spcAft>
              <a:buFont typeface="+mj-lt"/>
              <a:buAutoNum type="arabicPeriod"/>
            </a:pPr>
            <a:endParaRPr lang="ru-RU" sz="1200" dirty="0">
              <a:effectLst/>
              <a:latin typeface="+mn-lt"/>
              <a:ea typeface="Calibri"/>
              <a:cs typeface="Times New Roman"/>
            </a:endParaRPr>
          </a:p>
          <a:p>
            <a:pPr marL="342900" lvl="0" indent="-342900">
              <a:lnSpc>
                <a:spcPct val="115000"/>
              </a:lnSpc>
              <a:spcAft>
                <a:spcPts val="1000"/>
              </a:spcAft>
              <a:buFont typeface="+mj-lt"/>
              <a:buAutoNum type="arabicPeriod"/>
            </a:pPr>
            <a:r>
              <a:rPr lang="ru-RU" sz="1200" dirty="0">
                <a:effectLst/>
                <a:latin typeface="+mn-lt"/>
                <a:ea typeface="Calibri"/>
                <a:cs typeface="Times New Roman"/>
              </a:rPr>
              <a:t>В случае, если законом не предусмотрено размещение извещения, закупка начинается с заключения контракта и завершается исполнением обязательств сторонами контракта.</a:t>
            </a:r>
          </a:p>
          <a:p>
            <a:endParaRPr lang="ru-RU" dirty="0"/>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66</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1. Государственный заказчик - государственный орган (в том числе орган государственной власти), Государственная корпорация по атомной энергии "</a:t>
            </a:r>
            <a:r>
              <a:rPr lang="ru-RU" dirty="0" err="1"/>
              <a:t>Росатом</a:t>
            </a:r>
            <a:r>
              <a:rPr lang="ru-RU" dirty="0"/>
              <a:t>", орган управления государственным внебюджетным фондом либо государственное казенное учреждение, действующие от имени Российской Федерации или субъекта Российской Федерации, уполномоченные принимать бюджетные обязательства в соответствии с бюджетным законодательством Российской Федерации от имени Российской Федерации или субъекта Российской Федерации и осуществляющие закупки;</a:t>
            </a:r>
          </a:p>
          <a:p>
            <a:r>
              <a:rPr lang="ru-RU" dirty="0"/>
              <a:t>(в ред. Федерального закона от 02.07.2013 N 188-ФЗ)</a:t>
            </a:r>
          </a:p>
          <a:p>
            <a:endParaRPr lang="ru-RU" dirty="0"/>
          </a:p>
          <a:p>
            <a:r>
              <a:rPr lang="ru-RU" dirty="0"/>
              <a:t>2. муниципальный заказчик - муниципальный орган или муниципальное казенное учреждение, действующие от имени муниципального образования, уполномоченные принимать бюджетные обязательства в соответствии с бюджетным законодательством Российской Федерации от имени муниципального образования и осуществляющие закупки;</a:t>
            </a:r>
          </a:p>
          <a:p>
            <a:endParaRPr lang="ru-RU" dirty="0"/>
          </a:p>
          <a:p>
            <a:r>
              <a:rPr lang="ru-RU" dirty="0"/>
              <a:t>3. заказчик - государственный или муниципальный заказчик либо в соответствии с частью 1 статьи 15 настоящего Федерального закона бюджетное учреждение, осуществляющие закупки;</a:t>
            </a:r>
          </a:p>
          <a:p>
            <a:endParaRPr lang="ru-RU" dirty="0"/>
          </a:p>
          <a:p>
            <a:r>
              <a:rPr lang="ru-RU" dirty="0"/>
              <a:t>Статья 15</a:t>
            </a:r>
          </a:p>
          <a:p>
            <a:r>
              <a:rPr lang="ru-RU" dirty="0"/>
              <a:t>1. Бюджетные учреждения осуществляют закупки за счет субсидий, предоставленных из бюджетов бюджетной системы Российской Федерации, и иных средств в соответствии с требованиями настоящего Федерального закона, за исключением случаев, предусмотренных частями 2 и 3 настоящей статьи.</a:t>
            </a:r>
          </a:p>
          <a:p>
            <a:r>
              <a:rPr lang="ru-RU" dirty="0"/>
              <a:t>2. При наличии правового акта, принятого бюджетным учреждением в соответствии с частью 3 статьи 2 Федерального закона от 18 июля 2011 года N 223-ФЗ "О закупках товаров, работ, услуг отдельными видами юридических лиц" и размещенного до начала года в единой информационной системе, данное учреждение вправе осуществлять в соответствующем году с соблюдением требований указанных Федерального закона и правового акта закупки:</a:t>
            </a:r>
          </a:p>
          <a:p>
            <a:r>
              <a:rPr lang="ru-RU" dirty="0"/>
              <a:t>1) за счет грантов, передаваемых безвозмездно и безвозвратно гражданами и юридическими лицами, в том числе иностранными гражданами и иностранными юридическими лицами, а также международными организациями, получившими право на предоставление грантов на территории Российской Федерации в порядке, установленном законодательством Российской Федерации, субсидий (грантов), предоставляемых на конкурсной основе из соответствующих бюджетов бюджетной системы Российской Федерации, если условиями, определенными </a:t>
            </a:r>
            <a:r>
              <a:rPr lang="ru-RU" dirty="0" err="1"/>
              <a:t>грантодателями</a:t>
            </a:r>
            <a:r>
              <a:rPr lang="ru-RU" dirty="0"/>
              <a:t>, не установлено иное;</a:t>
            </a:r>
          </a:p>
          <a:p>
            <a:r>
              <a:rPr lang="ru-RU" dirty="0"/>
              <a:t>(в ред. Федерального закона от 28.12.2013 N 396-ФЗ)</a:t>
            </a:r>
          </a:p>
          <a:p>
            <a:r>
              <a:rPr lang="ru-RU" dirty="0"/>
              <a:t>2) в качестве исполнителя по контракту в случае привлечения на основании договора в ходе исполнения данного контракта иных лиц для поставки товара, выполнения работы или оказания услуги, необходимых для исполнения предусмотренных контрактом обязательств данного учреждения;</a:t>
            </a:r>
          </a:p>
          <a:p>
            <a:r>
              <a:rPr lang="ru-RU" dirty="0"/>
              <a:t>3) за счет средств, полученных при осуществлении им иной приносящей доход деятельности от физических лиц, юридических лиц, в том числе в рамках предусмотренных его учредительным документом основных видов деятельности (за исключением средств, полученных на оказание и оплату медицинской помощи по обязательному медицинскому страхованию).</a:t>
            </a:r>
          </a:p>
          <a:p>
            <a:endParaRPr lang="ru-RU" dirty="0"/>
          </a:p>
        </p:txBody>
      </p:sp>
      <p:sp>
        <p:nvSpPr>
          <p:cNvPr id="4" name="Номер слайда 3"/>
          <p:cNvSpPr>
            <a:spLocks noGrp="1"/>
          </p:cNvSpPr>
          <p:nvPr>
            <p:ph type="sldNum" sz="quarter" idx="10"/>
          </p:nvPr>
        </p:nvSpPr>
        <p:spPr/>
        <p:txBody>
          <a:bodyPr/>
          <a:lstStyle/>
          <a:p>
            <a:fld id="{949793D6-9D98-41BE-8820-E227B63B2DEA}" type="slidenum">
              <a:rPr lang="ru-RU" smtClean="0"/>
              <a:t>67</a:t>
            </a:fld>
            <a:endParaRPr lang="ru-RU"/>
          </a:p>
        </p:txBody>
      </p:sp>
    </p:spTree>
    <p:extLst>
      <p:ext uri="{BB962C8B-B14F-4D97-AF65-F5344CB8AC3E}">
        <p14:creationId xmlns:p14="http://schemas.microsoft.com/office/powerpoint/2010/main" val="497801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6"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ru-RU" b="1">
                <a:latin typeface="Calibri" charset="0"/>
              </a:rPr>
              <a:t>ЭЦП</a:t>
            </a:r>
            <a:r>
              <a:rPr kumimoji="0" lang="ru-RU">
                <a:latin typeface="Calibri" charset="0"/>
              </a:rPr>
              <a:t> – это реквизит электронного документа, который обеспечивает: </a:t>
            </a:r>
          </a:p>
          <a:p>
            <a:pPr eaLnBrk="1" hangingPunct="1">
              <a:spcBef>
                <a:spcPct val="0"/>
              </a:spcBef>
            </a:pPr>
            <a:r>
              <a:rPr kumimoji="0" lang="ru-RU" b="1">
                <a:latin typeface="Calibri" charset="0"/>
              </a:rPr>
              <a:t>Юридическую значимость</a:t>
            </a:r>
            <a:r>
              <a:rPr kumimoji="0" lang="ru-RU">
                <a:latin typeface="Calibri" charset="0"/>
              </a:rPr>
              <a:t> электронного документа при соблюдении требований Федерального закона №1-ФЗ «Об электронной цифровой подписи»;</a:t>
            </a:r>
          </a:p>
          <a:p>
            <a:pPr eaLnBrk="1" hangingPunct="1">
              <a:spcBef>
                <a:spcPct val="0"/>
              </a:spcBef>
            </a:pPr>
            <a:r>
              <a:rPr kumimoji="0" lang="ru-RU" b="1">
                <a:latin typeface="Calibri" charset="0"/>
              </a:rPr>
              <a:t>Конфиденциальность</a:t>
            </a:r>
            <a:r>
              <a:rPr kumimoji="0" lang="ru-RU">
                <a:latin typeface="Calibri" charset="0"/>
              </a:rPr>
              <a:t> документов;</a:t>
            </a:r>
          </a:p>
          <a:p>
            <a:pPr eaLnBrk="1" hangingPunct="1">
              <a:spcBef>
                <a:spcPct val="0"/>
              </a:spcBef>
            </a:pPr>
            <a:r>
              <a:rPr kumimoji="0" lang="ru-RU" b="1">
                <a:latin typeface="Calibri" charset="0"/>
              </a:rPr>
              <a:t>Подлинность и неизменность</a:t>
            </a:r>
            <a:r>
              <a:rPr kumimoji="0" lang="ru-RU">
                <a:latin typeface="Calibri" charset="0"/>
              </a:rPr>
              <a:t> передаваемой информации, при наличии любых изменений ЭЦП теряет юридическую силу;</a:t>
            </a:r>
          </a:p>
          <a:p>
            <a:pPr eaLnBrk="1" hangingPunct="1">
              <a:spcBef>
                <a:spcPct val="0"/>
              </a:spcBef>
            </a:pPr>
            <a:r>
              <a:rPr kumimoji="0" lang="ru-RU" b="1">
                <a:latin typeface="Calibri" charset="0"/>
              </a:rPr>
              <a:t>Неотказуемость авторства. </a:t>
            </a:r>
            <a:r>
              <a:rPr kumimoji="0" lang="ru-RU">
                <a:latin typeface="Calibri" charset="0"/>
              </a:rPr>
              <a:t>Иными словами, если получен подписанный документ, то подписавшее лицо не может позже отрицать сам факт подписания данного документа. Это свойство дает возможность использовать документы, подписанные с помощью ЭЦП, в качестве доказательной базы в суде и обеспечивает неотменяемость посланных по электронной почте заказов или распоряжений;</a:t>
            </a:r>
          </a:p>
          <a:p>
            <a:pPr eaLnBrk="1" hangingPunct="1">
              <a:spcBef>
                <a:spcPct val="0"/>
              </a:spcBef>
            </a:pPr>
            <a:r>
              <a:rPr kumimoji="0" lang="ru-RU" b="1">
                <a:latin typeface="Calibri" charset="0"/>
              </a:rPr>
              <a:t>Защиту</a:t>
            </a:r>
            <a:r>
              <a:rPr kumimoji="0" lang="ru-RU">
                <a:latin typeface="Calibri" charset="0"/>
              </a:rPr>
              <a:t> цифровых данных, которая обеспечивается благодаря отсутствию свободного доступа к информации, если используется шифрование. Так же в электронный документ нельзя внести никакую дополнительную информацию.</a:t>
            </a:r>
          </a:p>
        </p:txBody>
      </p:sp>
      <p:sp>
        <p:nvSpPr>
          <p:cNvPr id="47107"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Arial" charset="0"/>
                <a:cs typeface="Arial" charset="0"/>
              </a:defRPr>
            </a:lvl1pPr>
            <a:lvl2pPr marL="748374" indent="-287836">
              <a:defRPr kumimoji="1" sz="2400">
                <a:solidFill>
                  <a:schemeClr val="tx1"/>
                </a:solidFill>
                <a:latin typeface="Arial" charset="0"/>
                <a:ea typeface="Arial" charset="0"/>
              </a:defRPr>
            </a:lvl2pPr>
            <a:lvl3pPr marL="1151344" indent="-230269">
              <a:defRPr kumimoji="1" sz="2400">
                <a:solidFill>
                  <a:schemeClr val="tx1"/>
                </a:solidFill>
                <a:latin typeface="Arial" charset="0"/>
                <a:ea typeface="Arial" charset="0"/>
              </a:defRPr>
            </a:lvl3pPr>
            <a:lvl4pPr marL="1611881" indent="-230269">
              <a:defRPr kumimoji="1" sz="2400">
                <a:solidFill>
                  <a:schemeClr val="tx1"/>
                </a:solidFill>
                <a:latin typeface="Arial" charset="0"/>
                <a:ea typeface="Arial" charset="0"/>
              </a:defRPr>
            </a:lvl4pPr>
            <a:lvl5pPr marL="2072419" indent="-230269">
              <a:defRPr kumimoji="1" sz="2400">
                <a:solidFill>
                  <a:schemeClr val="tx1"/>
                </a:solidFill>
                <a:latin typeface="Arial" charset="0"/>
                <a:ea typeface="Arial" charset="0"/>
              </a:defRPr>
            </a:lvl5pPr>
            <a:lvl6pPr marL="2532957" indent="-230269" fontAlgn="base">
              <a:spcBef>
                <a:spcPct val="0"/>
              </a:spcBef>
              <a:spcAft>
                <a:spcPct val="0"/>
              </a:spcAft>
              <a:defRPr kumimoji="1" sz="2400">
                <a:solidFill>
                  <a:schemeClr val="tx1"/>
                </a:solidFill>
                <a:latin typeface="Arial" charset="0"/>
                <a:ea typeface="Arial" charset="0"/>
              </a:defRPr>
            </a:lvl6pPr>
            <a:lvl7pPr marL="2993494" indent="-230269" fontAlgn="base">
              <a:spcBef>
                <a:spcPct val="0"/>
              </a:spcBef>
              <a:spcAft>
                <a:spcPct val="0"/>
              </a:spcAft>
              <a:defRPr kumimoji="1" sz="2400">
                <a:solidFill>
                  <a:schemeClr val="tx1"/>
                </a:solidFill>
                <a:latin typeface="Arial" charset="0"/>
                <a:ea typeface="Arial" charset="0"/>
              </a:defRPr>
            </a:lvl7pPr>
            <a:lvl8pPr marL="3454032" indent="-230269" fontAlgn="base">
              <a:spcBef>
                <a:spcPct val="0"/>
              </a:spcBef>
              <a:spcAft>
                <a:spcPct val="0"/>
              </a:spcAft>
              <a:defRPr kumimoji="1" sz="2400">
                <a:solidFill>
                  <a:schemeClr val="tx1"/>
                </a:solidFill>
                <a:latin typeface="Arial" charset="0"/>
                <a:ea typeface="Arial" charset="0"/>
              </a:defRPr>
            </a:lvl8pPr>
            <a:lvl9pPr marL="3914569" indent="-230269" fontAlgn="base">
              <a:spcBef>
                <a:spcPct val="0"/>
              </a:spcBef>
              <a:spcAft>
                <a:spcPct val="0"/>
              </a:spcAft>
              <a:defRPr kumimoji="1" sz="2400">
                <a:solidFill>
                  <a:schemeClr val="tx1"/>
                </a:solidFill>
                <a:latin typeface="Arial" charset="0"/>
                <a:ea typeface="Arial" charset="0"/>
              </a:defRPr>
            </a:lvl9pPr>
          </a:lstStyle>
          <a:p>
            <a:fld id="{7301959A-14E3-454D-95A4-463D569CE932}" type="slidenum">
              <a:rPr kumimoji="0" lang="ru-RU" sz="1200">
                <a:latin typeface="Calibri" charset="0"/>
              </a:rPr>
              <a:pPr/>
              <a:t>68</a:t>
            </a:fld>
            <a:endParaRPr kumimoji="0" lang="ru-RU"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1. Государственный заказчик - государственный орган (в том числе орган государственной власти), Государственная корпорация по атомной энергии "</a:t>
            </a:r>
            <a:r>
              <a:rPr lang="ru-RU" dirty="0" err="1"/>
              <a:t>Росатом</a:t>
            </a:r>
            <a:r>
              <a:rPr lang="ru-RU" dirty="0"/>
              <a:t>", орган управления государственным внебюджетным фондом либо государственное казенное учреждение, действующие от имени Российской Федерации или субъекта Российской Федерации, уполномоченные принимать бюджетные обязательства в соответствии с бюджетным законодательством Российской Федерации от имени Российской Федерации или субъекта Российской Федерации и осуществляющие закупки;</a:t>
            </a:r>
          </a:p>
          <a:p>
            <a:r>
              <a:rPr lang="ru-RU" dirty="0"/>
              <a:t>(в ред. Федерального закона от 02.07.2013 N 188-ФЗ)</a:t>
            </a:r>
          </a:p>
          <a:p>
            <a:endParaRPr lang="ru-RU" dirty="0"/>
          </a:p>
          <a:p>
            <a:r>
              <a:rPr lang="ru-RU" dirty="0"/>
              <a:t>2. муниципальный заказчик - муниципальный орган или муниципальное казенное учреждение, действующие от имени муниципального образования, уполномоченные принимать бюджетные обязательства в соответствии с бюджетным законодательством Российской Федерации от имени муниципального образования и осуществляющие закупки;</a:t>
            </a:r>
          </a:p>
          <a:p>
            <a:endParaRPr lang="ru-RU" dirty="0"/>
          </a:p>
          <a:p>
            <a:r>
              <a:rPr lang="ru-RU" dirty="0"/>
              <a:t>3. заказчик - государственный или муниципальный заказчик либо в соответствии с частью 1 статьи 15 настоящего Федерального закона бюджетное учреждение, осуществляющие закупки;</a:t>
            </a:r>
          </a:p>
          <a:p>
            <a:endParaRPr lang="ru-RU" dirty="0"/>
          </a:p>
          <a:p>
            <a:r>
              <a:rPr lang="ru-RU" dirty="0"/>
              <a:t>Статья 15</a:t>
            </a:r>
          </a:p>
          <a:p>
            <a:r>
              <a:rPr lang="ru-RU" dirty="0"/>
              <a:t>1. Бюджетные учреждения осуществляют закупки за счет субсидий, предоставленных из бюджетов бюджетной системы Российской Федерации, и иных средств в соответствии с требованиями настоящего Федерального закона, за исключением случаев, предусмотренных частями 2 и 3 настоящей статьи.</a:t>
            </a:r>
          </a:p>
          <a:p>
            <a:r>
              <a:rPr lang="ru-RU" dirty="0"/>
              <a:t>2. При наличии правового акта, принятого бюджетным учреждением в соответствии с частью 3 статьи 2 Федерального закона от 18 июля 2011 года N 223-ФЗ "О закупках товаров, работ, услуг отдельными видами юридических лиц" и размещенного до начала года в единой информационной системе, данное учреждение вправе осуществлять в соответствующем году с соблюдением требований указанных Федерального закона и правового акта закупки:</a:t>
            </a:r>
          </a:p>
          <a:p>
            <a:r>
              <a:rPr lang="ru-RU" dirty="0"/>
              <a:t>1) за счет грантов, передаваемых безвозмездно и безвозвратно гражданами и юридическими лицами, в том числе иностранными гражданами и иностранными юридическими лицами, а также международными организациями, получившими право на предоставление грантов на территории Российской Федерации в порядке, установленном законодательством Российской Федерации, субсидий (грантов), предоставляемых на конкурсной основе из соответствующих бюджетов бюджетной системы Российской Федерации, если условиями, определенными </a:t>
            </a:r>
            <a:r>
              <a:rPr lang="ru-RU" dirty="0" err="1"/>
              <a:t>грантодателями</a:t>
            </a:r>
            <a:r>
              <a:rPr lang="ru-RU" dirty="0"/>
              <a:t>, не установлено иное;</a:t>
            </a:r>
          </a:p>
          <a:p>
            <a:r>
              <a:rPr lang="ru-RU" dirty="0"/>
              <a:t>(в ред. Федерального закона от 28.12.2013 N 396-ФЗ)</a:t>
            </a:r>
          </a:p>
          <a:p>
            <a:r>
              <a:rPr lang="ru-RU" dirty="0"/>
              <a:t>2) в качестве исполнителя по контракту в случае привлечения на основании договора в ходе исполнения данного контракта иных лиц для поставки товара, выполнения работы или оказания услуги, необходимых для исполнения предусмотренных контрактом обязательств данного учреждения;</a:t>
            </a:r>
          </a:p>
          <a:p>
            <a:r>
              <a:rPr lang="ru-RU" dirty="0"/>
              <a:t>3) за счет средств, полученных при осуществлении им иной приносящей доход деятельности от физических лиц, юридических лиц, в том числе в рамках предусмотренных его учредительным документом основных видов деятельности (за исключением средств, полученных на оказание и оплату медицинской помощи по обязательному медицинскому страхованию).</a:t>
            </a:r>
          </a:p>
          <a:p>
            <a:endParaRPr lang="ru-RU" dirty="0"/>
          </a:p>
        </p:txBody>
      </p:sp>
      <p:sp>
        <p:nvSpPr>
          <p:cNvPr id="4" name="Номер слайда 3"/>
          <p:cNvSpPr>
            <a:spLocks noGrp="1"/>
          </p:cNvSpPr>
          <p:nvPr>
            <p:ph type="sldNum" sz="quarter" idx="10"/>
          </p:nvPr>
        </p:nvSpPr>
        <p:spPr/>
        <p:txBody>
          <a:bodyPr/>
          <a:lstStyle/>
          <a:p>
            <a:fld id="{949793D6-9D98-41BE-8820-E227B63B2DEA}" type="slidenum">
              <a:rPr lang="ru-RU" smtClean="0"/>
              <a:t>69</a:t>
            </a:fld>
            <a:endParaRPr lang="ru-RU"/>
          </a:p>
        </p:txBody>
      </p:sp>
    </p:spTree>
    <p:extLst>
      <p:ext uri="{BB962C8B-B14F-4D97-AF65-F5344CB8AC3E}">
        <p14:creationId xmlns:p14="http://schemas.microsoft.com/office/powerpoint/2010/main" val="497801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Статья 64. Содержание документации об электронном аукционе</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1. Документация об электронном аукционе наряду с информацией, указанной в извещении о проведении такого аукциона, должна содержать следующую информацию:</a:t>
            </a:r>
          </a:p>
          <a:p>
            <a:r>
              <a:rPr lang="ru-RU" sz="1200" kern="1200" dirty="0">
                <a:solidFill>
                  <a:schemeClr val="tx1"/>
                </a:solidFill>
                <a:effectLst/>
                <a:latin typeface="+mn-lt"/>
                <a:ea typeface="+mn-ea"/>
                <a:cs typeface="+mn-cs"/>
              </a:rPr>
              <a:t>1) наименование и описание объекта закупки и условия контракта в соответствии со </a:t>
            </a:r>
            <a:r>
              <a:rPr lang="ru-RU" sz="1200" u="none" strike="noStrike" kern="1200" dirty="0">
                <a:solidFill>
                  <a:schemeClr val="tx1"/>
                </a:solidFill>
                <a:effectLst/>
                <a:latin typeface="+mn-lt"/>
                <a:ea typeface="+mn-ea"/>
                <a:cs typeface="+mn-cs"/>
                <a:hlinkClick r:id="rId3" action="ppaction://hlinkfile" tooltip="Ссылка на текущий документ"/>
              </a:rPr>
              <a:t>статьей 33</a:t>
            </a:r>
            <a:r>
              <a:rPr lang="ru-RU" sz="1200" kern="1200" dirty="0">
                <a:solidFill>
                  <a:schemeClr val="tx1"/>
                </a:solidFill>
                <a:effectLst/>
                <a:latin typeface="+mn-lt"/>
                <a:ea typeface="+mn-ea"/>
                <a:cs typeface="+mn-cs"/>
              </a:rPr>
              <a:t> настоящего Федерального закона, в том числе обоснование начальной (максимальной) цены контракта;</a:t>
            </a:r>
          </a:p>
          <a:p>
            <a:r>
              <a:rPr lang="ru-RU" sz="1200" kern="1200" dirty="0">
                <a:solidFill>
                  <a:schemeClr val="tx1"/>
                </a:solidFill>
                <a:effectLst/>
                <a:latin typeface="+mn-lt"/>
                <a:ea typeface="+mn-ea"/>
                <a:cs typeface="+mn-cs"/>
              </a:rPr>
              <a:t>2) требования к содержанию, составу заявки на участие в таком аукционе в соответствии с </a:t>
            </a:r>
            <a:r>
              <a:rPr lang="ru-RU" sz="1200" u="none" strike="noStrike" kern="1200" dirty="0">
                <a:solidFill>
                  <a:schemeClr val="tx1"/>
                </a:solidFill>
                <a:effectLst/>
                <a:latin typeface="+mn-lt"/>
                <a:ea typeface="+mn-ea"/>
                <a:cs typeface="+mn-cs"/>
                <a:hlinkClick r:id="rId4" action="ppaction://hlinkfile" tooltip="Ссылка на текущий документ"/>
              </a:rPr>
              <a:t>частями 3</a:t>
            </a:r>
            <a:r>
              <a:rPr lang="ru-RU" sz="1200" kern="1200" dirty="0">
                <a:solidFill>
                  <a:schemeClr val="tx1"/>
                </a:solidFill>
                <a:effectLst/>
                <a:latin typeface="+mn-lt"/>
                <a:ea typeface="+mn-ea"/>
                <a:cs typeface="+mn-cs"/>
              </a:rPr>
              <a:t> - </a:t>
            </a:r>
            <a:r>
              <a:rPr lang="ru-RU" sz="1200" u="none" strike="noStrike" kern="1200" dirty="0">
                <a:solidFill>
                  <a:schemeClr val="tx1"/>
                </a:solidFill>
                <a:effectLst/>
                <a:latin typeface="+mn-lt"/>
                <a:ea typeface="+mn-ea"/>
                <a:cs typeface="+mn-cs"/>
                <a:hlinkClick r:id="rId5" action="ppaction://hlinkfile" tooltip="Ссылка на текущий документ"/>
              </a:rPr>
              <a:t>6 статьи 66</a:t>
            </a:r>
            <a:r>
              <a:rPr lang="ru-RU" sz="1200" kern="1200" dirty="0">
                <a:solidFill>
                  <a:schemeClr val="tx1"/>
                </a:solidFill>
                <a:effectLst/>
                <a:latin typeface="+mn-lt"/>
                <a:ea typeface="+mn-ea"/>
                <a:cs typeface="+mn-cs"/>
              </a:rPr>
              <a:t> настоящего Федерального закона и инструкция по ее заполнению. При этом не допускается установление требований, влекущих за собой ограничение количества участников такого аукциона или ограничение доступа к участию в таком аукционе;</a:t>
            </a:r>
          </a:p>
          <a:p>
            <a:r>
              <a:rPr lang="ru-RU" sz="1200" kern="1200" dirty="0">
                <a:solidFill>
                  <a:schemeClr val="tx1"/>
                </a:solidFill>
                <a:effectLst/>
                <a:latin typeface="+mn-lt"/>
                <a:ea typeface="+mn-ea"/>
                <a:cs typeface="+mn-cs"/>
              </a:rPr>
              <a:t>3) дата и время окончания срока подачи заявок на участие в таком аукционе;</a:t>
            </a:r>
          </a:p>
          <a:p>
            <a:r>
              <a:rPr lang="ru-RU" sz="1200" kern="1200" dirty="0">
                <a:solidFill>
                  <a:schemeClr val="tx1"/>
                </a:solidFill>
                <a:effectLst/>
                <a:latin typeface="+mn-lt"/>
                <a:ea typeface="+mn-ea"/>
                <a:cs typeface="+mn-cs"/>
              </a:rPr>
              <a:t>4) дата окончания срока рассмотрения заявок на участие в таком аукционе в соответствии с </a:t>
            </a:r>
            <a:r>
              <a:rPr lang="ru-RU" sz="1200" u="none" strike="noStrike" kern="1200" dirty="0">
                <a:solidFill>
                  <a:schemeClr val="tx1"/>
                </a:solidFill>
                <a:effectLst/>
                <a:latin typeface="+mn-lt"/>
                <a:ea typeface="+mn-ea"/>
                <a:cs typeface="+mn-cs"/>
                <a:hlinkClick r:id="rId6" action="ppaction://hlinkfile" tooltip="Ссылка на текущий документ"/>
              </a:rPr>
              <a:t>частью 2 статьи 67</a:t>
            </a:r>
            <a:r>
              <a:rPr lang="ru-RU" sz="1200" kern="1200" dirty="0">
                <a:solidFill>
                  <a:schemeClr val="tx1"/>
                </a:solidFill>
                <a:effectLst/>
                <a:latin typeface="+mn-lt"/>
                <a:ea typeface="+mn-ea"/>
                <a:cs typeface="+mn-cs"/>
              </a:rPr>
              <a:t> настоящего Федерального закона;</a:t>
            </a:r>
          </a:p>
          <a:p>
            <a:r>
              <a:rPr lang="ru-RU" sz="1200" kern="1200" dirty="0">
                <a:solidFill>
                  <a:schemeClr val="tx1"/>
                </a:solidFill>
                <a:effectLst/>
                <a:latin typeface="+mn-lt"/>
                <a:ea typeface="+mn-ea"/>
                <a:cs typeface="+mn-cs"/>
              </a:rPr>
              <a:t>5) дата проведения такого аукциона в соответствии с </a:t>
            </a:r>
            <a:r>
              <a:rPr lang="ru-RU" sz="1200" u="none" strike="noStrike" kern="1200" dirty="0">
                <a:solidFill>
                  <a:schemeClr val="tx1"/>
                </a:solidFill>
                <a:effectLst/>
                <a:latin typeface="+mn-lt"/>
                <a:ea typeface="+mn-ea"/>
                <a:cs typeface="+mn-cs"/>
                <a:hlinkClick r:id="rId7" action="ppaction://hlinkfile" tooltip="Ссылка на текущий документ"/>
              </a:rPr>
              <a:t>частью 3 статьи 68</a:t>
            </a:r>
            <a:r>
              <a:rPr lang="ru-RU" sz="1200" kern="1200" dirty="0">
                <a:solidFill>
                  <a:schemeClr val="tx1"/>
                </a:solidFill>
                <a:effectLst/>
                <a:latin typeface="+mn-lt"/>
                <a:ea typeface="+mn-ea"/>
                <a:cs typeface="+mn-cs"/>
              </a:rPr>
              <a:t> настоящего Федерального закона;</a:t>
            </a:r>
          </a:p>
          <a:p>
            <a:r>
              <a:rPr lang="ru-RU" sz="1200" kern="1200" dirty="0">
                <a:solidFill>
                  <a:schemeClr val="tx1"/>
                </a:solidFill>
                <a:effectLst/>
                <a:latin typeface="+mn-lt"/>
                <a:ea typeface="+mn-ea"/>
                <a:cs typeface="+mn-cs"/>
              </a:rPr>
              <a:t>6) информация о валюте, используемой для формирования цены контракта и расчетов с поставщиками (подрядчиками, исполнителями);</a:t>
            </a:r>
          </a:p>
          <a:p>
            <a:r>
              <a:rPr lang="ru-RU" sz="1200" kern="1200" dirty="0">
                <a:solidFill>
                  <a:schemeClr val="tx1"/>
                </a:solidFill>
                <a:effectLst/>
                <a:latin typeface="+mn-lt"/>
                <a:ea typeface="+mn-ea"/>
                <a:cs typeface="+mn-cs"/>
              </a:rPr>
              <a:t>7) порядок применения официального курса иностранной валюты к рублю Российской Федерации, установленного Центральным банком Российской Федерации и используемого при оплате контракта;</a:t>
            </a:r>
          </a:p>
          <a:p>
            <a:r>
              <a:rPr lang="ru-RU" sz="1200" kern="1200" dirty="0">
                <a:solidFill>
                  <a:schemeClr val="tx1"/>
                </a:solidFill>
                <a:effectLst/>
                <a:latin typeface="+mn-lt"/>
                <a:ea typeface="+mn-ea"/>
                <a:cs typeface="+mn-cs"/>
              </a:rPr>
              <a:t>8) размер обеспечения исполнения контракта, срок и порядок предоставления указанного обеспечения, требования к обеспечению исполнения контракта;</a:t>
            </a:r>
          </a:p>
          <a:p>
            <a:r>
              <a:rPr lang="ru-RU" sz="1200" kern="1200" dirty="0">
                <a:solidFill>
                  <a:schemeClr val="tx1"/>
                </a:solidFill>
                <a:effectLst/>
                <a:latin typeface="+mn-lt"/>
                <a:ea typeface="+mn-ea"/>
                <a:cs typeface="+mn-cs"/>
              </a:rPr>
              <a:t>9) возможность заказчика изменить условия контракта в соответствии с положениями настоящего Федерального закона;</a:t>
            </a:r>
          </a:p>
          <a:p>
            <a:r>
              <a:rPr lang="ru-RU" sz="1200" kern="1200" dirty="0">
                <a:solidFill>
                  <a:schemeClr val="tx1"/>
                </a:solidFill>
                <a:effectLst/>
                <a:latin typeface="+mn-lt"/>
                <a:ea typeface="+mn-ea"/>
                <a:cs typeface="+mn-cs"/>
              </a:rPr>
              <a:t>10) информация о контрактной службе, контрактном управляющем, ответственных за заключение контракта, срок, в течение которого победитель такого аукциона или иной участник, с которым заключается контракт при уклонении победителя такого аукциона от заключения контракта, должен подписать контракт, условия признания победителя такого аукциона или иного участника такого аукциона уклонившимися от заключения контракта;</a:t>
            </a:r>
          </a:p>
          <a:p>
            <a:r>
              <a:rPr lang="ru-RU" sz="1200" kern="1200" dirty="0">
                <a:solidFill>
                  <a:schemeClr val="tx1"/>
                </a:solidFill>
                <a:effectLst/>
                <a:latin typeface="+mn-lt"/>
                <a:ea typeface="+mn-ea"/>
                <a:cs typeface="+mn-cs"/>
              </a:rPr>
              <a:t>11) порядок, даты начала и окончания срока предоставления участникам такого аукциона разъяснений положений документации о таком аукционе;</a:t>
            </a:r>
          </a:p>
          <a:p>
            <a:r>
              <a:rPr lang="ru-RU" sz="1200" kern="1200" dirty="0">
                <a:solidFill>
                  <a:schemeClr val="tx1"/>
                </a:solidFill>
                <a:effectLst/>
                <a:latin typeface="+mn-lt"/>
                <a:ea typeface="+mn-ea"/>
                <a:cs typeface="+mn-cs"/>
              </a:rPr>
              <a:t>12) информация о возможности одностороннего отказа от исполнения контракта в соответствии с положениями </a:t>
            </a:r>
            <a:r>
              <a:rPr lang="ru-RU" sz="1200" u="none" strike="noStrike" kern="1200" dirty="0">
                <a:solidFill>
                  <a:schemeClr val="tx1"/>
                </a:solidFill>
                <a:effectLst/>
                <a:latin typeface="+mn-lt"/>
                <a:ea typeface="+mn-ea"/>
                <a:cs typeface="+mn-cs"/>
                <a:hlinkClick r:id="rId8" action="ppaction://hlinkfile" tooltip="Ссылка на текущий документ"/>
              </a:rPr>
              <a:t>частей 8</a:t>
            </a:r>
            <a:r>
              <a:rPr lang="ru-RU" sz="1200" kern="1200" dirty="0">
                <a:solidFill>
                  <a:schemeClr val="tx1"/>
                </a:solidFill>
                <a:effectLst/>
                <a:latin typeface="+mn-lt"/>
                <a:ea typeface="+mn-ea"/>
                <a:cs typeface="+mn-cs"/>
              </a:rPr>
              <a:t> - </a:t>
            </a:r>
            <a:r>
              <a:rPr lang="ru-RU" sz="1200" u="none" strike="noStrike" kern="1200" dirty="0">
                <a:solidFill>
                  <a:schemeClr val="tx1"/>
                </a:solidFill>
                <a:effectLst/>
                <a:latin typeface="+mn-lt"/>
                <a:ea typeface="+mn-ea"/>
                <a:cs typeface="+mn-cs"/>
                <a:hlinkClick r:id="rId9" action="ppaction://hlinkfile" tooltip="Ссылка на текущий документ"/>
              </a:rPr>
              <a:t>26 статьи 95</a:t>
            </a:r>
            <a:r>
              <a:rPr lang="ru-RU" sz="1200" kern="1200" dirty="0">
                <a:solidFill>
                  <a:schemeClr val="tx1"/>
                </a:solidFill>
                <a:effectLst/>
                <a:latin typeface="+mn-lt"/>
                <a:ea typeface="+mn-ea"/>
                <a:cs typeface="+mn-cs"/>
              </a:rPr>
              <a:t> настоящего Федерального закона.</a:t>
            </a:r>
          </a:p>
          <a:p>
            <a:r>
              <a:rPr lang="ru-RU" sz="1200" kern="1200" dirty="0">
                <a:solidFill>
                  <a:schemeClr val="tx1"/>
                </a:solidFill>
                <a:effectLst/>
                <a:latin typeface="+mn-lt"/>
                <a:ea typeface="+mn-ea"/>
                <a:cs typeface="+mn-cs"/>
              </a:rPr>
              <a:t>2. Документация об электронном аукционе не может содержать требования к оформлению и форме заявки на участие в таком аукционе.</a:t>
            </a:r>
          </a:p>
          <a:p>
            <a:r>
              <a:rPr lang="ru-RU" sz="1200" kern="1200" dirty="0">
                <a:solidFill>
                  <a:schemeClr val="tx1"/>
                </a:solidFill>
                <a:effectLst/>
                <a:latin typeface="+mn-lt"/>
                <a:ea typeface="+mn-ea"/>
                <a:cs typeface="+mn-cs"/>
              </a:rPr>
              <a:t>3. Документация об электронном аукционе наряду с предусмотренной </a:t>
            </a:r>
            <a:r>
              <a:rPr lang="ru-RU" sz="1200" u="none" strike="noStrike" kern="1200" dirty="0">
                <a:solidFill>
                  <a:schemeClr val="tx1"/>
                </a:solidFill>
                <a:effectLst/>
                <a:latin typeface="+mn-lt"/>
                <a:ea typeface="+mn-ea"/>
                <a:cs typeface="+mn-cs"/>
                <a:hlinkClick r:id="rId10" action="ppaction://hlinkfile" tooltip="Ссылка на текущий документ"/>
              </a:rPr>
              <a:t>частью 1</a:t>
            </a:r>
            <a:r>
              <a:rPr lang="ru-RU" sz="1200" kern="1200" dirty="0">
                <a:solidFill>
                  <a:schemeClr val="tx1"/>
                </a:solidFill>
                <a:effectLst/>
                <a:latin typeface="+mn-lt"/>
                <a:ea typeface="+mn-ea"/>
                <a:cs typeface="+mn-cs"/>
              </a:rPr>
              <a:t> настоящей статьи информацией содержит требования к участникам такого аукциона, установленные в соответствии с </a:t>
            </a:r>
            <a:r>
              <a:rPr lang="ru-RU" sz="1200" u="none" strike="noStrike" kern="1200" dirty="0">
                <a:solidFill>
                  <a:schemeClr val="tx1"/>
                </a:solidFill>
                <a:effectLst/>
                <a:latin typeface="+mn-lt"/>
                <a:ea typeface="+mn-ea"/>
                <a:cs typeface="+mn-cs"/>
                <a:hlinkClick r:id="rId11" action="ppaction://hlinkfile" tooltip="Ссылка на текущий документ"/>
              </a:rPr>
              <a:t>частями 1</a:t>
            </a:r>
            <a:r>
              <a:rPr lang="ru-RU" sz="1200" kern="1200" dirty="0">
                <a:solidFill>
                  <a:schemeClr val="tx1"/>
                </a:solidFill>
                <a:effectLst/>
                <a:latin typeface="+mn-lt"/>
                <a:ea typeface="+mn-ea"/>
                <a:cs typeface="+mn-cs"/>
              </a:rPr>
              <a:t> и </a:t>
            </a:r>
            <a:r>
              <a:rPr lang="ru-RU" sz="1200" u="none" strike="noStrike" kern="1200" dirty="0">
                <a:solidFill>
                  <a:schemeClr val="tx1"/>
                </a:solidFill>
                <a:effectLst/>
                <a:latin typeface="+mn-lt"/>
                <a:ea typeface="+mn-ea"/>
                <a:cs typeface="+mn-cs"/>
                <a:hlinkClick r:id="rId12" action="ppaction://hlinkfile" tooltip="Ссылка на текущий документ"/>
              </a:rPr>
              <a:t>2 статьи 31</a:t>
            </a:r>
            <a:r>
              <a:rPr lang="ru-RU" sz="1200" kern="1200" dirty="0">
                <a:solidFill>
                  <a:schemeClr val="tx1"/>
                </a:solidFill>
                <a:effectLst/>
                <a:latin typeface="+mn-lt"/>
                <a:ea typeface="+mn-ea"/>
                <a:cs typeface="+mn-cs"/>
              </a:rPr>
              <a:t> (при наличии таких требований) настоящего Федерального закона.</a:t>
            </a:r>
          </a:p>
          <a:p>
            <a:r>
              <a:rPr lang="ru-RU" sz="1200" kern="1200" dirty="0">
                <a:solidFill>
                  <a:schemeClr val="tx1"/>
                </a:solidFill>
                <a:effectLst/>
                <a:latin typeface="+mn-lt"/>
                <a:ea typeface="+mn-ea"/>
                <a:cs typeface="+mn-cs"/>
              </a:rPr>
              <a:t>4. К документации об электронном аукционе прилагается проект контракта, который является неотъемлемой частью этой документации.</a:t>
            </a:r>
          </a:p>
          <a:p>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70</a:t>
            </a:fld>
            <a:endParaRPr lang="ru-RU" dirty="0"/>
          </a:p>
        </p:txBody>
      </p:sp>
    </p:spTree>
    <p:extLst>
      <p:ext uri="{BB962C8B-B14F-4D97-AF65-F5344CB8AC3E}">
        <p14:creationId xmlns:p14="http://schemas.microsoft.com/office/powerpoint/2010/main" val="2152271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Статья 33. Правила описания объекта закупки</a:t>
            </a:r>
          </a:p>
          <a:p>
            <a:endParaRPr lang="ru-RU" dirty="0"/>
          </a:p>
          <a:p>
            <a:endParaRPr lang="ru-RU" dirty="0"/>
          </a:p>
          <a:p>
            <a:r>
              <a:rPr lang="ru-RU" dirty="0"/>
              <a:t>1. Заказчик при описании в документации о закупке объекта закупки должен руководствоваться следующими правилами:</a:t>
            </a:r>
          </a:p>
          <a:p>
            <a:r>
              <a:rPr lang="ru-RU" dirty="0"/>
              <a:t>1) описание объекта закупки должно носить объективный характер. В описании объекта закупки указываются функциональные, технические и качественные характеристики, эксплуатационные характеристики объекта закупки (при необходимости). В описание объекта закупки не должны включаться требования или указания в отношении товарных знаков, знаков обслуживания, фирменных наименований, патентов, полезных моделей, промышленных образцов, наименование места происхождения товара или наименование производителя, а также требования к товарам, информации, работам, услугам при условии, что такие требования влекут за собой ограничение количества участников закупки, за исключением случаев, если не имеется другого способа, обеспечивающего более точное и четкое описание характеристик объекта закупки. Документация о закупке может содержать указание на товарные знаки в случае, если при выполнении работ, оказании услуг предполагается использовать товары, поставки которых не являются предметом контракта. При этом обязательным условием является включение в описание объекта закупки слов "или эквивалент", за исключением случаев несовместимости товаров, на которых размещаются другие товарные знаки, и необходимости обеспечения взаимодействия таких товаров с товарами, используемыми заказчиком, а также случаев закупок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a:p>
            <a:endParaRPr lang="ru-RU" dirty="0"/>
          </a:p>
          <a:p>
            <a:r>
              <a:rPr lang="ru-RU" sz="1200" kern="1200" dirty="0">
                <a:solidFill>
                  <a:schemeClr val="tx1"/>
                </a:solidFill>
                <a:effectLst/>
                <a:latin typeface="+mn-lt"/>
                <a:ea typeface="+mn-ea"/>
                <a:cs typeface="+mn-cs"/>
              </a:rPr>
              <a:t>Статья 66. Порядок подачи заявок на участие в электронном аукционе</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1. Подача заявок на участие в электронном аукционе осуществляется только лицами, получившими аккредитацию на электронной площадке.</a:t>
            </a:r>
          </a:p>
          <a:p>
            <a:r>
              <a:rPr lang="ru-RU" sz="1200" kern="1200" dirty="0">
                <a:solidFill>
                  <a:schemeClr val="tx1"/>
                </a:solidFill>
                <a:effectLst/>
                <a:latin typeface="+mn-lt"/>
                <a:ea typeface="+mn-ea"/>
                <a:cs typeface="+mn-cs"/>
              </a:rPr>
              <a:t>2. Заявка на участие в электронном аукционе состоит из двух частей.</a:t>
            </a:r>
          </a:p>
          <a:p>
            <a:r>
              <a:rPr lang="ru-RU" sz="1200" kern="1200" dirty="0">
                <a:solidFill>
                  <a:schemeClr val="tx1"/>
                </a:solidFill>
                <a:effectLst/>
                <a:latin typeface="+mn-lt"/>
                <a:ea typeface="+mn-ea"/>
                <a:cs typeface="+mn-cs"/>
              </a:rPr>
              <a:t>3. Первая часть заявки на участие в электронном аукционе должна содержать указанную в одном из следующих подпунктов информацию:</a:t>
            </a:r>
          </a:p>
          <a:p>
            <a:r>
              <a:rPr lang="ru-RU" sz="1200" kern="1200" dirty="0">
                <a:solidFill>
                  <a:schemeClr val="tx1"/>
                </a:solidFill>
                <a:effectLst/>
                <a:latin typeface="+mn-lt"/>
                <a:ea typeface="+mn-ea"/>
                <a:cs typeface="+mn-cs"/>
              </a:rPr>
              <a:t>1) при заключении контракта на поставку товара:</a:t>
            </a:r>
          </a:p>
          <a:p>
            <a:r>
              <a:rPr lang="ru-RU" sz="1200" kern="1200" dirty="0">
                <a:solidFill>
                  <a:schemeClr val="tx1"/>
                </a:solidFill>
                <a:effectLst/>
                <a:latin typeface="+mn-lt"/>
                <a:ea typeface="+mn-ea"/>
                <a:cs typeface="+mn-cs"/>
              </a:rPr>
              <a:t>а) согласие участника такого аукциона на поставку товара в случае, если этот участник предлагает для поставки товар, в отношении которого в документации о таком аукционе содержится указание на товарный знак (его словесное обозначение) (при наличии), знак обслуживания (при наличии), фирменное наименование (при наличии), патенты (при наличии), полезные модели (при наличии), промышленные образцы (при наличии), наименование места происхождения товара или наименование производителя товара, и (или) такой участник предлагает для поставки товар, который является эквивалентным товару, указанному в данной документации, конкретные показатели товара, соответствующие значениям эквивалентности, установленным данной документацией;</a:t>
            </a:r>
          </a:p>
          <a:p>
            <a:r>
              <a:rPr lang="ru-RU" sz="1200" kern="1200" dirty="0">
                <a:solidFill>
                  <a:schemeClr val="tx1"/>
                </a:solidFill>
                <a:effectLst/>
                <a:latin typeface="+mn-lt"/>
                <a:ea typeface="+mn-ea"/>
                <a:cs typeface="+mn-cs"/>
              </a:rPr>
              <a:t>(в ред. Федерального закона от 28.12.2013 N 396-ФЗ)</a:t>
            </a:r>
          </a:p>
          <a:p>
            <a:r>
              <a:rPr lang="ru-RU" sz="1200" kern="1200" dirty="0">
                <a:solidFill>
                  <a:schemeClr val="tx1"/>
                </a:solidFill>
                <a:effectLst/>
                <a:latin typeface="+mn-lt"/>
                <a:ea typeface="+mn-ea"/>
                <a:cs typeface="+mn-cs"/>
              </a:rPr>
              <a:t>б) конкретные показатели, соответствующие значениям, установленным документацией о таком аукционе, и указание на товарный знак (его словесное обозначение) (при наличии), знак обслуживания (при наличии), фирменное наименование (при наличии), патенты (при наличии), полезные модели (при наличии), промышленные образцы (при наличии), наименование места происхождения товара или наименование производителя предлагаемого для поставки товара при условии отсутствия в данной документации указания на товарный знак, знак обслуживания (при наличии), фирменное наименование (при наличии), патенты (при наличии), полезные модели (при наличии), промышленные образцы (при наличии), наименование места происхождения товара или наименование производителя;</a:t>
            </a:r>
          </a:p>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74</a:t>
            </a:fld>
            <a:endParaRPr lang="ru-RU" dirty="0"/>
          </a:p>
        </p:txBody>
      </p:sp>
    </p:spTree>
    <p:extLst>
      <p:ext uri="{BB962C8B-B14F-4D97-AF65-F5344CB8AC3E}">
        <p14:creationId xmlns:p14="http://schemas.microsoft.com/office/powerpoint/2010/main" val="1137961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Статья 67. Порядок рассмотрения первых частей заявок на участие в электронном аукционе</a:t>
            </a:r>
          </a:p>
          <a:p>
            <a:endParaRPr lang="ru-RU" dirty="0"/>
          </a:p>
          <a:p>
            <a:endParaRPr lang="ru-RU" dirty="0"/>
          </a:p>
          <a:p>
            <a:r>
              <a:rPr lang="ru-RU" dirty="0"/>
              <a:t>1. Аукционная комиссия проверяет первые части заявок на участие в электронном аукционе, содержащие информацию, предусмотренную частью 3 статьи 66 настоящего Федерального закона, на соответствие требованиям, установленным документацией о таком аукционе в отношении закупаемых товаров, работ, услуг.</a:t>
            </a:r>
          </a:p>
          <a:p>
            <a:r>
              <a:rPr lang="ru-RU" dirty="0"/>
              <a:t>2. Срок рассмотрения первых частей заявок на участие в электронном аукционе не может превышать семь дней с даты окончания срока подачи указанных заявок.</a:t>
            </a:r>
          </a:p>
          <a:p>
            <a:r>
              <a:rPr lang="ru-RU" dirty="0"/>
              <a:t>3. По результатам рассмотрения первых частей заявок на участие в электронном аукционе, содержащих информацию, предусмотренную частью 3 статьи 66 настоящего Федерального закона, аукционная комиссия принимает решение о допуске участника закупки, подавшего заявку на участие в таком аукционе, к участию в нем и признании этого участника закупки участником такого аукциона или об отказе в допуске к участию в таком аукционе в порядке и по основаниям, которые предусмотрены частью 4 настоящей статьи.</a:t>
            </a:r>
          </a:p>
          <a:p>
            <a:r>
              <a:rPr lang="ru-RU" dirty="0"/>
              <a:t>4. Участник электронного аукциона не допускается к участию в нем в случае:</a:t>
            </a:r>
          </a:p>
          <a:p>
            <a:r>
              <a:rPr lang="ru-RU" dirty="0"/>
              <a:t>1) </a:t>
            </a:r>
            <a:r>
              <a:rPr lang="ru-RU" dirty="0" err="1"/>
              <a:t>непредоставления</a:t>
            </a:r>
            <a:r>
              <a:rPr lang="ru-RU" dirty="0"/>
              <a:t> информации, предусмотренной частью 3 статьи 66 настоящего Федерального закона, или предоставления недостоверной информации;</a:t>
            </a:r>
          </a:p>
          <a:p>
            <a:r>
              <a:rPr lang="ru-RU" dirty="0"/>
              <a:t>2) несоответствия информации, предусмотренной частью 3 статьи 66 настоящего Федерального закона, требованиям документации о таком аукционе.</a:t>
            </a:r>
          </a:p>
          <a:p>
            <a:r>
              <a:rPr lang="ru-RU" dirty="0"/>
              <a:t>5. Отказ в допуске к участию в электронном аукционе по основаниям, не предусмотренным частью 4 настоящей статьи, не допускается.</a:t>
            </a:r>
          </a:p>
          <a:p>
            <a:r>
              <a:rPr lang="ru-RU" dirty="0"/>
              <a:t>6. По результатам рассмотрения первых частей заявок на участие в электронном аукционе аукционная комиссия оформляет протокол рассмотрения заявок на участие в таком аукционе, подписываемый всеми присутствующими на заседании аукционной комиссии ее членами не позднее даты окончания срока рассмотрения данных заявок. Указанный протокол должен содержать информацию:</a:t>
            </a:r>
          </a:p>
          <a:p>
            <a:r>
              <a:rPr lang="ru-RU" dirty="0"/>
              <a:t>1) о порядковых номерах заявок на участие в таком аукционе;</a:t>
            </a:r>
          </a:p>
          <a:p>
            <a:r>
              <a:rPr lang="ru-RU" dirty="0"/>
              <a:t>2) о допуске участника закупки, подавшего заявку на участие в таком аукционе, которой присвоен соответствующий порядковый номер, к участию в таком аукционе и признании этого участника закупки участником такого аукциона или об отказе в допуске к участию в таком аукционе с обоснованием этого решения, в том числе с указанием положений документации о таком аукционе, которым не соответствует заявка на участие в нем, положений заявки на участие в таком аукционе, которые не соответствуют требованиям, установленным документацией о нем;</a:t>
            </a:r>
          </a:p>
          <a:p>
            <a:r>
              <a:rPr lang="ru-RU" dirty="0"/>
              <a:t>3) о решении каждого члена аукционной комиссии в отношении каждого участника такого аукциона о допуске к участию в нем и о признании его участником или об отказе в допуске к участию в таком аукционе.</a:t>
            </a:r>
          </a:p>
          <a:p>
            <a:r>
              <a:rPr lang="ru-RU" dirty="0"/>
              <a:t>7. Указанный в части 6 настоящей статьи протокол не позднее даты окончания срока рассмотрения заявок на участие в электронном аукционе направляется заказчиком оператору электронной площадки и размещается в единой информационной системе.</a:t>
            </a:r>
          </a:p>
          <a:p>
            <a:r>
              <a:rPr lang="ru-RU" dirty="0"/>
              <a:t>8. В случае, если по результатам рассмотрения первых частей заявок на участие в электронном аукционе аукционная комиссия приняла решение об отказе в допуске к участию в таком аукционе всех участников закупки, подавших заявки на участие в нем, или о признании только одного участника закупки, подавшего заявку на участие в таком аукционе, его участником, такой аукцион признается несостоявшимся. В протокол, указанный в части 6 настоящей статьи, вносится информация о признании такого аукциона несостоявшимся.</a:t>
            </a:r>
          </a:p>
          <a:p>
            <a:r>
              <a:rPr lang="ru-RU" dirty="0"/>
              <a:t>9. В течение одного часа с момента поступления оператору электронной площадки указанного в части 6 настоящей статьи протокола оператор электронной площадки обязан направить каждому участнику электронного аукциона, подавшему заявку на участие в нем, или участнику такого аукциона, подавшему единственную заявку на участие в нем, уведомление о решении, принятом в отношении поданных ими заявок. В случае, если аукционной комиссией принято решение об отказе в допуске к участию в таком аукционе его участника, уведомление об этом решении должно содержать обоснование его принятия, в том числе с указанием положений документации о таком аукционе, которым не соответствует данная заявка, предложений, содержащихся в данной заявке, которые не соответствуют требованиям документации о таком аукционе, а также положений федеральных законов и иных нормативных правовых актов Российской Федерации, нарушение которых послужило основанием для принятия этого решения об отказе.</a:t>
            </a:r>
          </a:p>
          <a:p>
            <a:endParaRPr lang="ru-RU" dirty="0"/>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76</a:t>
            </a:fld>
            <a:endParaRPr lang="ru-RU" dirty="0"/>
          </a:p>
        </p:txBody>
      </p:sp>
    </p:spTree>
    <p:extLst>
      <p:ext uri="{BB962C8B-B14F-4D97-AF65-F5344CB8AC3E}">
        <p14:creationId xmlns:p14="http://schemas.microsoft.com/office/powerpoint/2010/main" val="135003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Преференции – требование места происхождения товара. В 44-ФЗ это уже обязательно</a:t>
            </a:r>
          </a:p>
          <a:p>
            <a:r>
              <a:rPr lang="ru-RU" dirty="0"/>
              <a:t>Совместные торги</a:t>
            </a:r>
          </a:p>
          <a:p>
            <a:r>
              <a:rPr lang="ru-RU" dirty="0"/>
              <a:t>Неопределенное кол-во</a:t>
            </a:r>
          </a:p>
          <a:p>
            <a:r>
              <a:rPr lang="ru-RU" dirty="0"/>
              <a:t>Возможность изменения</a:t>
            </a:r>
            <a:r>
              <a:rPr lang="ru-RU" baseline="0" dirty="0"/>
              <a:t> условий контракта (10% и </a:t>
            </a:r>
            <a:r>
              <a:rPr lang="ru-RU" baseline="0" dirty="0" err="1"/>
              <a:t>др</a:t>
            </a:r>
            <a:r>
              <a:rPr lang="ru-RU" baseline="0" dirty="0"/>
              <a:t>)</a:t>
            </a:r>
          </a:p>
          <a:p>
            <a:endParaRPr lang="ru-RU" baseline="0" dirty="0"/>
          </a:p>
          <a:p>
            <a:r>
              <a:rPr lang="ru-RU" baseline="0" dirty="0"/>
              <a:t>По 44-фз отказ- ч.4 ст.67</a:t>
            </a:r>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77</a:t>
            </a:fld>
            <a:endParaRPr lang="ru-RU" dirty="0"/>
          </a:p>
        </p:txBody>
      </p:sp>
    </p:spTree>
    <p:extLst>
      <p:ext uri="{BB962C8B-B14F-4D97-AF65-F5344CB8AC3E}">
        <p14:creationId xmlns:p14="http://schemas.microsoft.com/office/powerpoint/2010/main" val="2152271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Статья 33. Правила описания объекта закупки</a:t>
            </a:r>
          </a:p>
          <a:p>
            <a:endParaRPr lang="ru-RU" dirty="0"/>
          </a:p>
          <a:p>
            <a:endParaRPr lang="ru-RU" dirty="0"/>
          </a:p>
          <a:p>
            <a:r>
              <a:rPr lang="ru-RU" dirty="0"/>
              <a:t>1. Заказчик при описании в документации о закупке объекта закупки должен руководствоваться следующими правилами:</a:t>
            </a:r>
          </a:p>
          <a:p>
            <a:r>
              <a:rPr lang="ru-RU" dirty="0"/>
              <a:t>1) описание объекта закупки должно носить объективный характер. В описании объекта закупки указываются функциональные, технические и качественные характеристики, эксплуатационные характеристики объекта закупки (при необходимости). В описание объекта закупки не должны включаться требования или указания в отношении товарных знаков, знаков обслуживания, фирменных наименований, патентов, полезных моделей, промышленных образцов, наименование места происхождения товара или наименование производителя, а также требования к товарам, информации, работам, услугам при условии, что такие требования влекут за собой ограничение количества участников закупки, за исключением случаев, если не имеется другого способа, обеспечивающего более точное и четкое описание характеристик объекта закупки. Документация о закупке может содержать указание на товарные знаки в случае, если при выполнении работ, оказании услуг предполагается использовать товары, поставки которых не являются предметом контракта. При этом обязательным условием является включение в описание объекта закупки слов "или эквивалент", за исключением случаев несовместимости товаров, на которых размещаются другие товарные знаки, и необходимости обеспечения взаимодействия таких товаров с товарами, используемыми заказчиком, а также случаев закупок запасных частей и расходных материалов к машинам и оборудованию, используемым заказчиком, в соответствии с технической документацией на указанные машины и оборудование;</a:t>
            </a:r>
          </a:p>
          <a:p>
            <a:endParaRPr lang="ru-RU" dirty="0"/>
          </a:p>
          <a:p>
            <a:r>
              <a:rPr lang="ru-RU" sz="1200" kern="1200" dirty="0">
                <a:solidFill>
                  <a:schemeClr val="tx1"/>
                </a:solidFill>
                <a:effectLst/>
                <a:latin typeface="+mn-lt"/>
                <a:ea typeface="+mn-ea"/>
                <a:cs typeface="+mn-cs"/>
              </a:rPr>
              <a:t>Статья 66. Порядок подачи заявок на участие в электронном аукционе</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1. Подача заявок на участие в электронном аукционе осуществляется только лицами, получившими аккредитацию на электронной площадке.</a:t>
            </a:r>
          </a:p>
          <a:p>
            <a:r>
              <a:rPr lang="ru-RU" sz="1200" kern="1200" dirty="0">
                <a:solidFill>
                  <a:schemeClr val="tx1"/>
                </a:solidFill>
                <a:effectLst/>
                <a:latin typeface="+mn-lt"/>
                <a:ea typeface="+mn-ea"/>
                <a:cs typeface="+mn-cs"/>
              </a:rPr>
              <a:t>2. Заявка на участие в электронном аукционе состоит из двух частей.</a:t>
            </a:r>
          </a:p>
          <a:p>
            <a:r>
              <a:rPr lang="ru-RU" sz="1200" kern="1200" dirty="0">
                <a:solidFill>
                  <a:schemeClr val="tx1"/>
                </a:solidFill>
                <a:effectLst/>
                <a:latin typeface="+mn-lt"/>
                <a:ea typeface="+mn-ea"/>
                <a:cs typeface="+mn-cs"/>
              </a:rPr>
              <a:t>3. Первая часть заявки на участие в электронном аукционе должна содержать указанную в одном из следующих подпунктов информацию:</a:t>
            </a:r>
          </a:p>
          <a:p>
            <a:r>
              <a:rPr lang="ru-RU" sz="1200" kern="1200" dirty="0">
                <a:solidFill>
                  <a:schemeClr val="tx1"/>
                </a:solidFill>
                <a:effectLst/>
                <a:latin typeface="+mn-lt"/>
                <a:ea typeface="+mn-ea"/>
                <a:cs typeface="+mn-cs"/>
              </a:rPr>
              <a:t>1) при заключении контракта на поставку товара:</a:t>
            </a:r>
          </a:p>
          <a:p>
            <a:r>
              <a:rPr lang="ru-RU" sz="1200" kern="1200" dirty="0">
                <a:solidFill>
                  <a:schemeClr val="tx1"/>
                </a:solidFill>
                <a:effectLst/>
                <a:latin typeface="+mn-lt"/>
                <a:ea typeface="+mn-ea"/>
                <a:cs typeface="+mn-cs"/>
              </a:rPr>
              <a:t>а) согласие участника такого аукциона на поставку товара в случае, если этот участник предлагает для поставки товар, в отношении которого в документации о таком аукционе содержится указание на товарный знак (его словесное обозначение) (при наличии), знак обслуживания (при наличии), фирменное наименование (при наличии), патенты (при наличии), полезные модели (при наличии), промышленные образцы (при наличии), наименование места происхождения товара или наименование производителя товара, и (или) такой участник предлагает для поставки товар, который является эквивалентным товару, указанному в данной документации, конкретные показатели товара, соответствующие значениям эквивалентности, установленным данной документацией;</a:t>
            </a:r>
          </a:p>
          <a:p>
            <a:r>
              <a:rPr lang="ru-RU" sz="1200" kern="1200" dirty="0">
                <a:solidFill>
                  <a:schemeClr val="tx1"/>
                </a:solidFill>
                <a:effectLst/>
                <a:latin typeface="+mn-lt"/>
                <a:ea typeface="+mn-ea"/>
                <a:cs typeface="+mn-cs"/>
              </a:rPr>
              <a:t>(в ред. Федерального закона от 28.12.2013 N 396-ФЗ)</a:t>
            </a:r>
          </a:p>
          <a:p>
            <a:r>
              <a:rPr lang="ru-RU" sz="1200" kern="1200" dirty="0">
                <a:solidFill>
                  <a:schemeClr val="tx1"/>
                </a:solidFill>
                <a:effectLst/>
                <a:latin typeface="+mn-lt"/>
                <a:ea typeface="+mn-ea"/>
                <a:cs typeface="+mn-cs"/>
              </a:rPr>
              <a:t>б) конкретные показатели, соответствующие значениям, установленным документацией о таком аукционе, и указание на товарный знак (его словесное обозначение) (при наличии), знак обслуживания (при наличии), фирменное наименование (при наличии), патенты (при наличии), полезные модели (при наличии), промышленные образцы (при наличии), наименование места происхождения товара или наименование производителя предлагаемого для поставки товара при условии отсутствия в данной документации указания на товарный знак, знак обслуживания (при наличии), фирменное наименование (при наличии), патенты (при наличии), полезные модели (при наличии), промышленные образцы (при наличии), наименование места происхождения товара или наименование производителя;</a:t>
            </a:r>
          </a:p>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78</a:t>
            </a:fld>
            <a:endParaRPr lang="ru-RU" dirty="0"/>
          </a:p>
        </p:txBody>
      </p:sp>
    </p:spTree>
    <p:extLst>
      <p:ext uri="{BB962C8B-B14F-4D97-AF65-F5344CB8AC3E}">
        <p14:creationId xmlns:p14="http://schemas.microsoft.com/office/powerpoint/2010/main" val="113796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8914" name="Заметки 2"/>
          <p:cNvSpPr>
            <a:spLocks noGrp="1"/>
          </p:cNvSpPr>
          <p:nvPr>
            <p:ph type="body" idx="1"/>
          </p:nvPr>
        </p:nvSpPr>
        <p:spPr>
          <a:noFill/>
          <a:extLst>
            <a:ext uri="{FAA26D3D-D897-4be2-8F04-BA451C77F1D7}">
              <ma14:placeholderFlag xmlns="" xmlns:ma14="http://schemas.microsoft.com/office/mac/drawingml/2011/main" val="1"/>
            </a:ext>
          </a:extLst>
        </p:spPr>
        <p:txBody>
          <a:bodyPr/>
          <a:lstStyle/>
          <a:p>
            <a:pPr eaLnBrk="1" hangingPunct="1">
              <a:spcBef>
                <a:spcPct val="0"/>
              </a:spcBef>
            </a:pPr>
            <a:endParaRPr kumimoji="0" lang="ru-RU">
              <a:latin typeface="Calibri" charset="0"/>
            </a:endParaRPr>
          </a:p>
        </p:txBody>
      </p:sp>
      <p:sp>
        <p:nvSpPr>
          <p:cNvPr id="38915" name="Номер слайда 3"/>
          <p:cNvSpPr txBox="1">
            <a:spLocks noGrp="1"/>
          </p:cNvSpPr>
          <p:nvPr/>
        </p:nvSpPr>
        <p:spPr bwMode="auto">
          <a:xfrm>
            <a:off x="3883643" y="8685092"/>
            <a:ext cx="2972724" cy="45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5" tIns="44947" rIns="89895" bIns="44947" anchor="b"/>
          <a:lstStyle>
            <a:lvl1pPr defTabSz="898525">
              <a:defRPr kumimoji="1" sz="2400">
                <a:solidFill>
                  <a:schemeClr val="tx1"/>
                </a:solidFill>
                <a:latin typeface="Arial" charset="0"/>
                <a:ea typeface="Arial" charset="0"/>
                <a:cs typeface="Arial" charset="0"/>
              </a:defRPr>
            </a:lvl1pPr>
            <a:lvl2pPr marL="742950" indent="-285750" defTabSz="898525">
              <a:defRPr kumimoji="1" sz="2400">
                <a:solidFill>
                  <a:schemeClr val="tx1"/>
                </a:solidFill>
                <a:latin typeface="Arial" charset="0"/>
                <a:ea typeface="Arial" charset="0"/>
              </a:defRPr>
            </a:lvl2pPr>
            <a:lvl3pPr marL="1143000" indent="-228600" defTabSz="898525">
              <a:defRPr kumimoji="1" sz="2400">
                <a:solidFill>
                  <a:schemeClr val="tx1"/>
                </a:solidFill>
                <a:latin typeface="Arial" charset="0"/>
                <a:ea typeface="Arial" charset="0"/>
              </a:defRPr>
            </a:lvl3pPr>
            <a:lvl4pPr marL="1600200" indent="-228600" defTabSz="898525">
              <a:defRPr kumimoji="1" sz="2400">
                <a:solidFill>
                  <a:schemeClr val="tx1"/>
                </a:solidFill>
                <a:latin typeface="Arial" charset="0"/>
                <a:ea typeface="Arial" charset="0"/>
              </a:defRPr>
            </a:lvl4pPr>
            <a:lvl5pPr marL="2057400" indent="-228600" defTabSz="898525">
              <a:defRPr kumimoji="1" sz="2400">
                <a:solidFill>
                  <a:schemeClr val="tx1"/>
                </a:solidFill>
                <a:latin typeface="Arial" charset="0"/>
                <a:ea typeface="Arial" charset="0"/>
              </a:defRPr>
            </a:lvl5pPr>
            <a:lvl6pPr marL="2514600" indent="-228600" defTabSz="898525" fontAlgn="base">
              <a:spcBef>
                <a:spcPct val="0"/>
              </a:spcBef>
              <a:spcAft>
                <a:spcPct val="0"/>
              </a:spcAft>
              <a:defRPr kumimoji="1" sz="2400">
                <a:solidFill>
                  <a:schemeClr val="tx1"/>
                </a:solidFill>
                <a:latin typeface="Arial" charset="0"/>
                <a:ea typeface="Arial" charset="0"/>
              </a:defRPr>
            </a:lvl6pPr>
            <a:lvl7pPr marL="2971800" indent="-228600" defTabSz="898525" fontAlgn="base">
              <a:spcBef>
                <a:spcPct val="0"/>
              </a:spcBef>
              <a:spcAft>
                <a:spcPct val="0"/>
              </a:spcAft>
              <a:defRPr kumimoji="1" sz="2400">
                <a:solidFill>
                  <a:schemeClr val="tx1"/>
                </a:solidFill>
                <a:latin typeface="Arial" charset="0"/>
                <a:ea typeface="Arial" charset="0"/>
              </a:defRPr>
            </a:lvl7pPr>
            <a:lvl8pPr marL="3429000" indent="-228600" defTabSz="898525" fontAlgn="base">
              <a:spcBef>
                <a:spcPct val="0"/>
              </a:spcBef>
              <a:spcAft>
                <a:spcPct val="0"/>
              </a:spcAft>
              <a:defRPr kumimoji="1" sz="2400">
                <a:solidFill>
                  <a:schemeClr val="tx1"/>
                </a:solidFill>
                <a:latin typeface="Arial" charset="0"/>
                <a:ea typeface="Arial" charset="0"/>
              </a:defRPr>
            </a:lvl8pPr>
            <a:lvl9pPr marL="3886200" indent="-228600" defTabSz="898525" fontAlgn="base">
              <a:spcBef>
                <a:spcPct val="0"/>
              </a:spcBef>
              <a:spcAft>
                <a:spcPct val="0"/>
              </a:spcAft>
              <a:defRPr kumimoji="1" sz="2400">
                <a:solidFill>
                  <a:schemeClr val="tx1"/>
                </a:solidFill>
                <a:latin typeface="Arial" charset="0"/>
                <a:ea typeface="Arial" charset="0"/>
              </a:defRPr>
            </a:lvl9pPr>
          </a:lstStyle>
          <a:p>
            <a:pPr algn="r"/>
            <a:fld id="{F38576AE-1DB3-A243-8219-6E40543445F0}" type="slidenum">
              <a:rPr kumimoji="0" lang="ru-RU" sz="1200">
                <a:latin typeface="Calibri" charset="0"/>
              </a:rPr>
              <a:pPr algn="r"/>
              <a:t>7</a:t>
            </a:fld>
            <a:endParaRPr kumimoji="0" lang="ru-RU"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81</a:t>
            </a:fld>
            <a:endParaRPr lang="ru-RU" dirty="0"/>
          </a:p>
        </p:txBody>
      </p:sp>
    </p:spTree>
    <p:extLst>
      <p:ext uri="{BB962C8B-B14F-4D97-AF65-F5344CB8AC3E}">
        <p14:creationId xmlns:p14="http://schemas.microsoft.com/office/powerpoint/2010/main" val="3786754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26389A8-1B00-4411-A987-32F34B866450}" type="slidenum">
              <a:rPr lang="ru-RU" smtClean="0"/>
              <a:t>82</a:t>
            </a:fld>
            <a:endParaRPr lang="ru-RU"/>
          </a:p>
        </p:txBody>
      </p:sp>
    </p:spTree>
    <p:extLst>
      <p:ext uri="{BB962C8B-B14F-4D97-AF65-F5344CB8AC3E}">
        <p14:creationId xmlns:p14="http://schemas.microsoft.com/office/powerpoint/2010/main" val="740667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Что дальше…</a:t>
            </a:r>
          </a:p>
          <a:p>
            <a:r>
              <a:rPr lang="ru-RU" dirty="0"/>
              <a:t>Протокол ЭТП -  30 мин. Видят все (</a:t>
            </a:r>
            <a:r>
              <a:rPr lang="ru-RU" dirty="0" err="1"/>
              <a:t>изм</a:t>
            </a:r>
            <a:r>
              <a:rPr lang="ru-RU" dirty="0"/>
              <a:t> в 44 тут не будет)</a:t>
            </a:r>
          </a:p>
          <a:p>
            <a:r>
              <a:rPr lang="ru-RU" dirty="0"/>
              <a:t>Вторые части -  1 час.</a:t>
            </a:r>
          </a:p>
          <a:p>
            <a:r>
              <a:rPr lang="ru-RU" dirty="0"/>
              <a:t>Первые 10, если более 10. </a:t>
            </a:r>
            <a:r>
              <a:rPr lang="ru-RU" dirty="0" err="1"/>
              <a:t>Зак</a:t>
            </a:r>
            <a:r>
              <a:rPr lang="ru-RU" baseline="0" dirty="0"/>
              <a:t> – может затребовать следующие</a:t>
            </a:r>
          </a:p>
          <a:p>
            <a:endParaRPr lang="ru-RU" dirty="0"/>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solidFill>
                  <a:prstClr val="black"/>
                </a:solidFill>
              </a:rPr>
              <a:pPr>
                <a:defRPr/>
              </a:pPr>
              <a:t>83</a:t>
            </a:fld>
            <a:endParaRPr lang="ru-RU" dirty="0">
              <a:solidFill>
                <a:prstClr val="black"/>
              </a:solidFill>
            </a:endParaRPr>
          </a:p>
        </p:txBody>
      </p:sp>
    </p:spTree>
    <p:extLst>
      <p:ext uri="{BB962C8B-B14F-4D97-AF65-F5344CB8AC3E}">
        <p14:creationId xmlns:p14="http://schemas.microsoft.com/office/powerpoint/2010/main" val="135003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0000" lnSpcReduction="20000"/>
          </a:bodyPr>
          <a:lstStyle/>
          <a:p>
            <a:r>
              <a:rPr lang="ru-RU" dirty="0"/>
              <a:t>Статья 69. Порядок рассмотрения вторых частей заявок на участие в электронном аукционе</a:t>
            </a:r>
          </a:p>
          <a:p>
            <a:r>
              <a:rPr lang="ru-RU" dirty="0"/>
              <a:t> </a:t>
            </a:r>
          </a:p>
          <a:p>
            <a:r>
              <a:rPr lang="ru-RU" dirty="0"/>
              <a:t> </a:t>
            </a:r>
          </a:p>
          <a:p>
            <a:r>
              <a:rPr lang="ru-RU" dirty="0"/>
              <a:t>1. Аукционная комиссия рассматривает вторые части заявок на участие в электронном аукционе и документы, направленные заказчику оператором электронной площадки в соответствии с </a:t>
            </a:r>
            <a:r>
              <a:rPr lang="ru-RU" dirty="0">
                <a:hlinkClick r:id="rId3" action="ppaction://hlinkfile" tooltip="Ссылка на текущий документ"/>
              </a:rPr>
              <a:t>частью 19 статьи 68</a:t>
            </a:r>
            <a:r>
              <a:rPr lang="ru-RU" dirty="0"/>
              <a:t> настоящего Федерального закона, в части соответствия их требованиям, установленным документацией о таком аукционе.</a:t>
            </a:r>
          </a:p>
          <a:p>
            <a:r>
              <a:rPr lang="ru-RU" dirty="0"/>
              <a:t>2. Аукционной комиссией на основании результатов рассмотрения вторых частей заявок на участие в электронном аукционе принимается решение о соответствии или о несоответствии заявки на участие в таком аукционе требованиям, установленным документацией о таком аукционе, в порядке и по основаниям, которые предусмотрены настоящей статьей. Для принятия указанного решения аукционная комиссия рассматривает информацию о подавшем данную заявку участнике такого аукциона, содержащуюся в реестре участников такого аукциона, получивших аккредитацию на электронной площадке.</a:t>
            </a:r>
          </a:p>
          <a:p>
            <a:r>
              <a:rPr lang="ru-RU" dirty="0"/>
              <a:t>3. Аукционная комиссия рассматривает вторые части заявок на участие в электронном аукционе, направленных в соответствии с </a:t>
            </a:r>
            <a:r>
              <a:rPr lang="ru-RU" dirty="0">
                <a:hlinkClick r:id="rId3" action="ppaction://hlinkfile" tooltip="Ссылка на текущий документ"/>
              </a:rPr>
              <a:t>частью 19 статьи 68</a:t>
            </a:r>
            <a:r>
              <a:rPr lang="ru-RU" dirty="0"/>
              <a:t> настоящего Федерального закона, до принятия решения о соответствии пяти таких заявок требованиям, установленным документацией о таком аукционе. В случае, если в таком аукционе принимали участие менее чем десять его участников и менее чем пять заявок на участие в таком аукционе соответствуют указанным требованиям, аукционная комиссия рассматривает вторые части заявок на участие в таком аукционе, поданных всеми его участниками, принявшими участие в нем. Рассмотрение данных заявок начинается с заявки на участие в таком аукционе, поданной его участником, предложившим наиболее низкую цену контракта, и осуществляется с учетом ранжирования данных заявок в соответствии с </a:t>
            </a:r>
            <a:r>
              <a:rPr lang="ru-RU" dirty="0">
                <a:hlinkClick r:id="rId4" action="ppaction://hlinkfile" tooltip="Ссылка на текущий документ"/>
              </a:rPr>
              <a:t>частью 18 статьи 68</a:t>
            </a:r>
            <a:r>
              <a:rPr lang="ru-RU" dirty="0"/>
              <a:t> настоящего Федерального закона.</a:t>
            </a:r>
          </a:p>
          <a:p>
            <a:r>
              <a:rPr lang="ru-RU" dirty="0"/>
              <a:t>4. В случае, если в соответствии с </a:t>
            </a:r>
            <a:r>
              <a:rPr lang="ru-RU" dirty="0">
                <a:hlinkClick r:id="rId5" action="ppaction://hlinkfile" tooltip="Ссылка на текущий документ"/>
              </a:rPr>
              <a:t>частью 3</a:t>
            </a:r>
            <a:r>
              <a:rPr lang="ru-RU" dirty="0"/>
              <a:t> настоящей статьи не выявлено пять заявок на участие в электронном аукционе, соответствующих требованиям, установленным документацией о таком аукционе, из десяти заявок на участие в нем, направленных ранее заказчику по результатам ранжирования, в течение одного часа с момента поступления соответствующего уведомления от заказчика оператор электронной площадки обязан направить заказчику все вторые части этих заявок, ранжированные в соответствии с </a:t>
            </a:r>
            <a:r>
              <a:rPr lang="ru-RU" dirty="0">
                <a:hlinkClick r:id="rId4" action="ppaction://hlinkfile" tooltip="Ссылка на текущий документ"/>
              </a:rPr>
              <a:t>частью 18 статьи 68</a:t>
            </a:r>
            <a:r>
              <a:rPr lang="ru-RU" dirty="0"/>
              <a:t> настоящего Федерального закона, для выявления пяти заявок на участие в таком аукционе, соответствующих требованиям, установленным документацией о нем.</a:t>
            </a:r>
          </a:p>
          <a:p>
            <a:r>
              <a:rPr lang="ru-RU" dirty="0"/>
              <a:t>5. Общий срок рассмотрения вторых частей заявок на участие в электронном аукционе не может превышать три рабочих дня с даты размещения на электронной площадке протокола проведения электронного аукциона.</a:t>
            </a:r>
          </a:p>
          <a:p>
            <a:r>
              <a:rPr lang="ru-RU" dirty="0"/>
              <a:t>6. Заявка на участие в электронном аукционе признается не соответствующей требованиям, установленным документацией о таком аукционе, в случае:</a:t>
            </a:r>
          </a:p>
          <a:p>
            <a:r>
              <a:rPr lang="ru-RU" dirty="0"/>
              <a:t>1) непредставления документов и информации, которые предусмотрены </a:t>
            </a:r>
            <a:r>
              <a:rPr lang="ru-RU" dirty="0">
                <a:hlinkClick r:id="rId6" action="ppaction://hlinkfile" tooltip="Ссылка на текущий документ"/>
              </a:rPr>
              <a:t>пунктами 1</a:t>
            </a:r>
            <a:r>
              <a:rPr lang="ru-RU" dirty="0"/>
              <a:t>, </a:t>
            </a:r>
            <a:r>
              <a:rPr lang="ru-RU" dirty="0">
                <a:hlinkClick r:id="rId7" action="ppaction://hlinkfile" tooltip="Ссылка на текущий документ"/>
              </a:rPr>
              <a:t>3</a:t>
            </a:r>
            <a:r>
              <a:rPr lang="ru-RU" dirty="0"/>
              <a:t> - </a:t>
            </a:r>
            <a:r>
              <a:rPr lang="ru-RU" dirty="0">
                <a:hlinkClick r:id="rId8" action="ppaction://hlinkfile" tooltip="Ссылка на текущий документ"/>
              </a:rPr>
              <a:t>5</a:t>
            </a:r>
            <a:r>
              <a:rPr lang="ru-RU" dirty="0"/>
              <a:t>, </a:t>
            </a:r>
            <a:r>
              <a:rPr lang="ru-RU" dirty="0">
                <a:hlinkClick r:id="rId9" action="ppaction://hlinkfile" tooltip="Ссылка на текущий документ"/>
              </a:rPr>
              <a:t>7</a:t>
            </a:r>
            <a:r>
              <a:rPr lang="ru-RU" dirty="0"/>
              <a:t> и </a:t>
            </a:r>
            <a:r>
              <a:rPr lang="ru-RU" dirty="0">
                <a:hlinkClick r:id="rId10" action="ppaction://hlinkfile" tooltip="Ссылка на текущий документ"/>
              </a:rPr>
              <a:t>8 части 2 статьи 62</a:t>
            </a:r>
            <a:r>
              <a:rPr lang="ru-RU" dirty="0"/>
              <a:t>, </a:t>
            </a:r>
            <a:r>
              <a:rPr lang="ru-RU" dirty="0">
                <a:hlinkClick r:id="rId11" action="ppaction://hlinkfile" tooltip="Ссылка на текущий документ"/>
              </a:rPr>
              <a:t>частями 3</a:t>
            </a:r>
            <a:r>
              <a:rPr lang="ru-RU" dirty="0"/>
              <a:t> и </a:t>
            </a:r>
            <a:r>
              <a:rPr lang="ru-RU" dirty="0">
                <a:hlinkClick r:id="rId12" action="ppaction://hlinkfile" tooltip="Ссылка на текущий документ"/>
              </a:rPr>
              <a:t>5 статьи 66</a:t>
            </a:r>
            <a:r>
              <a:rPr lang="ru-RU" dirty="0"/>
              <a:t> настоящего Федерального закона, несоответствия указанных документов и информации требованиям, установленным документацией о таком аукционе, наличия в указанных документах недостоверной информации об участнике такого аукциона на дату и время окончания срока подачи заявок на участие в таком аукционе;</a:t>
            </a:r>
          </a:p>
          <a:p>
            <a:r>
              <a:rPr lang="ru-RU" dirty="0"/>
              <a:t>2) несоответствия участника такого аукциона требованиям, установленным в соответствии со </a:t>
            </a:r>
            <a:r>
              <a:rPr lang="ru-RU" dirty="0">
                <a:hlinkClick r:id="rId13" action="ppaction://hlinkfile" tooltip="Ссылка на текущий документ"/>
              </a:rPr>
              <a:t>статьей 31</a:t>
            </a:r>
            <a:r>
              <a:rPr lang="ru-RU" dirty="0"/>
              <a:t> настоящего Федерального закона.</a:t>
            </a:r>
          </a:p>
          <a:p>
            <a:r>
              <a:rPr lang="ru-RU" dirty="0"/>
              <a:t>7. Принятие решения о несоответствии заявки на участие в электронном аукционе требованиям, установленным документацией о таком аукционе, по основаниям, не предусмотренным </a:t>
            </a:r>
            <a:r>
              <a:rPr lang="ru-RU" dirty="0">
                <a:hlinkClick r:id="rId14" action="ppaction://hlinkfile" tooltip="Ссылка на текущий документ"/>
              </a:rPr>
              <a:t>частью 6</a:t>
            </a:r>
            <a:r>
              <a:rPr lang="ru-RU" dirty="0"/>
              <a:t> настоящей статьи, не допускается.</a:t>
            </a:r>
          </a:p>
          <a:p>
            <a:r>
              <a:rPr lang="ru-RU" dirty="0"/>
              <a:t>8. Результаты рассмотрения заявок на участие в электронном аукционе фиксируются в протоколе подведения итогов такого аукциона, который подписывается всеми участвовавшими в рассмотрении этих заявок членами аукционной комиссии, и не позднее рабочего дня, следующего за датой подписания указанного протокола, размещаются заказчиком на электронной площадке и в единой информационной системе. Указанный протокол должен содержать информацию о порядковых номерах пяти заявок на участие в таком аукционе (в случае принятия решения о соответствии пяти заявок на участие в таком аукционе требованиям, установленным документацией о таком аукционе, или в случае принятия аукционной комиссией на основании рассмотрения вторых частей заявок на участие в таком аукционе, поданных всеми участниками такого аукциона, принявшими участие в нем, решения о соответствии более чем одной заявки на участие в таком аукционе, но менее чем пяти данных заявок установленным требованиям), которые ранжированы в соответствии с </a:t>
            </a:r>
            <a:r>
              <a:rPr lang="ru-RU" dirty="0">
                <a:hlinkClick r:id="rId4" action="ppaction://hlinkfile" tooltip="Ссылка на текущий документ"/>
              </a:rPr>
              <a:t>частью 18 статьи 68</a:t>
            </a:r>
            <a:r>
              <a:rPr lang="ru-RU" dirty="0"/>
              <a:t> настоящего Федерального закона и в отношении которых принято решение о соответствии требованиям, установленным документацией о таком аукционе, или, если на основании рассмотрения вторых частей заявок на участие в таком аукционе, поданных всеми его участниками, принявшими участие в нем, принято решение о соответствии установленным требованиям более чем одной заявки на участие в таком аукционе, но менее чем пяти данных заявок, а также информацию об их порядковых номерах, решение о соответствии или о несоответствии заявок на участие в таком аукционе требованиям, установленным документацией о нем, с обоснованием этого решения и с указанием положений настоящего Федерального закона, которым не соответствует участник такого аукциона, положений документации о таком аукционе, которым не соответствует заявка на участие в нем, положений заявки на участие в таком аукционе, которые не соответствуют требованиям, установленным документацией о нем, информацию о решении каждого члена аукционной комиссии в отношении каждой заявки на участие в таком аукционе.</a:t>
            </a:r>
          </a:p>
          <a:p>
            <a:r>
              <a:rPr lang="ru-RU" dirty="0"/>
              <a:t>9. Любой участник электронного аукциона, за исключением его участников, заявки на участие в таком аукционе которых получили первые три порядковых номера в соответствии с протоколом подведения итогов такого аукциона, вправе отозвать заявку на участие в таком аукционе, направив уведомление об этом оператору электронной площадки, с момента опубликования указанного протокола.</a:t>
            </a:r>
          </a:p>
          <a:p>
            <a:r>
              <a:rPr lang="ru-RU" dirty="0"/>
              <a:t>10. Участник электронного аукциона, который предложил наиболее низкую цену контракта и заявка на участие в таком аукционе которого соответствует требованиям, установленным документацией о нем, признается победителем такого аукциона.</a:t>
            </a:r>
          </a:p>
          <a:p>
            <a:r>
              <a:rPr lang="ru-RU" dirty="0"/>
              <a:t>11. В случае, предусмотренном </a:t>
            </a:r>
            <a:r>
              <a:rPr lang="ru-RU" dirty="0">
                <a:hlinkClick r:id="rId15" action="ppaction://hlinkfile" tooltip="Ссылка на текущий документ"/>
              </a:rPr>
              <a:t>частью 23 статьи 68</a:t>
            </a:r>
            <a:r>
              <a:rPr lang="ru-RU" dirty="0"/>
              <a:t> настоящего Федерального закона, победителем электронного аукциона признается его участник, который предложил наиболее высокую цену за право заключения контракта и заявка на участие в таком аукционе которого соответствует требованиям, установленным документацией о таком аукционе.</a:t>
            </a:r>
          </a:p>
          <a:p>
            <a:r>
              <a:rPr lang="ru-RU" dirty="0"/>
              <a:t>12. В течение одного часа с момента размещения на электронной площадке и в единой информационной системе протокола подведения итогов электронного аукциона оператор электронной площадки направляет участникам такого аукциона, вторые части заявок которых на участие в нем рассматривались и в отношении заявок которых на участие в таком аукционе принято решение о соответствии или о несоответствии требованиям, установленным документацией о таком аукционе, уведомления о принятых решениях.</a:t>
            </a:r>
          </a:p>
          <a:p>
            <a:r>
              <a:rPr lang="ru-RU" dirty="0"/>
              <a:t>13. В случае, если аукционной комиссией принято решение о несоответствии требованиям, установленным документацией об электронном аукционе, всех вторых частей заявок на участие в нем или о соответствии указанным требованиям только одной второй части заявки на участие в нем, такой аукцион признается несостоявшимся.</a:t>
            </a:r>
          </a:p>
          <a:p>
            <a:endParaRPr lang="ru-RU" dirty="0"/>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solidFill>
                  <a:prstClr val="black"/>
                </a:solidFill>
              </a:rPr>
              <a:pPr>
                <a:defRPr/>
              </a:pPr>
              <a:t>84</a:t>
            </a:fld>
            <a:endParaRPr lang="ru-RU" dirty="0">
              <a:solidFill>
                <a:prstClr val="black"/>
              </a:solidFill>
            </a:endParaRPr>
          </a:p>
        </p:txBody>
      </p:sp>
    </p:spTree>
    <p:extLst>
      <p:ext uri="{BB962C8B-B14F-4D97-AF65-F5344CB8AC3E}">
        <p14:creationId xmlns:p14="http://schemas.microsoft.com/office/powerpoint/2010/main" val="135003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 закону – отбор 5ти заявок, соотв. Треб</a:t>
            </a:r>
          </a:p>
          <a:p>
            <a:endParaRPr lang="ru-RU" dirty="0"/>
          </a:p>
          <a:p>
            <a:pPr defTabSz="921075" eaLnBrk="0" fontAlgn="base" hangingPunct="0">
              <a:spcBef>
                <a:spcPct val="30000"/>
              </a:spcBef>
              <a:spcAft>
                <a:spcPct val="0"/>
              </a:spcAft>
              <a:defRPr/>
            </a:pPr>
            <a:r>
              <a:rPr lang="ru-RU" baseline="0" dirty="0"/>
              <a:t>Протокол – подпись каждого </a:t>
            </a:r>
            <a:r>
              <a:rPr lang="ru-RU" baseline="0" dirty="0" err="1"/>
              <a:t>чл</a:t>
            </a:r>
            <a:r>
              <a:rPr lang="ru-RU" baseline="0" dirty="0"/>
              <a:t> комиссии. </a:t>
            </a:r>
            <a:endParaRPr lang="ru-RU" dirty="0"/>
          </a:p>
          <a:p>
            <a:endParaRPr lang="ru-RU" dirty="0"/>
          </a:p>
          <a:p>
            <a:r>
              <a:rPr lang="ru-RU" dirty="0"/>
              <a:t>Протокол</a:t>
            </a:r>
            <a:r>
              <a:rPr lang="ru-RU" baseline="0" dirty="0"/>
              <a:t> </a:t>
            </a:r>
            <a:r>
              <a:rPr lang="ru-RU" baseline="0" dirty="0" err="1"/>
              <a:t>подв</a:t>
            </a:r>
            <a:r>
              <a:rPr lang="ru-RU" baseline="0" dirty="0"/>
              <a:t>. Итогов – на ЭТП и на ООС. Виден всем. УРЗ – оповещается.</a:t>
            </a:r>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85</a:t>
            </a:fld>
            <a:endParaRPr lang="ru-RU" dirty="0"/>
          </a:p>
        </p:txBody>
      </p:sp>
    </p:spTree>
    <p:extLst>
      <p:ext uri="{BB962C8B-B14F-4D97-AF65-F5344CB8AC3E}">
        <p14:creationId xmlns:p14="http://schemas.microsoft.com/office/powerpoint/2010/main" val="5464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solidFill>
                  <a:prstClr val="black"/>
                </a:solidFill>
              </a:rPr>
              <a:pPr>
                <a:defRPr/>
              </a:pPr>
              <a:t>86</a:t>
            </a:fld>
            <a:endParaRPr lang="ru-RU" dirty="0">
              <a:solidFill>
                <a:prstClr val="black"/>
              </a:solidFill>
            </a:endParaRPr>
          </a:p>
        </p:txBody>
      </p:sp>
    </p:spTree>
    <p:extLst>
      <p:ext uri="{BB962C8B-B14F-4D97-AF65-F5344CB8AC3E}">
        <p14:creationId xmlns:p14="http://schemas.microsoft.com/office/powerpoint/2010/main" val="2152271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87</a:t>
            </a:fld>
            <a:endParaRPr lang="ru-RU" dirty="0"/>
          </a:p>
        </p:txBody>
      </p:sp>
    </p:spTree>
    <p:extLst>
      <p:ext uri="{BB962C8B-B14F-4D97-AF65-F5344CB8AC3E}">
        <p14:creationId xmlns:p14="http://schemas.microsoft.com/office/powerpoint/2010/main" val="33396469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3. К информации, подтверждающей добросовестность участника закупки, относится информация, содержащаяся в реестре контрактов, заключенных заказчиками, и подтверждающая исполнение таким участником в течение одного года до даты подачи заявки на участие в конкурсе или аукционе трех и более контрактов (при этом все контракты должны быть исполнены без применения к такому участнику неустоек (штрафов, пеней), либо в течение двух лет до даты подачи заявки на участие в конкурсе или аукционе четырех и более контрактов (при этом не менее чем семьдесят пять процентов контрактов должны быть исполнены без применения к такому участнику неустоек (штрафов, пеней), либо в течение трех лет до даты подачи заявки на участие в конкурсе или аукционе трех и более контрактов (при этом все контракты должны быть исполнены без применения к такому участнику неустоек (штрафов, пеней). В этих случаях цена одного из контрактов должна составлять не менее чем двадцать процентов цены, по которой участником закупки предложено заключить контракт</a:t>
            </a:r>
            <a:endParaRPr lang="ru-RU" dirty="0"/>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88</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3. К информации, подтверждающей добросовестность участника закупки, относится информация, содержащаяся в реестре контрактов, заключенных заказчиками, и подтверждающая исполнение таким участником в течение одного года до даты подачи заявки на участие в конкурсе или аукционе трех и более контрактов (при этом все контракты должны быть исполнены без применения к такому участнику неустоек (штрафов, пеней), либо в течение двух лет до даты подачи заявки на участие в конкурсе или аукционе четырех и более контрактов (при этом не менее чем семьдесят пять процентов контрактов должны быть исполнены без применения к такому участнику неустоек (штрафов, пеней), либо в течение трех лет до даты подачи заявки на участие в конкурсе или аукционе трех и более контрактов (при этом все контракты должны быть исполнены без применения к такому участнику неустоек (штрафов, пеней). В этих случаях цена одного из контрактов должна составлять не менее чем двадцать процентов цены, по которой участником закупки предложено заключить контракт</a:t>
            </a:r>
            <a:endParaRPr lang="ru-RU" dirty="0"/>
          </a:p>
        </p:txBody>
      </p:sp>
      <p:sp>
        <p:nvSpPr>
          <p:cNvPr id="4" name="Номер слайда 3"/>
          <p:cNvSpPr>
            <a:spLocks noGrp="1"/>
          </p:cNvSpPr>
          <p:nvPr>
            <p:ph type="sldNum" sz="quarter" idx="10"/>
          </p:nvPr>
        </p:nvSpPr>
        <p:spPr/>
        <p:txBody>
          <a:bodyPr/>
          <a:lstStyle/>
          <a:p>
            <a:pPr>
              <a:defRPr/>
            </a:pPr>
            <a:fld id="{AE79346B-F9CA-4879-AAC0-3AB3D416C63E}" type="slidenum">
              <a:rPr lang="ru-RU" smtClean="0"/>
              <a:pPr>
                <a:defRPr/>
              </a:pPr>
              <a:t>89</a:t>
            </a:fld>
            <a:endParaRPr lang="ru-RU"/>
          </a:p>
        </p:txBody>
      </p:sp>
    </p:spTree>
    <p:extLst>
      <p:ext uri="{BB962C8B-B14F-4D97-AF65-F5344CB8AC3E}">
        <p14:creationId xmlns:p14="http://schemas.microsoft.com/office/powerpoint/2010/main" val="135003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24000" indent="-342900">
              <a:spcBef>
                <a:spcPts val="600"/>
              </a:spcBef>
              <a:spcAft>
                <a:spcPts val="600"/>
              </a:spcAft>
              <a:buFont typeface="Wingdings" pitchFamily="2" charset="2"/>
              <a:buChar char="§"/>
            </a:pPr>
            <a:r>
              <a:rPr lang="ru-RU" dirty="0"/>
              <a:t>Контракт заключается в ЕИС</a:t>
            </a:r>
          </a:p>
          <a:p>
            <a:pPr marL="324000" indent="-342900">
              <a:spcBef>
                <a:spcPts val="600"/>
              </a:spcBef>
              <a:spcAft>
                <a:spcPts val="600"/>
              </a:spcAft>
              <a:buFont typeface="Wingdings" pitchFamily="2" charset="2"/>
              <a:buChar char="§"/>
            </a:pPr>
            <a:r>
              <a:rPr lang="ru-RU" dirty="0"/>
              <a:t>Контракт заключается с победителем аукциона на условиях, указанных в извещении и аукционной документации, по цене, предложенной победителем в ходе торгов.</a:t>
            </a:r>
          </a:p>
          <a:p>
            <a:pPr marL="324000" indent="-342900">
              <a:spcBef>
                <a:spcPts val="600"/>
              </a:spcBef>
              <a:spcAft>
                <a:spcPts val="600"/>
              </a:spcAft>
              <a:buFont typeface="Wingdings" pitchFamily="2" charset="2"/>
              <a:buChar char="§"/>
            </a:pPr>
            <a:r>
              <a:rPr lang="ru-RU" dirty="0"/>
              <a:t>Контракт заключается только в электронном виде</a:t>
            </a:r>
          </a:p>
          <a:p>
            <a:pPr marL="324000" indent="-342900">
              <a:spcBef>
                <a:spcPts val="600"/>
              </a:spcBef>
              <a:spcAft>
                <a:spcPts val="600"/>
              </a:spcAft>
              <a:buFont typeface="Wingdings" pitchFamily="2" charset="2"/>
              <a:buChar char="§"/>
            </a:pPr>
            <a:r>
              <a:rPr lang="ru-RU" dirty="0"/>
              <a:t>Контракт подписывается ЭП, сначала поставщиком, затем заказчиком.</a:t>
            </a:r>
          </a:p>
          <a:p>
            <a:pPr marL="324000" indent="-342900">
              <a:spcBef>
                <a:spcPts val="600"/>
              </a:spcBef>
              <a:spcAft>
                <a:spcPts val="600"/>
              </a:spcAft>
              <a:buFont typeface="Wingdings" pitchFamily="2" charset="2"/>
              <a:buChar char="§"/>
            </a:pPr>
            <a:r>
              <a:rPr lang="ru-RU" dirty="0"/>
              <a:t>Все операции по направлению проекта контракта также подписываются ЭП.</a:t>
            </a:r>
          </a:p>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solidFill>
                  <a:prstClr val="black"/>
                </a:solidFill>
              </a:rPr>
              <a:pPr>
                <a:defRPr/>
              </a:pPr>
              <a:t>90</a:t>
            </a:fld>
            <a:endParaRPr lang="ru-RU" dirty="0">
              <a:solidFill>
                <a:prstClr val="black"/>
              </a:solidFill>
            </a:endParaRPr>
          </a:p>
        </p:txBody>
      </p:sp>
    </p:spTree>
    <p:extLst>
      <p:ext uri="{BB962C8B-B14F-4D97-AF65-F5344CB8AC3E}">
        <p14:creationId xmlns:p14="http://schemas.microsoft.com/office/powerpoint/2010/main" val="4333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Образ слайда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0" name="Заметки 2"/>
          <p:cNvSpPr>
            <a:spLocks noGrp="1"/>
          </p:cNvSpPr>
          <p:nvPr>
            <p:ph type="body" idx="1"/>
          </p:nvPr>
        </p:nvSpPr>
        <p:spPr>
          <a:noFill/>
        </p:spPr>
        <p:txBody>
          <a:bodyPr/>
          <a:lstStyle/>
          <a:p>
            <a:r>
              <a:rPr lang="ru-RU">
                <a:latin typeface="Calibri" charset="0"/>
              </a:rPr>
              <a:t>Закрытые способы определения поставщиков (подрядчиков, исполнителей) применяются только в случаях:</a:t>
            </a:r>
          </a:p>
          <a:p>
            <a:r>
              <a:rPr lang="ru-RU">
                <a:latin typeface="Calibri" charset="0"/>
              </a:rPr>
              <a:t>1) закупок товаров, работ, услуг, необходимых для обеспечения федеральных нужд, если сведения о таких нуждах составляют государственную тайну;</a:t>
            </a:r>
          </a:p>
          <a:p>
            <a:r>
              <a:rPr lang="ru-RU">
                <a:latin typeface="Calibri" charset="0"/>
              </a:rPr>
              <a:t>2) закупок товаров, работ, услуг, сведения о которых составляют государственную тайну, при условии, что такие сведения содержатся в документации о закупке или в проекте контракта;</a:t>
            </a:r>
          </a:p>
          <a:p>
            <a:r>
              <a:rPr lang="ru-RU">
                <a:latin typeface="Calibri" charset="0"/>
              </a:rPr>
              <a:t>3) заключения контрактов на оказание услуг по страхованию, транспортировке и охране ценностей Государственного фонда драгоценных металлов и драгоценных камней Российской Федерации, на оказание услуг по страхованию, транспортировке, охране музейных предметов и музейных коллекций, редких и ценных изданий, рукописей, архивных документов (включая их копии), имеющих историческое, художественное или иное культурное значение и передаваемых заказчиками физическим лицам или юридическим лицам либо принимаемых заказчиками от физических лиц или юридических лиц во временное владение и пользование либо во временное пользование, в том числе в связи с проведением выставок на территории Российской Федерации и (или) территориях иностранных государств;</a:t>
            </a:r>
          </a:p>
          <a:p>
            <a:r>
              <a:rPr lang="ru-RU">
                <a:latin typeface="Calibri" charset="0"/>
              </a:rPr>
              <a:t>4) закупок услуг по уборке помещений, услуг водителей для обеспечения деятельности судей, судебных приставов.</a:t>
            </a:r>
          </a:p>
          <a:p>
            <a:endParaRPr lang="ru-RU">
              <a:latin typeface="Calibri" charset="0"/>
            </a:endParaRPr>
          </a:p>
        </p:txBody>
      </p:sp>
      <p:sp>
        <p:nvSpPr>
          <p:cNvPr id="4" name="Номер слайда 3"/>
          <p:cNvSpPr>
            <a:spLocks noGrp="1"/>
          </p:cNvSpPr>
          <p:nvPr>
            <p:ph type="sldNum" sz="quarter" idx="5"/>
          </p:nvPr>
        </p:nvSpPr>
        <p:spPr/>
        <p:txBody>
          <a:bodyPr/>
          <a:lstStyle/>
          <a:p>
            <a:pPr>
              <a:defRPr/>
            </a:pPr>
            <a:fld id="{F2752B3B-B531-E549-93B7-9F0CF00C3718}" type="slidenum">
              <a:rPr lang="ru-RU" smtClean="0"/>
              <a:pPr>
                <a:defRPr/>
              </a:pPr>
              <a:t>11</a:t>
            </a:fld>
            <a:endParaRPr lang="ru-RU"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91</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92</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93</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94</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95</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96</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97</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98</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99</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100</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21167">
              <a:defRPr/>
            </a:pPr>
            <a:r>
              <a:rPr lang="ru-RU" b="1" dirty="0"/>
              <a:t>Победителем признается участник закупки, предложивший наименьшую цену контракта.</a:t>
            </a:r>
          </a:p>
          <a:p>
            <a:pPr defTabSz="921167">
              <a:defRPr/>
            </a:pPr>
            <a:endParaRPr lang="ru-RU" dirty="0"/>
          </a:p>
          <a:p>
            <a:pPr defTabSz="921167">
              <a:defRPr/>
            </a:pPr>
            <a:r>
              <a:rPr lang="ru-RU" dirty="0"/>
              <a:t>Что касается электронного аукциона, то логика осталась прежней. Работают ЭТП. Участники подают заявки на электронных площадках. Заявки состоят из двух частей. Первая часть – анонимная, в ней речь идет про товар (участник рассказывает). Далее все, кого допустили к торгам, торгуются на электронной площадке. На последнем этапе проверяют всех участников на соответствие требованиям и определяют победителя, который дал меньшую цену и соответствует требованиям аукционной документации.</a:t>
            </a:r>
          </a:p>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19</a:t>
            </a:fld>
            <a:endParaRPr lang="ru-RU" dirty="0"/>
          </a:p>
        </p:txBody>
      </p:sp>
    </p:spTree>
    <p:extLst>
      <p:ext uri="{BB962C8B-B14F-4D97-AF65-F5344CB8AC3E}">
        <p14:creationId xmlns:p14="http://schemas.microsoft.com/office/powerpoint/2010/main" val="23316904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101</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5. В течение трех рабочих дней с даты размещения победителем электронного аукциона в единой информационной системе в соответствии с </a:t>
            </a:r>
            <a:r>
              <a:rPr lang="ru-RU" dirty="0">
                <a:hlinkClick r:id="rId3" action="ppaction://hlinkfile" tooltip="Ссылка на текущий документ"/>
              </a:rPr>
              <a:t>частью 4</a:t>
            </a:r>
            <a:r>
              <a:rPr lang="ru-RU" dirty="0"/>
              <a:t> настоящей статьи протокола разногласий заказчик рассматривает протокол разногласий и без своей подписи размещает в единой информационной системе доработанный проект контракта либо повторно размещает в единой информационной системе проект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При этом размещение в единой информационной системе заказчиком проекта контракта с указанием в отдельном документе причин отказа учесть полностью или частично содержащиеся в протоколе разногласий замечания победителя такого аукциона допускается при условии, что победитель такого аукциона разместил в единой информационной системе протокол разногласий в соответствии с </a:t>
            </a:r>
            <a:r>
              <a:rPr lang="ru-RU" dirty="0">
                <a:hlinkClick r:id="rId3" action="ppaction://hlinkfile" tooltip="Ссылка на текущий документ"/>
              </a:rPr>
              <a:t>частью 4</a:t>
            </a:r>
            <a:r>
              <a:rPr lang="ru-RU" dirty="0"/>
              <a:t> настоящей статьи не позднее чем в течение тринадцати дней с даты размещения в единой информационной системе протокола, указанного в </a:t>
            </a:r>
            <a:r>
              <a:rPr lang="ru-RU" dirty="0">
                <a:hlinkClick r:id="rId4" action="ppaction://hlinkfile" tooltip="Ссылка на текущий документ"/>
              </a:rPr>
              <a:t>части 8 статьи 69</a:t>
            </a:r>
            <a:r>
              <a:rPr lang="ru-RU" dirty="0"/>
              <a:t> настоящего Федерального закона.</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102</a:t>
            </a:fld>
            <a:endParaRPr lang="ru-RU" dirty="0"/>
          </a:p>
        </p:txBody>
      </p:sp>
    </p:spTree>
    <p:extLst>
      <p:ext uri="{BB962C8B-B14F-4D97-AF65-F5344CB8AC3E}">
        <p14:creationId xmlns:p14="http://schemas.microsoft.com/office/powerpoint/2010/main" val="23788631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solidFill>
                  <a:prstClr val="black"/>
                </a:solidFill>
              </a:rPr>
              <a:pPr>
                <a:defRPr/>
              </a:pPr>
              <a:t>103</a:t>
            </a:fld>
            <a:endParaRPr lang="ru-RU" dirty="0">
              <a:solidFill>
                <a:prstClr val="black"/>
              </a:solidFill>
            </a:endParaRPr>
          </a:p>
        </p:txBody>
      </p:sp>
    </p:spTree>
    <p:extLst>
      <p:ext uri="{BB962C8B-B14F-4D97-AF65-F5344CB8AC3E}">
        <p14:creationId xmlns:p14="http://schemas.microsoft.com/office/powerpoint/2010/main" val="27000422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solidFill>
                  <a:prstClr val="black"/>
                </a:solidFill>
              </a:rPr>
              <a:pPr>
                <a:defRPr/>
              </a:pPr>
              <a:t>104</a:t>
            </a:fld>
            <a:endParaRPr lang="ru-RU" dirty="0">
              <a:solidFill>
                <a:prstClr val="black"/>
              </a:solidFill>
            </a:endParaRPr>
          </a:p>
        </p:txBody>
      </p:sp>
    </p:spTree>
    <p:extLst>
      <p:ext uri="{BB962C8B-B14F-4D97-AF65-F5344CB8AC3E}">
        <p14:creationId xmlns:p14="http://schemas.microsoft.com/office/powerpoint/2010/main" val="3917915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a:solidFill>
                  <a:schemeClr val="tx1"/>
                </a:solidFill>
                <a:effectLst/>
                <a:latin typeface="+mn-lt"/>
                <a:ea typeface="+mn-ea"/>
                <a:cs typeface="+mn-cs"/>
              </a:rPr>
              <a:t>13. Победитель электронного аукциона признается уклонившимся от заключения контракта в случае, если в сроки, предусмотренные настоящей статьей, он не направил заказчику проект контракта, подписанный лицом, имеющим право действовать от имени победителя такого аукциона, или направил протокол разногласий, предусмотренный </a:t>
            </a:r>
            <a:r>
              <a:rPr lang="ru-RU" sz="1200" u="none" strike="noStrike" kern="1200" dirty="0">
                <a:solidFill>
                  <a:schemeClr val="tx1"/>
                </a:solidFill>
                <a:effectLst/>
                <a:latin typeface="+mn-lt"/>
                <a:ea typeface="+mn-ea"/>
                <a:cs typeface="+mn-cs"/>
                <a:hlinkClick r:id="rId3" action="ppaction://hlinkfile" tooltip="Ссылка на текущий документ"/>
              </a:rPr>
              <a:t>частью 4</a:t>
            </a:r>
            <a:r>
              <a:rPr lang="ru-RU" sz="1200" kern="1200" dirty="0">
                <a:solidFill>
                  <a:schemeClr val="tx1"/>
                </a:solidFill>
                <a:effectLst/>
                <a:latin typeface="+mn-lt"/>
                <a:ea typeface="+mn-ea"/>
                <a:cs typeface="+mn-cs"/>
              </a:rPr>
              <a:t> настоящей статьи, по истечении тринадцати дней с даты размещения в единой информационной системе протокола, указанного в </a:t>
            </a:r>
            <a:r>
              <a:rPr lang="ru-RU" sz="1200" u="none" strike="noStrike" kern="1200" dirty="0">
                <a:solidFill>
                  <a:schemeClr val="tx1"/>
                </a:solidFill>
                <a:effectLst/>
                <a:latin typeface="+mn-lt"/>
                <a:ea typeface="+mn-ea"/>
                <a:cs typeface="+mn-cs"/>
                <a:hlinkClick r:id="rId4" action="ppaction://hlinkfile" tooltip="Ссылка на текущий документ"/>
              </a:rPr>
              <a:t>части 8 статьи 69</a:t>
            </a:r>
            <a:r>
              <a:rPr lang="ru-RU" sz="1200" kern="1200" dirty="0">
                <a:solidFill>
                  <a:schemeClr val="tx1"/>
                </a:solidFill>
                <a:effectLst/>
                <a:latin typeface="+mn-lt"/>
                <a:ea typeface="+mn-ea"/>
                <a:cs typeface="+mn-cs"/>
              </a:rPr>
              <a:t> настоящего Федерального закона, или не исполнил требования, предусмотренные </a:t>
            </a:r>
            <a:r>
              <a:rPr lang="ru-RU" sz="1200" u="none" strike="noStrike" kern="1200" dirty="0">
                <a:solidFill>
                  <a:schemeClr val="tx1"/>
                </a:solidFill>
                <a:effectLst/>
                <a:latin typeface="+mn-lt"/>
                <a:ea typeface="+mn-ea"/>
                <a:cs typeface="+mn-cs"/>
                <a:hlinkClick r:id="rId5" action="ppaction://hlinkfile" tooltip="Ссылка на текущий документ"/>
              </a:rPr>
              <a:t>статьей 37</a:t>
            </a:r>
            <a:r>
              <a:rPr lang="ru-RU" sz="1200" kern="1200" dirty="0">
                <a:solidFill>
                  <a:schemeClr val="tx1"/>
                </a:solidFill>
                <a:effectLst/>
                <a:latin typeface="+mn-lt"/>
                <a:ea typeface="+mn-ea"/>
                <a:cs typeface="+mn-cs"/>
              </a:rPr>
              <a:t> настоящего Федерального закона (в случае снижения при проведении такого аукциона цены контракта на двадцать пять процентов и более от начальной (максимальной) цены контракта).</a:t>
            </a:r>
          </a:p>
          <a:p>
            <a:r>
              <a:rPr lang="ru-RU" sz="1200" kern="1200" dirty="0">
                <a:solidFill>
                  <a:schemeClr val="tx1"/>
                </a:solidFill>
                <a:effectLst/>
                <a:latin typeface="+mn-lt"/>
                <a:ea typeface="+mn-ea"/>
                <a:cs typeface="+mn-cs"/>
              </a:rPr>
              <a:t>14. В случае, если победитель электронного аукциона признан уклонившимся от заключения контракта, заказчик вправе обратиться в суд с требованием о возмещении убытков, причиненных уклонением от заключения контракта в части, не покрытой суммой обеспечения заявки на участие в электронном аукционе, и заключить контракт с участником такого аукциона, который предложил такую же, как и победитель такого аукциона, цену контракта или предложение о цене контракта которого содержит лучшие условия по цене контракта, следующие после условий, предложенных победителем такого аукциона. В случае согласия этого участника заключить контракт этот участник признается победителем такого аукциона и проект контракта, прилагаемый к документации об аукционе, составляется заказчиком путем включения в проект контракта условий его исполнения, предложенных этим участником. Проект контракта должен быть направлен заказчиком этому участнику в срок, не превышающий десяти дней с даты признания победителя такого аукциона уклонившимся от заключения контракта.</a:t>
            </a:r>
          </a:p>
          <a:p>
            <a:r>
              <a:rPr lang="ru-RU" sz="1200" kern="1200" dirty="0">
                <a:solidFill>
                  <a:schemeClr val="tx1"/>
                </a:solidFill>
                <a:effectLst/>
                <a:latin typeface="+mn-lt"/>
                <a:ea typeface="+mn-ea"/>
                <a:cs typeface="+mn-cs"/>
              </a:rPr>
              <a:t>(в ред. Федерального закона от 28.12.2013 N 396-ФЗ)</a:t>
            </a:r>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107</a:t>
            </a:fld>
            <a:endParaRPr lang="ru-RU" dirty="0"/>
          </a:p>
        </p:txBody>
      </p:sp>
    </p:spTree>
    <p:extLst>
      <p:ext uri="{BB962C8B-B14F-4D97-AF65-F5344CB8AC3E}">
        <p14:creationId xmlns:p14="http://schemas.microsoft.com/office/powerpoint/2010/main" val="2700042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
        <p:nvSpPr>
          <p:cNvPr id="6554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69595D7F-7A18-418E-A0D2-CA7A0A6EA0AA}" type="slidenum">
              <a:rPr lang="ru-RU" altLang="ru-RU" smtClean="0">
                <a:latin typeface="Calibri"/>
              </a:rPr>
              <a:pPr eaLnBrk="1" hangingPunct="1"/>
              <a:t>109</a:t>
            </a:fld>
            <a:endParaRPr lang="ru-RU" altLang="ru-RU">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dirty="0"/>
              <a:t>По 94-ФЗ</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dirty="0"/>
              <a:t>единые требования, установленные Правительством могут применяться только к закупкам за счет средств федерального</a:t>
            </a:r>
            <a:r>
              <a:rPr lang="ru-RU" sz="1200" baseline="0" dirty="0"/>
              <a:t> бюджета или бюджетов государственных внебюджетных фондов</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baseline="0" dirty="0"/>
              <a:t>Проверка </a:t>
            </a:r>
            <a:r>
              <a:rPr lang="ru-RU" sz="1200" baseline="0" dirty="0" err="1"/>
              <a:t>неликвидации</a:t>
            </a:r>
            <a:r>
              <a:rPr lang="ru-RU" sz="1200" baseline="0" dirty="0"/>
              <a:t> – Арбитражный суд по месту регистрации, </a:t>
            </a:r>
            <a:r>
              <a:rPr lang="ru-RU" sz="1200" baseline="0" dirty="0" err="1"/>
              <a:t>неприостановление</a:t>
            </a:r>
            <a:r>
              <a:rPr lang="ru-RU" sz="1200" baseline="0" dirty="0"/>
              <a:t> – местный суд и федеральная служба судебных приставов.</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baseline="0" dirty="0"/>
              <a:t>Но участник ОБЯЗАН продекларировать соответствие пп.1-4 ч.1 ст.11 в заявке (открытый конкурс).</a:t>
            </a:r>
            <a:endParaRPr lang="ru-RU"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dirty="0"/>
              <a:t>Документы о внесении обеспечения заявки (платежное поручение) – деньги должны поступить не позднее пяти дней со дня окончания срока подачи заявок.</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dirty="0"/>
              <a:t>П.2 ч. 5 ст. 66:</a:t>
            </a:r>
          </a:p>
          <a:p>
            <a:pPr indent="457200" algn="just">
              <a:spcAft>
                <a:spcPts val="0"/>
              </a:spcAft>
            </a:pPr>
            <a:r>
              <a:rPr lang="ru-RU" sz="1200" dirty="0">
                <a:effectLst/>
                <a:latin typeface="Times New Roman"/>
                <a:ea typeface="Times New Roman"/>
              </a:rPr>
              <a:t>1) наименование, фирменное наименование (при наличии), место нахождения, почтовый адрес (для юридического лица), фамилия, имя, отчество (при наличии), паспортные данные, место жительства (для физического лица), номер контактного телефона, идентификационный номер налогоплательщика участника такого аукциона или в соответствии с законодательством соответствующего иностранного государства аналог идентификационного номера налогоплательщика участника такого аукциона (для иностранного лица);</a:t>
            </a:r>
            <a:endParaRPr lang="ru-RU" sz="1300" dirty="0">
              <a:effectLst/>
              <a:latin typeface="Arial"/>
              <a:ea typeface="Times New Roman"/>
            </a:endParaRPr>
          </a:p>
          <a:p>
            <a:pPr indent="457200" algn="just">
              <a:spcAft>
                <a:spcPts val="0"/>
              </a:spcAft>
            </a:pPr>
            <a:r>
              <a:rPr lang="ru-RU" sz="1200" dirty="0">
                <a:effectLst/>
                <a:latin typeface="Times New Roman"/>
                <a:ea typeface="Times New Roman"/>
              </a:rPr>
              <a:t>2) документы, подтверждающие соответствие участника такого аукциона требованиям, установленным </a:t>
            </a:r>
            <a:r>
              <a:rPr lang="ru-RU" sz="1200" b="1" u="none" strike="noStrike" dirty="0">
                <a:solidFill>
                  <a:srgbClr val="106BBE"/>
                </a:solidFill>
                <a:effectLst/>
                <a:latin typeface="Times New Roman"/>
                <a:ea typeface="Times New Roman"/>
                <a:hlinkClick r:id="rId3" action="ppaction://hlinkfile"/>
              </a:rPr>
              <a:t>пунктами 1</a:t>
            </a:r>
            <a:r>
              <a:rPr lang="ru-RU" sz="1200" dirty="0">
                <a:effectLst/>
                <a:latin typeface="Times New Roman"/>
                <a:ea typeface="Times New Roman"/>
              </a:rPr>
              <a:t> и </a:t>
            </a:r>
            <a:r>
              <a:rPr lang="ru-RU" sz="1200" b="1" u="none" strike="noStrike" dirty="0">
                <a:solidFill>
                  <a:srgbClr val="106BBE"/>
                </a:solidFill>
                <a:effectLst/>
                <a:latin typeface="Times New Roman"/>
                <a:ea typeface="Times New Roman"/>
                <a:hlinkClick r:id="rId4" action="ppaction://hlinkfile"/>
              </a:rPr>
              <a:t>2 части 1</a:t>
            </a:r>
            <a:r>
              <a:rPr lang="ru-RU" sz="1200" dirty="0">
                <a:effectLst/>
                <a:latin typeface="Times New Roman"/>
                <a:ea typeface="Times New Roman"/>
              </a:rPr>
              <a:t> и </a:t>
            </a:r>
            <a:r>
              <a:rPr lang="ru-RU" sz="1200" b="1" u="none" strike="noStrike" dirty="0">
                <a:solidFill>
                  <a:srgbClr val="106BBE"/>
                </a:solidFill>
                <a:effectLst/>
                <a:latin typeface="Times New Roman"/>
                <a:ea typeface="Times New Roman"/>
                <a:hlinkClick r:id="rId5" action="ppaction://hlinkfile"/>
              </a:rPr>
              <a:t>частью 2 статьи 31</a:t>
            </a:r>
            <a:r>
              <a:rPr lang="ru-RU" sz="1200" dirty="0">
                <a:effectLst/>
                <a:latin typeface="Times New Roman"/>
                <a:ea typeface="Times New Roman"/>
              </a:rPr>
              <a:t> (при наличии таких требований) настоящего Федерального закона, или копии этих документов, а также декларация о соответствии участника такого аукциона требованиям, установленным </a:t>
            </a:r>
            <a:r>
              <a:rPr lang="ru-RU" sz="1200" b="1" u="none" strike="noStrike" dirty="0">
                <a:solidFill>
                  <a:srgbClr val="106BBE"/>
                </a:solidFill>
                <a:effectLst/>
                <a:latin typeface="Times New Roman"/>
                <a:ea typeface="Times New Roman"/>
                <a:hlinkClick r:id="rId6" action="ppaction://hlinkfile"/>
              </a:rPr>
              <a:t>пунктами 3 - 8 части 1 статьи 31</a:t>
            </a:r>
            <a:r>
              <a:rPr lang="ru-RU" sz="1200" dirty="0">
                <a:effectLst/>
                <a:latin typeface="Times New Roman"/>
                <a:ea typeface="Times New Roman"/>
              </a:rPr>
              <a:t> настоящего Федерального закона;</a:t>
            </a:r>
            <a:endParaRPr lang="ru-RU" sz="1300" dirty="0">
              <a:effectLst/>
              <a:latin typeface="Arial"/>
              <a:ea typeface="Times New Roman"/>
            </a:endParaRPr>
          </a:p>
          <a:p>
            <a:pPr indent="457200" algn="just">
              <a:spcAft>
                <a:spcPts val="0"/>
              </a:spcAft>
            </a:pPr>
            <a:r>
              <a:rPr lang="ru-RU" sz="1200" dirty="0">
                <a:effectLst/>
                <a:latin typeface="Times New Roman"/>
                <a:ea typeface="Times New Roman"/>
              </a:rPr>
              <a:t>3) копии документов, подтверждающих соответствие товара, работы или услуги требованиям, установленным в соответствии с законодательством Российской Федерации, в случае, если в соответствии с законодательством Российской Федерации установлены требования к товару, работе или услуге и представление указанных документов предусмотрено документацией об электронном аукционе;</a:t>
            </a:r>
            <a:endParaRPr lang="ru-RU" sz="1300" dirty="0">
              <a:effectLst/>
              <a:latin typeface="Arial"/>
              <a:ea typeface="Times New Roman"/>
            </a:endParaRPr>
          </a:p>
          <a:p>
            <a:pPr indent="457200" algn="just">
              <a:spcAft>
                <a:spcPts val="0"/>
              </a:spcAft>
            </a:pPr>
            <a:r>
              <a:rPr lang="ru-RU" sz="1200" dirty="0">
                <a:effectLst/>
                <a:latin typeface="Times New Roman"/>
                <a:ea typeface="Times New Roman"/>
              </a:rPr>
              <a:t>4) решение об одобрении или о совершении крупной сделки либо копия данного решения в случае, если требование о необходимости наличия данного решения для совершения крупной сделки установлено федеральными законами и иными нормативными правовыми актами Российской Федерации и (или) учредительными документами юридического лица и для участника такого аукциона заключаемый контракт или предоставление обеспечения заявки на участие в таком аукционе, обеспечения исполнения контракта является крупной сделкой;</a:t>
            </a:r>
            <a:endParaRPr lang="ru-RU" sz="1300" dirty="0">
              <a:effectLst/>
              <a:latin typeface="Arial"/>
              <a:ea typeface="Times New Roman"/>
            </a:endParaRPr>
          </a:p>
          <a:p>
            <a:pPr indent="457200" algn="just">
              <a:spcAft>
                <a:spcPts val="0"/>
              </a:spcAft>
            </a:pPr>
            <a:r>
              <a:rPr lang="ru-RU" sz="1200" dirty="0">
                <a:effectLst/>
                <a:latin typeface="Times New Roman"/>
                <a:ea typeface="Times New Roman"/>
              </a:rPr>
              <a:t>5) документы, подтверждающие право участника такого аукциона на получение преимущества в соответствии со </a:t>
            </a:r>
            <a:r>
              <a:rPr lang="ru-RU" sz="1200" b="1" u="none" strike="noStrike" dirty="0">
                <a:solidFill>
                  <a:srgbClr val="106BBE"/>
                </a:solidFill>
                <a:effectLst/>
                <a:latin typeface="Times New Roman"/>
                <a:ea typeface="Times New Roman"/>
                <a:hlinkClick r:id="rId7" action="ppaction://hlinkfile"/>
              </a:rPr>
              <a:t>статьями 28 - 30</a:t>
            </a:r>
            <a:r>
              <a:rPr lang="ru-RU" sz="1200" dirty="0">
                <a:effectLst/>
                <a:latin typeface="Times New Roman"/>
                <a:ea typeface="Times New Roman"/>
              </a:rPr>
              <a:t> настоящего Федерального закона, или копии этих документов;</a:t>
            </a:r>
            <a:endParaRPr lang="ru-RU" sz="1300" dirty="0">
              <a:effectLst/>
              <a:latin typeface="Arial"/>
              <a:ea typeface="Times New Roman"/>
            </a:endParaRPr>
          </a:p>
          <a:p>
            <a:pPr indent="457200" algn="just">
              <a:spcAft>
                <a:spcPts val="0"/>
              </a:spcAft>
            </a:pPr>
            <a:r>
              <a:rPr lang="ru-RU" sz="1200" dirty="0">
                <a:effectLst/>
                <a:latin typeface="Times New Roman"/>
                <a:ea typeface="Times New Roman"/>
              </a:rPr>
              <a:t>6) документы, подтверждающие соответствие участника такого аукциона и (или) предлагаемых им товара, работы или услуги условиям, запретам и ограничениям, установленным заказчиком в соответствии со </a:t>
            </a:r>
            <a:r>
              <a:rPr lang="ru-RU" sz="1200" b="1" u="none" strike="noStrike" dirty="0">
                <a:solidFill>
                  <a:srgbClr val="106BBE"/>
                </a:solidFill>
                <a:effectLst/>
                <a:latin typeface="Times New Roman"/>
                <a:ea typeface="Times New Roman"/>
                <a:hlinkClick r:id="rId8" action="ppaction://hlinkfile"/>
              </a:rPr>
              <a:t>статьей 14</a:t>
            </a:r>
            <a:r>
              <a:rPr lang="ru-RU" sz="1200" dirty="0">
                <a:effectLst/>
                <a:latin typeface="Times New Roman"/>
                <a:ea typeface="Times New Roman"/>
              </a:rPr>
              <a:t> настоящего Федерального закона, или копии этих документов.</a:t>
            </a:r>
            <a:endParaRPr lang="ru-RU" sz="1300" dirty="0">
              <a:effectLst/>
              <a:latin typeface="Arial"/>
              <a:ea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dirty="0"/>
          </a:p>
          <a:p>
            <a:r>
              <a:rPr kumimoji="0" lang="ru-RU" sz="1200" b="1" i="0" u="none" strike="noStrike" kern="1200" cap="none" spc="0" normalizeH="0" baseline="0" noProof="0" dirty="0">
                <a:ln>
                  <a:noFill/>
                </a:ln>
                <a:solidFill>
                  <a:srgbClr val="106BBE"/>
                </a:solidFill>
                <a:effectLst/>
                <a:uLnTx/>
                <a:uFillTx/>
                <a:latin typeface="Times New Roman"/>
                <a:ea typeface="Times New Roman"/>
                <a:hlinkClick r:id="rId3" action="ppaction://hlinkfile"/>
              </a:rPr>
              <a:t>пунктами 1</a:t>
            </a:r>
            <a:r>
              <a:rPr kumimoji="0" lang="ru-RU" sz="1200" b="0" i="0" u="none" strike="noStrike" kern="1200" cap="none" spc="0" normalizeH="0" baseline="0" noProof="0" dirty="0">
                <a:ln>
                  <a:noFill/>
                </a:ln>
                <a:solidFill>
                  <a:prstClr val="black"/>
                </a:solidFill>
                <a:effectLst/>
                <a:uLnTx/>
                <a:uFillTx/>
                <a:latin typeface="Times New Roman"/>
                <a:ea typeface="Times New Roman"/>
              </a:rPr>
              <a:t> и </a:t>
            </a:r>
            <a:r>
              <a:rPr kumimoji="0" lang="ru-RU" sz="1200" b="1" i="0" u="none" strike="noStrike" kern="1200" cap="none" spc="0" normalizeH="0" baseline="0" noProof="0" dirty="0">
                <a:ln>
                  <a:noFill/>
                </a:ln>
                <a:solidFill>
                  <a:srgbClr val="106BBE"/>
                </a:solidFill>
                <a:effectLst/>
                <a:uLnTx/>
                <a:uFillTx/>
                <a:latin typeface="Times New Roman"/>
                <a:ea typeface="Times New Roman"/>
                <a:hlinkClick r:id="rId4" action="ppaction://hlinkfile"/>
              </a:rPr>
              <a:t>2 части 1</a:t>
            </a:r>
            <a:r>
              <a:rPr kumimoji="0" lang="ru-RU" sz="1200" b="0" i="0" u="none" strike="noStrike" kern="1200" cap="none" spc="0" normalizeH="0" baseline="0" noProof="0" dirty="0">
                <a:ln>
                  <a:noFill/>
                </a:ln>
                <a:solidFill>
                  <a:prstClr val="black"/>
                </a:solidFill>
                <a:effectLst/>
                <a:uLnTx/>
                <a:uFillTx/>
                <a:latin typeface="Times New Roman"/>
                <a:ea typeface="Times New Roman"/>
              </a:rPr>
              <a:t> и </a:t>
            </a:r>
            <a:r>
              <a:rPr kumimoji="0" lang="ru-RU" sz="1200" b="1" i="0" u="none" strike="noStrike" kern="1200" cap="none" spc="0" normalizeH="0" baseline="0" noProof="0" dirty="0">
                <a:ln>
                  <a:noFill/>
                </a:ln>
                <a:solidFill>
                  <a:srgbClr val="106BBE"/>
                </a:solidFill>
                <a:effectLst/>
                <a:uLnTx/>
                <a:uFillTx/>
                <a:latin typeface="Times New Roman"/>
                <a:ea typeface="Times New Roman"/>
                <a:hlinkClick r:id="rId5" action="ppaction://hlinkfile"/>
              </a:rPr>
              <a:t>частью 2 статьи 31</a:t>
            </a:r>
            <a:r>
              <a:rPr kumimoji="0" lang="ru-RU" sz="1200" b="0" i="0" u="none" strike="noStrike" kern="1200" cap="none" spc="0" normalizeH="0" baseline="0" noProof="0" dirty="0">
                <a:ln>
                  <a:noFill/>
                </a:ln>
                <a:solidFill>
                  <a:prstClr val="black"/>
                </a:solidFill>
                <a:effectLst/>
                <a:uLnTx/>
                <a:uFillTx/>
                <a:latin typeface="Times New Roman"/>
                <a:ea typeface="Times New Roman"/>
              </a:rPr>
              <a:t> </a:t>
            </a:r>
          </a:p>
          <a:p>
            <a:r>
              <a:rPr kumimoji="0" lang="ru-RU" sz="1200" b="0" i="0" u="none" strike="noStrike" kern="1200" cap="none" spc="0" normalizeH="0" baseline="0" noProof="0" dirty="0">
                <a:ln>
                  <a:noFill/>
                </a:ln>
                <a:solidFill>
                  <a:prstClr val="black"/>
                </a:solidFill>
                <a:effectLst/>
                <a:uLnTx/>
                <a:uFillTx/>
                <a:latin typeface="Times New Roman"/>
                <a:ea typeface="Times New Roman"/>
              </a:rPr>
              <a:t>1.</a:t>
            </a:r>
          </a:p>
          <a:p>
            <a:endParaRPr kumimoji="0" lang="ru-RU" sz="1200" b="0" i="0" u="none" strike="noStrike" kern="1200" cap="none" spc="0" normalizeH="0" baseline="0" noProof="0" dirty="0">
              <a:ln>
                <a:noFill/>
              </a:ln>
              <a:solidFill>
                <a:prstClr val="black"/>
              </a:solidFill>
              <a:effectLst/>
              <a:uLnTx/>
              <a:uFillTx/>
              <a:latin typeface="Times New Roman"/>
              <a:ea typeface="Times New Roman"/>
            </a:endParaRPr>
          </a:p>
          <a:p>
            <a:pPr marL="228600" indent="-228600" algn="just">
              <a:spcAft>
                <a:spcPts val="0"/>
              </a:spcAft>
              <a:buAutoNum type="arabicParenR"/>
            </a:pPr>
            <a:r>
              <a:rPr lang="ru-RU" sz="1200" dirty="0">
                <a:effectLst/>
                <a:latin typeface="Times New Roman"/>
                <a:ea typeface="Times New Roman"/>
              </a:rPr>
              <a:t>соответствие требованиям, установленным в соответствии с законодательством Российской Федерации к лицам, осуществляющим поставку товара, выполнение работы, оказание услуги, являющихся объектом закупки;</a:t>
            </a:r>
          </a:p>
          <a:p>
            <a:pPr marL="342900" indent="-342900" algn="just">
              <a:spcAft>
                <a:spcPts val="0"/>
              </a:spcAft>
              <a:buAutoNum type="arabicParenR"/>
            </a:pPr>
            <a:endParaRPr lang="ru-RU" sz="1300" dirty="0">
              <a:effectLst/>
              <a:latin typeface="Arial"/>
              <a:ea typeface="Times New Roman"/>
            </a:endParaRPr>
          </a:p>
          <a:p>
            <a:pPr indent="457200" algn="just">
              <a:spcAft>
                <a:spcPts val="0"/>
              </a:spcAft>
            </a:pPr>
            <a:r>
              <a:rPr lang="ru-RU" sz="1200" dirty="0">
                <a:effectLst/>
                <a:latin typeface="Times New Roman"/>
                <a:ea typeface="Times New Roman"/>
              </a:rPr>
              <a:t>2) правомочность участника закупки заключать контракт;</a:t>
            </a:r>
          </a:p>
          <a:p>
            <a:pPr indent="457200" algn="just">
              <a:spcAft>
                <a:spcPts val="0"/>
              </a:spcAft>
            </a:pPr>
            <a:endParaRPr lang="ru-RU" sz="1300" dirty="0">
              <a:effectLst/>
              <a:latin typeface="Arial"/>
              <a:ea typeface="Times New Roman"/>
            </a:endParaRPr>
          </a:p>
          <a:p>
            <a:pPr indent="457200" algn="just">
              <a:spcAft>
                <a:spcPts val="0"/>
              </a:spcAft>
            </a:pPr>
            <a:r>
              <a:rPr lang="ru-RU" sz="1300" dirty="0">
                <a:effectLst/>
                <a:latin typeface="Arial"/>
                <a:ea typeface="Times New Roman"/>
              </a:rPr>
              <a:t>2.</a:t>
            </a:r>
            <a:r>
              <a:rPr lang="ru-RU" sz="1300" baseline="0" dirty="0">
                <a:effectLst/>
                <a:latin typeface="Arial"/>
                <a:ea typeface="Times New Roman"/>
              </a:rPr>
              <a:t> </a:t>
            </a:r>
            <a:r>
              <a:rPr lang="ru-RU" sz="1200" dirty="0">
                <a:effectLst/>
                <a:latin typeface="Times New Roman"/>
                <a:ea typeface="Times New Roman"/>
              </a:rPr>
              <a:t>Правительство Российской Федерации вправе устанавливать к участникам закупок отдельных видов товаров, работ, услуг, закупки которых осуществляются путем проведения конкурсов с ограниченным участием, двухэтапных конкурсов, закрытых конкурсов с ограниченным участием, закрытых двухэтапных конкурсов или аукционов, дополнительные требования, в том числе к наличию:</a:t>
            </a:r>
          </a:p>
          <a:p>
            <a:pPr indent="457200" algn="just">
              <a:spcAft>
                <a:spcPts val="0"/>
              </a:spcAft>
            </a:pPr>
            <a:endParaRPr lang="ru-RU" sz="1300" dirty="0">
              <a:effectLst/>
              <a:latin typeface="Arial"/>
              <a:ea typeface="Times New Roman"/>
            </a:endParaRPr>
          </a:p>
          <a:p>
            <a:pPr marL="228600" indent="-228600" algn="just">
              <a:spcAft>
                <a:spcPts val="0"/>
              </a:spcAft>
              <a:buAutoNum type="arabicParenR"/>
            </a:pPr>
            <a:r>
              <a:rPr lang="ru-RU" sz="1200" dirty="0">
                <a:effectLst/>
                <a:latin typeface="Times New Roman"/>
                <a:ea typeface="Times New Roman"/>
              </a:rPr>
              <a:t>финансовых ресурсов для исполнения контракта;</a:t>
            </a:r>
          </a:p>
          <a:p>
            <a:pPr marL="342900" indent="-342900" algn="just">
              <a:spcAft>
                <a:spcPts val="0"/>
              </a:spcAft>
              <a:buAutoNum type="arabicParenR"/>
            </a:pPr>
            <a:endParaRPr lang="ru-RU" sz="1300" dirty="0">
              <a:effectLst/>
              <a:latin typeface="Arial"/>
              <a:ea typeface="Times New Roman"/>
            </a:endParaRPr>
          </a:p>
          <a:p>
            <a:pPr indent="457200" algn="just">
              <a:spcAft>
                <a:spcPts val="0"/>
              </a:spcAft>
            </a:pPr>
            <a:r>
              <a:rPr lang="ru-RU" sz="1200" dirty="0">
                <a:effectLst/>
                <a:latin typeface="Times New Roman"/>
                <a:ea typeface="Times New Roman"/>
              </a:rPr>
              <a:t>2) на праве собственности или ином законном основании оборудования и других материальных ресурсов для исполнения контракта;</a:t>
            </a:r>
          </a:p>
          <a:p>
            <a:pPr indent="457200" algn="just">
              <a:spcAft>
                <a:spcPts val="0"/>
              </a:spcAft>
            </a:pPr>
            <a:endParaRPr lang="ru-RU" sz="1300" dirty="0">
              <a:effectLst/>
              <a:latin typeface="Arial"/>
              <a:ea typeface="Times New Roman"/>
            </a:endParaRPr>
          </a:p>
          <a:p>
            <a:pPr indent="457200" algn="just">
              <a:spcAft>
                <a:spcPts val="0"/>
              </a:spcAft>
            </a:pPr>
            <a:r>
              <a:rPr lang="ru-RU" sz="1200" dirty="0">
                <a:effectLst/>
                <a:latin typeface="Times New Roman"/>
                <a:ea typeface="Times New Roman"/>
              </a:rPr>
              <a:t>3) опыта работы, связанного с предметом контракта, и деловой репутации;</a:t>
            </a:r>
          </a:p>
          <a:p>
            <a:pPr indent="457200" algn="just">
              <a:spcAft>
                <a:spcPts val="0"/>
              </a:spcAft>
            </a:pPr>
            <a:endParaRPr lang="ru-RU" sz="1300" dirty="0">
              <a:effectLst/>
              <a:latin typeface="Arial"/>
              <a:ea typeface="Times New Roman"/>
            </a:endParaRPr>
          </a:p>
          <a:p>
            <a:pPr indent="457200" algn="just">
              <a:spcAft>
                <a:spcPts val="0"/>
              </a:spcAft>
            </a:pPr>
            <a:r>
              <a:rPr lang="ru-RU" sz="1200" dirty="0">
                <a:effectLst/>
                <a:latin typeface="Times New Roman"/>
                <a:ea typeface="Times New Roman"/>
              </a:rPr>
              <a:t>4) необходимого количества специалистов и иных работников определенного уровня квалификации для исполнения контракта.</a:t>
            </a:r>
          </a:p>
          <a:p>
            <a:pPr indent="457200" algn="just">
              <a:spcAft>
                <a:spcPts val="0"/>
              </a:spcAft>
            </a:pPr>
            <a:endParaRPr lang="ru-RU" sz="1200" dirty="0">
              <a:effectLst/>
              <a:latin typeface="Times New Roman"/>
              <a:ea typeface="Times New Roman"/>
            </a:endParaRPr>
          </a:p>
          <a:p>
            <a:pPr indent="457200" algn="just">
              <a:spcAft>
                <a:spcPts val="0"/>
              </a:spcAft>
            </a:pPr>
            <a:r>
              <a:rPr kumimoji="0" lang="ru-RU" sz="1200" b="1" i="0" u="none" strike="noStrike" kern="1200" cap="none" spc="0" normalizeH="0" baseline="0" noProof="0" dirty="0">
                <a:ln>
                  <a:noFill/>
                </a:ln>
                <a:solidFill>
                  <a:srgbClr val="106BBE"/>
                </a:solidFill>
                <a:effectLst/>
                <a:uLnTx/>
                <a:uFillTx/>
                <a:latin typeface="Times New Roman"/>
                <a:ea typeface="Times New Roman"/>
                <a:hlinkClick r:id="rId6" action="ppaction://hlinkfile"/>
              </a:rPr>
              <a:t>пунктами 3 - 8 части 1 статьи 31</a:t>
            </a:r>
            <a:r>
              <a:rPr kumimoji="0" lang="ru-RU" sz="1200" b="0" i="0" u="none" strike="noStrike" kern="1200" cap="none" spc="0" normalizeH="0" baseline="0" noProof="0" dirty="0">
                <a:ln>
                  <a:noFill/>
                </a:ln>
                <a:solidFill>
                  <a:prstClr val="black"/>
                </a:solidFill>
                <a:effectLst/>
                <a:uLnTx/>
                <a:uFillTx/>
                <a:latin typeface="Times New Roman"/>
                <a:ea typeface="Times New Roman"/>
              </a:rPr>
              <a:t> (см. слайд)</a:t>
            </a:r>
          </a:p>
          <a:p>
            <a:pPr indent="457200" algn="just">
              <a:spcAft>
                <a:spcPts val="0"/>
              </a:spcAft>
            </a:pPr>
            <a:endParaRPr kumimoji="0" lang="ru-RU" sz="1200" b="0" i="0" u="none" strike="noStrike" kern="1200" cap="none" spc="0" normalizeH="0" baseline="0" noProof="0" dirty="0">
              <a:ln>
                <a:noFill/>
              </a:ln>
              <a:solidFill>
                <a:prstClr val="black"/>
              </a:solidFill>
              <a:effectLst/>
              <a:uLnTx/>
              <a:uFillTx/>
              <a:latin typeface="Times New Roman"/>
              <a:ea typeface="Times New Roman"/>
            </a:endParaRPr>
          </a:p>
          <a:p>
            <a:pPr indent="457200" algn="just">
              <a:spcAft>
                <a:spcPts val="0"/>
              </a:spcAft>
            </a:pPr>
            <a:r>
              <a:rPr kumimoji="0" lang="ru-RU" sz="1200" b="1" i="0" u="none" strike="noStrike" kern="1200" cap="none" spc="0" normalizeH="0" baseline="0" noProof="0" dirty="0">
                <a:ln>
                  <a:noFill/>
                </a:ln>
                <a:solidFill>
                  <a:srgbClr val="106BBE"/>
                </a:solidFill>
                <a:effectLst/>
                <a:uLnTx/>
                <a:uFillTx/>
                <a:latin typeface="Times New Roman"/>
                <a:ea typeface="Times New Roman"/>
                <a:hlinkClick r:id="rId7" action="ppaction://hlinkfile"/>
              </a:rPr>
              <a:t>статьями 28 - 30</a:t>
            </a:r>
            <a:r>
              <a:rPr kumimoji="0" lang="ru-RU" sz="1200" b="0" i="0" u="none" strike="noStrike" kern="1200" cap="none" spc="0" normalizeH="0" baseline="0" noProof="0" dirty="0">
                <a:ln>
                  <a:noFill/>
                </a:ln>
                <a:solidFill>
                  <a:prstClr val="black"/>
                </a:solidFill>
                <a:effectLst/>
                <a:uLnTx/>
                <a:uFillTx/>
                <a:latin typeface="Times New Roman"/>
                <a:ea typeface="Times New Roman"/>
              </a:rPr>
              <a:t> УИС, ОИ, СМП, СО НКО</a:t>
            </a:r>
          </a:p>
          <a:p>
            <a:pPr indent="457200" algn="just">
              <a:spcAft>
                <a:spcPts val="0"/>
              </a:spcAft>
            </a:pPr>
            <a:endParaRPr kumimoji="0" lang="ru-RU" sz="1200" b="0" i="0" u="none" strike="noStrike" kern="1200" cap="none" spc="0" normalizeH="0" baseline="0" noProof="0" dirty="0">
              <a:ln>
                <a:noFill/>
              </a:ln>
              <a:solidFill>
                <a:prstClr val="black"/>
              </a:solidFill>
              <a:effectLst/>
              <a:uLnTx/>
              <a:uFillTx/>
              <a:latin typeface="Times New Roman"/>
              <a:ea typeface="Times New Roman"/>
            </a:endParaRPr>
          </a:p>
          <a:p>
            <a:pPr indent="457200" algn="just">
              <a:spcAft>
                <a:spcPts val="0"/>
              </a:spcAft>
            </a:pPr>
            <a:r>
              <a:rPr kumimoji="0" lang="ru-RU" sz="1200" b="1" i="0" u="none" strike="noStrike" kern="1200" cap="none" spc="0" normalizeH="0" baseline="0" noProof="0" dirty="0">
                <a:ln>
                  <a:noFill/>
                </a:ln>
                <a:solidFill>
                  <a:srgbClr val="106BBE"/>
                </a:solidFill>
                <a:effectLst/>
                <a:uLnTx/>
                <a:uFillTx/>
                <a:latin typeface="Times New Roman"/>
                <a:ea typeface="Times New Roman"/>
                <a:hlinkClick r:id="rId7" action="ppaction://hlinkfile"/>
              </a:rPr>
              <a:t>статья </a:t>
            </a:r>
            <a:r>
              <a:rPr kumimoji="0" lang="ru-RU" sz="1200" b="1" i="0" u="none" strike="noStrike" kern="1200" cap="none" spc="0" normalizeH="0" baseline="0" noProof="0" dirty="0">
                <a:ln>
                  <a:noFill/>
                </a:ln>
                <a:solidFill>
                  <a:srgbClr val="106BBE"/>
                </a:solidFill>
                <a:effectLst/>
                <a:uLnTx/>
                <a:uFillTx/>
                <a:latin typeface="Times New Roman"/>
                <a:ea typeface="Times New Roman"/>
              </a:rPr>
              <a:t>14 </a:t>
            </a:r>
            <a:r>
              <a:rPr lang="ru-RU" sz="1200" b="0" i="0" kern="1200" dirty="0">
                <a:solidFill>
                  <a:schemeClr val="tx1"/>
                </a:solidFill>
                <a:effectLst/>
                <a:latin typeface="+mn-lt"/>
                <a:ea typeface="+mn-ea"/>
                <a:cs typeface="+mn-cs"/>
              </a:rPr>
              <a:t>Применение национального режима при осуществлении закупок</a:t>
            </a:r>
            <a:endParaRPr lang="ru-RU" sz="1300" b="0" i="0" dirty="0">
              <a:effectLst/>
              <a:latin typeface="Arial"/>
              <a:ea typeface="Times New Roman"/>
            </a:endParaRPr>
          </a:p>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20</a:t>
            </a:fld>
            <a:endParaRPr lang="ru-RU" dirty="0"/>
          </a:p>
        </p:txBody>
      </p:sp>
    </p:spTree>
    <p:extLst>
      <p:ext uri="{BB962C8B-B14F-4D97-AF65-F5344CB8AC3E}">
        <p14:creationId xmlns:p14="http://schemas.microsoft.com/office/powerpoint/2010/main" val="14950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dirty="0"/>
              <a:t>Правительство РФ вправе устанавливать к участникам закупок отдельных видов ТРУ, закупки которых осуществляются путем проведения конкурсов с ограниченным участием, двухэтапных конкурсов, закрытых конкурсов с ограниченным участием, закрытых двухэтапных конкурсов или аукционов, дополнительные требования, в том числе к наличию:</a:t>
            </a:r>
          </a:p>
          <a:p>
            <a:r>
              <a:rPr lang="ru-RU" dirty="0"/>
              <a:t>- финансовых ресурсов для исполнения контракта;</a:t>
            </a:r>
          </a:p>
          <a:p>
            <a:r>
              <a:rPr lang="ru-RU" dirty="0"/>
              <a:t>- на праве собственности или ином законном основании оборудования и других материальных ресурсов для исполнения контракта;</a:t>
            </a:r>
          </a:p>
          <a:p>
            <a:r>
              <a:rPr lang="ru-RU" dirty="0"/>
              <a:t>- опыта работы, связанного с предметом контракта, и деловой репутации;</a:t>
            </a:r>
          </a:p>
          <a:p>
            <a:pPr marL="172719" indent="-172719">
              <a:buFontTx/>
              <a:buChar char="-"/>
            </a:pPr>
            <a:r>
              <a:rPr lang="ru-RU" dirty="0"/>
              <a:t>необходимого количества специалистов и иных работников определенного уровня квалификации для исполнения контракта.</a:t>
            </a:r>
          </a:p>
          <a:p>
            <a:pPr marL="172719" indent="-172719">
              <a:buFontTx/>
              <a:buChar char="-"/>
            </a:pPr>
            <a:endParaRPr lang="ru-RU" dirty="0"/>
          </a:p>
          <a:p>
            <a:r>
              <a:rPr lang="ru-RU" b="1" i="1" dirty="0"/>
              <a:t>Были изменены следующие требования:</a:t>
            </a:r>
            <a:endParaRPr lang="ru-RU" dirty="0"/>
          </a:p>
          <a:p>
            <a:r>
              <a:rPr lang="ru-RU" dirty="0"/>
              <a:t> </a:t>
            </a:r>
          </a:p>
          <a:p>
            <a:r>
              <a:rPr lang="ru-RU" dirty="0"/>
              <a:t>Отсутствие участника-</a:t>
            </a:r>
            <a:r>
              <a:rPr lang="ru-RU" dirty="0" err="1"/>
              <a:t>юрлица</a:t>
            </a:r>
            <a:r>
              <a:rPr lang="ru-RU" dirty="0"/>
              <a:t> в реестре недобросовестных поставщиков (подрядчиков, исполнителей). </a:t>
            </a:r>
          </a:p>
          <a:p>
            <a:r>
              <a:rPr lang="ru-RU" b="1" u="sng" dirty="0"/>
              <a:t>Установление данного требования теперь будет не правом, а обязанностью заказчика. </a:t>
            </a:r>
            <a:endParaRPr lang="ru-RU" dirty="0"/>
          </a:p>
          <a:p>
            <a:r>
              <a:rPr lang="ru-RU" b="1" u="sng" dirty="0"/>
              <a:t>Более того, он должен будет проверять присутствие в данном реестре не только участника закупки, но и его учредителей, членов коллегиального исполнительного органа, лица, исполняющего функции единоличного исполнительного органа;</a:t>
            </a:r>
            <a:endParaRPr lang="ru-RU" dirty="0"/>
          </a:p>
          <a:p>
            <a:r>
              <a:rPr lang="ru-RU" dirty="0"/>
              <a:t> </a:t>
            </a:r>
          </a:p>
          <a:p>
            <a:r>
              <a:rPr lang="ru-RU" dirty="0"/>
              <a:t>- об обладании участником закупки исключительными правами на результаты интеллектуальной деятельности, если в связи с исполнением контракта заказчик приобретает права на такие результаты (за исключением случаев, когда контракт заключается на создание произведения литературы или искусства, исполнение, на финансирование проката или показа национального фильма). </a:t>
            </a:r>
          </a:p>
          <a:p>
            <a:r>
              <a:rPr lang="ru-RU" dirty="0"/>
              <a:t>В соответствии с № 44-ФЗ данное требование будет устанавливаться к участникам закупки в обязательном порядке, а не по усмотрению заказчика, как это было предусмотрено в № 94-ФЗ.</a:t>
            </a:r>
          </a:p>
          <a:p>
            <a:r>
              <a:rPr lang="ru-RU" dirty="0"/>
              <a:t> </a:t>
            </a:r>
          </a:p>
          <a:p>
            <a:r>
              <a:rPr lang="ru-RU" b="1" u="sng" dirty="0"/>
              <a:t>Кроме того, добавлен ряд новых требований, которые также будут предъявляться ко всем участникам закупок:</a:t>
            </a:r>
            <a:endParaRPr lang="ru-RU" dirty="0"/>
          </a:p>
          <a:p>
            <a:r>
              <a:rPr lang="ru-RU" dirty="0"/>
              <a:t>-  правомочность участника закупки заключать контракт;</a:t>
            </a:r>
          </a:p>
          <a:p>
            <a:r>
              <a:rPr lang="ru-RU" dirty="0"/>
              <a:t>- отсутствие у участника закупки - физического лица либо у руководителя, членов коллегиального исполнительного органа или главного бухгалтера участника закупки - юридического лица судимости за преступления в сфере экономики (за исключением лиц, у которых такая судимость погашена или снята), а также неприменение в отношении указанных физических лиц наказания в виде лишения права занимать определенные должности или заниматься определенной деятельностью, связанной с поставкой товаров, выполнением работ, оказанием услуг, являющихся объектом закупки, и административного наказания в виде дисквалификации.</a:t>
            </a:r>
          </a:p>
          <a:p>
            <a:r>
              <a:rPr lang="ru-RU" dirty="0"/>
              <a:t> </a:t>
            </a:r>
          </a:p>
          <a:p>
            <a:r>
              <a:rPr lang="ru-RU" dirty="0"/>
              <a:t>Правительство РФ вправе устанавливать дополнительные требования к участникам закупок отдельных видов товаров, работ, услуг, закупки которых осуществляются путем проведения конкурсов с ограниченным участием, двухэтапных конкурсов, закрытых конкурсов с ограниченным участием, закрытых двухэтапных конкурсов или аукционов. </a:t>
            </a:r>
          </a:p>
          <a:p>
            <a:r>
              <a:rPr lang="ru-RU" dirty="0"/>
              <a:t>Если участник закупки или победитель определения поставщика (подрядчика, исполнителя) не соответствует требованиям, то в любой момент до заключения </a:t>
            </a:r>
            <a:r>
              <a:rPr lang="ru-RU" dirty="0" err="1"/>
              <a:t>госконтракта</a:t>
            </a:r>
            <a:r>
              <a:rPr lang="ru-RU" dirty="0"/>
              <a:t> он должен быть отстранен от закупки или ему должно быть отказано в заключении контракта. </a:t>
            </a:r>
          </a:p>
          <a:p>
            <a:r>
              <a:rPr lang="ru-RU" dirty="0"/>
              <a:t> </a:t>
            </a:r>
          </a:p>
          <a:p>
            <a:r>
              <a:rPr lang="ru-RU" dirty="0"/>
              <a:t>Участник будет отстранен также, если выяснится, что он закупки предоставил недостоверную информацию в отношении своего соответствия указанным требованиям.</a:t>
            </a:r>
          </a:p>
          <a:p>
            <a:r>
              <a:rPr lang="ru-RU" dirty="0"/>
              <a:t> </a:t>
            </a:r>
          </a:p>
          <a:p>
            <a:r>
              <a:rPr lang="ru-RU" dirty="0"/>
              <a:t>Кроме того, заказчик обязан будет отказаться от исполнения уже заключенного контракта, если обнаружит, что поставщик не соответствует требованиям.</a:t>
            </a:r>
          </a:p>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21</a:t>
            </a:fld>
            <a:endParaRPr lang="ru-RU" dirty="0"/>
          </a:p>
        </p:txBody>
      </p:sp>
    </p:spTree>
    <p:extLst>
      <p:ext uri="{BB962C8B-B14F-4D97-AF65-F5344CB8AC3E}">
        <p14:creationId xmlns:p14="http://schemas.microsoft.com/office/powerpoint/2010/main" val="3982791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sz="1200" b="1" i="1" kern="1200" dirty="0">
                <a:solidFill>
                  <a:schemeClr val="tx1"/>
                </a:solidFill>
                <a:effectLst/>
                <a:latin typeface="+mn-lt"/>
                <a:ea typeface="+mn-ea"/>
                <a:cs typeface="+mn-cs"/>
              </a:rPr>
              <a:t>. Контрактная служба</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1. Заказчики, совокупный годовой объем закупок которых в соответствии с планом-графиком превышает сто миллионов рублей, создают контрактные службы (при этом создание специального структурного подразделения не является обязательным).</a:t>
            </a:r>
          </a:p>
          <a:p>
            <a:r>
              <a:rPr lang="ru-RU" sz="1200" kern="1200" dirty="0">
                <a:solidFill>
                  <a:schemeClr val="tx1"/>
                </a:solidFill>
                <a:effectLst/>
                <a:latin typeface="+mn-lt"/>
                <a:ea typeface="+mn-ea"/>
                <a:cs typeface="+mn-cs"/>
              </a:rPr>
              <a:t>2. В случае, если совокупный годовой объем закупок заказчика в соответствии с планом-графиком не превышает сто миллионов рублей и у заказчика отсутствует контрактная служба, заказчик назначает должностное лицо, ответственное за осуществление закупки или нескольких закупок, включая исполнение каждого контракта (далее - контрактный управляющий).</a:t>
            </a:r>
          </a:p>
          <a:p>
            <a:r>
              <a:rPr lang="ru-RU" sz="1200" kern="1200" dirty="0">
                <a:solidFill>
                  <a:schemeClr val="tx1"/>
                </a:solidFill>
                <a:effectLst/>
                <a:latin typeface="+mn-lt"/>
                <a:ea typeface="+mn-ea"/>
                <a:cs typeface="+mn-cs"/>
              </a:rPr>
              <a:t>3. Контрактная служба действует в соответствии с положением (регламентом), разработанным и утвержденным на основании типового положения (регламента), утвержденного федеральным органом исполнительной власти по регулированию контрактной системы в сфере закупок.</a:t>
            </a:r>
          </a:p>
          <a:p>
            <a:r>
              <a:rPr lang="ru-RU" sz="1200" kern="1200" dirty="0">
                <a:solidFill>
                  <a:schemeClr val="tx1"/>
                </a:solidFill>
                <a:effectLst/>
                <a:latin typeface="+mn-lt"/>
                <a:ea typeface="+mn-ea"/>
                <a:cs typeface="+mn-cs"/>
              </a:rPr>
              <a:t>4. Контрактная служба, контрактный управляющий осуществляют следующие функции и полномочия:</a:t>
            </a:r>
          </a:p>
          <a:p>
            <a:r>
              <a:rPr lang="ru-RU" sz="1200" i="1" kern="1200" dirty="0">
                <a:solidFill>
                  <a:schemeClr val="tx1"/>
                </a:solidFill>
                <a:effectLst/>
                <a:latin typeface="+mn-lt"/>
                <a:ea typeface="+mn-ea"/>
                <a:cs typeface="+mn-cs"/>
              </a:rPr>
              <a:t>ГАРАНТ:</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Пункт 1 части 4 статьи 38 настоящего Федерального закона </a:t>
            </a:r>
            <a:r>
              <a:rPr lang="ru-RU" sz="1200" i="1" u="none" strike="noStrike" kern="1200" dirty="0">
                <a:solidFill>
                  <a:schemeClr val="tx1"/>
                </a:solidFill>
                <a:effectLst/>
                <a:latin typeface="+mn-lt"/>
                <a:ea typeface="+mn-ea"/>
                <a:cs typeface="+mn-cs"/>
                <a:hlinkClick r:id="rId3" action="ppaction://hlinkfile"/>
              </a:rPr>
              <a:t>вступает в силу</a:t>
            </a:r>
            <a:r>
              <a:rPr lang="ru-RU" sz="1200" i="1" kern="1200" dirty="0">
                <a:solidFill>
                  <a:schemeClr val="tx1"/>
                </a:solidFill>
                <a:effectLst/>
                <a:latin typeface="+mn-lt"/>
                <a:ea typeface="+mn-ea"/>
                <a:cs typeface="+mn-cs"/>
              </a:rPr>
              <a:t> с 1 января 2015 г.</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1) разрабатывают план закупок, осуществляют подготовку изменений для внесения в план закупок, размещают в единой информационной системе план закупок и внесенные в него изменения;</a:t>
            </a:r>
          </a:p>
          <a:p>
            <a:r>
              <a:rPr lang="ru-RU" sz="1200" i="1" kern="1200" dirty="0">
                <a:solidFill>
                  <a:schemeClr val="tx1"/>
                </a:solidFill>
                <a:effectLst/>
                <a:latin typeface="+mn-lt"/>
                <a:ea typeface="+mn-ea"/>
                <a:cs typeface="+mn-cs"/>
              </a:rPr>
              <a:t>ГАРАНТ:</a:t>
            </a:r>
            <a:endParaRPr lang="ru-RU" sz="1200" kern="1200" dirty="0">
              <a:solidFill>
                <a:schemeClr val="tx1"/>
              </a:solidFill>
              <a:effectLst/>
              <a:latin typeface="+mn-lt"/>
              <a:ea typeface="+mn-ea"/>
              <a:cs typeface="+mn-cs"/>
            </a:endParaRPr>
          </a:p>
          <a:p>
            <a:r>
              <a:rPr lang="ru-RU" sz="1200" i="1" kern="1200" dirty="0">
                <a:solidFill>
                  <a:schemeClr val="tx1"/>
                </a:solidFill>
                <a:effectLst/>
                <a:latin typeface="+mn-lt"/>
                <a:ea typeface="+mn-ea"/>
                <a:cs typeface="+mn-cs"/>
              </a:rPr>
              <a:t>Пункт 2 части 4 статьи 38 настоящего Федерального закона </a:t>
            </a:r>
            <a:r>
              <a:rPr lang="ru-RU" sz="1200" i="1" u="none" strike="noStrike" kern="1200" dirty="0">
                <a:solidFill>
                  <a:schemeClr val="tx1"/>
                </a:solidFill>
                <a:effectLst/>
                <a:latin typeface="+mn-lt"/>
                <a:ea typeface="+mn-ea"/>
                <a:cs typeface="+mn-cs"/>
                <a:hlinkClick r:id="rId3" action="ppaction://hlinkfile"/>
              </a:rPr>
              <a:t>вступает в силу</a:t>
            </a:r>
            <a:r>
              <a:rPr lang="ru-RU" sz="1200" i="1" kern="1200" dirty="0">
                <a:solidFill>
                  <a:schemeClr val="tx1"/>
                </a:solidFill>
                <a:effectLst/>
                <a:latin typeface="+mn-lt"/>
                <a:ea typeface="+mn-ea"/>
                <a:cs typeface="+mn-cs"/>
              </a:rPr>
              <a:t> с 1 января 2015 г.</a:t>
            </a:r>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2) разрабатывают план-график, осуществляют подготовку изменений для внесения в план-график, размещают в единой информационной системе план-график и внесенные в него изменения;</a:t>
            </a:r>
          </a:p>
          <a:p>
            <a:r>
              <a:rPr lang="ru-RU" sz="1200" kern="1200" dirty="0">
                <a:solidFill>
                  <a:schemeClr val="tx1"/>
                </a:solidFill>
                <a:effectLst/>
                <a:latin typeface="+mn-lt"/>
                <a:ea typeface="+mn-ea"/>
                <a:cs typeface="+mn-cs"/>
              </a:rPr>
              <a:t>3) осуществляют подготовку и размещение в единой информационной системе извещений об осуществлении закупок, документации о закупках и проектов контрактов, подготовку и направление приглашений принять участие в определении поставщиков (подрядчиков, исполнителей) закрытыми способами;</a:t>
            </a:r>
          </a:p>
          <a:p>
            <a:r>
              <a:rPr lang="ru-RU" sz="1200" kern="1200" dirty="0">
                <a:solidFill>
                  <a:schemeClr val="tx1"/>
                </a:solidFill>
                <a:effectLst/>
                <a:latin typeface="+mn-lt"/>
                <a:ea typeface="+mn-ea"/>
                <a:cs typeface="+mn-cs"/>
              </a:rPr>
              <a:t>4) обеспечивают осуществление закупок, в том числе заключение контрактов;</a:t>
            </a:r>
          </a:p>
          <a:p>
            <a:r>
              <a:rPr lang="ru-RU" sz="1200" kern="1200" dirty="0">
                <a:solidFill>
                  <a:schemeClr val="tx1"/>
                </a:solidFill>
                <a:effectLst/>
                <a:latin typeface="+mn-lt"/>
                <a:ea typeface="+mn-ea"/>
                <a:cs typeface="+mn-cs"/>
              </a:rPr>
              <a:t>5) участвуют в рассмотрении дел об обжаловании результатов определения поставщиков (подрядчиков, исполнителей) и осуществляют подготовку материалов для выполнения претензионной работы;</a:t>
            </a:r>
          </a:p>
          <a:p>
            <a:r>
              <a:rPr lang="ru-RU" sz="1200" kern="1200" dirty="0">
                <a:solidFill>
                  <a:schemeClr val="tx1"/>
                </a:solidFill>
                <a:effectLst/>
                <a:latin typeface="+mn-lt"/>
                <a:ea typeface="+mn-ea"/>
                <a:cs typeface="+mn-cs"/>
              </a:rPr>
              <a:t>6) организуют в случае необходимости на стадии планирования закупок консультации с поставщиками (подрядчиками, исполнителями) и участвуют в таких консультациях в целях определения состояния конкурентной среды на соответствующих рынках товаров, работ, услуг, определения наилучших технологий и других решений для обеспечения государственных и муниципальных нужд;</a:t>
            </a:r>
          </a:p>
          <a:p>
            <a:r>
              <a:rPr lang="ru-RU" sz="1200" kern="1200" dirty="0">
                <a:solidFill>
                  <a:schemeClr val="tx1"/>
                </a:solidFill>
                <a:effectLst/>
                <a:latin typeface="+mn-lt"/>
                <a:ea typeface="+mn-ea"/>
                <a:cs typeface="+mn-cs"/>
              </a:rPr>
              <a:t>7) осуществляют иные полномочия, предусмотренные настоящим Федеральным законом.</a:t>
            </a:r>
          </a:p>
          <a:p>
            <a:r>
              <a:rPr lang="ru-RU" sz="1200" kern="1200" dirty="0">
                <a:solidFill>
                  <a:schemeClr val="tx1"/>
                </a:solidFill>
                <a:effectLst/>
                <a:latin typeface="+mn-lt"/>
                <a:ea typeface="+mn-ea"/>
                <a:cs typeface="+mn-cs"/>
              </a:rPr>
              <a:t>5. При централизации закупок в соответствии с </a:t>
            </a:r>
            <a:r>
              <a:rPr lang="ru-RU" sz="1200" b="1" u="none" strike="noStrike" kern="1200" dirty="0">
                <a:solidFill>
                  <a:schemeClr val="tx1"/>
                </a:solidFill>
                <a:effectLst/>
                <a:latin typeface="+mn-lt"/>
                <a:ea typeface="+mn-ea"/>
                <a:cs typeface="+mn-cs"/>
                <a:hlinkClick r:id="rId4" action="ppaction://hlinkfile"/>
              </a:rPr>
              <a:t>частью 1 статьи 26</a:t>
            </a:r>
            <a:r>
              <a:rPr lang="ru-RU" sz="1200" kern="1200" dirty="0">
                <a:solidFill>
                  <a:schemeClr val="tx1"/>
                </a:solidFill>
                <a:effectLst/>
                <a:latin typeface="+mn-lt"/>
                <a:ea typeface="+mn-ea"/>
                <a:cs typeface="+mn-cs"/>
              </a:rPr>
              <a:t> настоящего Федерального закона контрактная служба, контрактный управляющий осуществляют полномочия, предусмотренные настоящим Федеральным законом и не переданные соответствующим уполномоченному органу, уполномоченному учреждению, которые осуществляют полномочия на определение поставщиков (подрядчиков, исполнителей). При этом контрактная служба, контрактный управляющий несут ответственность в пределах осуществляемых ими полномочий.</a:t>
            </a:r>
          </a:p>
          <a:p>
            <a:r>
              <a:rPr lang="ru-RU" sz="1200" kern="1200" dirty="0">
                <a:solidFill>
                  <a:schemeClr val="tx1"/>
                </a:solidFill>
                <a:effectLst/>
                <a:latin typeface="+mn-lt"/>
                <a:ea typeface="+mn-ea"/>
                <a:cs typeface="+mn-cs"/>
              </a:rPr>
              <a:t>6. Работники контрактной службы, контрактный управляющий должны иметь высшее образование или дополнительное профессиональное образование в сфере закупок.</a:t>
            </a:r>
          </a:p>
          <a:p>
            <a:endParaRPr lang="ru-RU" dirty="0"/>
          </a:p>
          <a:p>
            <a:endParaRPr lang="ru-RU" dirty="0"/>
          </a:p>
          <a:p>
            <a:r>
              <a:rPr lang="ru-RU" dirty="0"/>
              <a:t>Ст. 112.</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a:solidFill>
                  <a:schemeClr val="tx1"/>
                </a:solidFill>
                <a:effectLst/>
                <a:latin typeface="+mn-lt"/>
                <a:ea typeface="+mn-ea"/>
                <a:cs typeface="+mn-cs"/>
              </a:rPr>
              <a:t>23. До 1 января 2016 года работником контрактной службы или контрактным управляющим может быть лицо, имеющее профессиональное образование или дополнительное профессиональное образование в сфере размещения заказов на поставки товаров, выполнение работ, оказание услуг для государственных и муниципальных нужд.</a:t>
            </a:r>
          </a:p>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23</a:t>
            </a:fld>
            <a:endParaRPr lang="ru-RU" dirty="0"/>
          </a:p>
        </p:txBody>
      </p:sp>
    </p:spTree>
    <p:extLst>
      <p:ext uri="{BB962C8B-B14F-4D97-AF65-F5344CB8AC3E}">
        <p14:creationId xmlns:p14="http://schemas.microsoft.com/office/powerpoint/2010/main" val="166086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21167">
              <a:defRPr/>
            </a:pPr>
            <a:r>
              <a:rPr lang="ru-RU" dirty="0">
                <a:hlinkClick r:id="rId3"/>
              </a:rPr>
              <a:t>Приказ Министерства экономического развития РФ от 2 октября 2013 г. N 567</a:t>
            </a:r>
            <a:br>
              <a:rPr lang="ru-RU" dirty="0">
                <a:hlinkClick r:id="rId3"/>
              </a:rPr>
            </a:br>
            <a:r>
              <a:rPr lang="ru-RU" dirty="0">
                <a:hlinkClick r:id="rId3"/>
              </a:rPr>
              <a:t>"Об утверждении Методических рекомендаций по применению методов определения начальной (максимальной) цены контракта, цены контракта, заключаемого с единственным поставщиком (подрядчиком, исполнителем)"</a:t>
            </a:r>
            <a:endParaRPr lang="ru-RU" b="1" dirty="0"/>
          </a:p>
          <a:p>
            <a:endParaRPr lang="ru-RU" dirty="0"/>
          </a:p>
        </p:txBody>
      </p:sp>
      <p:sp>
        <p:nvSpPr>
          <p:cNvPr id="4" name="Номер слайда 3"/>
          <p:cNvSpPr>
            <a:spLocks noGrp="1"/>
          </p:cNvSpPr>
          <p:nvPr>
            <p:ph type="sldNum" sz="quarter" idx="10"/>
          </p:nvPr>
        </p:nvSpPr>
        <p:spPr/>
        <p:txBody>
          <a:bodyPr/>
          <a:lstStyle/>
          <a:p>
            <a:pPr>
              <a:defRPr/>
            </a:pPr>
            <a:fld id="{87E704F0-551B-40FA-872E-796EBEBD9620}" type="slidenum">
              <a:rPr lang="ru-RU" smtClean="0"/>
              <a:pPr>
                <a:defRPr/>
              </a:pPr>
              <a:t>30</a:t>
            </a:fld>
            <a:endParaRPr lang="ru-RU" dirty="0"/>
          </a:p>
        </p:txBody>
      </p:sp>
    </p:spTree>
    <p:extLst>
      <p:ext uri="{BB962C8B-B14F-4D97-AF65-F5344CB8AC3E}">
        <p14:creationId xmlns:p14="http://schemas.microsoft.com/office/powerpoint/2010/main" val="214396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8994DB4-12CC-44D4-B569-321EEC81BDDA}" type="datetimeFigureOut">
              <a:rPr lang="ru-RU" smtClean="0"/>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169913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994DB4-12CC-44D4-B569-321EEC81BDDA}" type="datetimeFigureOut">
              <a:rPr lang="ru-RU" smtClean="0"/>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3330038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994DB4-12CC-44D4-B569-321EEC81BDDA}" type="datetimeFigureOut">
              <a:rPr lang="ru-RU" smtClean="0"/>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159292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77813"/>
            <a:ext cx="10363200" cy="1143000"/>
          </a:xfrm>
        </p:spPr>
        <p:txBody>
          <a:bodyPr/>
          <a:lstStyle/>
          <a:p>
            <a:r>
              <a:rPr lang="ru-RU"/>
              <a:t>Образец заголовка</a:t>
            </a:r>
          </a:p>
        </p:txBody>
      </p:sp>
      <p:sp>
        <p:nvSpPr>
          <p:cNvPr id="3" name="Текст 2"/>
          <p:cNvSpPr>
            <a:spLocks noGrp="1"/>
          </p:cNvSpPr>
          <p:nvPr>
            <p:ph type="body" sz="half" idx="1"/>
          </p:nvPr>
        </p:nvSpPr>
        <p:spPr>
          <a:xfrm>
            <a:off x="1219200" y="1600201"/>
            <a:ext cx="50800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502400" y="1600201"/>
            <a:ext cx="50800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p:cNvSpPr>
            <a:spLocks noGrp="1" noChangeArrowheads="1"/>
          </p:cNvSpPr>
          <p:nvPr>
            <p:ph type="sldNum" sz="quarter" idx="10"/>
          </p:nvPr>
        </p:nvSpPr>
        <p:spPr/>
        <p:txBody>
          <a:bodyPr/>
          <a:lstStyle>
            <a:lvl1pPr>
              <a:defRPr/>
            </a:lvl1pPr>
          </a:lstStyle>
          <a:p>
            <a:pPr>
              <a:defRPr/>
            </a:pPr>
            <a:fld id="{90383849-E875-294A-9347-B209F240C6C2}" type="slidenum">
              <a:rPr lang="ru-RU"/>
              <a:pPr>
                <a:defRPr/>
              </a:pPr>
              <a:t>‹#›</a:t>
            </a:fld>
            <a:endParaRPr lang="ru-RU"/>
          </a:p>
        </p:txBody>
      </p:sp>
    </p:spTree>
    <p:extLst>
      <p:ext uri="{BB962C8B-B14F-4D97-AF65-F5344CB8AC3E}">
        <p14:creationId xmlns:p14="http://schemas.microsoft.com/office/powerpoint/2010/main" val="3484877861"/>
      </p:ext>
    </p:extLst>
  </p:cSld>
  <p:clrMapOvr>
    <a:masterClrMapping/>
  </p:clrMapOvr>
  <p:transition>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Пустой слайд">
    <p:spTree>
      <p:nvGrpSpPr>
        <p:cNvPr id="1" name=""/>
        <p:cNvGrpSpPr/>
        <p:nvPr/>
      </p:nvGrpSpPr>
      <p:grpSpPr>
        <a:xfrm>
          <a:off x="0" y="0"/>
          <a:ext cx="0" cy="0"/>
          <a:chOff x="0" y="0"/>
          <a:chExt cx="0" cy="0"/>
        </a:xfrm>
      </p:grpSpPr>
      <p:sp>
        <p:nvSpPr>
          <p:cNvPr id="3" name="Прямоугольник 2"/>
          <p:cNvSpPr>
            <a:spLocks noChangeArrowheads="1"/>
          </p:cNvSpPr>
          <p:nvPr userDrawn="1"/>
        </p:nvSpPr>
        <p:spPr bwMode="auto">
          <a:xfrm>
            <a:off x="1328640" y="227545"/>
            <a:ext cx="2503680" cy="1225569"/>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82935" tIns="41468" rIns="82935" bIns="41468"/>
          <a:lstStyle>
            <a:lvl1pPr defTabSz="455613">
              <a:lnSpc>
                <a:spcPct val="93000"/>
              </a:lnSpc>
              <a:buClr>
                <a:srgbClr val="000000"/>
              </a:buClr>
              <a:buSzPct val="100000"/>
              <a:buFont typeface="Times New Roman" panose="02020603050405020304" pitchFamily="18"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1pPr>
            <a:lvl2pPr defTabSz="455613">
              <a:lnSpc>
                <a:spcPct val="93000"/>
              </a:lnSpc>
              <a:buClr>
                <a:srgbClr val="000000"/>
              </a:buClr>
              <a:buSzPct val="100000"/>
              <a:buFont typeface="Times New Roman" panose="02020603050405020304" pitchFamily="18"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2pPr>
            <a:lvl3pPr defTabSz="455613">
              <a:lnSpc>
                <a:spcPct val="93000"/>
              </a:lnSpc>
              <a:buClr>
                <a:srgbClr val="000000"/>
              </a:buClr>
              <a:buSzPct val="100000"/>
              <a:buFont typeface="Times New Roman" panose="02020603050405020304" pitchFamily="18"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3pPr>
            <a:lvl4pPr defTabSz="455613">
              <a:lnSpc>
                <a:spcPct val="93000"/>
              </a:lnSpc>
              <a:buClr>
                <a:srgbClr val="000000"/>
              </a:buClr>
              <a:buSzPct val="100000"/>
              <a:buFont typeface="Times New Roman" panose="02020603050405020304" pitchFamily="18"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4pPr>
            <a:lvl5pPr defTabSz="455613">
              <a:lnSpc>
                <a:spcPct val="93000"/>
              </a:lnSpc>
              <a:buClr>
                <a:srgbClr val="000000"/>
              </a:buClr>
              <a:buSzPct val="100000"/>
              <a:buFont typeface="Times New Roman" panose="02020603050405020304" pitchFamily="18"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5pPr>
            <a:lvl6pPr marL="2509838" indent="-223838" defTabSz="45561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6pPr>
            <a:lvl7pPr marL="2967038" indent="-223838" defTabSz="45561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7pPr>
            <a:lvl8pPr marL="3424238" indent="-223838" defTabSz="45561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8pPr>
            <a:lvl9pPr marL="3881438" indent="-223838" defTabSz="455613" eaLnBrk="0" fontAlgn="base" hangingPunct="0">
              <a:lnSpc>
                <a:spcPct val="93000"/>
              </a:lnSpc>
              <a:spcBef>
                <a:spcPct val="0"/>
              </a:spcBef>
              <a:spcAft>
                <a:spcPct val="0"/>
              </a:spcAft>
              <a:buClr>
                <a:srgbClr val="000000"/>
              </a:buClr>
              <a:buSzPct val="100000"/>
              <a:buFont typeface="Times New Roman" panose="02020603050405020304" pitchFamily="18" charset="0"/>
              <a:defRPr>
                <a:solidFill>
                  <a:schemeClr val="bg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hangingPunct="0">
              <a:spcBef>
                <a:spcPct val="0"/>
              </a:spcBef>
              <a:spcAft>
                <a:spcPct val="0"/>
              </a:spcAft>
              <a:defRPr/>
            </a:pPr>
            <a:endParaRPr lang="ru-RU" altLang="ru-RU" sz="1633">
              <a:solidFill>
                <a:srgbClr val="FFFFFF"/>
              </a:solidFill>
            </a:endParaRPr>
          </a:p>
        </p:txBody>
      </p:sp>
      <p:sp>
        <p:nvSpPr>
          <p:cNvPr id="15" name="Текст 14"/>
          <p:cNvSpPr>
            <a:spLocks noGrp="1"/>
          </p:cNvSpPr>
          <p:nvPr>
            <p:ph type="body" sz="quarter" idx="10"/>
          </p:nvPr>
        </p:nvSpPr>
        <p:spPr>
          <a:xfrm>
            <a:off x="1333468" y="1714490"/>
            <a:ext cx="9525033" cy="4143380"/>
          </a:xfrm>
        </p:spPr>
        <p:txBody>
          <a:bodyPr/>
          <a:lstStyle>
            <a:lvl1pPr marL="0" indent="0">
              <a:buNone/>
              <a:defRPr sz="1996">
                <a:solidFill>
                  <a:schemeClr val="tx1">
                    <a:lumMod val="75000"/>
                    <a:lumOff val="25000"/>
                  </a:schemeClr>
                </a:solidFill>
              </a:defRPr>
            </a:lvl1pPr>
            <a:lvl2pPr>
              <a:defRPr sz="1814">
                <a:solidFill>
                  <a:schemeClr val="tx1">
                    <a:lumMod val="75000"/>
                    <a:lumOff val="25000"/>
                  </a:schemeClr>
                </a:solidFill>
              </a:defRPr>
            </a:lvl2pPr>
            <a:lvl3pPr>
              <a:buNone/>
              <a:defRPr sz="1814">
                <a:solidFill>
                  <a:schemeClr val="tx1">
                    <a:lumMod val="75000"/>
                    <a:lumOff val="25000"/>
                  </a:schemeClr>
                </a:solidFill>
              </a:defRPr>
            </a:lvl3pPr>
            <a:lvl4pPr>
              <a:defRPr sz="1814">
                <a:solidFill>
                  <a:schemeClr val="tx1">
                    <a:lumMod val="75000"/>
                    <a:lumOff val="25000"/>
                  </a:schemeClr>
                </a:solidFill>
              </a:defRPr>
            </a:lvl4pPr>
            <a:lvl5pPr>
              <a:defRPr sz="1814">
                <a:solidFill>
                  <a:schemeClr val="tx1">
                    <a:lumMod val="75000"/>
                    <a:lumOff val="25000"/>
                  </a:schemeClr>
                </a:solidFill>
              </a:defRPr>
            </a:lvl5pPr>
          </a:lstStyle>
          <a:p>
            <a:pPr lvl="0"/>
            <a:r>
              <a:rPr lang="ru-RU" dirty="0"/>
              <a:t>Образец текста</a:t>
            </a:r>
          </a:p>
          <a:p>
            <a:pPr lvl="0"/>
            <a:endParaRPr lang="ru-RU" dirty="0"/>
          </a:p>
          <a:p>
            <a:pPr lvl="1"/>
            <a:r>
              <a:rPr lang="ru-RU" dirty="0"/>
              <a:t>Второй уровень</a:t>
            </a:r>
          </a:p>
        </p:txBody>
      </p:sp>
      <p:sp>
        <p:nvSpPr>
          <p:cNvPr id="4" name="Номер слайда 16"/>
          <p:cNvSpPr>
            <a:spLocks noGrp="1"/>
          </p:cNvSpPr>
          <p:nvPr>
            <p:ph type="sldNum" sz="quarter" idx="11"/>
          </p:nvPr>
        </p:nvSpPr>
        <p:spPr>
          <a:xfrm>
            <a:off x="9346560" y="6595893"/>
            <a:ext cx="2845440" cy="262108"/>
          </a:xfrm>
          <a:prstGeom prst="rect">
            <a:avLst/>
          </a:prstGeom>
        </p:spPr>
        <p:txBody>
          <a:bodyPr vert="horz" wrap="square" lIns="100783" tIns="50392" rIns="100783" bIns="50392"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defRPr sz="907">
                <a:solidFill>
                  <a:srgbClr val="FFFFFF"/>
                </a:solidFill>
              </a:defRPr>
            </a:lvl1pPr>
          </a:lstStyle>
          <a:p>
            <a:pPr defTabSz="410407" fontAlgn="base" hangingPunct="0">
              <a:spcBef>
                <a:spcPct val="0"/>
              </a:spcBef>
              <a:spcAft>
                <a:spcPct val="0"/>
              </a:spcAft>
              <a:defRPr/>
            </a:pPr>
            <a:fld id="{D2BCB83F-736F-4C1C-8E5A-7C3E51E234C5}" type="slidenum">
              <a:rPr lang="ru-RU" altLang="ru-RU" smtClean="0">
                <a:ea typeface="Arial Unicode MS" panose="020B0604020202020204" pitchFamily="34" charset="-128"/>
              </a:rPr>
              <a:pPr defTabSz="410407" fontAlgn="base" hangingPunct="0">
                <a:spcBef>
                  <a:spcPct val="0"/>
                </a:spcBef>
                <a:spcAft>
                  <a:spcPct val="0"/>
                </a:spcAft>
                <a:defRPr/>
              </a:pPr>
              <a:t>‹#›</a:t>
            </a:fld>
            <a:endParaRPr lang="ru-RU" altLang="ru-RU">
              <a:ea typeface="Arial Unicode MS" panose="020B0604020202020204" pitchFamily="34" charset="-128"/>
            </a:endParaRPr>
          </a:p>
        </p:txBody>
      </p:sp>
    </p:spTree>
    <p:extLst>
      <p:ext uri="{BB962C8B-B14F-4D97-AF65-F5344CB8AC3E}">
        <p14:creationId xmlns:p14="http://schemas.microsoft.com/office/powerpoint/2010/main" val="2344930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994DB4-12CC-44D4-B569-321EEC81BDDA}" type="datetimeFigureOut">
              <a:rPr lang="ru-RU" smtClean="0"/>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1215328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8994DB4-12CC-44D4-B569-321EEC81BDDA}" type="datetimeFigureOut">
              <a:rPr lang="ru-RU" smtClean="0"/>
              <a:t>25.03.2024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272976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8994DB4-12CC-44D4-B569-321EEC81BDDA}" type="datetimeFigureOut">
              <a:rPr lang="ru-RU" smtClean="0"/>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166930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8994DB4-12CC-44D4-B569-321EEC81BDDA}" type="datetimeFigureOut">
              <a:rPr lang="ru-RU" smtClean="0"/>
              <a:t>25.03.2024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2623216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8994DB4-12CC-44D4-B569-321EEC81BDDA}" type="datetimeFigureOut">
              <a:rPr lang="ru-RU" smtClean="0"/>
              <a:t>25.03.2024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303536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994DB4-12CC-44D4-B569-321EEC81BDDA}" type="datetimeFigureOut">
              <a:rPr lang="ru-RU" smtClean="0"/>
              <a:t>25.03.2024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338240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8994DB4-12CC-44D4-B569-321EEC81BDDA}" type="datetimeFigureOut">
              <a:rPr lang="ru-RU" smtClean="0"/>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1863142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8994DB4-12CC-44D4-B569-321EEC81BDDA}" type="datetimeFigureOut">
              <a:rPr lang="ru-RU" smtClean="0"/>
              <a:t>25.03.2024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D892AA-556D-428C-8B03-2A94FA7740CE}" type="slidenum">
              <a:rPr lang="ru-RU" smtClean="0"/>
              <a:t>‹#›</a:t>
            </a:fld>
            <a:endParaRPr lang="ru-RU"/>
          </a:p>
        </p:txBody>
      </p:sp>
    </p:spTree>
    <p:extLst>
      <p:ext uri="{BB962C8B-B14F-4D97-AF65-F5344CB8AC3E}">
        <p14:creationId xmlns:p14="http://schemas.microsoft.com/office/powerpoint/2010/main" val="250559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94DB4-12CC-44D4-B569-321EEC81BDDA}" type="datetimeFigureOut">
              <a:rPr lang="ru-RU" smtClean="0"/>
              <a:t>25.03.2024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892AA-556D-428C-8B03-2A94FA7740CE}" type="slidenum">
              <a:rPr lang="ru-RU" smtClean="0"/>
              <a:t>‹#›</a:t>
            </a:fld>
            <a:endParaRPr lang="ru-RU"/>
          </a:p>
        </p:txBody>
      </p:sp>
    </p:spTree>
    <p:extLst>
      <p:ext uri="{BB962C8B-B14F-4D97-AF65-F5344CB8AC3E}">
        <p14:creationId xmlns:p14="http://schemas.microsoft.com/office/powerpoint/2010/main" val="274860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slideLayout" Target="../slideLayouts/slideLayout7.xml"/><Relationship Id="rId7" Type="http://schemas.openxmlformats.org/officeDocument/2006/relationships/diagramLayout" Target="../diagrams/layout1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diagramData" Target="../diagrams/data14.xml"/><Relationship Id="rId5" Type="http://schemas.openxmlformats.org/officeDocument/2006/relationships/image" Target="../media/image12.emf"/><Relationship Id="rId10" Type="http://schemas.microsoft.com/office/2007/relationships/diagramDrawing" Target="../diagrams/drawing14.xml"/><Relationship Id="rId4" Type="http://schemas.openxmlformats.org/officeDocument/2006/relationships/oleObject" Target="../embeddings/oleObject1.bin"/><Relationship Id="rId9" Type="http://schemas.openxmlformats.org/officeDocument/2006/relationships/diagramColors" Target="../diagrams/colors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6507" y="1371600"/>
            <a:ext cx="6821035" cy="3512457"/>
          </a:xfrm>
        </p:spPr>
        <p:txBody>
          <a:bodyPr>
            <a:normAutofit fontScale="90000"/>
          </a:bodyPr>
          <a:lstStyle/>
          <a:p>
            <a:pPr algn="l" eaLnBrk="1" hangingPunct="1"/>
            <a:br>
              <a:rPr lang="ru-RU" altLang="ru-RU" sz="2400" b="1" dirty="0"/>
            </a:br>
            <a:br>
              <a:rPr lang="ru-RU" altLang="ru-RU" sz="2400" b="1" dirty="0"/>
            </a:br>
            <a:r>
              <a:rPr lang="ru-RU" altLang="ru-RU" sz="5300" b="1" dirty="0">
                <a:solidFill>
                  <a:srgbClr val="0070C0"/>
                </a:solidFill>
              </a:rPr>
              <a:t>Контрактная система в сфере государственных закупок</a:t>
            </a:r>
            <a:br>
              <a:rPr lang="ru-RU" altLang="ru-RU" sz="3600" b="1" dirty="0">
                <a:solidFill>
                  <a:srgbClr val="7030A0"/>
                </a:solidFill>
              </a:rPr>
            </a:br>
            <a:br>
              <a:rPr lang="ru-RU" altLang="ru-RU" sz="3600" b="1" dirty="0">
                <a:solidFill>
                  <a:srgbClr val="7030A0"/>
                </a:solidFill>
              </a:rPr>
            </a:br>
            <a:endParaRPr lang="ru-RU" altLang="ru-RU" sz="2400" b="1" dirty="0"/>
          </a:p>
        </p:txBody>
      </p:sp>
      <p:sp>
        <p:nvSpPr>
          <p:cNvPr id="5" name="TextBox 4">
            <a:extLst>
              <a:ext uri="{FF2B5EF4-FFF2-40B4-BE49-F238E27FC236}">
                <a16:creationId xmlns:a16="http://schemas.microsoft.com/office/drawing/2014/main" id="{164D5A3C-2FCA-4E48-B981-4BF3416C1D5B}"/>
              </a:ext>
            </a:extLst>
          </p:cNvPr>
          <p:cNvSpPr txBox="1"/>
          <p:nvPr/>
        </p:nvSpPr>
        <p:spPr>
          <a:xfrm>
            <a:off x="500743" y="5177695"/>
            <a:ext cx="11433628" cy="1477328"/>
          </a:xfrm>
          <a:prstGeom prst="rect">
            <a:avLst/>
          </a:prstGeom>
          <a:noFill/>
        </p:spPr>
        <p:txBody>
          <a:bodyPr wrap="square">
            <a:spAutoFit/>
          </a:bodyPr>
          <a:lstStyle/>
          <a:p>
            <a:r>
              <a:rPr lang="ru-RU" b="1" dirty="0"/>
              <a:t>Кафедра Фармации ФГБОУ ВО </a:t>
            </a:r>
            <a:r>
              <a:rPr lang="ru-RU" b="1" dirty="0" err="1"/>
              <a:t>КрасГМУ</a:t>
            </a:r>
            <a:r>
              <a:rPr lang="ru-RU" b="1" dirty="0"/>
              <a:t> им. проф. В.Ф. Войно - Ясенецкого МЗ РФ</a:t>
            </a:r>
          </a:p>
          <a:p>
            <a:r>
              <a:rPr lang="ru-RU" b="1" dirty="0"/>
              <a:t>Лекция № 8 по дисциплине «Организация лекарственного обеспечения»  для студентов   4 курса фармацевтического факультета обучающихся по специальности 33.05.01 - Фармация </a:t>
            </a:r>
          </a:p>
          <a:p>
            <a:r>
              <a:rPr lang="ru-RU" b="1" dirty="0"/>
              <a:t>старший преподаватель Краснопеева Ирина Владимировна</a:t>
            </a:r>
          </a:p>
          <a:p>
            <a:r>
              <a:rPr lang="ru-RU" b="1" dirty="0"/>
              <a:t>Красноярск, 2024</a:t>
            </a:r>
          </a:p>
        </p:txBody>
      </p:sp>
      <p:pic>
        <p:nvPicPr>
          <p:cNvPr id="6" name="Рисунок 5">
            <a:extLst>
              <a:ext uri="{FF2B5EF4-FFF2-40B4-BE49-F238E27FC236}">
                <a16:creationId xmlns:a16="http://schemas.microsoft.com/office/drawing/2014/main" id="{44951283-72BB-4AD6-B2BF-F02EEC46152B}"/>
              </a:ext>
            </a:extLst>
          </p:cNvPr>
          <p:cNvPicPr>
            <a:picLocks noChangeAspect="1"/>
          </p:cNvPicPr>
          <p:nvPr/>
        </p:nvPicPr>
        <p:blipFill>
          <a:blip r:embed="rId2"/>
          <a:stretch>
            <a:fillRect/>
          </a:stretch>
        </p:blipFill>
        <p:spPr>
          <a:xfrm>
            <a:off x="316507" y="336971"/>
            <a:ext cx="1152244" cy="1176630"/>
          </a:xfrm>
          <a:prstGeom prst="rect">
            <a:avLst/>
          </a:prstGeom>
        </p:spPr>
      </p:pic>
      <p:pic>
        <p:nvPicPr>
          <p:cNvPr id="7" name="Рисунок 6">
            <a:extLst>
              <a:ext uri="{FF2B5EF4-FFF2-40B4-BE49-F238E27FC236}">
                <a16:creationId xmlns:a16="http://schemas.microsoft.com/office/drawing/2014/main" id="{386D1CAF-05C2-4785-A533-F2CA97500A53}"/>
              </a:ext>
            </a:extLst>
          </p:cNvPr>
          <p:cNvPicPr>
            <a:picLocks noChangeAspect="1"/>
          </p:cNvPicPr>
          <p:nvPr/>
        </p:nvPicPr>
        <p:blipFill>
          <a:blip r:embed="rId3"/>
          <a:stretch>
            <a:fillRect/>
          </a:stretch>
        </p:blipFill>
        <p:spPr>
          <a:xfrm>
            <a:off x="7075036" y="633540"/>
            <a:ext cx="4451123" cy="4451123"/>
          </a:xfrm>
          <a:prstGeom prst="rect">
            <a:avLst/>
          </a:prstGeom>
          <a:effectLst>
            <a:softEdge rad="127000"/>
          </a:effectLst>
        </p:spPr>
      </p:pic>
    </p:spTree>
    <p:extLst>
      <p:ext uri="{BB962C8B-B14F-4D97-AF65-F5344CB8AC3E}">
        <p14:creationId xmlns:p14="http://schemas.microsoft.com/office/powerpoint/2010/main" val="3804299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pPr marL="0" indent="0">
              <a:buFont typeface="Arial" charset="0"/>
              <a:buNone/>
              <a:defRPr/>
            </a:pPr>
            <a:r>
              <a:rPr lang="ru-RU" sz="2800" b="1" dirty="0"/>
              <a:t>Конкурентные открытые способы</a:t>
            </a:r>
          </a:p>
          <a:p>
            <a:pPr>
              <a:defRPr/>
            </a:pPr>
            <a:endParaRPr lang="ru-RU" sz="900" b="1" dirty="0"/>
          </a:p>
          <a:p>
            <a:pPr>
              <a:defRPr/>
            </a:pPr>
            <a:r>
              <a:rPr lang="ru-RU" sz="2800" dirty="0"/>
              <a:t>Электронный аукцион</a:t>
            </a:r>
          </a:p>
          <a:p>
            <a:pPr>
              <a:defRPr/>
            </a:pPr>
            <a:r>
              <a:rPr lang="ru-RU" sz="2800" dirty="0"/>
              <a:t>Открытый конкурс</a:t>
            </a:r>
          </a:p>
          <a:p>
            <a:pPr>
              <a:defRPr/>
            </a:pPr>
            <a:r>
              <a:rPr lang="ru-RU" sz="2800" dirty="0"/>
              <a:t>Конкурс с ограниченным участием</a:t>
            </a:r>
          </a:p>
          <a:p>
            <a:pPr>
              <a:defRPr/>
            </a:pPr>
            <a:r>
              <a:rPr lang="ru-RU" sz="2800" dirty="0"/>
              <a:t>Двухэтапный конкурс</a:t>
            </a:r>
          </a:p>
          <a:p>
            <a:pPr>
              <a:defRPr/>
            </a:pPr>
            <a:r>
              <a:rPr lang="ru-RU" sz="2800" dirty="0"/>
              <a:t>Запрос предложений</a:t>
            </a:r>
          </a:p>
          <a:p>
            <a:pPr>
              <a:defRPr/>
            </a:pPr>
            <a:r>
              <a:rPr lang="ru-RU" sz="2800" dirty="0"/>
              <a:t>Запрос котировок</a:t>
            </a:r>
          </a:p>
          <a:p>
            <a:pPr>
              <a:defRPr/>
            </a:pPr>
            <a:r>
              <a:rPr lang="ru-RU" sz="2800" dirty="0"/>
              <a:t>Запрос котировок ГП и ЧС</a:t>
            </a:r>
          </a:p>
          <a:p>
            <a:pPr>
              <a:defRPr/>
            </a:pPr>
            <a:r>
              <a:rPr lang="ru-RU" sz="2800" dirty="0"/>
              <a:t>Предварительный отбор</a:t>
            </a:r>
          </a:p>
        </p:txBody>
      </p:sp>
      <p:sp>
        <p:nvSpPr>
          <p:cNvPr id="46083" name="Заголовок 1"/>
          <p:cNvSpPr>
            <a:spLocks noGrp="1"/>
          </p:cNvSpPr>
          <p:nvPr>
            <p:ph type="title"/>
          </p:nvPr>
        </p:nvSpPr>
        <p:spPr>
          <a:xfrm>
            <a:off x="825240" y="196671"/>
            <a:ext cx="10515600" cy="1325563"/>
          </a:xfrm>
        </p:spPr>
        <p:txBody>
          <a:bodyPr>
            <a:normAutofit/>
          </a:bodyPr>
          <a:lstStyle/>
          <a:p>
            <a:r>
              <a:rPr lang="ru-RU" b="1" dirty="0">
                <a:solidFill>
                  <a:srgbClr val="7030A0"/>
                </a:solidFill>
              </a:rPr>
              <a:t>Способы определения поставщиков</a:t>
            </a:r>
          </a:p>
        </p:txBody>
      </p:sp>
    </p:spTree>
    <p:extLst>
      <p:ext uri="{BB962C8B-B14F-4D97-AF65-F5344CB8AC3E}">
        <p14:creationId xmlns:p14="http://schemas.microsoft.com/office/powerpoint/2010/main" val="14401164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 с протоколом разногласий</a:t>
            </a:r>
          </a:p>
        </p:txBody>
      </p:sp>
      <p:sp>
        <p:nvSpPr>
          <p:cNvPr id="3" name="Стрелка вправо 2"/>
          <p:cNvSpPr/>
          <p:nvPr/>
        </p:nvSpPr>
        <p:spPr>
          <a:xfrm>
            <a:off x="144327" y="3203527"/>
            <a:ext cx="12163135"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69977" y="677382"/>
            <a:ext cx="2139249" cy="1068684"/>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7" name="Надпись 17"/>
          <p:cNvSpPr txBox="1"/>
          <p:nvPr/>
        </p:nvSpPr>
        <p:spPr>
          <a:xfrm>
            <a:off x="187625" y="2250285"/>
            <a:ext cx="2482419"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a:solidFill>
                  <a:schemeClr val="tx1"/>
                </a:solidFill>
                <a:effectLst/>
                <a:ea typeface="ＭＳ 明朝"/>
                <a:cs typeface="Times New Roman"/>
              </a:rPr>
              <a:t>Размещение проекта контракта заказчиком</a:t>
            </a:r>
          </a:p>
        </p:txBody>
      </p:sp>
      <p:sp>
        <p:nvSpPr>
          <p:cNvPr id="4" name="Стрелка вверх 3"/>
          <p:cNvSpPr/>
          <p:nvPr/>
        </p:nvSpPr>
        <p:spPr>
          <a:xfrm>
            <a:off x="115462" y="1284296"/>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 name="Стрелка вверх 56"/>
          <p:cNvSpPr/>
          <p:nvPr/>
        </p:nvSpPr>
        <p:spPr>
          <a:xfrm>
            <a:off x="2274003" y="3168334"/>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8" name="Стрелка вверх 57"/>
          <p:cNvSpPr/>
          <p:nvPr/>
        </p:nvSpPr>
        <p:spPr>
          <a:xfrm>
            <a:off x="4158325" y="3147571"/>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0" name="Стрелка вверх 59"/>
          <p:cNvSpPr/>
          <p:nvPr/>
        </p:nvSpPr>
        <p:spPr>
          <a:xfrm>
            <a:off x="5999346" y="3198958"/>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2078304" y="4011623"/>
            <a:ext cx="340658" cy="461665"/>
          </a:xfrm>
          <a:prstGeom prst="rect">
            <a:avLst/>
          </a:prstGeom>
          <a:noFill/>
        </p:spPr>
        <p:txBody>
          <a:bodyPr wrap="none" rtlCol="0">
            <a:spAutoFit/>
          </a:bodyPr>
          <a:lstStyle/>
          <a:p>
            <a:r>
              <a:rPr lang="ru-RU" sz="2400"/>
              <a:t>5</a:t>
            </a:r>
          </a:p>
        </p:txBody>
      </p:sp>
      <p:sp>
        <p:nvSpPr>
          <p:cNvPr id="7" name="TextBox 6"/>
          <p:cNvSpPr txBox="1"/>
          <p:nvPr/>
        </p:nvSpPr>
        <p:spPr>
          <a:xfrm>
            <a:off x="3911255" y="3968334"/>
            <a:ext cx="554381" cy="461665"/>
          </a:xfrm>
          <a:prstGeom prst="rect">
            <a:avLst/>
          </a:prstGeom>
          <a:noFill/>
        </p:spPr>
        <p:txBody>
          <a:bodyPr wrap="square" rtlCol="0">
            <a:spAutoFit/>
          </a:bodyPr>
          <a:lstStyle/>
          <a:p>
            <a:r>
              <a:rPr lang="ru-RU" sz="2400"/>
              <a:t>10</a:t>
            </a:r>
          </a:p>
        </p:txBody>
      </p:sp>
      <p:sp>
        <p:nvSpPr>
          <p:cNvPr id="8" name="TextBox 7"/>
          <p:cNvSpPr txBox="1"/>
          <p:nvPr/>
        </p:nvSpPr>
        <p:spPr>
          <a:xfrm>
            <a:off x="5801933" y="3939473"/>
            <a:ext cx="548648" cy="523220"/>
          </a:xfrm>
          <a:prstGeom prst="rect">
            <a:avLst/>
          </a:prstGeom>
          <a:noFill/>
        </p:spPr>
        <p:txBody>
          <a:bodyPr wrap="none" rtlCol="0">
            <a:spAutoFit/>
          </a:bodyPr>
          <a:lstStyle/>
          <a:p>
            <a:r>
              <a:rPr lang="ru-RU" sz="2800" b="1">
                <a:solidFill>
                  <a:srgbClr val="FF0000"/>
                </a:solidFill>
              </a:rPr>
              <a:t>13</a:t>
            </a:r>
          </a:p>
        </p:txBody>
      </p:sp>
      <p:sp>
        <p:nvSpPr>
          <p:cNvPr id="16" name="Стрелка вверх 15"/>
          <p:cNvSpPr/>
          <p:nvPr/>
        </p:nvSpPr>
        <p:spPr>
          <a:xfrm>
            <a:off x="7710476" y="3192625"/>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TextBox 16"/>
          <p:cNvSpPr txBox="1"/>
          <p:nvPr/>
        </p:nvSpPr>
        <p:spPr>
          <a:xfrm>
            <a:off x="7541928" y="4005290"/>
            <a:ext cx="496650" cy="461665"/>
          </a:xfrm>
          <a:prstGeom prst="rect">
            <a:avLst/>
          </a:prstGeom>
          <a:noFill/>
        </p:spPr>
        <p:txBody>
          <a:bodyPr wrap="none" rtlCol="0">
            <a:spAutoFit/>
          </a:bodyPr>
          <a:lstStyle/>
          <a:p>
            <a:r>
              <a:rPr lang="ru-RU" sz="2400"/>
              <a:t>16</a:t>
            </a:r>
          </a:p>
        </p:txBody>
      </p:sp>
      <p:sp>
        <p:nvSpPr>
          <p:cNvPr id="18" name="Стрелка вверх 17"/>
          <p:cNvSpPr/>
          <p:nvPr/>
        </p:nvSpPr>
        <p:spPr>
          <a:xfrm>
            <a:off x="9407171" y="3171862"/>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 name="TextBox 19"/>
          <p:cNvSpPr txBox="1"/>
          <p:nvPr/>
        </p:nvSpPr>
        <p:spPr>
          <a:xfrm>
            <a:off x="9209760" y="3998958"/>
            <a:ext cx="496650" cy="461665"/>
          </a:xfrm>
          <a:prstGeom prst="rect">
            <a:avLst/>
          </a:prstGeom>
          <a:noFill/>
        </p:spPr>
        <p:txBody>
          <a:bodyPr wrap="none" rtlCol="0">
            <a:spAutoFit/>
          </a:bodyPr>
          <a:lstStyle/>
          <a:p>
            <a:r>
              <a:rPr lang="ru-RU" sz="2400"/>
              <a:t>19</a:t>
            </a:r>
          </a:p>
        </p:txBody>
      </p:sp>
      <p:sp>
        <p:nvSpPr>
          <p:cNvPr id="6" name="TextBox 5"/>
          <p:cNvSpPr txBox="1"/>
          <p:nvPr/>
        </p:nvSpPr>
        <p:spPr>
          <a:xfrm>
            <a:off x="202058" y="5842337"/>
            <a:ext cx="11531706" cy="1015663"/>
          </a:xfrm>
          <a:prstGeom prst="rect">
            <a:avLst/>
          </a:prstGeom>
          <a:noFill/>
        </p:spPr>
        <p:txBody>
          <a:bodyPr wrap="square" rtlCol="0">
            <a:spAutoFit/>
          </a:bodyPr>
          <a:lstStyle/>
          <a:p>
            <a:r>
              <a:rPr lang="ru-RU" sz="2000" b="1">
                <a:ea typeface="ＭＳ 明朝"/>
                <a:cs typeface="Times New Roman"/>
              </a:rPr>
              <a:t>В случае наличия разногласий победитель составляет протокол разногласий и  размещает его в  ЕИС в течение 13 дней после итогового протокола</a:t>
            </a:r>
          </a:p>
          <a:p>
            <a:endParaRPr lang="ru-RU" sz="2000" b="1"/>
          </a:p>
        </p:txBody>
      </p:sp>
      <p:sp>
        <p:nvSpPr>
          <p:cNvPr id="9" name="Скругленная прямоугольная выноска 8"/>
          <p:cNvSpPr/>
          <p:nvPr/>
        </p:nvSpPr>
        <p:spPr>
          <a:xfrm>
            <a:off x="7909103" y="4675417"/>
            <a:ext cx="3117457" cy="966831"/>
          </a:xfrm>
          <a:prstGeom prst="wedgeRoundRectCallout">
            <a:avLst>
              <a:gd name="adj1" fmla="val -38713"/>
              <a:gd name="adj2" fmla="val -13160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solidFill>
                  <a:schemeClr val="tx1"/>
                </a:solidFill>
                <a:ea typeface="ＭＳ 明朝"/>
                <a:cs typeface="Times New Roman"/>
              </a:rPr>
              <a:t>Размещение победителем подписанного контракта и обеспечения исполнения</a:t>
            </a:r>
          </a:p>
        </p:txBody>
      </p:sp>
      <p:sp>
        <p:nvSpPr>
          <p:cNvPr id="11" name="Скругленная прямоугольная выноска 10"/>
          <p:cNvSpPr/>
          <p:nvPr/>
        </p:nvSpPr>
        <p:spPr>
          <a:xfrm>
            <a:off x="5700906" y="808097"/>
            <a:ext cx="3103024" cy="1038981"/>
          </a:xfrm>
          <a:prstGeom prst="wedgeRoundRectCallout">
            <a:avLst>
              <a:gd name="adj1" fmla="val -17006"/>
              <a:gd name="adj2" fmla="val 15288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ea typeface="ＭＳ 明朝"/>
                <a:cs typeface="Times New Roman"/>
              </a:rPr>
              <a:t>Размещение доработанного проекта контракта заказчиком</a:t>
            </a:r>
          </a:p>
        </p:txBody>
      </p:sp>
      <p:sp>
        <p:nvSpPr>
          <p:cNvPr id="27" name="Скругленная прямоугольная выноска 26"/>
          <p:cNvSpPr/>
          <p:nvPr/>
        </p:nvSpPr>
        <p:spPr>
          <a:xfrm>
            <a:off x="1090525" y="4798958"/>
            <a:ext cx="3103024" cy="1038981"/>
          </a:xfrm>
          <a:prstGeom prst="wedgeRoundRectCallout">
            <a:avLst>
              <a:gd name="adj1" fmla="val 13226"/>
              <a:gd name="adj2" fmla="val -14155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spcAft>
                <a:spcPts val="0"/>
              </a:spcAft>
            </a:pPr>
            <a:r>
              <a:rPr lang="ru-RU">
                <a:ea typeface="ＭＳ 明朝"/>
                <a:cs typeface="Times New Roman"/>
              </a:rPr>
              <a:t>Размещение протокола разногласий поставщиком</a:t>
            </a:r>
          </a:p>
        </p:txBody>
      </p:sp>
    </p:spTree>
    <p:extLst>
      <p:ext uri="{BB962C8B-B14F-4D97-AF65-F5344CB8AC3E}">
        <p14:creationId xmlns:p14="http://schemas.microsoft.com/office/powerpoint/2010/main" val="37677965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 с протоколом разногласий</a:t>
            </a:r>
          </a:p>
        </p:txBody>
      </p:sp>
      <p:sp>
        <p:nvSpPr>
          <p:cNvPr id="3" name="Стрелка вправо 2"/>
          <p:cNvSpPr/>
          <p:nvPr/>
        </p:nvSpPr>
        <p:spPr>
          <a:xfrm>
            <a:off x="144327" y="3203527"/>
            <a:ext cx="12163135"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69977" y="677382"/>
            <a:ext cx="2139249" cy="1068684"/>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7" name="Надпись 17"/>
          <p:cNvSpPr txBox="1"/>
          <p:nvPr/>
        </p:nvSpPr>
        <p:spPr>
          <a:xfrm>
            <a:off x="187625" y="2250285"/>
            <a:ext cx="2482419"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a:solidFill>
                  <a:schemeClr val="tx1"/>
                </a:solidFill>
                <a:effectLst/>
                <a:ea typeface="ＭＳ 明朝"/>
                <a:cs typeface="Times New Roman"/>
              </a:rPr>
              <a:t>Размещение проекта контракта заказчиком</a:t>
            </a:r>
          </a:p>
        </p:txBody>
      </p:sp>
      <p:sp>
        <p:nvSpPr>
          <p:cNvPr id="56" name="Надпись 24"/>
          <p:cNvSpPr txBox="1"/>
          <p:nvPr/>
        </p:nvSpPr>
        <p:spPr>
          <a:xfrm>
            <a:off x="8915783" y="2007256"/>
            <a:ext cx="3276217" cy="763362"/>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подписанного контракта заказчиком</a:t>
            </a:r>
          </a:p>
          <a:p>
            <a:pPr>
              <a:spcAft>
                <a:spcPts val="0"/>
              </a:spcAft>
            </a:pPr>
            <a:r>
              <a:rPr lang="ru-RU" sz="2000">
                <a:solidFill>
                  <a:schemeClr val="tx1"/>
                </a:solidFill>
                <a:effectLst/>
                <a:ea typeface="ＭＳ 明朝"/>
                <a:cs typeface="Times New Roman"/>
              </a:rPr>
              <a:t> </a:t>
            </a:r>
          </a:p>
        </p:txBody>
      </p:sp>
      <p:sp>
        <p:nvSpPr>
          <p:cNvPr id="4" name="Стрелка вверх 3"/>
          <p:cNvSpPr/>
          <p:nvPr/>
        </p:nvSpPr>
        <p:spPr>
          <a:xfrm>
            <a:off x="115462" y="1284296"/>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 name="Стрелка вверх 56"/>
          <p:cNvSpPr/>
          <p:nvPr/>
        </p:nvSpPr>
        <p:spPr>
          <a:xfrm>
            <a:off x="2274003" y="3168334"/>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8" name="Стрелка вверх 57"/>
          <p:cNvSpPr/>
          <p:nvPr/>
        </p:nvSpPr>
        <p:spPr>
          <a:xfrm>
            <a:off x="4158325" y="3147571"/>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0" name="Стрелка вверх 59"/>
          <p:cNvSpPr/>
          <p:nvPr/>
        </p:nvSpPr>
        <p:spPr>
          <a:xfrm>
            <a:off x="5999346" y="3198958"/>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2078304" y="4011623"/>
            <a:ext cx="340658" cy="461665"/>
          </a:xfrm>
          <a:prstGeom prst="rect">
            <a:avLst/>
          </a:prstGeom>
          <a:noFill/>
        </p:spPr>
        <p:txBody>
          <a:bodyPr wrap="none" rtlCol="0">
            <a:spAutoFit/>
          </a:bodyPr>
          <a:lstStyle/>
          <a:p>
            <a:r>
              <a:rPr lang="ru-RU" sz="2400"/>
              <a:t>5</a:t>
            </a:r>
          </a:p>
        </p:txBody>
      </p:sp>
      <p:sp>
        <p:nvSpPr>
          <p:cNvPr id="7" name="TextBox 6"/>
          <p:cNvSpPr txBox="1"/>
          <p:nvPr/>
        </p:nvSpPr>
        <p:spPr>
          <a:xfrm>
            <a:off x="3911255" y="3968334"/>
            <a:ext cx="554381" cy="461665"/>
          </a:xfrm>
          <a:prstGeom prst="rect">
            <a:avLst/>
          </a:prstGeom>
          <a:noFill/>
        </p:spPr>
        <p:txBody>
          <a:bodyPr wrap="square" rtlCol="0">
            <a:spAutoFit/>
          </a:bodyPr>
          <a:lstStyle/>
          <a:p>
            <a:r>
              <a:rPr lang="ru-RU" sz="2400"/>
              <a:t>10</a:t>
            </a:r>
          </a:p>
        </p:txBody>
      </p:sp>
      <p:sp>
        <p:nvSpPr>
          <p:cNvPr id="8" name="TextBox 7"/>
          <p:cNvSpPr txBox="1"/>
          <p:nvPr/>
        </p:nvSpPr>
        <p:spPr>
          <a:xfrm>
            <a:off x="5801933" y="3939473"/>
            <a:ext cx="548648" cy="523220"/>
          </a:xfrm>
          <a:prstGeom prst="rect">
            <a:avLst/>
          </a:prstGeom>
          <a:noFill/>
        </p:spPr>
        <p:txBody>
          <a:bodyPr wrap="none" rtlCol="0">
            <a:spAutoFit/>
          </a:bodyPr>
          <a:lstStyle/>
          <a:p>
            <a:r>
              <a:rPr lang="ru-RU" sz="2800" b="1">
                <a:solidFill>
                  <a:srgbClr val="FF0000"/>
                </a:solidFill>
              </a:rPr>
              <a:t>13</a:t>
            </a:r>
          </a:p>
        </p:txBody>
      </p:sp>
      <p:sp>
        <p:nvSpPr>
          <p:cNvPr id="10" name="Открывающая фигурная скобка 9"/>
          <p:cNvSpPr/>
          <p:nvPr/>
        </p:nvSpPr>
        <p:spPr>
          <a:xfrm rot="5400000">
            <a:off x="10290499" y="2020015"/>
            <a:ext cx="591729" cy="2265931"/>
          </a:xfrm>
          <a:prstGeom prst="leftBrace">
            <a:avLst>
              <a:gd name="adj1" fmla="val 41666"/>
              <a:gd name="adj2" fmla="val 50000"/>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16" name="Стрелка вверх 15"/>
          <p:cNvSpPr/>
          <p:nvPr/>
        </p:nvSpPr>
        <p:spPr>
          <a:xfrm>
            <a:off x="7710476" y="3192625"/>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TextBox 16"/>
          <p:cNvSpPr txBox="1"/>
          <p:nvPr/>
        </p:nvSpPr>
        <p:spPr>
          <a:xfrm>
            <a:off x="7541928" y="4005290"/>
            <a:ext cx="496650" cy="461665"/>
          </a:xfrm>
          <a:prstGeom prst="rect">
            <a:avLst/>
          </a:prstGeom>
          <a:noFill/>
        </p:spPr>
        <p:txBody>
          <a:bodyPr wrap="none" rtlCol="0">
            <a:spAutoFit/>
          </a:bodyPr>
          <a:lstStyle/>
          <a:p>
            <a:r>
              <a:rPr lang="ru-RU" sz="2400"/>
              <a:t>16</a:t>
            </a:r>
          </a:p>
        </p:txBody>
      </p:sp>
      <p:sp>
        <p:nvSpPr>
          <p:cNvPr id="18" name="Стрелка вверх 17"/>
          <p:cNvSpPr/>
          <p:nvPr/>
        </p:nvSpPr>
        <p:spPr>
          <a:xfrm>
            <a:off x="9407171" y="3171862"/>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9" name="Стрелка вверх 18"/>
          <p:cNvSpPr/>
          <p:nvPr/>
        </p:nvSpPr>
        <p:spPr>
          <a:xfrm>
            <a:off x="11753338" y="3151099"/>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 name="TextBox 19"/>
          <p:cNvSpPr txBox="1"/>
          <p:nvPr/>
        </p:nvSpPr>
        <p:spPr>
          <a:xfrm>
            <a:off x="9209760" y="3998958"/>
            <a:ext cx="496650" cy="461665"/>
          </a:xfrm>
          <a:prstGeom prst="rect">
            <a:avLst/>
          </a:prstGeom>
          <a:noFill/>
        </p:spPr>
        <p:txBody>
          <a:bodyPr wrap="none" rtlCol="0">
            <a:spAutoFit/>
          </a:bodyPr>
          <a:lstStyle/>
          <a:p>
            <a:r>
              <a:rPr lang="ru-RU" sz="2400"/>
              <a:t>19</a:t>
            </a:r>
          </a:p>
        </p:txBody>
      </p:sp>
      <p:sp>
        <p:nvSpPr>
          <p:cNvPr id="21" name="TextBox 20"/>
          <p:cNvSpPr txBox="1"/>
          <p:nvPr/>
        </p:nvSpPr>
        <p:spPr>
          <a:xfrm>
            <a:off x="11100439" y="3998957"/>
            <a:ext cx="496650" cy="461665"/>
          </a:xfrm>
          <a:prstGeom prst="rect">
            <a:avLst/>
          </a:prstGeom>
          <a:noFill/>
        </p:spPr>
        <p:txBody>
          <a:bodyPr wrap="none" rtlCol="0">
            <a:spAutoFit/>
          </a:bodyPr>
          <a:lstStyle/>
          <a:p>
            <a:r>
              <a:rPr lang="ru-RU" sz="2400"/>
              <a:t>22</a:t>
            </a:r>
          </a:p>
        </p:txBody>
      </p:sp>
      <p:sp>
        <p:nvSpPr>
          <p:cNvPr id="6" name="TextBox 5"/>
          <p:cNvSpPr txBox="1"/>
          <p:nvPr/>
        </p:nvSpPr>
        <p:spPr>
          <a:xfrm>
            <a:off x="202058" y="5842337"/>
            <a:ext cx="11531706" cy="1015663"/>
          </a:xfrm>
          <a:prstGeom prst="rect">
            <a:avLst/>
          </a:prstGeom>
          <a:noFill/>
        </p:spPr>
        <p:txBody>
          <a:bodyPr wrap="square" rtlCol="0">
            <a:spAutoFit/>
          </a:bodyPr>
          <a:lstStyle/>
          <a:p>
            <a:r>
              <a:rPr lang="ru-RU" sz="2000" b="1">
                <a:ea typeface="ＭＳ 明朝"/>
                <a:cs typeface="Times New Roman"/>
              </a:rPr>
              <a:t>В случае наличия разногласий победитель составляет протокол разногласий и  размещает его в  ЕИС в течение 13 дней после итогового протокола</a:t>
            </a:r>
          </a:p>
          <a:p>
            <a:endParaRPr lang="ru-RU" sz="2000" b="1"/>
          </a:p>
        </p:txBody>
      </p:sp>
      <p:sp>
        <p:nvSpPr>
          <p:cNvPr id="9" name="Скругленная прямоугольная выноска 8"/>
          <p:cNvSpPr/>
          <p:nvPr/>
        </p:nvSpPr>
        <p:spPr>
          <a:xfrm>
            <a:off x="7909103" y="4675417"/>
            <a:ext cx="3117457" cy="966831"/>
          </a:xfrm>
          <a:prstGeom prst="wedgeRoundRectCallout">
            <a:avLst>
              <a:gd name="adj1" fmla="val -38713"/>
              <a:gd name="adj2" fmla="val -13160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solidFill>
                  <a:schemeClr val="tx1"/>
                </a:solidFill>
                <a:ea typeface="ＭＳ 明朝"/>
                <a:cs typeface="Times New Roman"/>
              </a:rPr>
              <a:t>Размещение победителем подписанного контракта и обеспечения исполнения</a:t>
            </a:r>
          </a:p>
        </p:txBody>
      </p:sp>
      <p:sp>
        <p:nvSpPr>
          <p:cNvPr id="11" name="Скругленная прямоугольная выноска 10"/>
          <p:cNvSpPr/>
          <p:nvPr/>
        </p:nvSpPr>
        <p:spPr>
          <a:xfrm>
            <a:off x="5700906" y="808097"/>
            <a:ext cx="3103024" cy="1038981"/>
          </a:xfrm>
          <a:prstGeom prst="wedgeRoundRectCallout">
            <a:avLst>
              <a:gd name="adj1" fmla="val -17006"/>
              <a:gd name="adj2" fmla="val 15288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ea typeface="ＭＳ 明朝"/>
                <a:cs typeface="Times New Roman"/>
              </a:rPr>
              <a:t>Размещение доработанного проекта контракта заказчиком</a:t>
            </a:r>
          </a:p>
        </p:txBody>
      </p:sp>
      <p:sp>
        <p:nvSpPr>
          <p:cNvPr id="27" name="Скругленная прямоугольная выноска 26"/>
          <p:cNvSpPr/>
          <p:nvPr/>
        </p:nvSpPr>
        <p:spPr>
          <a:xfrm>
            <a:off x="1090525" y="4798958"/>
            <a:ext cx="3103024" cy="1038981"/>
          </a:xfrm>
          <a:prstGeom prst="wedgeRoundRectCallout">
            <a:avLst>
              <a:gd name="adj1" fmla="val 13226"/>
              <a:gd name="adj2" fmla="val -14155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spcAft>
                <a:spcPts val="0"/>
              </a:spcAft>
            </a:pPr>
            <a:r>
              <a:rPr lang="ru-RU">
                <a:ea typeface="ＭＳ 明朝"/>
                <a:cs typeface="Times New Roman"/>
              </a:rPr>
              <a:t>Размещение протокола разногласий поставщиком</a:t>
            </a:r>
          </a:p>
        </p:txBody>
      </p:sp>
    </p:spTree>
    <p:extLst>
      <p:ext uri="{BB962C8B-B14F-4D97-AF65-F5344CB8AC3E}">
        <p14:creationId xmlns:p14="http://schemas.microsoft.com/office/powerpoint/2010/main" val="134382595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 с протоколом разногласий</a:t>
            </a:r>
          </a:p>
        </p:txBody>
      </p:sp>
      <p:sp>
        <p:nvSpPr>
          <p:cNvPr id="3" name="Стрелка вправо 2"/>
          <p:cNvSpPr/>
          <p:nvPr/>
        </p:nvSpPr>
        <p:spPr>
          <a:xfrm>
            <a:off x="144327" y="3203527"/>
            <a:ext cx="12163135"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69977" y="677382"/>
            <a:ext cx="2139249" cy="1068684"/>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7" name="Надпись 17"/>
          <p:cNvSpPr txBox="1"/>
          <p:nvPr/>
        </p:nvSpPr>
        <p:spPr>
          <a:xfrm>
            <a:off x="187625" y="2250285"/>
            <a:ext cx="2482419"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a:solidFill>
                  <a:schemeClr val="tx1"/>
                </a:solidFill>
                <a:effectLst/>
                <a:ea typeface="ＭＳ 明朝"/>
                <a:cs typeface="Times New Roman"/>
              </a:rPr>
              <a:t>Размещение проекта контракта заказчиком</a:t>
            </a:r>
          </a:p>
        </p:txBody>
      </p:sp>
      <p:sp>
        <p:nvSpPr>
          <p:cNvPr id="56" name="Надпись 24"/>
          <p:cNvSpPr txBox="1"/>
          <p:nvPr/>
        </p:nvSpPr>
        <p:spPr>
          <a:xfrm>
            <a:off x="8915783" y="2007256"/>
            <a:ext cx="3276217" cy="763362"/>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подписанного контракта заказчиком</a:t>
            </a:r>
          </a:p>
          <a:p>
            <a:pPr>
              <a:spcAft>
                <a:spcPts val="0"/>
              </a:spcAft>
            </a:pPr>
            <a:r>
              <a:rPr lang="ru-RU" sz="2000">
                <a:solidFill>
                  <a:schemeClr val="tx1"/>
                </a:solidFill>
                <a:effectLst/>
                <a:ea typeface="ＭＳ 明朝"/>
                <a:cs typeface="Times New Roman"/>
              </a:rPr>
              <a:t> </a:t>
            </a:r>
          </a:p>
        </p:txBody>
      </p:sp>
      <p:sp>
        <p:nvSpPr>
          <p:cNvPr id="4" name="Стрелка вверх 3"/>
          <p:cNvSpPr/>
          <p:nvPr/>
        </p:nvSpPr>
        <p:spPr>
          <a:xfrm>
            <a:off x="115462" y="1284296"/>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 name="Стрелка вверх 56"/>
          <p:cNvSpPr/>
          <p:nvPr/>
        </p:nvSpPr>
        <p:spPr>
          <a:xfrm>
            <a:off x="2274003" y="3168334"/>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8" name="Стрелка вверх 57"/>
          <p:cNvSpPr/>
          <p:nvPr/>
        </p:nvSpPr>
        <p:spPr>
          <a:xfrm>
            <a:off x="4158325" y="3147571"/>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0" name="Стрелка вверх 59"/>
          <p:cNvSpPr/>
          <p:nvPr/>
        </p:nvSpPr>
        <p:spPr>
          <a:xfrm>
            <a:off x="5999346" y="3198958"/>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2078304" y="4011623"/>
            <a:ext cx="340658" cy="461665"/>
          </a:xfrm>
          <a:prstGeom prst="rect">
            <a:avLst/>
          </a:prstGeom>
          <a:noFill/>
        </p:spPr>
        <p:txBody>
          <a:bodyPr wrap="none" rtlCol="0">
            <a:spAutoFit/>
          </a:bodyPr>
          <a:lstStyle/>
          <a:p>
            <a:r>
              <a:rPr lang="ru-RU" sz="2400"/>
              <a:t>5</a:t>
            </a:r>
          </a:p>
        </p:txBody>
      </p:sp>
      <p:sp>
        <p:nvSpPr>
          <p:cNvPr id="7" name="TextBox 6"/>
          <p:cNvSpPr txBox="1"/>
          <p:nvPr/>
        </p:nvSpPr>
        <p:spPr>
          <a:xfrm>
            <a:off x="3911255" y="3968334"/>
            <a:ext cx="554381" cy="461665"/>
          </a:xfrm>
          <a:prstGeom prst="rect">
            <a:avLst/>
          </a:prstGeom>
          <a:noFill/>
        </p:spPr>
        <p:txBody>
          <a:bodyPr wrap="square" rtlCol="0">
            <a:spAutoFit/>
          </a:bodyPr>
          <a:lstStyle/>
          <a:p>
            <a:r>
              <a:rPr lang="ru-RU" sz="2400"/>
              <a:t>10</a:t>
            </a:r>
          </a:p>
        </p:txBody>
      </p:sp>
      <p:sp>
        <p:nvSpPr>
          <p:cNvPr id="8" name="TextBox 7"/>
          <p:cNvSpPr txBox="1"/>
          <p:nvPr/>
        </p:nvSpPr>
        <p:spPr>
          <a:xfrm>
            <a:off x="5801933" y="3939473"/>
            <a:ext cx="548648" cy="523220"/>
          </a:xfrm>
          <a:prstGeom prst="rect">
            <a:avLst/>
          </a:prstGeom>
          <a:noFill/>
        </p:spPr>
        <p:txBody>
          <a:bodyPr wrap="none" rtlCol="0">
            <a:spAutoFit/>
          </a:bodyPr>
          <a:lstStyle/>
          <a:p>
            <a:r>
              <a:rPr lang="ru-RU" sz="2800" b="1">
                <a:solidFill>
                  <a:srgbClr val="FF0000"/>
                </a:solidFill>
              </a:rPr>
              <a:t>13</a:t>
            </a:r>
          </a:p>
        </p:txBody>
      </p:sp>
      <p:sp>
        <p:nvSpPr>
          <p:cNvPr id="10" name="Открывающая фигурная скобка 9"/>
          <p:cNvSpPr/>
          <p:nvPr/>
        </p:nvSpPr>
        <p:spPr>
          <a:xfrm rot="5400000">
            <a:off x="10290499" y="2020015"/>
            <a:ext cx="591729" cy="2265931"/>
          </a:xfrm>
          <a:prstGeom prst="leftBrace">
            <a:avLst>
              <a:gd name="adj1" fmla="val 41666"/>
              <a:gd name="adj2" fmla="val 50000"/>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16" name="Стрелка вверх 15"/>
          <p:cNvSpPr/>
          <p:nvPr/>
        </p:nvSpPr>
        <p:spPr>
          <a:xfrm>
            <a:off x="7710476" y="3192625"/>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TextBox 16"/>
          <p:cNvSpPr txBox="1"/>
          <p:nvPr/>
        </p:nvSpPr>
        <p:spPr>
          <a:xfrm>
            <a:off x="7541928" y="4005290"/>
            <a:ext cx="496650" cy="461665"/>
          </a:xfrm>
          <a:prstGeom prst="rect">
            <a:avLst/>
          </a:prstGeom>
          <a:noFill/>
        </p:spPr>
        <p:txBody>
          <a:bodyPr wrap="none" rtlCol="0">
            <a:spAutoFit/>
          </a:bodyPr>
          <a:lstStyle/>
          <a:p>
            <a:r>
              <a:rPr lang="ru-RU" sz="2400"/>
              <a:t>16</a:t>
            </a:r>
          </a:p>
        </p:txBody>
      </p:sp>
      <p:sp>
        <p:nvSpPr>
          <p:cNvPr id="18" name="Стрелка вверх 17"/>
          <p:cNvSpPr/>
          <p:nvPr/>
        </p:nvSpPr>
        <p:spPr>
          <a:xfrm>
            <a:off x="9407171" y="3171862"/>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9" name="Стрелка вверх 18"/>
          <p:cNvSpPr/>
          <p:nvPr/>
        </p:nvSpPr>
        <p:spPr>
          <a:xfrm>
            <a:off x="11753338" y="3151099"/>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 name="TextBox 19"/>
          <p:cNvSpPr txBox="1"/>
          <p:nvPr/>
        </p:nvSpPr>
        <p:spPr>
          <a:xfrm>
            <a:off x="9209760" y="3998958"/>
            <a:ext cx="496650" cy="461665"/>
          </a:xfrm>
          <a:prstGeom prst="rect">
            <a:avLst/>
          </a:prstGeom>
          <a:noFill/>
        </p:spPr>
        <p:txBody>
          <a:bodyPr wrap="none" rtlCol="0">
            <a:spAutoFit/>
          </a:bodyPr>
          <a:lstStyle/>
          <a:p>
            <a:r>
              <a:rPr lang="ru-RU" sz="2400"/>
              <a:t>19</a:t>
            </a:r>
          </a:p>
        </p:txBody>
      </p:sp>
      <p:sp>
        <p:nvSpPr>
          <p:cNvPr id="21" name="TextBox 20"/>
          <p:cNvSpPr txBox="1"/>
          <p:nvPr/>
        </p:nvSpPr>
        <p:spPr>
          <a:xfrm>
            <a:off x="11100439" y="3998957"/>
            <a:ext cx="496650" cy="461665"/>
          </a:xfrm>
          <a:prstGeom prst="rect">
            <a:avLst/>
          </a:prstGeom>
          <a:noFill/>
        </p:spPr>
        <p:txBody>
          <a:bodyPr wrap="none" rtlCol="0">
            <a:spAutoFit/>
          </a:bodyPr>
          <a:lstStyle/>
          <a:p>
            <a:r>
              <a:rPr lang="ru-RU" sz="2400"/>
              <a:t>22</a:t>
            </a:r>
          </a:p>
        </p:txBody>
      </p:sp>
      <p:sp>
        <p:nvSpPr>
          <p:cNvPr id="6" name="TextBox 5"/>
          <p:cNvSpPr txBox="1"/>
          <p:nvPr/>
        </p:nvSpPr>
        <p:spPr>
          <a:xfrm>
            <a:off x="202058" y="5842337"/>
            <a:ext cx="11531706" cy="1015663"/>
          </a:xfrm>
          <a:prstGeom prst="rect">
            <a:avLst/>
          </a:prstGeom>
          <a:noFill/>
        </p:spPr>
        <p:txBody>
          <a:bodyPr wrap="square" rtlCol="0">
            <a:spAutoFit/>
          </a:bodyPr>
          <a:lstStyle/>
          <a:p>
            <a:r>
              <a:rPr lang="ru-RU" sz="2000" b="1">
                <a:ea typeface="ＭＳ 明朝"/>
                <a:cs typeface="Times New Roman"/>
              </a:rPr>
              <a:t>В случае наличия разногласий победитель составляет протокол разногласий и  размещает его в  ЕИС в течение 13 дней после итогового протокола</a:t>
            </a:r>
          </a:p>
          <a:p>
            <a:endParaRPr lang="ru-RU" sz="2000" b="1"/>
          </a:p>
        </p:txBody>
      </p:sp>
      <p:sp>
        <p:nvSpPr>
          <p:cNvPr id="9" name="Скругленная прямоугольная выноска 8"/>
          <p:cNvSpPr/>
          <p:nvPr/>
        </p:nvSpPr>
        <p:spPr>
          <a:xfrm>
            <a:off x="7909103" y="4675417"/>
            <a:ext cx="3117457" cy="966831"/>
          </a:xfrm>
          <a:prstGeom prst="wedgeRoundRectCallout">
            <a:avLst>
              <a:gd name="adj1" fmla="val -38713"/>
              <a:gd name="adj2" fmla="val -13160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solidFill>
                  <a:schemeClr val="tx1"/>
                </a:solidFill>
                <a:ea typeface="ＭＳ 明朝"/>
                <a:cs typeface="Times New Roman"/>
              </a:rPr>
              <a:t>Размещение победителем подписанного контракта и обеспечения исполнения</a:t>
            </a:r>
          </a:p>
        </p:txBody>
      </p:sp>
      <p:sp>
        <p:nvSpPr>
          <p:cNvPr id="11" name="Скругленная прямоугольная выноска 10"/>
          <p:cNvSpPr/>
          <p:nvPr/>
        </p:nvSpPr>
        <p:spPr>
          <a:xfrm>
            <a:off x="5700906" y="808097"/>
            <a:ext cx="3103024" cy="1038981"/>
          </a:xfrm>
          <a:prstGeom prst="wedgeRoundRectCallout">
            <a:avLst>
              <a:gd name="adj1" fmla="val -17006"/>
              <a:gd name="adj2" fmla="val 15288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ea typeface="ＭＳ 明朝"/>
                <a:cs typeface="Times New Roman"/>
              </a:rPr>
              <a:t>Размещение доработанного проекта контракта заказчиком</a:t>
            </a:r>
          </a:p>
        </p:txBody>
      </p:sp>
      <p:sp>
        <p:nvSpPr>
          <p:cNvPr id="27" name="Скругленная прямоугольная выноска 26"/>
          <p:cNvSpPr/>
          <p:nvPr/>
        </p:nvSpPr>
        <p:spPr>
          <a:xfrm>
            <a:off x="1090525" y="4798958"/>
            <a:ext cx="3103024" cy="1038981"/>
          </a:xfrm>
          <a:prstGeom prst="wedgeRoundRectCallout">
            <a:avLst>
              <a:gd name="adj1" fmla="val 13226"/>
              <a:gd name="adj2" fmla="val -14155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spcAft>
                <a:spcPts val="0"/>
              </a:spcAft>
            </a:pPr>
            <a:r>
              <a:rPr lang="ru-RU">
                <a:ea typeface="ＭＳ 明朝"/>
                <a:cs typeface="Times New Roman"/>
              </a:rPr>
              <a:t>Размещение протокола разногласий поставщиком</a:t>
            </a:r>
          </a:p>
        </p:txBody>
      </p:sp>
      <p:sp>
        <p:nvSpPr>
          <p:cNvPr id="25" name="TextBox 24"/>
          <p:cNvSpPr txBox="1"/>
          <p:nvPr/>
        </p:nvSpPr>
        <p:spPr>
          <a:xfrm>
            <a:off x="9031459" y="1385308"/>
            <a:ext cx="3160541" cy="461665"/>
          </a:xfrm>
          <a:prstGeom prst="rect">
            <a:avLst/>
          </a:prstGeom>
          <a:noFill/>
        </p:spPr>
        <p:txBody>
          <a:bodyPr wrap="none" rtlCol="0">
            <a:spAutoFit/>
          </a:bodyPr>
          <a:lstStyle/>
          <a:p>
            <a:r>
              <a:rPr lang="ru-RU" sz="2400" b="1"/>
              <a:t>КОНТРАКТ ЗАКЛЮЧЕН</a:t>
            </a:r>
          </a:p>
        </p:txBody>
      </p:sp>
    </p:spTree>
    <p:extLst>
      <p:ext uri="{BB962C8B-B14F-4D97-AF65-F5344CB8AC3E}">
        <p14:creationId xmlns:p14="http://schemas.microsoft.com/office/powerpoint/2010/main" val="40010635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44624"/>
            <a:ext cx="12158464" cy="936104"/>
          </a:xfrm>
        </p:spPr>
        <p:txBody>
          <a:bodyPr vert="horz" lIns="91440" tIns="45720" rIns="91440" bIns="45720" rtlCol="0" anchor="ctr">
            <a:normAutofit/>
          </a:bodyPr>
          <a:lstStyle/>
          <a:p>
            <a:pPr algn="l" eaLnBrk="1" hangingPunct="1"/>
            <a:r>
              <a:rPr lang="ru-RU" sz="3200" b="1" dirty="0">
                <a:solidFill>
                  <a:srgbClr val="7030A0"/>
                </a:solidFill>
              </a:rPr>
              <a:t>Отказ от заключения контракта</a:t>
            </a:r>
          </a:p>
        </p:txBody>
      </p:sp>
      <p:sp>
        <p:nvSpPr>
          <p:cNvPr id="14" name="Объект 2"/>
          <p:cNvSpPr>
            <a:spLocks noGrp="1"/>
          </p:cNvSpPr>
          <p:nvPr>
            <p:ph idx="1"/>
          </p:nvPr>
        </p:nvSpPr>
        <p:spPr>
          <a:xfrm>
            <a:off x="519408" y="1052736"/>
            <a:ext cx="11057232" cy="5472608"/>
          </a:xfrm>
        </p:spPr>
        <p:txBody>
          <a:bodyPr/>
          <a:lstStyle/>
          <a:p>
            <a:pPr marL="285750" indent="-285750">
              <a:buFont typeface="Wingdings" pitchFamily="2" charset="2"/>
              <a:buChar char="§"/>
            </a:pPr>
            <a:r>
              <a:rPr lang="ru-RU" dirty="0">
                <a:solidFill>
                  <a:srgbClr val="000000"/>
                </a:solidFill>
              </a:rPr>
              <a:t>Стороны не имеют права отказаться от заключения контракта</a:t>
            </a:r>
            <a:endParaRPr lang="ru-RU" sz="2000" dirty="0">
              <a:solidFill>
                <a:srgbClr val="000000"/>
              </a:solidFill>
            </a:endParaRPr>
          </a:p>
          <a:p>
            <a:pPr marL="0" indent="0">
              <a:buNone/>
            </a:pPr>
            <a:endParaRPr lang="ru-RU" sz="2000" dirty="0">
              <a:solidFill>
                <a:srgbClr val="000000"/>
              </a:solidFill>
            </a:endParaRPr>
          </a:p>
          <a:p>
            <a:pPr marL="285750" indent="-285750">
              <a:buFont typeface="Wingdings" pitchFamily="2" charset="2"/>
              <a:buChar char="§"/>
            </a:pPr>
            <a:r>
              <a:rPr lang="ru-RU" dirty="0">
                <a:solidFill>
                  <a:srgbClr val="000000"/>
                </a:solidFill>
              </a:rPr>
              <a:t>Заказчик обязан отказаться от заключения контракта:</a:t>
            </a:r>
          </a:p>
          <a:p>
            <a:pPr marL="981075" indent="-285750">
              <a:buFont typeface="Wingdings" pitchFamily="2" charset="2"/>
              <a:buChar char="§"/>
            </a:pPr>
            <a:r>
              <a:rPr lang="ru-RU" sz="2000" dirty="0">
                <a:solidFill>
                  <a:srgbClr val="000000"/>
                </a:solidFill>
              </a:rPr>
              <a:t>Установлена недостоверность сведений </a:t>
            </a:r>
          </a:p>
          <a:p>
            <a:pPr marL="1612900" lvl="1" indent="-285750"/>
            <a:r>
              <a:rPr lang="ru-RU" sz="2000" dirty="0">
                <a:solidFill>
                  <a:srgbClr val="000000"/>
                </a:solidFill>
              </a:rPr>
              <a:t>первая и вторая части заявки</a:t>
            </a:r>
            <a:endParaRPr lang="en-US" sz="2000" dirty="0">
              <a:solidFill>
                <a:srgbClr val="000000"/>
              </a:solidFill>
            </a:endParaRPr>
          </a:p>
          <a:p>
            <a:pPr marL="1612900" lvl="1" indent="-285750">
              <a:buClr>
                <a:srgbClr val="C00000"/>
              </a:buClr>
            </a:pPr>
            <a:endParaRPr lang="en-US" sz="2000" dirty="0">
              <a:solidFill>
                <a:srgbClr val="000000"/>
              </a:solidFill>
            </a:endParaRPr>
          </a:p>
          <a:p>
            <a:pPr marL="1612900" lvl="1" indent="-285750">
              <a:buClr>
                <a:srgbClr val="C00000"/>
              </a:buClr>
            </a:pPr>
            <a:endParaRPr lang="ru-RU" sz="2000" dirty="0">
              <a:solidFill>
                <a:srgbClr val="000000"/>
              </a:solidFill>
            </a:endParaRPr>
          </a:p>
          <a:p>
            <a:pPr marL="981075" lvl="1" indent="-285750"/>
            <a:r>
              <a:rPr lang="ru-RU" sz="2000" dirty="0">
                <a:solidFill>
                  <a:srgbClr val="000000"/>
                </a:solidFill>
              </a:rPr>
              <a:t>Установлено несоответствие требованиям закона</a:t>
            </a:r>
          </a:p>
          <a:p>
            <a:pPr marL="2876550" indent="-285750">
              <a:buClr>
                <a:schemeClr val="tx1"/>
              </a:buClr>
              <a:buFont typeface="Wingdings" pitchFamily="2" charset="2"/>
              <a:buChar char="§"/>
            </a:pPr>
            <a:r>
              <a:rPr lang="ru-RU" sz="2000" dirty="0">
                <a:solidFill>
                  <a:srgbClr val="000000"/>
                </a:solidFill>
              </a:rPr>
              <a:t>Ликвидация</a:t>
            </a:r>
          </a:p>
          <a:p>
            <a:pPr marL="2876550" indent="-285750">
              <a:buClr>
                <a:schemeClr val="tx1"/>
              </a:buClr>
              <a:buFont typeface="Wingdings" pitchFamily="2" charset="2"/>
              <a:buChar char="§"/>
            </a:pPr>
            <a:r>
              <a:rPr lang="ru-RU" sz="2000" dirty="0">
                <a:solidFill>
                  <a:srgbClr val="000000"/>
                </a:solidFill>
              </a:rPr>
              <a:t>Банкротство</a:t>
            </a:r>
          </a:p>
          <a:p>
            <a:pPr marL="2876550" indent="-285750">
              <a:buClr>
                <a:schemeClr val="tx1"/>
              </a:buClr>
              <a:buFont typeface="Wingdings" pitchFamily="2" charset="2"/>
              <a:buChar char="§"/>
            </a:pPr>
            <a:r>
              <a:rPr lang="ru-RU" sz="2000" dirty="0">
                <a:solidFill>
                  <a:srgbClr val="000000"/>
                </a:solidFill>
              </a:rPr>
              <a:t>Приостановление деятельности</a:t>
            </a:r>
          </a:p>
          <a:p>
            <a:pPr marL="2876550" indent="-285750">
              <a:buClr>
                <a:schemeClr val="tx1"/>
              </a:buClr>
              <a:buFont typeface="Wingdings" pitchFamily="2" charset="2"/>
              <a:buChar char="§"/>
            </a:pPr>
            <a:r>
              <a:rPr lang="ru-RU" sz="2000" dirty="0">
                <a:solidFill>
                  <a:srgbClr val="000000"/>
                </a:solidFill>
              </a:rPr>
              <a:t>Задолженность по налогам</a:t>
            </a:r>
          </a:p>
          <a:p>
            <a:pPr marL="2876550" indent="-285750">
              <a:buClr>
                <a:schemeClr val="tx1"/>
              </a:buClr>
              <a:buFont typeface="Wingdings" pitchFamily="2" charset="2"/>
              <a:buChar char="§"/>
            </a:pPr>
            <a:r>
              <a:rPr lang="ru-RU" sz="2000" dirty="0">
                <a:solidFill>
                  <a:srgbClr val="000000"/>
                </a:solidFill>
              </a:rPr>
              <a:t>Судимость</a:t>
            </a:r>
          </a:p>
          <a:p>
            <a:pPr marL="1085850" lvl="1" indent="-285750"/>
            <a:endParaRPr lang="ru-RU" sz="1800" dirty="0">
              <a:solidFill>
                <a:srgbClr val="000000"/>
              </a:solidFill>
            </a:endParaRPr>
          </a:p>
        </p:txBody>
      </p:sp>
      <p:sp>
        <p:nvSpPr>
          <p:cNvPr id="2" name="Стрелка вправо 1"/>
          <p:cNvSpPr/>
          <p:nvPr/>
        </p:nvSpPr>
        <p:spPr>
          <a:xfrm>
            <a:off x="6316574" y="2674648"/>
            <a:ext cx="2113018" cy="5731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Стрелка вправо 7"/>
          <p:cNvSpPr/>
          <p:nvPr/>
        </p:nvSpPr>
        <p:spPr>
          <a:xfrm>
            <a:off x="6896073" y="4456562"/>
            <a:ext cx="1567238" cy="5731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Альтернативный процесс 4"/>
          <p:cNvSpPr/>
          <p:nvPr/>
        </p:nvSpPr>
        <p:spPr>
          <a:xfrm>
            <a:off x="8519507" y="2427411"/>
            <a:ext cx="3259443" cy="1157516"/>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357188" lvl="1" fontAlgn="base">
              <a:spcBef>
                <a:spcPct val="0"/>
              </a:spcBef>
              <a:spcAft>
                <a:spcPct val="0"/>
              </a:spcAft>
            </a:pPr>
            <a:r>
              <a:rPr lang="ru-RU" sz="2000" dirty="0">
                <a:solidFill>
                  <a:schemeClr val="tx1"/>
                </a:solidFill>
              </a:rPr>
              <a:t>отстранить на любом этапе проведения</a:t>
            </a:r>
          </a:p>
        </p:txBody>
      </p:sp>
      <p:sp>
        <p:nvSpPr>
          <p:cNvPr id="9" name="Альтернативный процесс 8"/>
          <p:cNvSpPr/>
          <p:nvPr/>
        </p:nvSpPr>
        <p:spPr>
          <a:xfrm>
            <a:off x="8514556" y="4231799"/>
            <a:ext cx="3259443" cy="1157516"/>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marL="357188" lvl="1" fontAlgn="base">
              <a:spcBef>
                <a:spcPct val="0"/>
              </a:spcBef>
              <a:spcAft>
                <a:spcPct val="0"/>
              </a:spcAft>
            </a:pPr>
            <a:r>
              <a:rPr lang="ru-RU" sz="2000" dirty="0">
                <a:solidFill>
                  <a:srgbClr val="000000"/>
                </a:solidFill>
              </a:rPr>
              <a:t>расторгнуть контракт в одностороннем порядке</a:t>
            </a:r>
            <a:endParaRPr lang="ru-RU" sz="2000" dirty="0">
              <a:solidFill>
                <a:schemeClr val="tx1"/>
              </a:solidFill>
            </a:endParaRPr>
          </a:p>
        </p:txBody>
      </p:sp>
    </p:spTree>
    <p:extLst>
      <p:ext uri="{BB962C8B-B14F-4D97-AF65-F5344CB8AC3E}">
        <p14:creationId xmlns:p14="http://schemas.microsoft.com/office/powerpoint/2010/main" val="7315176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12158464" cy="1080120"/>
          </a:xfrm>
        </p:spPr>
        <p:txBody>
          <a:bodyPr vert="horz" lIns="91440" tIns="45720" rIns="91440" bIns="45720" rtlCol="0" anchor="ctr">
            <a:normAutofit/>
          </a:bodyPr>
          <a:lstStyle/>
          <a:p>
            <a:pPr algn="l" eaLnBrk="1" hangingPunct="1"/>
            <a:r>
              <a:rPr lang="ru-RU" sz="3200" b="1" dirty="0">
                <a:solidFill>
                  <a:srgbClr val="7030A0"/>
                </a:solidFill>
              </a:rPr>
              <a:t>Обеспечение исполнения контракта</a:t>
            </a:r>
          </a:p>
        </p:txBody>
      </p:sp>
      <p:sp>
        <p:nvSpPr>
          <p:cNvPr id="3" name="Объект 2"/>
          <p:cNvSpPr>
            <a:spLocks noGrp="1"/>
          </p:cNvSpPr>
          <p:nvPr>
            <p:ph idx="1"/>
          </p:nvPr>
        </p:nvSpPr>
        <p:spPr>
          <a:xfrm>
            <a:off x="815594" y="1124744"/>
            <a:ext cx="10286933" cy="5040560"/>
          </a:xfrm>
        </p:spPr>
        <p:txBody>
          <a:bodyPr>
            <a:normAutofit/>
          </a:bodyPr>
          <a:lstStyle/>
          <a:p>
            <a:r>
              <a:rPr lang="ru-RU" dirty="0">
                <a:solidFill>
                  <a:srgbClr val="000000"/>
                </a:solidFill>
              </a:rPr>
              <a:t>Заказчик </a:t>
            </a:r>
            <a:r>
              <a:rPr lang="ru-RU" b="1" dirty="0">
                <a:solidFill>
                  <a:srgbClr val="000000"/>
                </a:solidFill>
              </a:rPr>
              <a:t>обязан</a:t>
            </a:r>
            <a:r>
              <a:rPr lang="ru-RU" dirty="0">
                <a:solidFill>
                  <a:srgbClr val="000000"/>
                </a:solidFill>
              </a:rPr>
              <a:t> потребовать</a:t>
            </a:r>
          </a:p>
          <a:p>
            <a:endParaRPr lang="ru-RU" dirty="0">
              <a:solidFill>
                <a:srgbClr val="000000"/>
              </a:solidFill>
            </a:endParaRPr>
          </a:p>
          <a:p>
            <a:pPr marL="0" indent="0">
              <a:buNone/>
            </a:pPr>
            <a:r>
              <a:rPr lang="ru-RU" sz="2400" dirty="0">
                <a:solidFill>
                  <a:srgbClr val="000000"/>
                </a:solidFill>
              </a:rPr>
              <a:t>Форма предоставления обеспечения:</a:t>
            </a:r>
          </a:p>
          <a:p>
            <a:pPr marL="1077913" indent="-342900">
              <a:buFont typeface="Wingdings" pitchFamily="2" charset="2"/>
              <a:buChar char="§"/>
            </a:pPr>
            <a:r>
              <a:rPr lang="ru-RU" sz="2400" dirty="0">
                <a:solidFill>
                  <a:srgbClr val="000000"/>
                </a:solidFill>
              </a:rPr>
              <a:t>Безотзывная банковская гарантия – срок  </a:t>
            </a:r>
            <a:r>
              <a:rPr lang="ru-RU" sz="2400" b="1" dirty="0">
                <a:solidFill>
                  <a:srgbClr val="000000"/>
                </a:solidFill>
              </a:rPr>
              <a:t>+1 месяц к сроку контракта</a:t>
            </a:r>
          </a:p>
          <a:p>
            <a:pPr marL="1077913" indent="-342900">
              <a:buFont typeface="Wingdings" pitchFamily="2" charset="2"/>
              <a:buChar char="§"/>
            </a:pPr>
            <a:r>
              <a:rPr lang="ru-RU" sz="2400" dirty="0">
                <a:solidFill>
                  <a:srgbClr val="000000"/>
                </a:solidFill>
              </a:rPr>
              <a:t>Передача заказчику в залог денежных средств</a:t>
            </a:r>
          </a:p>
          <a:p>
            <a:pPr marL="715963" lvl="1" indent="0">
              <a:buNone/>
            </a:pPr>
            <a:endParaRPr lang="ru-RU" dirty="0">
              <a:solidFill>
                <a:srgbClr val="000000"/>
              </a:solidFill>
            </a:endParaRPr>
          </a:p>
          <a:p>
            <a:pPr marL="715963" lvl="1" indent="0">
              <a:buNone/>
            </a:pPr>
            <a:r>
              <a:rPr lang="ru-RU" dirty="0">
                <a:solidFill>
                  <a:srgbClr val="000000"/>
                </a:solidFill>
              </a:rPr>
              <a:t>Государственное или муниципальное казенное учреждение не обязано предоставлять обеспечение исполнения контракта</a:t>
            </a:r>
          </a:p>
          <a:p>
            <a:pPr indent="-84137"/>
            <a:endParaRPr lang="ru-RU" sz="2400" b="1" dirty="0">
              <a:solidFill>
                <a:srgbClr val="000000"/>
              </a:solidFill>
            </a:endParaRPr>
          </a:p>
          <a:p>
            <a:pPr marL="144463" indent="0">
              <a:buNone/>
            </a:pPr>
            <a:r>
              <a:rPr lang="ru-RU" sz="2400" b="1" dirty="0" err="1">
                <a:solidFill>
                  <a:srgbClr val="000000"/>
                </a:solidFill>
              </a:rPr>
              <a:t>Непредоставление</a:t>
            </a:r>
            <a:r>
              <a:rPr lang="ru-RU" sz="2400" b="1" dirty="0">
                <a:solidFill>
                  <a:srgbClr val="000000"/>
                </a:solidFill>
              </a:rPr>
              <a:t> обеспечения - уклонение от заключения контракта</a:t>
            </a:r>
            <a:endParaRPr lang="ru-RU" sz="2400" dirty="0">
              <a:solidFill>
                <a:srgbClr val="000000"/>
              </a:solidFill>
            </a:endParaRPr>
          </a:p>
        </p:txBody>
      </p:sp>
      <p:sp>
        <p:nvSpPr>
          <p:cNvPr id="5" name="TextBox 4"/>
          <p:cNvSpPr txBox="1"/>
          <p:nvPr/>
        </p:nvSpPr>
        <p:spPr>
          <a:xfrm>
            <a:off x="6614150" y="2018958"/>
            <a:ext cx="4456143"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ru-RU" sz="2800" b="1" dirty="0">
                <a:solidFill>
                  <a:schemeClr val="bg1"/>
                </a:solidFill>
              </a:rPr>
              <a:t>Форму выбирает участник</a:t>
            </a:r>
            <a:r>
              <a:rPr lang="ru-RU" sz="2800" dirty="0">
                <a:solidFill>
                  <a:schemeClr val="bg1"/>
                </a:solidFill>
              </a:rPr>
              <a:t>!</a:t>
            </a:r>
            <a:endParaRPr lang="ru-RU" sz="2800" b="1" dirty="0">
              <a:solidFill>
                <a:schemeClr val="bg1"/>
              </a:solidFill>
            </a:endParaRPr>
          </a:p>
        </p:txBody>
      </p:sp>
    </p:spTree>
    <p:extLst>
      <p:ext uri="{BB962C8B-B14F-4D97-AF65-F5344CB8AC3E}">
        <p14:creationId xmlns:p14="http://schemas.microsoft.com/office/powerpoint/2010/main" val="7670796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12192000" cy="1080120"/>
          </a:xfrm>
        </p:spPr>
        <p:txBody>
          <a:bodyPr/>
          <a:lstStyle/>
          <a:p>
            <a:r>
              <a:rPr lang="ru-RU" sz="3200" b="1" dirty="0">
                <a:solidFill>
                  <a:srgbClr val="7030A0"/>
                </a:solidFill>
              </a:rPr>
              <a:t>Несостоявшийся аукцион</a:t>
            </a:r>
          </a:p>
        </p:txBody>
      </p:sp>
      <p:sp>
        <p:nvSpPr>
          <p:cNvPr id="3" name="Прямоугольник 2"/>
          <p:cNvSpPr/>
          <p:nvPr/>
        </p:nvSpPr>
        <p:spPr>
          <a:xfrm>
            <a:off x="838659" y="1903553"/>
            <a:ext cx="8757992" cy="2862322"/>
          </a:xfrm>
          <a:prstGeom prst="rect">
            <a:avLst/>
          </a:prstGeom>
        </p:spPr>
        <p:txBody>
          <a:bodyPr wrap="square">
            <a:spAutoFit/>
          </a:bodyPr>
          <a:lstStyle/>
          <a:p>
            <a:pPr marL="342900" indent="-342900">
              <a:spcBef>
                <a:spcPts val="1800"/>
              </a:spcBef>
              <a:buFont typeface="Arial"/>
              <a:buChar char="•"/>
            </a:pPr>
            <a:r>
              <a:rPr lang="ru-RU" sz="2400" dirty="0"/>
              <a:t>Подано заявок </a:t>
            </a:r>
          </a:p>
          <a:p>
            <a:pPr marL="342900" indent="-342900">
              <a:spcBef>
                <a:spcPts val="1800"/>
              </a:spcBef>
              <a:buFont typeface="Arial"/>
              <a:buChar char="•"/>
            </a:pPr>
            <a:r>
              <a:rPr lang="ru-RU" sz="2400" dirty="0"/>
              <a:t>Допущено к торгам</a:t>
            </a:r>
          </a:p>
          <a:p>
            <a:pPr marL="342900" lvl="0" indent="-342900">
              <a:spcBef>
                <a:spcPts val="1800"/>
              </a:spcBef>
              <a:buFont typeface="Arial"/>
              <a:buChar char="•"/>
            </a:pPr>
            <a:r>
              <a:rPr lang="ru-RU" sz="2400" dirty="0"/>
              <a:t>Участвовало в торгах </a:t>
            </a:r>
          </a:p>
          <a:p>
            <a:pPr marL="342900" lvl="0" indent="-342900">
              <a:spcBef>
                <a:spcPts val="1800"/>
              </a:spcBef>
              <a:buFont typeface="Arial"/>
              <a:buChar char="•"/>
            </a:pPr>
            <a:r>
              <a:rPr lang="ru-RU" sz="2400" dirty="0"/>
              <a:t>Соответствует по 2-ой части</a:t>
            </a:r>
          </a:p>
          <a:p>
            <a:pPr marL="342900" indent="-342900">
              <a:spcBef>
                <a:spcPts val="1800"/>
              </a:spcBef>
              <a:buFont typeface="Arial"/>
              <a:buChar char="•"/>
            </a:pPr>
            <a:r>
              <a:rPr lang="ru-RU" sz="2400" dirty="0">
                <a:solidFill>
                  <a:prstClr val="black"/>
                </a:solidFill>
              </a:rPr>
              <a:t>Заключение контракта</a:t>
            </a:r>
            <a:endParaRPr lang="ru-RU" sz="2400" dirty="0"/>
          </a:p>
        </p:txBody>
      </p:sp>
      <p:sp>
        <p:nvSpPr>
          <p:cNvPr id="15" name="Прямоугольник 14"/>
          <p:cNvSpPr/>
          <p:nvPr/>
        </p:nvSpPr>
        <p:spPr>
          <a:xfrm>
            <a:off x="6454337" y="3011508"/>
            <a:ext cx="1618126" cy="646331"/>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scene3d>
              <a:camera prst="orthographicFront"/>
              <a:lightRig rig="soft" dir="tl">
                <a:rot lat="0" lon="0" rev="0"/>
              </a:lightRig>
            </a:scene3d>
            <a:sp3d contourW="25400" prstMaterial="matte">
              <a:contourClr>
                <a:schemeClr val="accent2">
                  <a:tint val="20000"/>
                </a:schemeClr>
              </a:contourClr>
            </a:sp3d>
          </a:bodyPr>
          <a:lstStyle/>
          <a:p>
            <a:pPr algn="ctr" fontAlgn="base">
              <a:spcBef>
                <a:spcPct val="0"/>
              </a:spcBef>
              <a:spcAft>
                <a:spcPct val="0"/>
              </a:spcAft>
            </a:pPr>
            <a:r>
              <a:rPr lang="ru-RU" sz="3600" b="1" dirty="0"/>
              <a:t>0 или 1</a:t>
            </a:r>
          </a:p>
        </p:txBody>
      </p:sp>
    </p:spTree>
    <p:extLst>
      <p:ext uri="{BB962C8B-B14F-4D97-AF65-F5344CB8AC3E}">
        <p14:creationId xmlns:p14="http://schemas.microsoft.com/office/powerpoint/2010/main" val="211352444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64" y="-13962"/>
            <a:ext cx="12144672" cy="900970"/>
          </a:xfrm>
        </p:spPr>
        <p:txBody>
          <a:bodyPr/>
          <a:lstStyle/>
          <a:p>
            <a:r>
              <a:rPr lang="ru-RU" sz="3200" b="1" dirty="0">
                <a:solidFill>
                  <a:srgbClr val="7030A0"/>
                </a:solidFill>
              </a:rPr>
              <a:t>Несостоявшийся аукцион</a:t>
            </a:r>
          </a:p>
        </p:txBody>
      </p:sp>
      <p:sp>
        <p:nvSpPr>
          <p:cNvPr id="11" name="Прямоугольник 10"/>
          <p:cNvSpPr/>
          <p:nvPr/>
        </p:nvSpPr>
        <p:spPr>
          <a:xfrm>
            <a:off x="3067095" y="2072826"/>
            <a:ext cx="8757991" cy="2246769"/>
          </a:xfrm>
          <a:prstGeom prst="rect">
            <a:avLst/>
          </a:prstGeom>
        </p:spPr>
        <p:txBody>
          <a:bodyPr wrap="square">
            <a:spAutoFit/>
          </a:bodyPr>
          <a:lstStyle/>
          <a:p>
            <a:pPr lvl="0"/>
            <a:r>
              <a:rPr lang="ru-RU" sz="2800" dirty="0"/>
              <a:t>Никто не подал ни одного предложения</a:t>
            </a:r>
          </a:p>
          <a:p>
            <a:pPr marL="698500" indent="-342900">
              <a:buFont typeface="Wingdings" panose="05000000000000000000" pitchFamily="2" charset="2"/>
              <a:buChar char="§"/>
            </a:pPr>
            <a:r>
              <a:rPr lang="ru-RU" sz="2800" dirty="0"/>
              <a:t>Рассмотрение 2-й части заявки </a:t>
            </a:r>
          </a:p>
          <a:p>
            <a:pPr marL="698500" indent="-342900">
              <a:buFont typeface="Wingdings" panose="05000000000000000000" pitchFamily="2" charset="2"/>
              <a:buChar char="§"/>
            </a:pPr>
            <a:r>
              <a:rPr lang="ru-RU" sz="2800" dirty="0"/>
              <a:t>Контракт по НМЦ с тем, кто </a:t>
            </a:r>
            <a:r>
              <a:rPr lang="ru-RU" sz="2800" b="1" dirty="0"/>
              <a:t>первый подал заявку</a:t>
            </a:r>
          </a:p>
          <a:p>
            <a:pPr marL="355600"/>
            <a:r>
              <a:rPr lang="ru-RU" sz="2800" dirty="0"/>
              <a:t>(ч. 3 ст. 71)</a:t>
            </a:r>
          </a:p>
          <a:p>
            <a:pPr lvl="0"/>
            <a:endParaRPr lang="ru-RU" sz="2800" dirty="0"/>
          </a:p>
        </p:txBody>
      </p:sp>
      <p:pic>
        <p:nvPicPr>
          <p:cNvPr id="17" name="Picture 2" descr="C:\Татьяна_Рубан\дизайн\Images\OldStyle\Alert - Caution.pn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92119" y="2534035"/>
            <a:ext cx="2371916" cy="1731433"/>
          </a:xfrm>
          <a:prstGeom prst="rect">
            <a:avLst/>
          </a:prstGeom>
          <a:noFill/>
        </p:spPr>
      </p:pic>
    </p:spTree>
    <p:extLst>
      <p:ext uri="{BB962C8B-B14F-4D97-AF65-F5344CB8AC3E}">
        <p14:creationId xmlns:p14="http://schemas.microsoft.com/office/powerpoint/2010/main" val="16249061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44624"/>
            <a:ext cx="12158464" cy="1080120"/>
          </a:xfrm>
        </p:spPr>
        <p:txBody>
          <a:bodyPr/>
          <a:lstStyle/>
          <a:p>
            <a:r>
              <a:rPr lang="ru-RU" sz="3200" b="1" dirty="0">
                <a:solidFill>
                  <a:srgbClr val="7030A0"/>
                </a:solidFill>
              </a:rPr>
              <a:t>Уклонение от заключения контракта</a:t>
            </a:r>
          </a:p>
        </p:txBody>
      </p:sp>
      <p:sp>
        <p:nvSpPr>
          <p:cNvPr id="14" name="Объект 2"/>
          <p:cNvSpPr>
            <a:spLocks noGrp="1"/>
          </p:cNvSpPr>
          <p:nvPr>
            <p:ph idx="1"/>
          </p:nvPr>
        </p:nvSpPr>
        <p:spPr>
          <a:xfrm>
            <a:off x="476278" y="1124745"/>
            <a:ext cx="10996319" cy="1944216"/>
          </a:xfrm>
        </p:spPr>
        <p:txBody>
          <a:bodyPr/>
          <a:lstStyle/>
          <a:p>
            <a:pPr marL="342900" indent="-342900">
              <a:buFont typeface="Arial" panose="020B0604020202020204" pitchFamily="34" charset="0"/>
              <a:buChar char="•"/>
            </a:pPr>
            <a:r>
              <a:rPr lang="ru-RU" dirty="0"/>
              <a:t>Участник не направил контракт в срок</a:t>
            </a:r>
          </a:p>
          <a:p>
            <a:pPr marL="342900" indent="-342900">
              <a:buFont typeface="Arial" panose="020B0604020202020204" pitchFamily="34" charset="0"/>
              <a:buChar char="•"/>
            </a:pPr>
            <a:r>
              <a:rPr lang="ru-RU" dirty="0"/>
              <a:t>Участник направил протокол разногласий </a:t>
            </a:r>
            <a:r>
              <a:rPr lang="en-US" dirty="0"/>
              <a:t>&gt;13</a:t>
            </a:r>
            <a:r>
              <a:rPr lang="ru-RU" dirty="0"/>
              <a:t>д.</a:t>
            </a:r>
          </a:p>
          <a:p>
            <a:pPr marL="342900" indent="-342900">
              <a:buFont typeface="Arial" panose="020B0604020202020204" pitchFamily="34" charset="0"/>
              <a:buChar char="•"/>
            </a:pPr>
            <a:r>
              <a:rPr lang="ru-RU" dirty="0"/>
              <a:t>Участник не исполнил требования антидемпинговых мер</a:t>
            </a:r>
          </a:p>
        </p:txBody>
      </p:sp>
      <p:sp>
        <p:nvSpPr>
          <p:cNvPr id="2" name="Прямоугольник 1"/>
          <p:cNvSpPr/>
          <p:nvPr/>
        </p:nvSpPr>
        <p:spPr>
          <a:xfrm>
            <a:off x="620645" y="3573016"/>
            <a:ext cx="11041227" cy="1938992"/>
          </a:xfrm>
          <a:prstGeom prst="rect">
            <a:avLst/>
          </a:prstGeom>
        </p:spPr>
        <p:txBody>
          <a:bodyPr wrap="square">
            <a:spAutoFit/>
          </a:bodyPr>
          <a:lstStyle/>
          <a:p>
            <a:r>
              <a:rPr lang="ru-RU" sz="2400" dirty="0">
                <a:solidFill>
                  <a:srgbClr val="000000"/>
                </a:solidFill>
                <a:latin typeface="+mn-lt"/>
                <a:cs typeface="+mn-cs"/>
              </a:rPr>
              <a:t>Заказчик вправе:</a:t>
            </a:r>
          </a:p>
          <a:p>
            <a:pPr marL="285750" indent="-285750">
              <a:buFont typeface="Arial" panose="020B0604020202020204" pitchFamily="34" charset="0"/>
              <a:buChar char="•"/>
            </a:pPr>
            <a:r>
              <a:rPr lang="ru-RU" sz="2400" dirty="0">
                <a:solidFill>
                  <a:srgbClr val="000000"/>
                </a:solidFill>
                <a:latin typeface="+mn-lt"/>
                <a:cs typeface="+mn-cs"/>
              </a:rPr>
              <a:t>Обратиться в суд с требованием о возмещении убытков </a:t>
            </a:r>
            <a:br>
              <a:rPr lang="ru-RU" sz="2400" dirty="0">
                <a:solidFill>
                  <a:srgbClr val="000000"/>
                </a:solidFill>
                <a:latin typeface="+mn-lt"/>
                <a:cs typeface="+mn-cs"/>
              </a:rPr>
            </a:br>
            <a:r>
              <a:rPr lang="ru-RU" sz="2400" dirty="0">
                <a:solidFill>
                  <a:srgbClr val="000000"/>
                </a:solidFill>
                <a:latin typeface="+mn-lt"/>
                <a:cs typeface="+mn-cs"/>
              </a:rPr>
              <a:t>(свыше суммы обеспечения заявки)</a:t>
            </a:r>
          </a:p>
          <a:p>
            <a:pPr marL="285750" indent="-285750">
              <a:buFont typeface="Arial" panose="020B0604020202020204" pitchFamily="34" charset="0"/>
              <a:buChar char="•"/>
            </a:pPr>
            <a:r>
              <a:rPr lang="ru-RU" sz="2400" dirty="0">
                <a:solidFill>
                  <a:srgbClr val="000000"/>
                </a:solidFill>
                <a:latin typeface="+mn-lt"/>
                <a:cs typeface="+mn-cs"/>
              </a:rPr>
              <a:t>Предложить заключить контракт участнику №2</a:t>
            </a:r>
          </a:p>
          <a:p>
            <a:pPr marL="1257300" lvl="2" indent="-342900">
              <a:buFont typeface="Wingdings" panose="05000000000000000000" pitchFamily="2" charset="2"/>
              <a:buChar char="ü"/>
            </a:pPr>
            <a:r>
              <a:rPr lang="ru-RU" sz="2400" dirty="0">
                <a:solidFill>
                  <a:srgbClr val="000000"/>
                </a:solidFill>
                <a:latin typeface="+mn-lt"/>
                <a:cs typeface="+mn-cs"/>
              </a:rPr>
              <a:t>Участник №2 вправе отказаться</a:t>
            </a:r>
          </a:p>
        </p:txBody>
      </p:sp>
      <p:sp>
        <p:nvSpPr>
          <p:cNvPr id="6" name="Прямоугольник 5"/>
          <p:cNvSpPr/>
          <p:nvPr/>
        </p:nvSpPr>
        <p:spPr>
          <a:xfrm>
            <a:off x="259788" y="5703066"/>
            <a:ext cx="12158464" cy="461665"/>
          </a:xfrm>
          <a:prstGeom prst="rect">
            <a:avLst/>
          </a:prstGeom>
        </p:spPr>
        <p:txBody>
          <a:bodyPr wrap="square">
            <a:spAutoFit/>
          </a:bodyPr>
          <a:lstStyle/>
          <a:p>
            <a:r>
              <a:rPr lang="ru-RU" sz="2400" dirty="0">
                <a:latin typeface="+mn-lt"/>
                <a:cs typeface="+mn-cs"/>
              </a:rPr>
              <a:t>Заказчик обязан внести сведения об уклонившемся участнике в РНП</a:t>
            </a:r>
          </a:p>
        </p:txBody>
      </p:sp>
    </p:spTree>
    <p:extLst>
      <p:ext uri="{BB962C8B-B14F-4D97-AF65-F5344CB8AC3E}">
        <p14:creationId xmlns:p14="http://schemas.microsoft.com/office/powerpoint/2010/main" val="27362158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05249" y="1294228"/>
            <a:ext cx="11041227" cy="1935201"/>
          </a:xfrm>
        </p:spPr>
        <p:txBody>
          <a:bodyPr>
            <a:normAutofit/>
          </a:bodyPr>
          <a:lstStyle/>
          <a:p>
            <a:pPr algn="l"/>
            <a:r>
              <a:rPr lang="ru-RU" b="1" dirty="0">
                <a:solidFill>
                  <a:schemeClr val="tx1"/>
                </a:solidFill>
                <a:cs typeface="Calibri"/>
              </a:rPr>
              <a:t>Государственный контракт, муниципальный контракт </a:t>
            </a:r>
            <a:r>
              <a:rPr lang="ru-RU" dirty="0">
                <a:solidFill>
                  <a:schemeClr val="tx1"/>
                </a:solidFill>
                <a:cs typeface="Calibri"/>
              </a:rPr>
              <a:t>- договор, заключенный от имени Российской Федерации, субъекта Российской Федерации (государственный контракт), муниципального образования (муниципальный контракт) государственным или муниципальным заказчиком для обеспечения соответственно государственных нужд, муниципальных нужд</a:t>
            </a:r>
          </a:p>
        </p:txBody>
      </p:sp>
      <p:sp>
        <p:nvSpPr>
          <p:cNvPr id="11" name="TextBox 10"/>
          <p:cNvSpPr txBox="1"/>
          <p:nvPr/>
        </p:nvSpPr>
        <p:spPr>
          <a:xfrm>
            <a:off x="532542" y="3365480"/>
            <a:ext cx="10556013" cy="2185214"/>
          </a:xfrm>
          <a:prstGeom prst="rect">
            <a:avLst/>
          </a:prstGeom>
          <a:noFill/>
        </p:spPr>
        <p:txBody>
          <a:bodyPr wrap="square" rtlCol="0">
            <a:spAutoFit/>
          </a:bodyPr>
          <a:lstStyle/>
          <a:p>
            <a:r>
              <a:rPr lang="ru-RU" sz="2000" u="sng" dirty="0">
                <a:cs typeface="Calibri"/>
              </a:rPr>
              <a:t>Общие правила:</a:t>
            </a:r>
          </a:p>
          <a:p>
            <a:pPr marL="342900" indent="-342900" algn="just">
              <a:buAutoNum type="arabicPeriod"/>
            </a:pPr>
            <a:r>
              <a:rPr lang="ru-RU" sz="2000" dirty="0">
                <a:cs typeface="Calibri"/>
              </a:rPr>
              <a:t>Контракт заключается на условиях, предусмотренных извещением или приглашением, документацией о закупке, заявкой, окончательным предложением участника закупки, за исключением случаев, когда такие документы не предусмотрены законом</a:t>
            </a:r>
          </a:p>
          <a:p>
            <a:pPr marL="342900" indent="-342900" algn="just">
              <a:buAutoNum type="arabicPeriod"/>
            </a:pPr>
            <a:r>
              <a:rPr lang="ru-RU" sz="2000" dirty="0">
                <a:cs typeface="Calibri"/>
              </a:rPr>
              <a:t>Цена контракта является твердой и определяется на весь срок исполнения контракта</a:t>
            </a:r>
          </a:p>
          <a:p>
            <a:pPr marL="342900" indent="-342900" algn="just">
              <a:buAutoNum type="arabicPeriod"/>
            </a:pPr>
            <a:endParaRPr lang="ru-RU" dirty="0">
              <a:cs typeface="Calibri"/>
            </a:endParaRPr>
          </a:p>
          <a:p>
            <a:pPr marL="342900" indent="-342900">
              <a:buAutoNum type="arabicPeriod"/>
            </a:pPr>
            <a:endParaRPr lang="ru-RU" dirty="0">
              <a:cs typeface="Calibri"/>
            </a:endParaRPr>
          </a:p>
        </p:txBody>
      </p:sp>
      <p:sp>
        <p:nvSpPr>
          <p:cNvPr id="4" name="Заголовок 1"/>
          <p:cNvSpPr txBox="1">
            <a:spLocks/>
          </p:cNvSpPr>
          <p:nvPr/>
        </p:nvSpPr>
        <p:spPr>
          <a:xfrm>
            <a:off x="527051" y="115889"/>
            <a:ext cx="11425600" cy="7207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ru-RU" altLang="ru-RU" sz="4400" b="1" dirty="0">
                <a:solidFill>
                  <a:srgbClr val="7030A0"/>
                </a:solidFill>
              </a:rPr>
              <a:t>Контракт</a:t>
            </a:r>
          </a:p>
        </p:txBody>
      </p:sp>
    </p:spTree>
    <p:extLst>
      <p:ext uri="{BB962C8B-B14F-4D97-AF65-F5344CB8AC3E}">
        <p14:creationId xmlns:p14="http://schemas.microsoft.com/office/powerpoint/2010/main" val="26732179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527051" y="115889"/>
            <a:ext cx="11425600" cy="720725"/>
          </a:xfrm>
        </p:spPr>
        <p:txBody>
          <a:bodyPr>
            <a:normAutofit/>
          </a:bodyPr>
          <a:lstStyle/>
          <a:p>
            <a:r>
              <a:rPr lang="ru-RU" altLang="ru-RU" b="1" dirty="0">
                <a:solidFill>
                  <a:srgbClr val="7030A0"/>
                </a:solidFill>
              </a:rPr>
              <a:t>Обязательные условия контракта</a:t>
            </a:r>
          </a:p>
        </p:txBody>
      </p:sp>
      <p:sp>
        <p:nvSpPr>
          <p:cNvPr id="4099" name="Содержимое 2"/>
          <p:cNvSpPr>
            <a:spLocks noGrp="1"/>
          </p:cNvSpPr>
          <p:nvPr>
            <p:ph idx="1"/>
          </p:nvPr>
        </p:nvSpPr>
        <p:spPr>
          <a:xfrm>
            <a:off x="239350" y="1124745"/>
            <a:ext cx="11713301" cy="5328121"/>
          </a:xfrm>
        </p:spPr>
        <p:txBody>
          <a:bodyPr>
            <a:normAutofit/>
          </a:bodyPr>
          <a:lstStyle/>
          <a:p>
            <a:pPr marL="457200" indent="-457200">
              <a:spcBef>
                <a:spcPts val="4000"/>
              </a:spcBef>
              <a:buFont typeface="+mj-lt"/>
              <a:buAutoNum type="arabicPeriod"/>
            </a:pPr>
            <a:r>
              <a:rPr lang="ru-RU" altLang="ru-RU" sz="2400" dirty="0"/>
              <a:t>Условие о том, что </a:t>
            </a:r>
            <a:r>
              <a:rPr lang="ru-RU" altLang="ru-RU" sz="2400" b="1" dirty="0">
                <a:solidFill>
                  <a:schemeClr val="tx1">
                    <a:lumMod val="85000"/>
                    <a:lumOff val="15000"/>
                  </a:schemeClr>
                </a:solidFill>
              </a:rPr>
              <a:t>цена контракта является твердой</a:t>
            </a:r>
            <a:r>
              <a:rPr lang="ru-RU" altLang="ru-RU" sz="2400" dirty="0">
                <a:solidFill>
                  <a:schemeClr val="tx1">
                    <a:lumMod val="85000"/>
                    <a:lumOff val="15000"/>
                  </a:schemeClr>
                </a:solidFill>
              </a:rPr>
              <a:t> </a:t>
            </a:r>
            <a:r>
              <a:rPr lang="ru-RU" altLang="ru-RU" sz="2400" dirty="0"/>
              <a:t>и определяется на весь срок его исполнения (ч. 2 ст. 34 44-ФЗ)</a:t>
            </a:r>
            <a:endParaRPr lang="ru-RU" altLang="ru-RU" sz="2400" dirty="0">
              <a:solidFill>
                <a:schemeClr val="tx1">
                  <a:lumMod val="85000"/>
                  <a:lumOff val="15000"/>
                </a:schemeClr>
              </a:solidFill>
            </a:endParaRPr>
          </a:p>
          <a:p>
            <a:pPr marL="457200" indent="-457200">
              <a:spcBef>
                <a:spcPts val="4000"/>
              </a:spcBef>
              <a:buFont typeface="+mj-lt"/>
              <a:buAutoNum type="arabicPeriod"/>
            </a:pPr>
            <a:r>
              <a:rPr lang="ru-RU" altLang="ru-RU" sz="2400" dirty="0"/>
              <a:t>Условие об </a:t>
            </a:r>
            <a:r>
              <a:rPr lang="ru-RU" altLang="ru-RU" sz="2400" b="1" dirty="0">
                <a:solidFill>
                  <a:schemeClr val="tx1">
                    <a:lumMod val="85000"/>
                    <a:lumOff val="15000"/>
                  </a:schemeClr>
                </a:solidFill>
              </a:rPr>
              <a:t>ответственности заказчика и поставщика </a:t>
            </a:r>
            <a:r>
              <a:rPr lang="ru-RU" altLang="ru-RU" sz="2400" dirty="0"/>
              <a:t>за неисполнение или ненадлежащее исполнение обязательств по контракту (ч. 4 ст. 34 44-ФЗ)</a:t>
            </a:r>
          </a:p>
          <a:p>
            <a:pPr marL="457200" indent="-457200">
              <a:spcBef>
                <a:spcPts val="4000"/>
              </a:spcBef>
              <a:buFont typeface="+mj-lt"/>
              <a:buAutoNum type="arabicPeriod"/>
            </a:pPr>
            <a:r>
              <a:rPr lang="ru-RU" altLang="ru-RU" sz="2400" dirty="0"/>
              <a:t>Условие о </a:t>
            </a:r>
            <a:r>
              <a:rPr lang="ru-RU" altLang="ru-RU" sz="2400" b="1" dirty="0">
                <a:solidFill>
                  <a:schemeClr val="tx1">
                    <a:lumMod val="85000"/>
                    <a:lumOff val="15000"/>
                  </a:schemeClr>
                </a:solidFill>
              </a:rPr>
              <a:t>порядке и сроках оплаты </a:t>
            </a:r>
            <a:r>
              <a:rPr lang="ru-RU" altLang="ru-RU" sz="2400" dirty="0"/>
              <a:t>ТРУ (ч. 13 ст. 34 44-ФЗ) – форма оплаты, аванс, срок и порядок оплаты </a:t>
            </a:r>
          </a:p>
          <a:p>
            <a:pPr marL="0" indent="0">
              <a:buNone/>
            </a:pPr>
            <a:endParaRPr lang="ru-RU" altLang="ru-RU" sz="2000" dirty="0"/>
          </a:p>
        </p:txBody>
      </p:sp>
    </p:spTree>
    <p:extLst>
      <p:ext uri="{BB962C8B-B14F-4D97-AF65-F5344CB8AC3E}">
        <p14:creationId xmlns:p14="http://schemas.microsoft.com/office/powerpoint/2010/main" val="3200827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Font typeface="Arial" charset="0"/>
              <a:buNone/>
              <a:defRPr/>
            </a:pPr>
            <a:r>
              <a:rPr lang="ru-RU" sz="2800" b="1" dirty="0"/>
              <a:t>Закрытые способы</a:t>
            </a:r>
          </a:p>
          <a:p>
            <a:pPr>
              <a:defRPr/>
            </a:pPr>
            <a:endParaRPr lang="ru-RU" sz="1800" b="1" dirty="0"/>
          </a:p>
          <a:p>
            <a:pPr>
              <a:defRPr/>
            </a:pPr>
            <a:r>
              <a:rPr lang="ru-RU" sz="2800" dirty="0"/>
              <a:t>Закрытый аукцион</a:t>
            </a:r>
          </a:p>
          <a:p>
            <a:pPr>
              <a:defRPr/>
            </a:pPr>
            <a:r>
              <a:rPr lang="ru-RU" sz="2800" dirty="0"/>
              <a:t>Закрытый конкурс</a:t>
            </a:r>
          </a:p>
          <a:p>
            <a:pPr>
              <a:defRPr/>
            </a:pPr>
            <a:r>
              <a:rPr lang="ru-RU" sz="2800" dirty="0"/>
              <a:t>Закрытый конкурс с ограниченным участием</a:t>
            </a:r>
          </a:p>
          <a:p>
            <a:pPr>
              <a:defRPr/>
            </a:pPr>
            <a:r>
              <a:rPr lang="ru-RU" sz="2800" dirty="0"/>
              <a:t>Закрытый двухэтапный конкурс</a:t>
            </a:r>
          </a:p>
        </p:txBody>
      </p:sp>
      <p:sp>
        <p:nvSpPr>
          <p:cNvPr id="47107" name="Заголовок 1"/>
          <p:cNvSpPr>
            <a:spLocks noGrp="1"/>
          </p:cNvSpPr>
          <p:nvPr>
            <p:ph type="title"/>
          </p:nvPr>
        </p:nvSpPr>
        <p:spPr>
          <a:xfrm>
            <a:off x="838200" y="275331"/>
            <a:ext cx="10515600" cy="1325563"/>
          </a:xfrm>
        </p:spPr>
        <p:txBody>
          <a:bodyPr/>
          <a:lstStyle/>
          <a:p>
            <a:r>
              <a:rPr lang="ru-RU" b="1" dirty="0">
                <a:solidFill>
                  <a:srgbClr val="7030A0"/>
                </a:solidFill>
              </a:rPr>
              <a:t>Способы определения поставщиков</a:t>
            </a:r>
          </a:p>
        </p:txBody>
      </p:sp>
      <p:sp>
        <p:nvSpPr>
          <p:cNvPr id="6" name="Прямоугольник 5"/>
          <p:cNvSpPr/>
          <p:nvPr/>
        </p:nvSpPr>
        <p:spPr bwMode="auto">
          <a:xfrm rot="20141983">
            <a:off x="7987174" y="2855907"/>
            <a:ext cx="3673160" cy="923330"/>
          </a:xfrm>
          <a:prstGeom prst="rect">
            <a:avLst/>
          </a:prstGeom>
          <a:noFill/>
          <a:ln>
            <a:solidFill>
              <a:srgbClr val="FF0000"/>
            </a:solidFill>
          </a:ln>
        </p:spPr>
        <p:txBody>
          <a:bodyPr wrap="square">
            <a:spAutoFit/>
          </a:bodyPr>
          <a:lstStyle/>
          <a:p>
            <a:pPr algn="ctr">
              <a:defRPr/>
            </a:pPr>
            <a:r>
              <a:rPr lang="ru-RU" sz="5400" b="1" dirty="0" err="1">
                <a:ln w="22225">
                  <a:solidFill>
                    <a:schemeClr val="accent2"/>
                  </a:solidFill>
                  <a:prstDash val="solid"/>
                </a:ln>
                <a:solidFill>
                  <a:srgbClr val="FF0000"/>
                </a:solidFill>
              </a:rPr>
              <a:t>Гос.тайна</a:t>
            </a:r>
            <a:endParaRPr lang="ru-RU" sz="5400" b="1" dirty="0">
              <a:ln w="22225">
                <a:solidFill>
                  <a:schemeClr val="accent2"/>
                </a:solidFill>
                <a:prstDash val="solid"/>
              </a:ln>
              <a:solidFill>
                <a:srgbClr val="FF0000"/>
              </a:solidFill>
            </a:endParaRPr>
          </a:p>
        </p:txBody>
      </p:sp>
    </p:spTree>
    <p:extLst>
      <p:ext uri="{BB962C8B-B14F-4D97-AF65-F5344CB8AC3E}">
        <p14:creationId xmlns:p14="http://schemas.microsoft.com/office/powerpoint/2010/main" val="5993978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527051" y="188641"/>
            <a:ext cx="11329589" cy="647973"/>
          </a:xfrm>
        </p:spPr>
        <p:txBody>
          <a:bodyPr>
            <a:normAutofit fontScale="90000"/>
          </a:bodyPr>
          <a:lstStyle/>
          <a:p>
            <a:r>
              <a:rPr lang="ru-RU" altLang="ru-RU" b="1" dirty="0">
                <a:solidFill>
                  <a:srgbClr val="7030A0"/>
                </a:solidFill>
              </a:rPr>
              <a:t>Обязательные условия контракта</a:t>
            </a:r>
          </a:p>
        </p:txBody>
      </p:sp>
      <p:sp>
        <p:nvSpPr>
          <p:cNvPr id="5123" name="Содержимое 2"/>
          <p:cNvSpPr>
            <a:spLocks noGrp="1"/>
          </p:cNvSpPr>
          <p:nvPr>
            <p:ph idx="1"/>
          </p:nvPr>
        </p:nvSpPr>
        <p:spPr>
          <a:xfrm>
            <a:off x="239350" y="1268413"/>
            <a:ext cx="11713301" cy="5184775"/>
          </a:xfrm>
        </p:spPr>
        <p:txBody>
          <a:bodyPr>
            <a:normAutofit/>
          </a:bodyPr>
          <a:lstStyle/>
          <a:p>
            <a:pPr marL="457200" indent="-457200">
              <a:spcBef>
                <a:spcPts val="2800"/>
              </a:spcBef>
              <a:buFont typeface="+mj-lt"/>
              <a:buAutoNum type="arabicPeriod" startAt="4"/>
            </a:pPr>
            <a:r>
              <a:rPr lang="ru-RU" altLang="ru-RU" sz="2400" dirty="0"/>
              <a:t>Условие о порядке и сроках </a:t>
            </a:r>
            <a:r>
              <a:rPr lang="ru-RU" altLang="ru-RU" sz="2400" b="1" dirty="0">
                <a:solidFill>
                  <a:schemeClr val="tx1">
                    <a:lumMod val="85000"/>
                    <a:lumOff val="15000"/>
                  </a:schemeClr>
                </a:solidFill>
              </a:rPr>
              <a:t>приемки</a:t>
            </a:r>
            <a:r>
              <a:rPr lang="ru-RU" altLang="ru-RU" sz="2400" dirty="0">
                <a:solidFill>
                  <a:schemeClr val="tx1">
                    <a:lumMod val="85000"/>
                    <a:lumOff val="15000"/>
                  </a:schemeClr>
                </a:solidFill>
              </a:rPr>
              <a:t> </a:t>
            </a:r>
            <a:r>
              <a:rPr lang="ru-RU" altLang="ru-RU" sz="2400" dirty="0"/>
              <a:t>поставленного товара, выполненной работы (ее результатов) или оказанной услуги (ч. 13 ст. 34) </a:t>
            </a:r>
          </a:p>
          <a:p>
            <a:pPr marL="457200" indent="-457200">
              <a:spcBef>
                <a:spcPts val="2800"/>
              </a:spcBef>
              <a:buFont typeface="+mj-lt"/>
              <a:buAutoNum type="arabicPeriod" startAt="4"/>
            </a:pPr>
            <a:r>
              <a:rPr lang="ru-RU" altLang="ru-RU" sz="2400" dirty="0"/>
              <a:t>Условие о форме необходимого </a:t>
            </a:r>
            <a:r>
              <a:rPr lang="ru-RU" altLang="ru-RU" sz="2400" b="1" dirty="0">
                <a:solidFill>
                  <a:schemeClr val="tx1">
                    <a:lumMod val="85000"/>
                    <a:lumOff val="15000"/>
                  </a:schemeClr>
                </a:solidFill>
              </a:rPr>
              <a:t>подтверждающего документа </a:t>
            </a:r>
            <a:r>
              <a:rPr lang="ru-RU" altLang="ru-RU" sz="2400" dirty="0"/>
              <a:t>и дополнительных документах </a:t>
            </a:r>
          </a:p>
          <a:p>
            <a:pPr marL="457200" indent="-457200">
              <a:spcBef>
                <a:spcPts val="2800"/>
              </a:spcBef>
              <a:buFont typeface="+mj-lt"/>
              <a:buAutoNum type="arabicPeriod" startAt="4"/>
            </a:pPr>
            <a:r>
              <a:rPr lang="ru-RU" altLang="ru-RU" sz="2400" dirty="0"/>
              <a:t>Условие о </a:t>
            </a:r>
            <a:r>
              <a:rPr lang="ru-RU" altLang="ru-RU" sz="2400" b="1" dirty="0">
                <a:solidFill>
                  <a:schemeClr val="tx1">
                    <a:lumMod val="85000"/>
                    <a:lumOff val="15000"/>
                  </a:schemeClr>
                </a:solidFill>
              </a:rPr>
              <a:t>предоставлении обеспечения </a:t>
            </a:r>
            <a:r>
              <a:rPr lang="ru-RU" altLang="ru-RU" sz="2400" dirty="0"/>
              <a:t>исполнения контракта (способ, сумма, срок обеспечения, реквизиты документов, подтверждающих его внесение) (ч. 1 ст. 96) и о его </a:t>
            </a:r>
            <a:r>
              <a:rPr lang="ru-RU" altLang="ru-RU" sz="2400" b="1" dirty="0">
                <a:solidFill>
                  <a:schemeClr val="tx1">
                    <a:lumMod val="85000"/>
                    <a:lumOff val="15000"/>
                  </a:schemeClr>
                </a:solidFill>
              </a:rPr>
              <a:t>возврате</a:t>
            </a:r>
            <a:r>
              <a:rPr lang="ru-RU" altLang="ru-RU" sz="2400" b="1" i="1" dirty="0">
                <a:solidFill>
                  <a:srgbClr val="002060"/>
                </a:solidFill>
              </a:rPr>
              <a:t> </a:t>
            </a:r>
          </a:p>
          <a:p>
            <a:pPr marL="457200" indent="-457200">
              <a:spcBef>
                <a:spcPts val="2800"/>
              </a:spcBef>
              <a:buFont typeface="+mj-lt"/>
              <a:buAutoNum type="arabicPeriod" startAt="4"/>
            </a:pPr>
            <a:r>
              <a:rPr lang="ru-RU" altLang="ru-RU" sz="2400" dirty="0"/>
              <a:t>Условие об </a:t>
            </a:r>
            <a:r>
              <a:rPr lang="ru-RU" altLang="ru-RU" sz="2400" b="1" dirty="0">
                <a:solidFill>
                  <a:schemeClr val="tx1">
                    <a:lumMod val="85000"/>
                    <a:lumOff val="15000"/>
                  </a:schemeClr>
                </a:solidFill>
              </a:rPr>
              <a:t>одностороннем расторжении</a:t>
            </a:r>
            <a:r>
              <a:rPr lang="ru-RU" altLang="ru-RU" sz="2400" dirty="0"/>
              <a:t>, если заказчик предусматривает такую возможность (ч.9 ст.95)</a:t>
            </a:r>
          </a:p>
          <a:p>
            <a:pPr marL="0" indent="0">
              <a:buNone/>
            </a:pPr>
            <a:endParaRPr lang="ru-RU" altLang="ru-RU" sz="2000" dirty="0"/>
          </a:p>
        </p:txBody>
      </p:sp>
    </p:spTree>
    <p:extLst>
      <p:ext uri="{BB962C8B-B14F-4D97-AF65-F5344CB8AC3E}">
        <p14:creationId xmlns:p14="http://schemas.microsoft.com/office/powerpoint/2010/main" val="30494507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527051" y="188641"/>
            <a:ext cx="11329589" cy="647973"/>
          </a:xfrm>
        </p:spPr>
        <p:txBody>
          <a:bodyPr>
            <a:normAutofit fontScale="90000"/>
          </a:bodyPr>
          <a:lstStyle/>
          <a:p>
            <a:r>
              <a:rPr lang="ru-RU" altLang="ru-RU" b="1" dirty="0">
                <a:solidFill>
                  <a:srgbClr val="7030A0"/>
                </a:solidFill>
              </a:rPr>
              <a:t>Обязательные условия контракта</a:t>
            </a:r>
          </a:p>
        </p:txBody>
      </p:sp>
      <p:sp>
        <p:nvSpPr>
          <p:cNvPr id="5123" name="Содержимое 2"/>
          <p:cNvSpPr>
            <a:spLocks noGrp="1"/>
          </p:cNvSpPr>
          <p:nvPr>
            <p:ph idx="1"/>
          </p:nvPr>
        </p:nvSpPr>
        <p:spPr>
          <a:xfrm>
            <a:off x="239350" y="1268413"/>
            <a:ext cx="11713301" cy="5184775"/>
          </a:xfrm>
        </p:spPr>
        <p:txBody>
          <a:bodyPr>
            <a:normAutofit/>
          </a:bodyPr>
          <a:lstStyle/>
          <a:p>
            <a:pPr marL="457200" indent="-457200">
              <a:spcBef>
                <a:spcPts val="2800"/>
              </a:spcBef>
              <a:buFont typeface="+mj-lt"/>
              <a:buAutoNum type="arabicPeriod" startAt="4"/>
            </a:pPr>
            <a:r>
              <a:rPr lang="ru-RU" altLang="ru-RU" sz="2400" dirty="0"/>
              <a:t>Условие о порядке и сроках </a:t>
            </a:r>
            <a:r>
              <a:rPr lang="ru-RU" altLang="ru-RU" sz="2400" b="1" dirty="0">
                <a:solidFill>
                  <a:schemeClr val="tx1">
                    <a:lumMod val="85000"/>
                    <a:lumOff val="15000"/>
                  </a:schemeClr>
                </a:solidFill>
              </a:rPr>
              <a:t>приемки</a:t>
            </a:r>
            <a:r>
              <a:rPr lang="ru-RU" altLang="ru-RU" sz="2400" dirty="0">
                <a:solidFill>
                  <a:schemeClr val="tx1">
                    <a:lumMod val="85000"/>
                    <a:lumOff val="15000"/>
                  </a:schemeClr>
                </a:solidFill>
              </a:rPr>
              <a:t> </a:t>
            </a:r>
            <a:r>
              <a:rPr lang="ru-RU" altLang="ru-RU" sz="2400" dirty="0"/>
              <a:t>поставленного товара, выполненной работы (ее результатов) или оказанной услуги (ч. 13 ст. 34) </a:t>
            </a:r>
          </a:p>
          <a:p>
            <a:pPr marL="457200" indent="-457200">
              <a:spcBef>
                <a:spcPts val="2800"/>
              </a:spcBef>
              <a:buFont typeface="+mj-lt"/>
              <a:buAutoNum type="arabicPeriod" startAt="4"/>
            </a:pPr>
            <a:r>
              <a:rPr lang="ru-RU" altLang="ru-RU" sz="2400" dirty="0"/>
              <a:t>Условие о форме необходимого </a:t>
            </a:r>
            <a:r>
              <a:rPr lang="ru-RU" altLang="ru-RU" sz="2400" b="1" dirty="0">
                <a:solidFill>
                  <a:schemeClr val="tx1">
                    <a:lumMod val="85000"/>
                    <a:lumOff val="15000"/>
                  </a:schemeClr>
                </a:solidFill>
              </a:rPr>
              <a:t>подтверждающего документа </a:t>
            </a:r>
            <a:r>
              <a:rPr lang="ru-RU" altLang="ru-RU" sz="2400" dirty="0"/>
              <a:t>и дополнительных документах </a:t>
            </a:r>
          </a:p>
          <a:p>
            <a:pPr marL="457200" indent="-457200">
              <a:spcBef>
                <a:spcPts val="2800"/>
              </a:spcBef>
              <a:buFont typeface="+mj-lt"/>
              <a:buAutoNum type="arabicPeriod" startAt="4"/>
            </a:pPr>
            <a:r>
              <a:rPr lang="ru-RU" altLang="ru-RU" sz="2400" dirty="0"/>
              <a:t>Условие о </a:t>
            </a:r>
            <a:r>
              <a:rPr lang="ru-RU" altLang="ru-RU" sz="2400" b="1" dirty="0">
                <a:solidFill>
                  <a:schemeClr val="tx1">
                    <a:lumMod val="85000"/>
                    <a:lumOff val="15000"/>
                  </a:schemeClr>
                </a:solidFill>
              </a:rPr>
              <a:t>предоставлении обеспечения </a:t>
            </a:r>
            <a:r>
              <a:rPr lang="ru-RU" altLang="ru-RU" sz="2400" dirty="0"/>
              <a:t>исполнения контракта (способ, сумма, срок обеспечения, реквизиты документов, подтверждающих его внесение) (ч. 1 ст. 96) и о его </a:t>
            </a:r>
            <a:r>
              <a:rPr lang="ru-RU" altLang="ru-RU" sz="2400" b="1" dirty="0">
                <a:solidFill>
                  <a:schemeClr val="tx1">
                    <a:lumMod val="85000"/>
                    <a:lumOff val="15000"/>
                  </a:schemeClr>
                </a:solidFill>
              </a:rPr>
              <a:t>возврате</a:t>
            </a:r>
            <a:r>
              <a:rPr lang="ru-RU" altLang="ru-RU" sz="2400" b="1" i="1" dirty="0">
                <a:solidFill>
                  <a:srgbClr val="002060"/>
                </a:solidFill>
              </a:rPr>
              <a:t> </a:t>
            </a:r>
          </a:p>
          <a:p>
            <a:pPr marL="457200" indent="-457200">
              <a:spcBef>
                <a:spcPts val="2800"/>
              </a:spcBef>
              <a:buFont typeface="+mj-lt"/>
              <a:buAutoNum type="arabicPeriod" startAt="4"/>
            </a:pPr>
            <a:r>
              <a:rPr lang="ru-RU" altLang="ru-RU" sz="2400" dirty="0"/>
              <a:t>Условие об </a:t>
            </a:r>
            <a:r>
              <a:rPr lang="ru-RU" altLang="ru-RU" sz="2400" b="1" dirty="0">
                <a:solidFill>
                  <a:schemeClr val="tx1">
                    <a:lumMod val="85000"/>
                    <a:lumOff val="15000"/>
                  </a:schemeClr>
                </a:solidFill>
              </a:rPr>
              <a:t>одностороннем расторжении</a:t>
            </a:r>
            <a:r>
              <a:rPr lang="ru-RU" altLang="ru-RU" sz="2400" dirty="0"/>
              <a:t>, если заказчик предусматривает такую возможность (ч.9 ст.95)</a:t>
            </a:r>
          </a:p>
          <a:p>
            <a:pPr marL="0" indent="0">
              <a:buNone/>
            </a:pPr>
            <a:endParaRPr lang="ru-RU" altLang="ru-RU" sz="2000" dirty="0"/>
          </a:p>
        </p:txBody>
      </p:sp>
    </p:spTree>
    <p:extLst>
      <p:ext uri="{BB962C8B-B14F-4D97-AF65-F5344CB8AC3E}">
        <p14:creationId xmlns:p14="http://schemas.microsoft.com/office/powerpoint/2010/main" val="30494507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260648"/>
            <a:ext cx="10972800" cy="576064"/>
          </a:xfrm>
        </p:spPr>
        <p:txBody>
          <a:bodyPr>
            <a:noAutofit/>
          </a:bodyPr>
          <a:lstStyle/>
          <a:p>
            <a:r>
              <a:rPr lang="ru-RU" b="1" dirty="0">
                <a:solidFill>
                  <a:srgbClr val="7030A0"/>
                </a:solidFill>
                <a:cs typeface="Calibri"/>
              </a:rPr>
              <a:t>Изменение условий контракта</a:t>
            </a:r>
          </a:p>
        </p:txBody>
      </p:sp>
      <p:sp>
        <p:nvSpPr>
          <p:cNvPr id="3" name="Объект 2"/>
          <p:cNvSpPr>
            <a:spLocks noGrp="1"/>
          </p:cNvSpPr>
          <p:nvPr>
            <p:ph idx="1"/>
          </p:nvPr>
        </p:nvSpPr>
        <p:spPr>
          <a:xfrm>
            <a:off x="719403" y="1233714"/>
            <a:ext cx="10972800" cy="5624286"/>
          </a:xfrm>
        </p:spPr>
        <p:txBody>
          <a:bodyPr>
            <a:normAutofit/>
          </a:bodyPr>
          <a:lstStyle/>
          <a:p>
            <a:pPr marL="0" indent="0" algn="just">
              <a:buNone/>
            </a:pPr>
            <a:r>
              <a:rPr lang="ru-RU" b="1" dirty="0">
                <a:solidFill>
                  <a:schemeClr val="tx1"/>
                </a:solidFill>
                <a:cs typeface="Calibri"/>
              </a:rPr>
              <a:t>1. Изменение цены и объема:</a:t>
            </a:r>
          </a:p>
          <a:p>
            <a:pPr algn="just">
              <a:spcBef>
                <a:spcPts val="2200"/>
              </a:spcBef>
              <a:buFont typeface="Arial"/>
              <a:buChar char="•"/>
            </a:pPr>
            <a:r>
              <a:rPr lang="ru-RU" dirty="0">
                <a:solidFill>
                  <a:schemeClr val="tx1"/>
                </a:solidFill>
                <a:cs typeface="Calibri"/>
              </a:rPr>
              <a:t>при заключении контракта по согласованию с участником закупки увеличение количества поставляемого товара на разницу между НМЦК и предложением победителя</a:t>
            </a:r>
          </a:p>
          <a:p>
            <a:pPr algn="just">
              <a:spcBef>
                <a:spcPts val="2200"/>
              </a:spcBef>
              <a:buFont typeface="Arial"/>
              <a:buChar char="•"/>
            </a:pPr>
            <a:r>
              <a:rPr lang="ru-RU" dirty="0">
                <a:solidFill>
                  <a:schemeClr val="tx1"/>
                </a:solidFill>
                <a:cs typeface="Calibri"/>
              </a:rPr>
              <a:t>снижение цены контракта без изменения объема и иных условий контракта</a:t>
            </a:r>
          </a:p>
          <a:p>
            <a:pPr algn="just">
              <a:spcBef>
                <a:spcPts val="2200"/>
              </a:spcBef>
              <a:buFont typeface="Arial"/>
              <a:buChar char="•"/>
            </a:pPr>
            <a:r>
              <a:rPr lang="ru-RU" dirty="0">
                <a:solidFill>
                  <a:srgbClr val="000000"/>
                </a:solidFill>
                <a:cs typeface="Calibri"/>
              </a:rPr>
              <a:t>+/- 10% объёма товаров, работ, услуг</a:t>
            </a:r>
          </a:p>
          <a:p>
            <a:pPr algn="just">
              <a:spcBef>
                <a:spcPts val="2200"/>
              </a:spcBef>
              <a:buFont typeface="Arial"/>
              <a:buChar char="•"/>
            </a:pPr>
            <a:r>
              <a:rPr lang="ru-RU" dirty="0">
                <a:solidFill>
                  <a:srgbClr val="000000"/>
                </a:solidFill>
                <a:cs typeface="Calibri"/>
              </a:rPr>
              <a:t>сокращение бюджета</a:t>
            </a:r>
          </a:p>
          <a:p>
            <a:pPr marL="0" indent="0" algn="just">
              <a:buNone/>
            </a:pPr>
            <a:endParaRPr lang="ru-RU" sz="2400" dirty="0">
              <a:cs typeface="Calibri"/>
            </a:endParaRPr>
          </a:p>
        </p:txBody>
      </p:sp>
    </p:spTree>
    <p:extLst>
      <p:ext uri="{BB962C8B-B14F-4D97-AF65-F5344CB8AC3E}">
        <p14:creationId xmlns:p14="http://schemas.microsoft.com/office/powerpoint/2010/main" val="17534882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51856"/>
            <a:ext cx="10972800" cy="4874307"/>
          </a:xfrm>
        </p:spPr>
        <p:txBody>
          <a:bodyPr>
            <a:noAutofit/>
          </a:bodyPr>
          <a:lstStyle/>
          <a:p>
            <a:pPr marL="0" indent="0">
              <a:buNone/>
            </a:pPr>
            <a:r>
              <a:rPr lang="ru-RU" b="1" dirty="0">
                <a:solidFill>
                  <a:schemeClr val="tx1"/>
                </a:solidFill>
                <a:cs typeface="Calibri"/>
              </a:rPr>
              <a:t>2. Изменение иных условий</a:t>
            </a:r>
          </a:p>
          <a:p>
            <a:pPr algn="just">
              <a:spcBef>
                <a:spcPts val="2200"/>
              </a:spcBef>
              <a:buFontTx/>
              <a:buChar char="-"/>
            </a:pPr>
            <a:r>
              <a:rPr lang="ru-RU" dirty="0">
                <a:solidFill>
                  <a:schemeClr val="tx1"/>
                </a:solidFill>
                <a:cs typeface="Calibri"/>
              </a:rPr>
              <a:t>перемена поставщика, в случае, если новый поставщик является правопреемником поставщика по контракту вследствие реорганизации юридического лица в форме преобразования, слияния или присоединения</a:t>
            </a:r>
          </a:p>
          <a:p>
            <a:pPr algn="just">
              <a:spcBef>
                <a:spcPts val="2200"/>
              </a:spcBef>
              <a:buFontTx/>
              <a:buChar char="-"/>
            </a:pPr>
            <a:r>
              <a:rPr lang="ru-RU" dirty="0">
                <a:solidFill>
                  <a:schemeClr val="tx1"/>
                </a:solidFill>
                <a:cs typeface="Calibri"/>
              </a:rPr>
              <a:t>перемена заказчика</a:t>
            </a:r>
          </a:p>
          <a:p>
            <a:pPr algn="just">
              <a:spcBef>
                <a:spcPts val="2200"/>
              </a:spcBef>
              <a:buFontTx/>
              <a:buChar char="-"/>
            </a:pPr>
            <a:r>
              <a:rPr lang="ru-RU" dirty="0">
                <a:solidFill>
                  <a:schemeClr val="tx1"/>
                </a:solidFill>
                <a:cs typeface="Calibri"/>
              </a:rPr>
              <a:t>поставка ТРУ с улучшенными характеристиками</a:t>
            </a:r>
          </a:p>
          <a:p>
            <a:pPr>
              <a:buFontTx/>
              <a:buChar char="-"/>
            </a:pPr>
            <a:endParaRPr lang="ru-RU" dirty="0">
              <a:solidFill>
                <a:schemeClr val="tx1"/>
              </a:solidFill>
              <a:cs typeface="Calibri"/>
            </a:endParaRPr>
          </a:p>
        </p:txBody>
      </p:sp>
      <p:sp>
        <p:nvSpPr>
          <p:cNvPr id="4" name="Заголовок 1"/>
          <p:cNvSpPr>
            <a:spLocks noGrp="1"/>
          </p:cNvSpPr>
          <p:nvPr>
            <p:ph type="title"/>
          </p:nvPr>
        </p:nvSpPr>
        <p:spPr>
          <a:xfrm>
            <a:off x="623392" y="260648"/>
            <a:ext cx="10972800" cy="576064"/>
          </a:xfrm>
        </p:spPr>
        <p:txBody>
          <a:bodyPr>
            <a:noAutofit/>
          </a:bodyPr>
          <a:lstStyle/>
          <a:p>
            <a:r>
              <a:rPr lang="ru-RU" b="1" dirty="0">
                <a:solidFill>
                  <a:srgbClr val="7030A0"/>
                </a:solidFill>
                <a:cs typeface="Calibri"/>
              </a:rPr>
              <a:t>Изменение условий контракта</a:t>
            </a:r>
          </a:p>
        </p:txBody>
      </p:sp>
    </p:spTree>
    <p:extLst>
      <p:ext uri="{BB962C8B-B14F-4D97-AF65-F5344CB8AC3E}">
        <p14:creationId xmlns:p14="http://schemas.microsoft.com/office/powerpoint/2010/main" val="20998099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p:cNvSpPr>
          <p:nvPr/>
        </p:nvSpPr>
        <p:spPr bwMode="auto">
          <a:xfrm>
            <a:off x="461846" y="277813"/>
            <a:ext cx="927482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nchor="ctr"/>
          <a:lstStyle/>
          <a:p>
            <a:pPr marL="39688"/>
            <a:r>
              <a:rPr lang="en-US" sz="4400" b="1" dirty="0" err="1">
                <a:solidFill>
                  <a:srgbClr val="7030A0"/>
                </a:solidFill>
                <a:latin typeface="+mj-lt"/>
                <a:ea typeface="Arial" charset="0"/>
                <a:cs typeface="Arial Bold" charset="0"/>
                <a:sym typeface="Arial Bold" charset="0"/>
              </a:rPr>
              <a:t>Контракт</a:t>
            </a:r>
            <a:endParaRPr lang="en-US" sz="4400" b="1" dirty="0">
              <a:solidFill>
                <a:srgbClr val="7030A0"/>
              </a:solidFill>
              <a:latin typeface="+mj-lt"/>
              <a:ea typeface="Arial" charset="0"/>
              <a:cs typeface="Arial Bold" charset="0"/>
              <a:sym typeface="Arial Bold" charset="0"/>
            </a:endParaRPr>
          </a:p>
        </p:txBody>
      </p:sp>
      <p:sp>
        <p:nvSpPr>
          <p:cNvPr id="93193" name="Rectangle 9"/>
          <p:cNvSpPr>
            <a:spLocks/>
          </p:cNvSpPr>
          <p:nvPr/>
        </p:nvSpPr>
        <p:spPr bwMode="auto">
          <a:xfrm>
            <a:off x="461846" y="1096703"/>
            <a:ext cx="11228619" cy="4675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89302" bIns="38100" anchor="ctr"/>
          <a:lstStyle/>
          <a:p>
            <a:pPr>
              <a:spcBef>
                <a:spcPts val="1200"/>
              </a:spcBef>
            </a:pPr>
            <a:r>
              <a:rPr lang="en-US" sz="2000">
                <a:solidFill>
                  <a:srgbClr val="000000"/>
                </a:solidFill>
                <a:ea typeface="Arial" charset="0"/>
                <a:cs typeface="Arial" charset="0"/>
              </a:rPr>
              <a:t>Реестр Контрактов, заключенных Заказчиками (ст. 103)</a:t>
            </a:r>
            <a:r>
              <a:rPr lang="ru-RU" sz="2000">
                <a:solidFill>
                  <a:srgbClr val="000000"/>
                </a:solidFill>
                <a:ea typeface="Arial" charset="0"/>
                <a:cs typeface="Arial" charset="0"/>
              </a:rPr>
              <a:t> в</a:t>
            </a:r>
            <a:r>
              <a:rPr lang="en-US" sz="2000">
                <a:solidFill>
                  <a:srgbClr val="000000"/>
                </a:solidFill>
                <a:ea typeface="Arial" charset="0"/>
                <a:cs typeface="Arial" charset="0"/>
              </a:rPr>
              <a:t>едет контрольный орган</a:t>
            </a:r>
            <a:endParaRPr lang="ru-RU" sz="2000">
              <a:solidFill>
                <a:srgbClr val="000000"/>
              </a:solidFill>
              <a:ea typeface="Arial" charset="0"/>
              <a:cs typeface="Arial" charset="0"/>
            </a:endParaRPr>
          </a:p>
          <a:p>
            <a:pPr>
              <a:spcBef>
                <a:spcPts val="1200"/>
              </a:spcBef>
            </a:pPr>
            <a:endParaRPr lang="ru-RU" sz="2000">
              <a:solidFill>
                <a:schemeClr val="tx1"/>
              </a:solidFill>
              <a:ea typeface="Arial" charset="0"/>
              <a:cs typeface="Arial" charset="0"/>
            </a:endParaRPr>
          </a:p>
          <a:p>
            <a:pPr marL="469900" indent="-457200" algn="just">
              <a:spcBef>
                <a:spcPts val="1200"/>
              </a:spcBef>
              <a:buClr>
                <a:srgbClr val="000000"/>
              </a:buClr>
              <a:buSzPct val="100000"/>
              <a:buFont typeface="Wingdings" charset="0"/>
              <a:buChar char="ü"/>
            </a:pPr>
            <a:r>
              <a:rPr lang="en-US" sz="2000">
                <a:solidFill>
                  <a:schemeClr val="tx1"/>
                </a:solidFill>
                <a:ea typeface="Arial" charset="0"/>
                <a:cs typeface="Arial" charset="0"/>
              </a:rPr>
              <a:t>Наименование Заказчика</a:t>
            </a:r>
          </a:p>
          <a:p>
            <a:pPr marL="469900" indent="-457200" algn="just">
              <a:spcBef>
                <a:spcPts val="1200"/>
              </a:spcBef>
              <a:buClr>
                <a:srgbClr val="000000"/>
              </a:buClr>
              <a:buSzPct val="100000"/>
              <a:buFont typeface="Wingdings" charset="0"/>
              <a:buChar char="ü"/>
            </a:pPr>
            <a:r>
              <a:rPr lang="en-US" sz="2000">
                <a:solidFill>
                  <a:schemeClr val="tx1"/>
                </a:solidFill>
                <a:ea typeface="Arial" charset="0"/>
                <a:cs typeface="Arial" charset="0"/>
              </a:rPr>
              <a:t>Источник финансирования</a:t>
            </a:r>
          </a:p>
          <a:p>
            <a:pPr marL="469900" indent="-457200" algn="just">
              <a:spcBef>
                <a:spcPts val="1200"/>
              </a:spcBef>
              <a:buClr>
                <a:srgbClr val="000000"/>
              </a:buClr>
              <a:buSzPct val="100000"/>
              <a:buFont typeface="Wingdings" charset="0"/>
              <a:buChar char="ü"/>
            </a:pPr>
            <a:r>
              <a:rPr lang="en-US" sz="2000">
                <a:solidFill>
                  <a:schemeClr val="tx1"/>
                </a:solidFill>
                <a:ea typeface="Arial" charset="0"/>
                <a:cs typeface="Arial" charset="0"/>
              </a:rPr>
              <a:t>Способ определения поставщика</a:t>
            </a:r>
          </a:p>
          <a:p>
            <a:pPr marL="469900" indent="-457200" algn="just">
              <a:spcBef>
                <a:spcPts val="1200"/>
              </a:spcBef>
              <a:buClr>
                <a:srgbClr val="000000"/>
              </a:buClr>
              <a:buSzPct val="100000"/>
              <a:buFont typeface="Wingdings" charset="0"/>
              <a:buChar char="ü"/>
            </a:pPr>
            <a:r>
              <a:rPr lang="en-US" sz="2000">
                <a:solidFill>
                  <a:schemeClr val="tx1"/>
                </a:solidFill>
                <a:ea typeface="Arial" charset="0"/>
                <a:cs typeface="Arial" charset="0"/>
              </a:rPr>
              <a:t>Дата подведения результатов и реквизиты документа, подтверждающего основание заключения Контракта </a:t>
            </a:r>
          </a:p>
          <a:p>
            <a:pPr marL="469900" indent="-457200" algn="just">
              <a:spcBef>
                <a:spcPts val="1200"/>
              </a:spcBef>
              <a:buClr>
                <a:srgbClr val="000000"/>
              </a:buClr>
              <a:buSzPct val="100000"/>
              <a:buFont typeface="Wingdings" charset="0"/>
              <a:buChar char="ü"/>
            </a:pPr>
            <a:r>
              <a:rPr lang="en-US" sz="2000">
                <a:solidFill>
                  <a:schemeClr val="tx1"/>
                </a:solidFill>
                <a:ea typeface="Arial" charset="0"/>
                <a:cs typeface="Arial" charset="0"/>
              </a:rPr>
              <a:t>Дата заключения Контракта</a:t>
            </a:r>
          </a:p>
          <a:p>
            <a:pPr marL="469900" indent="-457200" algn="just">
              <a:spcBef>
                <a:spcPts val="1200"/>
              </a:spcBef>
              <a:buClr>
                <a:srgbClr val="000000"/>
              </a:buClr>
              <a:buSzPct val="100000"/>
              <a:buFont typeface="Wingdings" charset="0"/>
              <a:buChar char="ü"/>
            </a:pPr>
            <a:r>
              <a:rPr lang="en-US" sz="2000">
                <a:solidFill>
                  <a:schemeClr val="tx1"/>
                </a:solidFill>
                <a:ea typeface="Arial" charset="0"/>
                <a:cs typeface="Arial" charset="0"/>
              </a:rPr>
              <a:t>Объект закупки, цена Контракта, срок исполнения, цена единицы товара, страна происхождения или информация о производителе товара</a:t>
            </a:r>
          </a:p>
          <a:p>
            <a:pPr marL="469900" indent="-457200" algn="just">
              <a:spcBef>
                <a:spcPts val="300"/>
              </a:spcBef>
              <a:buClr>
                <a:srgbClr val="000000"/>
              </a:buClr>
              <a:buSzPct val="100000"/>
              <a:buFont typeface="Wingdings" charset="0"/>
              <a:buChar char="ü"/>
            </a:pPr>
            <a:endParaRPr lang="en-US" sz="2000">
              <a:solidFill>
                <a:srgbClr val="000000"/>
              </a:solidFill>
              <a:ea typeface="Arial" charset="0"/>
              <a:cs typeface="Arial" charset="0"/>
            </a:endParaRPr>
          </a:p>
        </p:txBody>
      </p:sp>
    </p:spTree>
    <p:extLst>
      <p:ext uri="{BB962C8B-B14F-4D97-AF65-F5344CB8AC3E}">
        <p14:creationId xmlns:p14="http://schemas.microsoft.com/office/powerpoint/2010/main" val="38602632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6"/>
          <p:cNvSpPr>
            <a:spLocks/>
          </p:cNvSpPr>
          <p:nvPr/>
        </p:nvSpPr>
        <p:spPr bwMode="auto">
          <a:xfrm>
            <a:off x="461846" y="277813"/>
            <a:ext cx="927482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nchor="ctr"/>
          <a:lstStyle/>
          <a:p>
            <a:pPr marL="39688"/>
            <a:r>
              <a:rPr lang="en-US" sz="4400" b="1" dirty="0" err="1">
                <a:solidFill>
                  <a:srgbClr val="7030A0"/>
                </a:solidFill>
                <a:latin typeface="+mj-lt"/>
                <a:ea typeface="Arial" charset="0"/>
                <a:cs typeface="Arial Bold" charset="0"/>
                <a:sym typeface="Arial Bold" charset="0"/>
              </a:rPr>
              <a:t>Контракт</a:t>
            </a:r>
            <a:endParaRPr lang="en-US" sz="4400" b="1" dirty="0">
              <a:solidFill>
                <a:srgbClr val="7030A0"/>
              </a:solidFill>
              <a:latin typeface="+mj-lt"/>
              <a:ea typeface="Arial" charset="0"/>
              <a:cs typeface="Arial Bold" charset="0"/>
              <a:sym typeface="Arial Bold" charset="0"/>
            </a:endParaRPr>
          </a:p>
        </p:txBody>
      </p:sp>
      <p:sp>
        <p:nvSpPr>
          <p:cNvPr id="93193" name="Rectangle 9"/>
          <p:cNvSpPr>
            <a:spLocks/>
          </p:cNvSpPr>
          <p:nvPr/>
        </p:nvSpPr>
        <p:spPr bwMode="auto">
          <a:xfrm>
            <a:off x="461846" y="1010121"/>
            <a:ext cx="11228619" cy="53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89302" bIns="38100" anchor="ctr"/>
          <a:lstStyle/>
          <a:p>
            <a:pPr marL="469900" indent="-457200" algn="just">
              <a:spcBef>
                <a:spcPts val="1200"/>
              </a:spcBef>
              <a:buClr>
                <a:srgbClr val="000000"/>
              </a:buClr>
              <a:buSzPct val="100000"/>
              <a:buFont typeface="Wingdings" charset="0"/>
              <a:buChar char="ü"/>
            </a:pPr>
            <a:r>
              <a:rPr lang="en-US" sz="2000">
                <a:solidFill>
                  <a:schemeClr val="tx1"/>
                </a:solidFill>
                <a:ea typeface="Arial" charset="0"/>
                <a:cs typeface="Arial" charset="0"/>
              </a:rPr>
              <a:t>Наименование, реквизиты Участника (кроме поставщиков культурных ценностей) </a:t>
            </a:r>
          </a:p>
          <a:p>
            <a:pPr marL="469900" indent="-457200" algn="just">
              <a:spcBef>
                <a:spcPts val="1200"/>
              </a:spcBef>
              <a:buClr>
                <a:srgbClr val="000000"/>
              </a:buClr>
              <a:buSzPct val="100000"/>
              <a:buFont typeface="Wingdings" charset="0"/>
              <a:buChar char="ü"/>
            </a:pPr>
            <a:r>
              <a:rPr lang="en-US" sz="2000">
                <a:solidFill>
                  <a:schemeClr val="tx1"/>
                </a:solidFill>
                <a:ea typeface="Arial" charset="0"/>
                <a:cs typeface="Arial" charset="0"/>
              </a:rPr>
              <a:t>Информация об изменении, исполнении, расторжении Контракта</a:t>
            </a:r>
          </a:p>
          <a:p>
            <a:pPr marL="469900" indent="-457200" algn="just">
              <a:spcBef>
                <a:spcPts val="1200"/>
              </a:spcBef>
              <a:buClr>
                <a:srgbClr val="000000"/>
              </a:buClr>
              <a:buSzPct val="100000"/>
              <a:buFont typeface="Wingdings" charset="0"/>
              <a:buChar char="ü"/>
            </a:pPr>
            <a:r>
              <a:rPr lang="en-US" sz="2000">
                <a:solidFill>
                  <a:schemeClr val="tx1"/>
                </a:solidFill>
                <a:ea typeface="Arial" charset="0"/>
                <a:cs typeface="Arial" charset="0"/>
              </a:rPr>
              <a:t>Копия заключенного Контракта, подписанного ЭЦП Заказчика</a:t>
            </a:r>
          </a:p>
          <a:p>
            <a:pPr marL="469900" indent="-457200" algn="just">
              <a:spcBef>
                <a:spcPts val="1200"/>
              </a:spcBef>
              <a:buClr>
                <a:srgbClr val="000000"/>
              </a:buClr>
              <a:buSzPct val="100000"/>
              <a:buFont typeface="Wingdings" charset="0"/>
              <a:buChar char="ü"/>
            </a:pPr>
            <a:r>
              <a:rPr lang="en-US" sz="2000">
                <a:solidFill>
                  <a:srgbClr val="000000"/>
                </a:solidFill>
                <a:ea typeface="Arial" charset="0"/>
                <a:cs typeface="Arial Italic" charset="0"/>
                <a:sym typeface="Arial Italic" charset="0"/>
              </a:rPr>
              <a:t>Идентификационный код закупки</a:t>
            </a:r>
          </a:p>
          <a:p>
            <a:pPr marL="469900" indent="-457200" algn="just">
              <a:spcBef>
                <a:spcPts val="1200"/>
              </a:spcBef>
              <a:buClr>
                <a:srgbClr val="000000"/>
              </a:buClr>
              <a:buSzPct val="100000"/>
              <a:buFont typeface="Wingdings" charset="0"/>
              <a:buChar char="ü"/>
            </a:pPr>
            <a:r>
              <a:rPr lang="en-US" sz="2000">
                <a:solidFill>
                  <a:srgbClr val="000000"/>
                </a:solidFill>
                <a:ea typeface="Arial" charset="0"/>
                <a:cs typeface="Arial" charset="0"/>
              </a:rPr>
              <a:t>Документ о приемке ТРУ</a:t>
            </a:r>
          </a:p>
          <a:p>
            <a:pPr marL="469900" indent="-457200" algn="just">
              <a:spcBef>
                <a:spcPts val="1200"/>
              </a:spcBef>
              <a:buClr>
                <a:srgbClr val="000000"/>
              </a:buClr>
              <a:buSzPct val="100000"/>
              <a:buFont typeface="Wingdings" charset="0"/>
              <a:buChar char="ü"/>
            </a:pPr>
            <a:r>
              <a:rPr lang="en-US" sz="2000">
                <a:solidFill>
                  <a:srgbClr val="000000"/>
                </a:solidFill>
                <a:ea typeface="Arial" charset="0"/>
                <a:cs typeface="Arial" charset="0"/>
              </a:rPr>
              <a:t>Решение врачебной комиссии, предусмотренное ст. 83 ч. 2 п. 7 и ст. 93 ч. 1</a:t>
            </a:r>
            <a:endParaRPr lang="ru-RU" sz="2000">
              <a:solidFill>
                <a:srgbClr val="000000"/>
              </a:solidFill>
              <a:ea typeface="Arial" charset="0"/>
              <a:cs typeface="Arial" charset="0"/>
            </a:endParaRPr>
          </a:p>
          <a:p>
            <a:pPr marL="14288" indent="1588">
              <a:spcBef>
                <a:spcPts val="1200"/>
              </a:spcBef>
            </a:pPr>
            <a:endParaRPr lang="ru-RU" sz="2000">
              <a:solidFill>
                <a:srgbClr val="000000"/>
              </a:solidFill>
              <a:ea typeface="Arial" charset="0"/>
              <a:cs typeface="Arial Bold" charset="0"/>
              <a:sym typeface="Arial Bold" charset="0"/>
            </a:endParaRPr>
          </a:p>
          <a:p>
            <a:pPr marL="14288" indent="1588">
              <a:spcBef>
                <a:spcPts val="1200"/>
              </a:spcBef>
            </a:pPr>
            <a:r>
              <a:rPr lang="en-US" sz="2000" b="1">
                <a:solidFill>
                  <a:srgbClr val="000000"/>
                </a:solidFill>
                <a:ea typeface="Arial" charset="0"/>
                <a:cs typeface="Arial Bold" charset="0"/>
                <a:sym typeface="Arial Bold" charset="0"/>
              </a:rPr>
              <a:t>Исключения (ст. 93 п. 4-5):</a:t>
            </a:r>
          </a:p>
          <a:p>
            <a:pPr marL="14288" indent="1588">
              <a:spcBef>
                <a:spcPts val="1200"/>
              </a:spcBef>
            </a:pPr>
            <a:r>
              <a:rPr lang="en-US" sz="2000">
                <a:solidFill>
                  <a:srgbClr val="000000"/>
                </a:solidFill>
                <a:ea typeface="Arial" charset="0"/>
                <a:cs typeface="Arial" charset="0"/>
              </a:rPr>
              <a:t>- Закупка</a:t>
            </a:r>
            <a:r>
              <a:rPr lang="ru-RU" sz="2000">
                <a:solidFill>
                  <a:srgbClr val="000000"/>
                </a:solidFill>
                <a:ea typeface="Arial" charset="0"/>
                <a:cs typeface="Arial" charset="0"/>
              </a:rPr>
              <a:t> у ЕП </a:t>
            </a:r>
            <a:r>
              <a:rPr lang="en-US" sz="2000">
                <a:solidFill>
                  <a:srgbClr val="000000"/>
                </a:solidFill>
                <a:ea typeface="Arial" charset="0"/>
                <a:cs typeface="Arial" charset="0"/>
              </a:rPr>
              <a:t>до 100 тысяч</a:t>
            </a:r>
          </a:p>
          <a:p>
            <a:pPr marL="14288" indent="1588">
              <a:spcBef>
                <a:spcPts val="1200"/>
              </a:spcBef>
            </a:pPr>
            <a:r>
              <a:rPr lang="en-US" sz="2000">
                <a:solidFill>
                  <a:srgbClr val="000000"/>
                </a:solidFill>
                <a:ea typeface="Arial" charset="0"/>
                <a:cs typeface="Arial" charset="0"/>
              </a:rPr>
              <a:t>- Закупка</a:t>
            </a:r>
            <a:r>
              <a:rPr lang="ru-RU" sz="2000">
                <a:solidFill>
                  <a:srgbClr val="000000"/>
                </a:solidFill>
                <a:ea typeface="Arial" charset="0"/>
                <a:cs typeface="Arial" charset="0"/>
              </a:rPr>
              <a:t> у</a:t>
            </a:r>
            <a:r>
              <a:rPr lang="en-US" sz="2000">
                <a:solidFill>
                  <a:srgbClr val="000000"/>
                </a:solidFill>
                <a:ea typeface="Arial" charset="0"/>
                <a:cs typeface="Arial" charset="0"/>
              </a:rPr>
              <a:t> </a:t>
            </a:r>
            <a:r>
              <a:rPr lang="ru-RU" sz="2000">
                <a:solidFill>
                  <a:srgbClr val="000000"/>
                </a:solidFill>
                <a:ea typeface="Arial" charset="0"/>
                <a:cs typeface="Arial" charset="0"/>
              </a:rPr>
              <a:t>ЕП </a:t>
            </a:r>
            <a:r>
              <a:rPr lang="en-US" sz="2000">
                <a:solidFill>
                  <a:srgbClr val="000000"/>
                </a:solidFill>
                <a:ea typeface="Arial" charset="0"/>
                <a:cs typeface="Arial" charset="0"/>
              </a:rPr>
              <a:t>до 400 тысяч</a:t>
            </a:r>
          </a:p>
          <a:p>
            <a:pPr marL="469900" indent="-457200" algn="just">
              <a:spcBef>
                <a:spcPts val="300"/>
              </a:spcBef>
              <a:buClr>
                <a:srgbClr val="000000"/>
              </a:buClr>
              <a:buSzPct val="100000"/>
              <a:buFont typeface="Wingdings" charset="0"/>
              <a:buChar char="ü"/>
            </a:pPr>
            <a:endParaRPr lang="en-US" sz="2000">
              <a:solidFill>
                <a:srgbClr val="000000"/>
              </a:solidFill>
              <a:ea typeface="Arial" charset="0"/>
              <a:cs typeface="Arial" charset="0"/>
            </a:endParaRPr>
          </a:p>
        </p:txBody>
      </p:sp>
    </p:spTree>
    <p:extLst>
      <p:ext uri="{BB962C8B-B14F-4D97-AF65-F5344CB8AC3E}">
        <p14:creationId xmlns:p14="http://schemas.microsoft.com/office/powerpoint/2010/main" val="34272426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8287" y="0"/>
            <a:ext cx="10701896" cy="1051520"/>
          </a:xfrm>
        </p:spPr>
        <p:txBody>
          <a:bodyPr/>
          <a:lstStyle/>
          <a:p>
            <a:r>
              <a:rPr lang="ru-RU" b="1" dirty="0">
                <a:solidFill>
                  <a:srgbClr val="7030A0"/>
                </a:solidFill>
                <a:cs typeface="Calibri"/>
              </a:rPr>
              <a:t>Ответственность</a:t>
            </a:r>
          </a:p>
        </p:txBody>
      </p:sp>
      <p:sp>
        <p:nvSpPr>
          <p:cNvPr id="4" name="Прямоугольник 3"/>
          <p:cNvSpPr/>
          <p:nvPr/>
        </p:nvSpPr>
        <p:spPr>
          <a:xfrm>
            <a:off x="3555887" y="1080585"/>
            <a:ext cx="5184576"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cs typeface="Calibri"/>
              </a:rPr>
              <a:t>Заказчика</a:t>
            </a:r>
          </a:p>
        </p:txBody>
      </p:sp>
      <p:sp>
        <p:nvSpPr>
          <p:cNvPr id="6" name="Стрелка вниз 5"/>
          <p:cNvSpPr/>
          <p:nvPr/>
        </p:nvSpPr>
        <p:spPr>
          <a:xfrm>
            <a:off x="5476100" y="1818808"/>
            <a:ext cx="115212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847192" y="2348180"/>
            <a:ext cx="4922238" cy="2953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cs typeface="Calibri"/>
              </a:rPr>
              <a:t>Пеня</a:t>
            </a:r>
          </a:p>
          <a:p>
            <a:pPr algn="ctr"/>
            <a:endParaRPr lang="ru-RU" sz="2400" dirty="0">
              <a:cs typeface="Calibri"/>
            </a:endParaRPr>
          </a:p>
          <a:p>
            <a:pPr algn="ctr"/>
            <a:r>
              <a:rPr lang="ru-RU" sz="2400" dirty="0">
                <a:cs typeface="Calibri"/>
              </a:rPr>
              <a:t>Основание: просрочка исполнения обязательств</a:t>
            </a:r>
          </a:p>
          <a:p>
            <a:pPr algn="ctr"/>
            <a:endParaRPr lang="ru-RU" sz="2400" dirty="0">
              <a:cs typeface="Calibri"/>
            </a:endParaRPr>
          </a:p>
          <a:p>
            <a:pPr algn="ctr"/>
            <a:r>
              <a:rPr lang="ru-RU" sz="2400" dirty="0">
                <a:cs typeface="Calibri"/>
              </a:rPr>
              <a:t>Размер:</a:t>
            </a:r>
          </a:p>
          <a:p>
            <a:pPr algn="ctr"/>
            <a:r>
              <a:rPr lang="ru-RU" sz="2400" dirty="0">
                <a:cs typeface="Calibri"/>
              </a:rPr>
              <a:t>1/300 ставки ЦБ РФ</a:t>
            </a:r>
          </a:p>
        </p:txBody>
      </p:sp>
      <p:sp>
        <p:nvSpPr>
          <p:cNvPr id="9" name="Прямоугольник 8"/>
          <p:cNvSpPr/>
          <p:nvPr/>
        </p:nvSpPr>
        <p:spPr>
          <a:xfrm>
            <a:off x="6350000" y="2348180"/>
            <a:ext cx="5506640" cy="288102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cs typeface="Calibri"/>
              </a:rPr>
              <a:t>Штраф</a:t>
            </a:r>
          </a:p>
          <a:p>
            <a:pPr algn="ctr"/>
            <a:r>
              <a:rPr lang="ru-RU" sz="2400" dirty="0">
                <a:solidFill>
                  <a:schemeClr val="tx1"/>
                </a:solidFill>
                <a:cs typeface="Calibri"/>
              </a:rPr>
              <a:t>Основание: за ненадлежащее исполнение заказчиком обязательств</a:t>
            </a:r>
          </a:p>
          <a:p>
            <a:pPr algn="ctr"/>
            <a:endParaRPr lang="ru-RU" sz="2400" dirty="0">
              <a:solidFill>
                <a:schemeClr val="tx1"/>
              </a:solidFill>
              <a:cs typeface="Calibri"/>
            </a:endParaRPr>
          </a:p>
          <a:p>
            <a:pPr algn="ctr"/>
            <a:r>
              <a:rPr lang="ru-RU" sz="2400" dirty="0">
                <a:solidFill>
                  <a:schemeClr val="tx1"/>
                </a:solidFill>
                <a:cs typeface="Calibri"/>
              </a:rPr>
              <a:t>Размер: фиксированная сумма, определенная в порядке, установленном Правительством РФ</a:t>
            </a:r>
          </a:p>
        </p:txBody>
      </p:sp>
    </p:spTree>
    <p:extLst>
      <p:ext uri="{BB962C8B-B14F-4D97-AF65-F5344CB8AC3E}">
        <p14:creationId xmlns:p14="http://schemas.microsoft.com/office/powerpoint/2010/main" val="37972386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7909" y="30138"/>
            <a:ext cx="10972800" cy="1051520"/>
          </a:xfrm>
        </p:spPr>
        <p:txBody>
          <a:bodyPr/>
          <a:lstStyle/>
          <a:p>
            <a:r>
              <a:rPr lang="ru-RU" b="1" dirty="0">
                <a:solidFill>
                  <a:srgbClr val="7030A0"/>
                </a:solidFill>
                <a:cs typeface="Calibri"/>
              </a:rPr>
              <a:t>Ответственность</a:t>
            </a:r>
          </a:p>
        </p:txBody>
      </p:sp>
      <p:sp>
        <p:nvSpPr>
          <p:cNvPr id="5" name="Прямоугольник 4"/>
          <p:cNvSpPr/>
          <p:nvPr/>
        </p:nvSpPr>
        <p:spPr>
          <a:xfrm>
            <a:off x="3497897" y="1013366"/>
            <a:ext cx="5184576"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cs typeface="Calibri"/>
              </a:rPr>
              <a:t>Поставщика</a:t>
            </a:r>
          </a:p>
        </p:txBody>
      </p:sp>
      <p:sp>
        <p:nvSpPr>
          <p:cNvPr id="7" name="Стрелка вниз 6"/>
          <p:cNvSpPr/>
          <p:nvPr/>
        </p:nvSpPr>
        <p:spPr>
          <a:xfrm>
            <a:off x="5549573" y="1751588"/>
            <a:ext cx="1152128" cy="62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527382" y="2299104"/>
            <a:ext cx="5260190" cy="2926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cs typeface="Calibri"/>
              </a:rPr>
              <a:t>Пеня</a:t>
            </a:r>
          </a:p>
          <a:p>
            <a:pPr algn="ctr"/>
            <a:r>
              <a:rPr lang="ru-RU" sz="2400" dirty="0">
                <a:cs typeface="Calibri"/>
              </a:rPr>
              <a:t>Основание: просрочка исполнения обязательств (в том числе гарантийного обязательства).  </a:t>
            </a:r>
          </a:p>
          <a:p>
            <a:pPr algn="ctr"/>
            <a:endParaRPr lang="ru-RU" sz="2400" dirty="0">
              <a:cs typeface="Calibri"/>
            </a:endParaRPr>
          </a:p>
          <a:p>
            <a:pPr algn="ctr"/>
            <a:r>
              <a:rPr lang="ru-RU" sz="2400" dirty="0">
                <a:cs typeface="Calibri"/>
              </a:rPr>
              <a:t>Размер: не менее</a:t>
            </a:r>
          </a:p>
          <a:p>
            <a:pPr algn="ctr"/>
            <a:r>
              <a:rPr lang="ru-RU" sz="2400" dirty="0">
                <a:cs typeface="Calibri"/>
              </a:rPr>
              <a:t>1/300 ставки ЦБ РФ</a:t>
            </a:r>
          </a:p>
          <a:p>
            <a:pPr algn="ctr"/>
            <a:r>
              <a:rPr lang="ru-RU" sz="2400" dirty="0">
                <a:latin typeface="Calibri"/>
                <a:cs typeface="Calibri"/>
              </a:rPr>
              <a:t> </a:t>
            </a:r>
          </a:p>
        </p:txBody>
      </p:sp>
      <p:sp>
        <p:nvSpPr>
          <p:cNvPr id="11" name="Прямоугольник 10"/>
          <p:cNvSpPr/>
          <p:nvPr/>
        </p:nvSpPr>
        <p:spPr>
          <a:xfrm>
            <a:off x="6440714" y="2299104"/>
            <a:ext cx="5415926" cy="290789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cs typeface="Calibri"/>
              </a:rPr>
              <a:t>Штраф</a:t>
            </a:r>
          </a:p>
          <a:p>
            <a:pPr algn="ctr"/>
            <a:r>
              <a:rPr lang="ru-RU" sz="2400" dirty="0">
                <a:solidFill>
                  <a:schemeClr val="tx1"/>
                </a:solidFill>
                <a:cs typeface="Calibri"/>
              </a:rPr>
              <a:t>Основание: за ненадлежащее исполнение поставщиком обязательств</a:t>
            </a:r>
          </a:p>
          <a:p>
            <a:pPr algn="ctr"/>
            <a:endParaRPr lang="ru-RU" sz="2400" dirty="0">
              <a:solidFill>
                <a:schemeClr val="tx1"/>
              </a:solidFill>
              <a:cs typeface="Calibri"/>
            </a:endParaRPr>
          </a:p>
          <a:p>
            <a:pPr algn="ctr"/>
            <a:r>
              <a:rPr lang="ru-RU" sz="2400" dirty="0">
                <a:solidFill>
                  <a:schemeClr val="tx1"/>
                </a:solidFill>
                <a:cs typeface="Calibri"/>
              </a:rPr>
              <a:t>Размер: фиксированная сумма, определенная в порядке, установленном Правительством РФ</a:t>
            </a:r>
          </a:p>
          <a:p>
            <a:pPr algn="ctr"/>
            <a:endParaRPr lang="ru-RU" sz="2400" dirty="0">
              <a:solidFill>
                <a:schemeClr val="tx1"/>
              </a:solidFill>
              <a:cs typeface="Calibri"/>
            </a:endParaRPr>
          </a:p>
        </p:txBody>
      </p:sp>
    </p:spTree>
    <p:extLst>
      <p:ext uri="{BB962C8B-B14F-4D97-AF65-F5344CB8AC3E}">
        <p14:creationId xmlns:p14="http://schemas.microsoft.com/office/powerpoint/2010/main" val="278618718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1370" y="1024550"/>
            <a:ext cx="11461151" cy="1828385"/>
          </a:xfrm>
        </p:spPr>
        <p:txBody>
          <a:bodyPr>
            <a:noAutofit/>
          </a:bodyPr>
          <a:lstStyle/>
          <a:p>
            <a:pPr marL="0" indent="0">
              <a:lnSpc>
                <a:spcPct val="100000"/>
              </a:lnSpc>
              <a:spcBef>
                <a:spcPts val="0"/>
              </a:spcBef>
              <a:buNone/>
            </a:pPr>
            <a:r>
              <a:rPr lang="ru-RU" sz="2000" dirty="0">
                <a:solidFill>
                  <a:srgbClr val="000000"/>
                </a:solidFill>
                <a:cs typeface="Times New Roman"/>
              </a:rPr>
              <a:t>Заказчик </a:t>
            </a:r>
            <a:r>
              <a:rPr lang="ru-RU" sz="2000" b="1" cap="all" dirty="0">
                <a:solidFill>
                  <a:srgbClr val="000000"/>
                </a:solidFill>
                <a:cs typeface="Times New Roman"/>
              </a:rPr>
              <a:t>обязан</a:t>
            </a:r>
            <a:r>
              <a:rPr lang="ru-RU" sz="2000" dirty="0">
                <a:solidFill>
                  <a:srgbClr val="000000"/>
                </a:solidFill>
                <a:cs typeface="Times New Roman"/>
              </a:rPr>
              <a:t> требовать уплату </a:t>
            </a:r>
            <a:r>
              <a:rPr lang="ru-RU" sz="2000" kern="0" dirty="0">
                <a:solidFill>
                  <a:srgbClr val="000000"/>
                </a:solidFill>
                <a:cs typeface="Times New Roman"/>
              </a:rPr>
              <a:t>штрафов, пеней – ч.6 ст.34 44-ФЗ</a:t>
            </a:r>
          </a:p>
          <a:p>
            <a:pPr marL="0" lvl="0" indent="0">
              <a:lnSpc>
                <a:spcPct val="100000"/>
              </a:lnSpc>
              <a:spcBef>
                <a:spcPts val="0"/>
              </a:spcBef>
              <a:buNone/>
            </a:pPr>
            <a:r>
              <a:rPr lang="ru-RU" sz="2000" kern="0" dirty="0">
                <a:solidFill>
                  <a:srgbClr val="000000"/>
                </a:solidFill>
                <a:cs typeface="Times New Roman"/>
              </a:rPr>
              <a:t>Штраф - фиксированная сумма</a:t>
            </a:r>
          </a:p>
          <a:p>
            <a:pPr marL="0" indent="0">
              <a:lnSpc>
                <a:spcPct val="100000"/>
              </a:lnSpc>
              <a:spcBef>
                <a:spcPts val="0"/>
              </a:spcBef>
              <a:buNone/>
            </a:pPr>
            <a:endParaRPr lang="ru-RU" sz="2000" u="sng" kern="0" dirty="0">
              <a:solidFill>
                <a:srgbClr val="000000"/>
              </a:solidFill>
              <a:cs typeface="Times New Roman"/>
            </a:endParaRPr>
          </a:p>
          <a:p>
            <a:pPr marL="0" indent="0">
              <a:lnSpc>
                <a:spcPct val="100000"/>
              </a:lnSpc>
              <a:spcBef>
                <a:spcPts val="0"/>
              </a:spcBef>
              <a:buNone/>
            </a:pPr>
            <a:r>
              <a:rPr lang="ru-RU" sz="2000" u="sng" kern="0" dirty="0">
                <a:solidFill>
                  <a:srgbClr val="000000"/>
                </a:solidFill>
                <a:cs typeface="Times New Roman"/>
              </a:rPr>
              <a:t>Пеня считается отдельно по формуле</a:t>
            </a:r>
          </a:p>
        </p:txBody>
      </p:sp>
      <p:sp>
        <p:nvSpPr>
          <p:cNvPr id="4" name="Заголовок 1"/>
          <p:cNvSpPr>
            <a:spLocks noGrp="1"/>
          </p:cNvSpPr>
          <p:nvPr>
            <p:ph type="title"/>
          </p:nvPr>
        </p:nvSpPr>
        <p:spPr>
          <a:xfrm>
            <a:off x="719403" y="0"/>
            <a:ext cx="10972800" cy="880248"/>
          </a:xfrm>
        </p:spPr>
        <p:txBody>
          <a:bodyPr/>
          <a:lstStyle/>
          <a:p>
            <a:r>
              <a:rPr lang="ru-RU" b="1" dirty="0">
                <a:solidFill>
                  <a:srgbClr val="7030A0"/>
                </a:solidFill>
                <a:cs typeface="Times New Roman" pitchFamily="18" charset="0"/>
              </a:rPr>
              <a:t>Ответственность</a:t>
            </a:r>
          </a:p>
        </p:txBody>
      </p:sp>
      <p:graphicFrame>
        <p:nvGraphicFramePr>
          <p:cNvPr id="6" name="Схема 5"/>
          <p:cNvGraphicFramePr/>
          <p:nvPr>
            <p:extLst>
              <p:ext uri="{D42A27DB-BD31-4B8C-83A1-F6EECF244321}">
                <p14:modId xmlns:p14="http://schemas.microsoft.com/office/powerpoint/2010/main" val="1602432513"/>
              </p:ext>
            </p:extLst>
          </p:nvPr>
        </p:nvGraphicFramePr>
        <p:xfrm>
          <a:off x="335360" y="2636912"/>
          <a:ext cx="1152128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Группа 11"/>
          <p:cNvGrpSpPr/>
          <p:nvPr/>
        </p:nvGrpSpPr>
        <p:grpSpPr>
          <a:xfrm>
            <a:off x="4463819" y="5589240"/>
            <a:ext cx="7373620" cy="792088"/>
            <a:chOff x="4637314" y="4407955"/>
            <a:chExt cx="5530215" cy="792088"/>
          </a:xfrm>
        </p:grpSpPr>
        <p:sp>
          <p:nvSpPr>
            <p:cNvPr id="13" name="Прямоугольник с двумя скругленными соседними углами 12"/>
            <p:cNvSpPr/>
            <p:nvPr/>
          </p:nvSpPr>
          <p:spPr>
            <a:xfrm rot="5400000">
              <a:off x="7006378" y="2038893"/>
              <a:ext cx="792087" cy="5530214"/>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Прямоугольник 13"/>
            <p:cNvSpPr/>
            <p:nvPr/>
          </p:nvSpPr>
          <p:spPr>
            <a:xfrm>
              <a:off x="4637314" y="4407955"/>
              <a:ext cx="5503534" cy="7920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kern="1200" dirty="0"/>
                <a:t>не более  0,5% суммы контракта</a:t>
              </a:r>
            </a:p>
          </p:txBody>
        </p:sp>
      </p:grpSp>
    </p:spTree>
    <p:extLst>
      <p:ext uri="{BB962C8B-B14F-4D97-AF65-F5344CB8AC3E}">
        <p14:creationId xmlns:p14="http://schemas.microsoft.com/office/powerpoint/2010/main" val="1800998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820057" y="0"/>
            <a:ext cx="10515600" cy="1325563"/>
          </a:xfrm>
        </p:spPr>
        <p:txBody>
          <a:bodyPr/>
          <a:lstStyle/>
          <a:p>
            <a:r>
              <a:rPr lang="ru-RU" altLang="ru-RU" b="1" dirty="0">
                <a:solidFill>
                  <a:srgbClr val="7030A0"/>
                </a:solidFill>
              </a:rPr>
              <a:t>Обязательное условие</a:t>
            </a:r>
          </a:p>
        </p:txBody>
      </p:sp>
      <p:sp>
        <p:nvSpPr>
          <p:cNvPr id="15363" name="Содержимое 2"/>
          <p:cNvSpPr>
            <a:spLocks noGrp="1"/>
          </p:cNvSpPr>
          <p:nvPr>
            <p:ph idx="1"/>
          </p:nvPr>
        </p:nvSpPr>
        <p:spPr>
          <a:xfrm>
            <a:off x="335360" y="1412777"/>
            <a:ext cx="11521280" cy="4713387"/>
          </a:xfrm>
        </p:spPr>
        <p:txBody>
          <a:bodyPr>
            <a:normAutofit/>
          </a:bodyPr>
          <a:lstStyle/>
          <a:p>
            <a:r>
              <a:rPr lang="ru-RU" altLang="ru-RU" sz="3600" dirty="0"/>
              <a:t>Условие о </a:t>
            </a:r>
            <a:r>
              <a:rPr lang="ru-RU" altLang="ru-RU" sz="3600" dirty="0">
                <a:solidFill>
                  <a:schemeClr val="tx1">
                    <a:lumMod val="85000"/>
                    <a:lumOff val="15000"/>
                  </a:schemeClr>
                </a:solidFill>
              </a:rPr>
              <a:t>предоставлении обеспечения</a:t>
            </a:r>
          </a:p>
          <a:p>
            <a:endParaRPr lang="ru-RU" altLang="ru-RU" sz="3600" dirty="0">
              <a:solidFill>
                <a:schemeClr val="tx1">
                  <a:lumMod val="85000"/>
                  <a:lumOff val="15000"/>
                </a:schemeClr>
              </a:solidFill>
            </a:endParaRPr>
          </a:p>
          <a:p>
            <a:r>
              <a:rPr lang="ru-RU" altLang="ru-RU" sz="3600" dirty="0"/>
              <a:t>Условия</a:t>
            </a:r>
            <a:r>
              <a:rPr lang="ru-RU" altLang="ru-RU" sz="3600" i="1" dirty="0"/>
              <a:t> </a:t>
            </a:r>
            <a:r>
              <a:rPr lang="ru-RU" altLang="ru-RU" sz="3600" dirty="0"/>
              <a:t>о </a:t>
            </a:r>
            <a:r>
              <a:rPr lang="ru-RU" altLang="ru-RU" sz="3600" dirty="0">
                <a:solidFill>
                  <a:schemeClr val="tx1">
                    <a:lumMod val="85000"/>
                    <a:lumOff val="15000"/>
                  </a:schemeClr>
                </a:solidFill>
              </a:rPr>
              <a:t>возврате обеспечения </a:t>
            </a:r>
            <a:r>
              <a:rPr lang="ru-RU" altLang="ru-RU" sz="3600" dirty="0"/>
              <a:t>(ч. 1 ст. 96)</a:t>
            </a:r>
          </a:p>
          <a:p>
            <a:endParaRPr lang="ru-RU" altLang="ru-RU" sz="2400" dirty="0">
              <a:latin typeface="+mj-lt"/>
            </a:endParaRPr>
          </a:p>
        </p:txBody>
      </p:sp>
    </p:spTree>
    <p:extLst>
      <p:ext uri="{BB962C8B-B14F-4D97-AF65-F5344CB8AC3E}">
        <p14:creationId xmlns:p14="http://schemas.microsoft.com/office/powerpoint/2010/main" val="68260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body" idx="1"/>
          </p:nvPr>
        </p:nvSpPr>
        <p:spPr/>
        <p:txBody>
          <a:bodyPr>
            <a:noAutofit/>
          </a:bodyPr>
          <a:lstStyle/>
          <a:p>
            <a:pPr marL="533400" indent="-533400" eaLnBrk="1" hangingPunct="1">
              <a:lnSpc>
                <a:spcPct val="100000"/>
              </a:lnSpc>
              <a:spcBef>
                <a:spcPts val="1080"/>
              </a:spcBef>
              <a:buFont typeface="+mj-lt"/>
              <a:buAutoNum type="arabicPeriod"/>
            </a:pPr>
            <a:r>
              <a:rPr lang="ru-RU" sz="2400"/>
              <a:t>Планирование</a:t>
            </a:r>
          </a:p>
          <a:p>
            <a:pPr marL="533400" indent="-533400" eaLnBrk="1" hangingPunct="1">
              <a:lnSpc>
                <a:spcPct val="100000"/>
              </a:lnSpc>
              <a:spcBef>
                <a:spcPts val="1080"/>
              </a:spcBef>
              <a:buFont typeface="+mj-lt"/>
              <a:buAutoNum type="arabicPeriod"/>
            </a:pPr>
            <a:r>
              <a:rPr lang="ru-RU" sz="2400"/>
              <a:t>Обоснование закупки </a:t>
            </a:r>
          </a:p>
          <a:p>
            <a:pPr marL="533400" indent="-533400" eaLnBrk="1" hangingPunct="1">
              <a:lnSpc>
                <a:spcPct val="100000"/>
              </a:lnSpc>
              <a:spcBef>
                <a:spcPts val="1080"/>
              </a:spcBef>
              <a:buFont typeface="+mj-lt"/>
              <a:buAutoNum type="arabicPeriod"/>
            </a:pPr>
            <a:r>
              <a:rPr lang="ru-RU" sz="2400"/>
              <a:t>Установление возможности/потребности</a:t>
            </a:r>
            <a:r>
              <a:rPr lang="ru-RU" sz="2400">
                <a:cs typeface="Arial" charset="0"/>
              </a:rPr>
              <a:t> </a:t>
            </a:r>
          </a:p>
          <a:p>
            <a:pPr marL="533400" indent="-533400" eaLnBrk="1" hangingPunct="1">
              <a:lnSpc>
                <a:spcPct val="100000"/>
              </a:lnSpc>
              <a:spcBef>
                <a:spcPts val="1080"/>
              </a:spcBef>
              <a:buFont typeface="+mj-lt"/>
              <a:buAutoNum type="arabicPeriod"/>
            </a:pPr>
            <a:r>
              <a:rPr lang="ru-RU" sz="2400"/>
              <a:t>Определение поставщиков</a:t>
            </a:r>
          </a:p>
          <a:p>
            <a:pPr marL="533400" indent="-533400" eaLnBrk="1" hangingPunct="1">
              <a:lnSpc>
                <a:spcPct val="100000"/>
              </a:lnSpc>
              <a:spcBef>
                <a:spcPts val="1080"/>
              </a:spcBef>
              <a:buFont typeface="+mj-lt"/>
              <a:buAutoNum type="arabicPeriod"/>
            </a:pPr>
            <a:r>
              <a:rPr lang="ru-RU" sz="2400"/>
              <a:t>Заключение контракта </a:t>
            </a:r>
          </a:p>
          <a:p>
            <a:pPr marL="533400" indent="-533400" eaLnBrk="1" hangingPunct="1">
              <a:lnSpc>
                <a:spcPct val="100000"/>
              </a:lnSpc>
              <a:spcBef>
                <a:spcPts val="1080"/>
              </a:spcBef>
              <a:buFont typeface="+mj-lt"/>
              <a:buAutoNum type="arabicPeriod"/>
            </a:pPr>
            <a:r>
              <a:rPr lang="ru-RU" sz="2400"/>
              <a:t>Мониторинг контракта </a:t>
            </a:r>
          </a:p>
          <a:p>
            <a:pPr marL="533400" indent="-533400" eaLnBrk="1" hangingPunct="1">
              <a:lnSpc>
                <a:spcPct val="100000"/>
              </a:lnSpc>
              <a:spcBef>
                <a:spcPts val="1080"/>
              </a:spcBef>
              <a:buFont typeface="+mj-lt"/>
              <a:buAutoNum type="arabicPeriod"/>
            </a:pPr>
            <a:r>
              <a:rPr lang="ru-RU" sz="2400"/>
              <a:t>Контроль за исполнением контракта </a:t>
            </a:r>
          </a:p>
          <a:p>
            <a:pPr marL="533400" indent="-533400" eaLnBrk="1" hangingPunct="1">
              <a:lnSpc>
                <a:spcPct val="100000"/>
              </a:lnSpc>
              <a:spcBef>
                <a:spcPts val="1080"/>
              </a:spcBef>
              <a:buFont typeface="+mj-lt"/>
              <a:buAutoNum type="arabicPeriod"/>
            </a:pPr>
            <a:r>
              <a:rPr lang="ru-RU" sz="2400"/>
              <a:t>Анализ использования закупленной продукции </a:t>
            </a:r>
            <a:endParaRPr lang="ru-RU" sz="2400">
              <a:cs typeface="Arial" charset="0"/>
            </a:endParaRPr>
          </a:p>
        </p:txBody>
      </p:sp>
      <p:sp>
        <p:nvSpPr>
          <p:cNvPr id="16386" name="Rectangle 2"/>
          <p:cNvSpPr>
            <a:spLocks noGrp="1" noChangeArrowheads="1"/>
          </p:cNvSpPr>
          <p:nvPr>
            <p:ph type="title"/>
          </p:nvPr>
        </p:nvSpPr>
        <p:spPr>
          <a:xfrm>
            <a:off x="825371" y="185538"/>
            <a:ext cx="10515600" cy="1325563"/>
          </a:xfrm>
        </p:spPr>
        <p:txBody>
          <a:bodyPr>
            <a:normAutofit/>
          </a:bodyPr>
          <a:lstStyle/>
          <a:p>
            <a:pPr eaLnBrk="1" hangingPunct="1"/>
            <a:r>
              <a:rPr lang="ru-RU" b="1" dirty="0">
                <a:solidFill>
                  <a:srgbClr val="7030A0"/>
                </a:solidFill>
              </a:rPr>
              <a:t>Алгоритм действий по достижению целей закупок</a:t>
            </a:r>
          </a:p>
        </p:txBody>
      </p:sp>
    </p:spTree>
    <p:extLst>
      <p:ext uri="{BB962C8B-B14F-4D97-AF65-F5344CB8AC3E}">
        <p14:creationId xmlns:p14="http://schemas.microsoft.com/office/powerpoint/2010/main" val="9314002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838200" y="0"/>
            <a:ext cx="10515600" cy="1325563"/>
          </a:xfrm>
        </p:spPr>
        <p:txBody>
          <a:bodyPr/>
          <a:lstStyle/>
          <a:p>
            <a:r>
              <a:rPr lang="ru-RU" altLang="ru-RU" b="1" dirty="0">
                <a:solidFill>
                  <a:srgbClr val="7030A0"/>
                </a:solidFill>
              </a:rPr>
              <a:t>Условия оплаты </a:t>
            </a:r>
          </a:p>
        </p:txBody>
      </p:sp>
      <p:sp>
        <p:nvSpPr>
          <p:cNvPr id="14339" name="Содержимое 2"/>
          <p:cNvSpPr>
            <a:spLocks noGrp="1"/>
          </p:cNvSpPr>
          <p:nvPr>
            <p:ph idx="1"/>
          </p:nvPr>
        </p:nvSpPr>
        <p:spPr>
          <a:xfrm>
            <a:off x="671285" y="1196753"/>
            <a:ext cx="11281365" cy="5472336"/>
          </a:xfrm>
        </p:spPr>
        <p:txBody>
          <a:bodyPr>
            <a:normAutofit/>
          </a:bodyPr>
          <a:lstStyle/>
          <a:p>
            <a:pPr marL="0" indent="0">
              <a:buNone/>
            </a:pPr>
            <a:r>
              <a:rPr lang="ru-RU" altLang="ru-RU" sz="2000" dirty="0">
                <a:solidFill>
                  <a:srgbClr val="000000"/>
                </a:solidFill>
              </a:rPr>
              <a:t>В контракт включается условие о порядке и сроках оплаты ТРУ:</a:t>
            </a:r>
          </a:p>
          <a:p>
            <a:r>
              <a:rPr lang="ru-RU" altLang="ru-RU" sz="2000" dirty="0">
                <a:solidFill>
                  <a:srgbClr val="000000"/>
                </a:solidFill>
              </a:rPr>
              <a:t>форма расчетов;</a:t>
            </a:r>
          </a:p>
          <a:p>
            <a:r>
              <a:rPr lang="ru-RU" altLang="ru-RU" sz="2000" dirty="0">
                <a:solidFill>
                  <a:srgbClr val="000000"/>
                </a:solidFill>
              </a:rPr>
              <a:t>срок оплаты;</a:t>
            </a:r>
          </a:p>
          <a:p>
            <a:r>
              <a:rPr lang="ru-RU" altLang="ru-RU" sz="2000" dirty="0">
                <a:solidFill>
                  <a:srgbClr val="000000"/>
                </a:solidFill>
              </a:rPr>
              <a:t>порядок оплаты;</a:t>
            </a:r>
          </a:p>
          <a:p>
            <a:r>
              <a:rPr lang="ru-RU" altLang="ru-RU" sz="2000" dirty="0">
                <a:solidFill>
                  <a:srgbClr val="000000"/>
                </a:solidFill>
              </a:rPr>
              <a:t>момент исполнения заказчиком обязанности по оплате.</a:t>
            </a:r>
          </a:p>
          <a:p>
            <a:pPr marL="0" indent="0">
              <a:buNone/>
            </a:pPr>
            <a:endParaRPr lang="ru-RU" altLang="ru-RU" sz="2000" dirty="0">
              <a:solidFill>
                <a:srgbClr val="000000"/>
              </a:solidFill>
            </a:endParaRPr>
          </a:p>
          <a:p>
            <a:pPr marL="0" indent="0">
              <a:buNone/>
            </a:pPr>
            <a:r>
              <a:rPr lang="ru-RU" altLang="ru-RU" sz="2000" dirty="0">
                <a:solidFill>
                  <a:srgbClr val="000000"/>
                </a:solidFill>
              </a:rPr>
              <a:t>Варианты:</a:t>
            </a:r>
          </a:p>
          <a:p>
            <a:r>
              <a:rPr lang="ru-RU" altLang="ru-RU" sz="2000" dirty="0">
                <a:solidFill>
                  <a:srgbClr val="000000"/>
                </a:solidFill>
              </a:rPr>
              <a:t>предварительная оплата (ст. 487, 711, 781, 783 ГК РФ);</a:t>
            </a:r>
          </a:p>
          <a:p>
            <a:r>
              <a:rPr lang="ru-RU" altLang="ru-RU" sz="2000" dirty="0">
                <a:solidFill>
                  <a:srgbClr val="000000"/>
                </a:solidFill>
              </a:rPr>
              <a:t>частичная предварительная оплата и окончательный расчет после исполнения поставщиком обязанностей по договору (ст. 311, 421 ГК РФ);</a:t>
            </a:r>
          </a:p>
          <a:p>
            <a:r>
              <a:rPr lang="ru-RU" altLang="ru-RU" sz="2000" dirty="0">
                <a:solidFill>
                  <a:srgbClr val="000000"/>
                </a:solidFill>
              </a:rPr>
              <a:t>оплата по частям: по завершении отдельных этапов выполнения работ, оказания услуг, при поставке отдельных партий товара (ст. 311, 421 ГК РФ);</a:t>
            </a:r>
          </a:p>
          <a:p>
            <a:r>
              <a:rPr lang="ru-RU" altLang="ru-RU" sz="2000" dirty="0">
                <a:solidFill>
                  <a:srgbClr val="000000"/>
                </a:solidFill>
              </a:rPr>
              <a:t>единовременная оплата после исполнения поставщиком обязанностей по договору (ст. 328 ГК РФ).</a:t>
            </a:r>
          </a:p>
          <a:p>
            <a:pPr marL="0" indent="0">
              <a:buNone/>
            </a:pPr>
            <a:endParaRPr lang="ru-RU" altLang="ru-RU" sz="2000" dirty="0">
              <a:solidFill>
                <a:srgbClr val="000000"/>
              </a:solidFill>
            </a:endParaRPr>
          </a:p>
        </p:txBody>
      </p:sp>
    </p:spTree>
    <p:extLst>
      <p:ext uri="{BB962C8B-B14F-4D97-AF65-F5344CB8AC3E}">
        <p14:creationId xmlns:p14="http://schemas.microsoft.com/office/powerpoint/2010/main" val="17461571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838200" y="0"/>
            <a:ext cx="10515600" cy="1325563"/>
          </a:xfrm>
        </p:spPr>
        <p:txBody>
          <a:bodyPr/>
          <a:lstStyle/>
          <a:p>
            <a:r>
              <a:rPr lang="ru-RU" altLang="ru-RU" b="1" dirty="0">
                <a:solidFill>
                  <a:srgbClr val="7030A0"/>
                </a:solidFill>
              </a:rPr>
              <a:t>Важно</a:t>
            </a:r>
          </a:p>
        </p:txBody>
      </p:sp>
      <p:sp>
        <p:nvSpPr>
          <p:cNvPr id="27651" name="Содержимое 2"/>
          <p:cNvSpPr>
            <a:spLocks noGrp="1"/>
          </p:cNvSpPr>
          <p:nvPr>
            <p:ph idx="1"/>
          </p:nvPr>
        </p:nvSpPr>
        <p:spPr>
          <a:xfrm>
            <a:off x="816428" y="1268414"/>
            <a:ext cx="10795001" cy="4680867"/>
          </a:xfrm>
        </p:spPr>
        <p:txBody>
          <a:bodyPr>
            <a:normAutofit/>
          </a:bodyPr>
          <a:lstStyle/>
          <a:p>
            <a:pPr marL="0" indent="0">
              <a:buNone/>
            </a:pPr>
            <a:r>
              <a:rPr lang="ru-RU" altLang="ru-RU" sz="2400" dirty="0">
                <a:solidFill>
                  <a:schemeClr val="tx1">
                    <a:lumMod val="85000"/>
                    <a:lumOff val="15000"/>
                  </a:schemeClr>
                </a:solidFill>
              </a:rPr>
              <a:t>При уклонении победителя торгов от заключения контракта (непредставление обеспечения и подписанного в срок проекта контракта) заказчику</a:t>
            </a:r>
            <a:r>
              <a:rPr lang="en-US" altLang="ru-RU" sz="2400" dirty="0">
                <a:solidFill>
                  <a:schemeClr val="tx1">
                    <a:lumMod val="85000"/>
                    <a:lumOff val="15000"/>
                  </a:schemeClr>
                </a:solidFill>
              </a:rPr>
              <a:t>:</a:t>
            </a:r>
            <a:r>
              <a:rPr lang="ru-RU" altLang="ru-RU" sz="2400" dirty="0">
                <a:solidFill>
                  <a:schemeClr val="tx1">
                    <a:lumMod val="85000"/>
                    <a:lumOff val="15000"/>
                  </a:schemeClr>
                </a:solidFill>
              </a:rPr>
              <a:t> </a:t>
            </a:r>
          </a:p>
          <a:p>
            <a:r>
              <a:rPr lang="ru-RU" altLang="ru-RU" sz="2400" dirty="0"/>
              <a:t>оставить у себя обеспечение заявки, </a:t>
            </a:r>
          </a:p>
          <a:p>
            <a:r>
              <a:rPr lang="ru-RU" altLang="ru-RU" sz="2400" dirty="0"/>
              <a:t>передать информацию в РНП,</a:t>
            </a:r>
          </a:p>
          <a:p>
            <a:r>
              <a:rPr lang="ru-RU" altLang="ru-RU" sz="2400" dirty="0"/>
              <a:t>предложить участнику с заявкой №2 заключить контракт на его условиях, </a:t>
            </a:r>
          </a:p>
          <a:p>
            <a:r>
              <a:rPr lang="ru-RU" altLang="ru-RU" sz="2400" dirty="0"/>
              <a:t>обратиться в суд с иском </a:t>
            </a:r>
            <a:r>
              <a:rPr lang="ru-RU" altLang="ru-RU" sz="2400" b="1" dirty="0">
                <a:solidFill>
                  <a:schemeClr val="tx1">
                    <a:lumMod val="85000"/>
                    <a:lumOff val="15000"/>
                  </a:schemeClr>
                </a:solidFill>
              </a:rPr>
              <a:t>о возмещении убытков</a:t>
            </a:r>
            <a:r>
              <a:rPr lang="ru-RU" altLang="ru-RU" sz="2400" dirty="0"/>
              <a:t>, причиненных уклонением от </a:t>
            </a:r>
            <a:r>
              <a:rPr lang="ru-RU" altLang="ru-RU" sz="2400" dirty="0">
                <a:solidFill>
                  <a:schemeClr val="tx1">
                    <a:lumMod val="85000"/>
                    <a:lumOff val="15000"/>
                  </a:schemeClr>
                </a:solidFill>
              </a:rPr>
              <a:t>заключения контракта </a:t>
            </a:r>
            <a:r>
              <a:rPr lang="ru-RU" altLang="ru-RU" sz="2400" dirty="0"/>
              <a:t>(ч. 14 ст. 70)</a:t>
            </a:r>
          </a:p>
          <a:p>
            <a:pPr marL="0" indent="0">
              <a:buNone/>
            </a:pPr>
            <a:endParaRPr lang="ru-RU" altLang="ru-RU" sz="2400" dirty="0"/>
          </a:p>
          <a:p>
            <a:pPr marL="0" indent="0">
              <a:buNone/>
            </a:pPr>
            <a:endParaRPr lang="ru-RU" altLang="ru-RU" sz="2400" dirty="0"/>
          </a:p>
        </p:txBody>
      </p:sp>
    </p:spTree>
    <p:extLst>
      <p:ext uri="{BB962C8B-B14F-4D97-AF65-F5344CB8AC3E}">
        <p14:creationId xmlns:p14="http://schemas.microsoft.com/office/powerpoint/2010/main" val="17901442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392" y="260648"/>
            <a:ext cx="10972800" cy="835496"/>
          </a:xfrm>
        </p:spPr>
        <p:txBody>
          <a:bodyPr/>
          <a:lstStyle/>
          <a:p>
            <a:r>
              <a:rPr lang="ru-RU" b="1" dirty="0">
                <a:solidFill>
                  <a:srgbClr val="7030A0"/>
                </a:solidFill>
                <a:cs typeface="Calibri"/>
              </a:rPr>
              <a:t>Расторжение контракта</a:t>
            </a:r>
          </a:p>
        </p:txBody>
      </p:sp>
      <p:sp>
        <p:nvSpPr>
          <p:cNvPr id="6" name="Скругленный прямоугольник 5"/>
          <p:cNvSpPr/>
          <p:nvPr/>
        </p:nvSpPr>
        <p:spPr>
          <a:xfrm>
            <a:off x="395591" y="2348880"/>
            <a:ext cx="2880320" cy="187220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cs typeface="Calibri"/>
              </a:rPr>
              <a:t>По соглашению сторон</a:t>
            </a:r>
          </a:p>
        </p:txBody>
      </p:sp>
      <p:sp>
        <p:nvSpPr>
          <p:cNvPr id="7" name="Скругленный прямоугольник 6"/>
          <p:cNvSpPr/>
          <p:nvPr/>
        </p:nvSpPr>
        <p:spPr>
          <a:xfrm>
            <a:off x="8940541" y="2420888"/>
            <a:ext cx="2880320" cy="187220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cs typeface="Calibri"/>
              </a:rPr>
              <a:t>По решению суда</a:t>
            </a:r>
          </a:p>
        </p:txBody>
      </p:sp>
      <p:sp>
        <p:nvSpPr>
          <p:cNvPr id="8" name="Скругленный прямоугольник 7"/>
          <p:cNvSpPr/>
          <p:nvPr/>
        </p:nvSpPr>
        <p:spPr>
          <a:xfrm>
            <a:off x="3695898" y="2352777"/>
            <a:ext cx="4800535" cy="186476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cs typeface="Calibri"/>
              </a:rPr>
              <a:t>В одностороннем порядке</a:t>
            </a:r>
          </a:p>
        </p:txBody>
      </p:sp>
    </p:spTree>
    <p:extLst>
      <p:ext uri="{BB962C8B-B14F-4D97-AF65-F5344CB8AC3E}">
        <p14:creationId xmlns:p14="http://schemas.microsoft.com/office/powerpoint/2010/main" val="22065983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381" y="188640"/>
            <a:ext cx="10972800" cy="979512"/>
          </a:xfrm>
        </p:spPr>
        <p:txBody>
          <a:bodyPr>
            <a:noAutofit/>
          </a:bodyPr>
          <a:lstStyle/>
          <a:p>
            <a:pPr>
              <a:lnSpc>
                <a:spcPct val="100000"/>
              </a:lnSpc>
            </a:pPr>
            <a:r>
              <a:rPr lang="ru-RU" b="1" dirty="0">
                <a:solidFill>
                  <a:srgbClr val="7030A0"/>
                </a:solidFill>
                <a:cs typeface="Calibri"/>
              </a:rPr>
              <a:t>Основания для расторжения контракта в одностороннем порядке</a:t>
            </a:r>
          </a:p>
        </p:txBody>
      </p:sp>
      <p:sp>
        <p:nvSpPr>
          <p:cNvPr id="9" name="Скругленный прямоугольник 8"/>
          <p:cNvSpPr/>
          <p:nvPr/>
        </p:nvSpPr>
        <p:spPr>
          <a:xfrm>
            <a:off x="443352" y="1916713"/>
            <a:ext cx="5184576" cy="272018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800" dirty="0"/>
              <a:t>поставщик не соответствует требованиям к участникам закупки или предоставил недостоверную информацию о своем соответствии таким требованиям (ч.15 ст.95)</a:t>
            </a:r>
          </a:p>
        </p:txBody>
      </p:sp>
      <p:sp>
        <p:nvSpPr>
          <p:cNvPr id="12" name="Управляющая кнопка: настраиваемая 11"/>
          <p:cNvSpPr/>
          <p:nvPr/>
        </p:nvSpPr>
        <p:spPr>
          <a:xfrm>
            <a:off x="7632171" y="2552095"/>
            <a:ext cx="3264363" cy="1737337"/>
          </a:xfrm>
          <a:prstGeom prst="actionButtonBlank">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ru-RU" sz="2800" b="1" dirty="0">
                <a:solidFill>
                  <a:schemeClr val="tx1"/>
                </a:solidFill>
              </a:rPr>
              <a:t>Заказчик обязан расторгнуть контракт</a:t>
            </a:r>
          </a:p>
        </p:txBody>
      </p:sp>
      <p:sp>
        <p:nvSpPr>
          <p:cNvPr id="10" name="Штриховая стрелка вправо 9"/>
          <p:cNvSpPr/>
          <p:nvPr/>
        </p:nvSpPr>
        <p:spPr>
          <a:xfrm>
            <a:off x="5711958" y="2927848"/>
            <a:ext cx="1686265" cy="704369"/>
          </a:xfrm>
          <a:prstGeom prst="stripedRightArrow">
            <a:avLst/>
          </a:prstGeom>
          <a:ln/>
        </p:spPr>
        <p:style>
          <a:lnRef idx="2">
            <a:schemeClr val="accent5"/>
          </a:lnRef>
          <a:fillRef idx="1">
            <a:schemeClr val="lt1"/>
          </a:fillRef>
          <a:effectRef idx="0">
            <a:schemeClr val="accent5"/>
          </a:effectRef>
          <a:fontRef idx="minor">
            <a:schemeClr val="dk1"/>
          </a:fontRef>
        </p:style>
        <p:txBody>
          <a:bodyPr/>
          <a:lstStyle/>
          <a:p>
            <a:endParaRPr lang="ru-RU"/>
          </a:p>
        </p:txBody>
      </p:sp>
    </p:spTree>
    <p:extLst>
      <p:ext uri="{BB962C8B-B14F-4D97-AF65-F5344CB8AC3E}">
        <p14:creationId xmlns:p14="http://schemas.microsoft.com/office/powerpoint/2010/main" val="21006220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Object 2"/>
          <p:cNvGraphicFramePr>
            <a:graphicFrameLocks noChangeAspect="1"/>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47" name="think-cell Slide" r:id="rId4" imgW="38100" imgH="38100" progId="">
                  <p:embed/>
                </p:oleObj>
              </mc:Choice>
              <mc:Fallback>
                <p:oleObj name="think-cell Slide" r:id="rId4" imgW="38100" imgH="381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0" name="TextBox 9"/>
          <p:cNvSpPr txBox="1">
            <a:spLocks noChangeArrowheads="1"/>
          </p:cNvSpPr>
          <p:nvPr/>
        </p:nvSpPr>
        <p:spPr bwMode="auto">
          <a:xfrm>
            <a:off x="503419" y="0"/>
            <a:ext cx="1129241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cs typeface="ＭＳ Ｐゴシック" charset="0"/>
              </a:defRPr>
            </a:lvl2pPr>
            <a:lvl3pPr marL="1143000" indent="-228600">
              <a:defRPr kumimoji="1" sz="2400">
                <a:solidFill>
                  <a:schemeClr val="tx1"/>
                </a:solidFill>
                <a:latin typeface="Arial" charset="0"/>
                <a:ea typeface="ＭＳ Ｐゴシック" charset="0"/>
                <a:cs typeface="ＭＳ Ｐゴシック" charset="0"/>
              </a:defRPr>
            </a:lvl3pPr>
            <a:lvl4pPr marL="1600200" indent="-228600">
              <a:defRPr kumimoji="1" sz="2400">
                <a:solidFill>
                  <a:schemeClr val="tx1"/>
                </a:solidFill>
                <a:latin typeface="Arial" charset="0"/>
                <a:ea typeface="ＭＳ Ｐゴシック" charset="0"/>
                <a:cs typeface="ＭＳ Ｐゴシック" charset="0"/>
              </a:defRPr>
            </a:lvl4pPr>
            <a:lvl5pPr marL="2057400" indent="-228600">
              <a:defRPr kumimoji="1" sz="2400">
                <a:solidFill>
                  <a:schemeClr val="tx1"/>
                </a:solidFill>
                <a:latin typeface="Arial" charset="0"/>
                <a:ea typeface="ＭＳ Ｐゴシック" charset="0"/>
                <a:cs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cs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cs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cs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cs typeface="ＭＳ Ｐゴシック" charset="0"/>
              </a:defRPr>
            </a:lvl9pPr>
          </a:lstStyle>
          <a:p>
            <a:r>
              <a:rPr kumimoji="0" lang="ru-RU" sz="4400" b="1" dirty="0">
                <a:solidFill>
                  <a:srgbClr val="7030A0"/>
                </a:solidFill>
                <a:latin typeface="+mj-lt"/>
                <a:cs typeface="Calibri"/>
              </a:rPr>
              <a:t>Основания расторжения контракта по инициативе заказчика</a:t>
            </a:r>
          </a:p>
        </p:txBody>
      </p:sp>
      <p:graphicFrame>
        <p:nvGraphicFramePr>
          <p:cNvPr id="3" name="Схема 2"/>
          <p:cNvGraphicFramePr/>
          <p:nvPr>
            <p:extLst>
              <p:ext uri="{D42A27DB-BD31-4B8C-83A1-F6EECF244321}">
                <p14:modId xmlns:p14="http://schemas.microsoft.com/office/powerpoint/2010/main" val="1186760984"/>
              </p:ext>
            </p:extLst>
          </p:nvPr>
        </p:nvGraphicFramePr>
        <p:xfrm>
          <a:off x="558801" y="1408923"/>
          <a:ext cx="11351332" cy="516725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Прямоугольник 4"/>
          <p:cNvSpPr/>
          <p:nvPr/>
        </p:nvSpPr>
        <p:spPr>
          <a:xfrm>
            <a:off x="1282700" y="1157288"/>
            <a:ext cx="10439400" cy="671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1800" dirty="0">
              <a:solidFill>
                <a:schemeClr val="accent1">
                  <a:lumMod val="75000"/>
                </a:schemeClr>
              </a:solidFill>
            </a:endParaRPr>
          </a:p>
        </p:txBody>
      </p:sp>
    </p:spTree>
    <p:extLst>
      <p:ext uri="{BB962C8B-B14F-4D97-AF65-F5344CB8AC3E}">
        <p14:creationId xmlns:p14="http://schemas.microsoft.com/office/powerpoint/2010/main" val="633168576"/>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Содержимое 1"/>
          <p:cNvSpPr>
            <a:spLocks noGrp="1"/>
          </p:cNvSpPr>
          <p:nvPr>
            <p:ph idx="1"/>
          </p:nvPr>
        </p:nvSpPr>
        <p:spPr>
          <a:xfrm>
            <a:off x="239350" y="1268413"/>
            <a:ext cx="11713301" cy="4738687"/>
          </a:xfrm>
        </p:spPr>
        <p:txBody>
          <a:bodyPr>
            <a:normAutofit/>
          </a:bodyPr>
          <a:lstStyle/>
          <a:p>
            <a:pPr marL="0" indent="0">
              <a:buNone/>
            </a:pPr>
            <a:r>
              <a:rPr lang="ru-RU" altLang="ru-RU" sz="2000" dirty="0"/>
              <a:t>Если есть необходимость приобщить к договору дополнительные документы, от содержания которых зависят возможности и условия исполнения договоров, то такие документы являются неотъемлемыми частями договора:</a:t>
            </a:r>
          </a:p>
          <a:p>
            <a:r>
              <a:rPr lang="ru-RU" altLang="ru-RU" sz="2000" b="1" dirty="0">
                <a:solidFill>
                  <a:schemeClr val="tx1">
                    <a:lumMod val="85000"/>
                    <a:lumOff val="15000"/>
                  </a:schemeClr>
                </a:solidFill>
              </a:rPr>
              <a:t>Акты</a:t>
            </a:r>
          </a:p>
          <a:p>
            <a:r>
              <a:rPr lang="ru-RU" altLang="ru-RU" sz="2000" b="1" dirty="0">
                <a:solidFill>
                  <a:schemeClr val="tx1">
                    <a:lumMod val="85000"/>
                    <a:lumOff val="15000"/>
                  </a:schemeClr>
                </a:solidFill>
              </a:rPr>
              <a:t>Спецификации, сопроводительная документация, инструкции, технические задания, проекты, описания  результатов работ и услуг</a:t>
            </a:r>
          </a:p>
          <a:p>
            <a:r>
              <a:rPr lang="ru-RU" altLang="ru-RU" sz="2000" b="1" dirty="0">
                <a:solidFill>
                  <a:schemeClr val="tx1">
                    <a:lumMod val="85000"/>
                    <a:lumOff val="15000"/>
                  </a:schemeClr>
                </a:solidFill>
              </a:rPr>
              <a:t>Документы, подтверждающие  характеристики объектов  и права на них </a:t>
            </a:r>
          </a:p>
          <a:p>
            <a:r>
              <a:rPr lang="ru-RU" altLang="ru-RU" sz="2000" b="1" dirty="0">
                <a:solidFill>
                  <a:schemeClr val="tx1">
                    <a:lumMod val="85000"/>
                    <a:lumOff val="15000"/>
                  </a:schemeClr>
                </a:solidFill>
              </a:rPr>
              <a:t>Списки и перечни</a:t>
            </a:r>
          </a:p>
          <a:p>
            <a:r>
              <a:rPr lang="ru-RU" altLang="ru-RU" sz="2000" b="1" dirty="0">
                <a:solidFill>
                  <a:schemeClr val="tx1">
                    <a:lumMod val="85000"/>
                    <a:lumOff val="15000"/>
                  </a:schemeClr>
                </a:solidFill>
              </a:rPr>
              <a:t>Лицензии </a:t>
            </a:r>
          </a:p>
        </p:txBody>
      </p:sp>
      <p:sp>
        <p:nvSpPr>
          <p:cNvPr id="50179" name="Заголовок 2"/>
          <p:cNvSpPr>
            <a:spLocks noGrp="1"/>
          </p:cNvSpPr>
          <p:nvPr>
            <p:ph type="title"/>
          </p:nvPr>
        </p:nvSpPr>
        <p:spPr>
          <a:xfrm>
            <a:off x="826219" y="0"/>
            <a:ext cx="10515600" cy="1325563"/>
          </a:xfrm>
        </p:spPr>
        <p:txBody>
          <a:bodyPr/>
          <a:lstStyle/>
          <a:p>
            <a:r>
              <a:rPr lang="ru-RU" altLang="ru-RU" b="1" dirty="0">
                <a:solidFill>
                  <a:srgbClr val="7030A0"/>
                </a:solidFill>
              </a:rPr>
              <a:t>Неотъемлемые части договора </a:t>
            </a:r>
          </a:p>
        </p:txBody>
      </p:sp>
    </p:spTree>
    <p:extLst>
      <p:ext uri="{BB962C8B-B14F-4D97-AF65-F5344CB8AC3E}">
        <p14:creationId xmlns:p14="http://schemas.microsoft.com/office/powerpoint/2010/main" val="6431971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84296"/>
            <a:ext cx="10972800" cy="5241047"/>
          </a:xfrm>
        </p:spPr>
        <p:txBody>
          <a:bodyPr>
            <a:normAutofit/>
          </a:bodyPr>
          <a:lstStyle/>
          <a:p>
            <a:pPr marL="457200" indent="-457200">
              <a:buFont typeface="+mj-lt"/>
              <a:buAutoNum type="arabicPeriod"/>
            </a:pPr>
            <a:r>
              <a:rPr lang="ru-RU" sz="2400" dirty="0">
                <a:solidFill>
                  <a:schemeClr val="tx1"/>
                </a:solidFill>
                <a:cs typeface="Times New Roman" pitchFamily="18" charset="0"/>
              </a:rPr>
              <a:t>об исполнении контракта (результаты отдельного этапа исполнения контракта, осуществленная поставка товара, выполненная работа или оказанная услуга, в том числе их соответствие плану-графику), о соблюдении промежуточных и окончательных сроков исполнения контракта;</a:t>
            </a:r>
          </a:p>
          <a:p>
            <a:pPr marL="457200" indent="-457200">
              <a:buFont typeface="+mj-lt"/>
              <a:buAutoNum type="arabicPeriod"/>
            </a:pPr>
            <a:r>
              <a:rPr lang="ru-RU" sz="2400" dirty="0">
                <a:solidFill>
                  <a:schemeClr val="tx1"/>
                </a:solidFill>
                <a:cs typeface="Times New Roman" pitchFamily="18" charset="0"/>
              </a:rPr>
              <a:t>о ненадлежащем исполнении контракта (с указанием допущенных нарушений) или о неисполнении контракта и о санкциях, которые применены в связи с нарушением условий контракта или его неисполнением;</a:t>
            </a:r>
          </a:p>
          <a:p>
            <a:pPr marL="457200" indent="-457200">
              <a:buFont typeface="+mj-lt"/>
              <a:buAutoNum type="arabicPeriod"/>
            </a:pPr>
            <a:r>
              <a:rPr lang="ru-RU" sz="2400" dirty="0">
                <a:solidFill>
                  <a:schemeClr val="tx1"/>
                </a:solidFill>
                <a:cs typeface="Times New Roman" pitchFamily="18" charset="0"/>
              </a:rPr>
              <a:t>об изменении или о расторжении контракта в ходе его исполнения.</a:t>
            </a:r>
          </a:p>
          <a:p>
            <a:pPr marL="0" indent="0">
              <a:buNone/>
            </a:pPr>
            <a:endParaRPr lang="ru-RU" sz="2400" dirty="0">
              <a:solidFill>
                <a:schemeClr val="tx1"/>
              </a:solidFill>
              <a:cs typeface="Times New Roman" pitchFamily="18" charset="0"/>
            </a:endParaRPr>
          </a:p>
          <a:p>
            <a:pPr marL="0" indent="0">
              <a:buNone/>
            </a:pPr>
            <a:r>
              <a:rPr lang="ru-RU" sz="2400" dirty="0">
                <a:solidFill>
                  <a:schemeClr val="tx1"/>
                </a:solidFill>
                <a:cs typeface="Times New Roman" pitchFamily="18" charset="0"/>
              </a:rPr>
              <a:t>К отчету прилагаются заключение по результатам экспертизы </a:t>
            </a:r>
          </a:p>
        </p:txBody>
      </p:sp>
      <p:sp>
        <p:nvSpPr>
          <p:cNvPr id="4" name="Заголовок 2"/>
          <p:cNvSpPr>
            <a:spLocks noGrp="1"/>
          </p:cNvSpPr>
          <p:nvPr>
            <p:ph type="title"/>
          </p:nvPr>
        </p:nvSpPr>
        <p:spPr>
          <a:xfrm>
            <a:off x="826219" y="0"/>
            <a:ext cx="10515600" cy="1325563"/>
          </a:xfrm>
        </p:spPr>
        <p:txBody>
          <a:bodyPr/>
          <a:lstStyle/>
          <a:p>
            <a:r>
              <a:rPr lang="ru-RU" altLang="ru-RU" b="1" dirty="0">
                <a:solidFill>
                  <a:srgbClr val="7030A0"/>
                </a:solidFill>
              </a:rPr>
              <a:t>Отчет о результатах исполнения контракта</a:t>
            </a:r>
          </a:p>
        </p:txBody>
      </p:sp>
    </p:spTree>
    <p:extLst>
      <p:ext uri="{BB962C8B-B14F-4D97-AF65-F5344CB8AC3E}">
        <p14:creationId xmlns:p14="http://schemas.microsoft.com/office/powerpoint/2010/main" val="39877003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781" y="166255"/>
            <a:ext cx="11859491" cy="6493163"/>
          </a:xfrm>
        </p:spPr>
        <p:txBody>
          <a:bodyPr/>
          <a:lstStyle/>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lgn="ctr">
              <a:buNone/>
            </a:pPr>
            <a:r>
              <a:rPr lang="en-US" b="1" dirty="0"/>
              <a:t>     </a:t>
            </a:r>
            <a:endParaRPr lang="en-US" b="1" dirty="0">
              <a:latin typeface="Algerian" panose="04020705040A02060702" pitchFamily="82" charset="0"/>
            </a:endParaRPr>
          </a:p>
          <a:p>
            <a:pPr marL="0" indent="0" algn="ctr">
              <a:buNone/>
            </a:pPr>
            <a:endParaRPr lang="en-US" b="1" dirty="0">
              <a:latin typeface="Algerian" panose="04020705040A02060702" pitchFamily="82" charset="0"/>
            </a:endParaRPr>
          </a:p>
          <a:p>
            <a:pPr marL="0" indent="0" algn="ctr">
              <a:buNone/>
            </a:pPr>
            <a:r>
              <a:rPr lang="en-US" sz="3200" b="1" dirty="0">
                <a:solidFill>
                  <a:srgbClr val="7030A0"/>
                </a:solidFill>
              </a:rPr>
              <a:t>223-</a:t>
            </a:r>
            <a:r>
              <a:rPr lang="ru-RU" sz="3200" b="1" dirty="0">
                <a:solidFill>
                  <a:srgbClr val="7030A0"/>
                </a:solidFill>
              </a:rPr>
              <a:t>ФЗ. О ЗАКУПКАХ ТОВАРОВ, РАБОТ, УСЛУГ </a:t>
            </a:r>
          </a:p>
          <a:p>
            <a:pPr marL="0" indent="0" algn="ctr">
              <a:buNone/>
            </a:pPr>
            <a:r>
              <a:rPr lang="ru-RU" sz="3200" b="1" dirty="0">
                <a:solidFill>
                  <a:srgbClr val="7030A0"/>
                </a:solidFill>
              </a:rPr>
              <a:t>ОТДЕЛЬНЫМИ ВИДАМИ ЮРИДИЧЕСКИХ ЛИЦ </a:t>
            </a:r>
          </a:p>
          <a:p>
            <a:pPr marL="0" indent="0" algn="ctr">
              <a:buNone/>
            </a:pPr>
            <a:endParaRPr lang="en-US" b="1" dirty="0">
              <a:solidFill>
                <a:srgbClr val="7030A0"/>
              </a:solidFill>
            </a:endParaRPr>
          </a:p>
          <a:p>
            <a:pPr marL="0" indent="0" algn="ctr">
              <a:buNone/>
            </a:pPr>
            <a:endParaRPr lang="en-US" sz="1800" b="1" dirty="0"/>
          </a:p>
          <a:p>
            <a:pPr marL="0" indent="0" algn="ctr">
              <a:buNone/>
            </a:pPr>
            <a:endParaRPr lang="ru-RU" dirty="0"/>
          </a:p>
          <a:p>
            <a:pPr marL="0" indent="0" algn="ctr">
              <a:buNone/>
            </a:pPr>
            <a:endParaRPr lang="ru-RU" dirty="0"/>
          </a:p>
          <a:p>
            <a:pPr marL="0" indent="0" algn="ctr">
              <a:buNone/>
            </a:pPr>
            <a:endParaRPr lang="ru-RU" dirty="0"/>
          </a:p>
          <a:p>
            <a:pPr marL="0" indent="0" algn="ctr">
              <a:buNone/>
            </a:pPr>
            <a:endParaRPr lang="ru-RU" dirty="0"/>
          </a:p>
          <a:p>
            <a:pPr marL="0" indent="0" algn="ctr">
              <a:buNone/>
            </a:pPr>
            <a:endParaRPr lang="ru-RU" dirty="0"/>
          </a:p>
        </p:txBody>
      </p:sp>
    </p:spTree>
    <p:extLst>
      <p:ext uri="{BB962C8B-B14F-4D97-AF65-F5344CB8AC3E}">
        <p14:creationId xmlns:p14="http://schemas.microsoft.com/office/powerpoint/2010/main" val="844547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239185" y="188914"/>
            <a:ext cx="11713633" cy="6408737"/>
          </a:xfrm>
        </p:spPr>
        <p:txBody>
          <a:bodyPr>
            <a:normAutofit/>
          </a:bodyPr>
          <a:lstStyle/>
          <a:p>
            <a:pPr algn="just">
              <a:lnSpc>
                <a:spcPct val="80000"/>
              </a:lnSpc>
              <a:buFont typeface="Wingdings" pitchFamily="2" charset="2"/>
              <a:buNone/>
            </a:pPr>
            <a:r>
              <a:rPr lang="ru-RU" sz="2400" b="1" u="sng" dirty="0">
                <a:solidFill>
                  <a:srgbClr val="7030A0"/>
                </a:solidFill>
                <a:effectLst/>
                <a:latin typeface="Calibri"/>
              </a:rPr>
              <a:t>Субъекты регулирования</a:t>
            </a:r>
            <a:r>
              <a:rPr lang="ru-RU" sz="2400" b="1" u="sng" dirty="0">
                <a:solidFill>
                  <a:srgbClr val="000000"/>
                </a:solidFill>
                <a:effectLst/>
                <a:latin typeface="Calibri"/>
              </a:rPr>
              <a:t>:</a:t>
            </a:r>
          </a:p>
          <a:p>
            <a:pPr algn="just">
              <a:lnSpc>
                <a:spcPct val="80000"/>
              </a:lnSpc>
            </a:pPr>
            <a:r>
              <a:rPr lang="ru-RU" sz="2400" dirty="0">
                <a:solidFill>
                  <a:srgbClr val="000000"/>
                </a:solidFill>
                <a:effectLst/>
                <a:latin typeface="Calibri"/>
              </a:rPr>
              <a:t>государственные корпорации</a:t>
            </a:r>
          </a:p>
          <a:p>
            <a:pPr algn="just">
              <a:lnSpc>
                <a:spcPct val="80000"/>
              </a:lnSpc>
            </a:pPr>
            <a:r>
              <a:rPr lang="ru-RU" sz="2400" dirty="0">
                <a:solidFill>
                  <a:srgbClr val="000000"/>
                </a:solidFill>
                <a:effectLst/>
                <a:latin typeface="Calibri"/>
              </a:rPr>
              <a:t>государственные компании </a:t>
            </a:r>
          </a:p>
          <a:p>
            <a:pPr algn="just">
              <a:lnSpc>
                <a:spcPct val="80000"/>
              </a:lnSpc>
            </a:pPr>
            <a:r>
              <a:rPr lang="ru-RU" sz="2400" dirty="0">
                <a:solidFill>
                  <a:srgbClr val="000000"/>
                </a:solidFill>
                <a:effectLst/>
                <a:latin typeface="Calibri"/>
              </a:rPr>
              <a:t>субъекты естественных монополий</a:t>
            </a:r>
          </a:p>
          <a:p>
            <a:pPr algn="just">
              <a:lnSpc>
                <a:spcPct val="80000"/>
              </a:lnSpc>
            </a:pPr>
            <a:r>
              <a:rPr lang="ru-RU" sz="2400" dirty="0">
                <a:solidFill>
                  <a:srgbClr val="000000"/>
                </a:solidFill>
                <a:effectLst/>
                <a:latin typeface="Calibri"/>
              </a:rPr>
              <a:t>организации, осуществляющие регулируемые виды деятельности в сфере электроснабжения, газоснабжения, теплоснабжения, водоснабжения, водоотведения, очистки сточных вод, утилизации (захоронения) твердых бытовых отходов </a:t>
            </a:r>
          </a:p>
          <a:p>
            <a:pPr algn="just">
              <a:lnSpc>
                <a:spcPct val="80000"/>
              </a:lnSpc>
            </a:pPr>
            <a:r>
              <a:rPr lang="ru-RU" sz="2400" dirty="0">
                <a:solidFill>
                  <a:srgbClr val="000000"/>
                </a:solidFill>
                <a:effectLst/>
                <a:latin typeface="Calibri"/>
              </a:rPr>
              <a:t>государственные унитарные предприятия</a:t>
            </a:r>
          </a:p>
          <a:p>
            <a:pPr algn="just">
              <a:lnSpc>
                <a:spcPct val="80000"/>
              </a:lnSpc>
            </a:pPr>
            <a:r>
              <a:rPr lang="ru-RU" sz="2400" dirty="0">
                <a:solidFill>
                  <a:srgbClr val="000000"/>
                </a:solidFill>
                <a:effectLst/>
                <a:latin typeface="Calibri"/>
              </a:rPr>
              <a:t>муниципальные унитарные предприятия</a:t>
            </a:r>
          </a:p>
          <a:p>
            <a:pPr algn="just">
              <a:lnSpc>
                <a:spcPct val="80000"/>
              </a:lnSpc>
            </a:pPr>
            <a:r>
              <a:rPr lang="ru-RU" sz="2400" dirty="0">
                <a:solidFill>
                  <a:srgbClr val="000000"/>
                </a:solidFill>
                <a:effectLst/>
                <a:latin typeface="Calibri"/>
              </a:rPr>
              <a:t>автономные учреждения</a:t>
            </a:r>
          </a:p>
          <a:p>
            <a:pPr algn="just">
              <a:lnSpc>
                <a:spcPct val="80000"/>
              </a:lnSpc>
            </a:pPr>
            <a:r>
              <a:rPr lang="ru-RU" sz="2400" dirty="0">
                <a:solidFill>
                  <a:srgbClr val="000000"/>
                </a:solidFill>
                <a:effectLst/>
                <a:latin typeface="Calibri"/>
              </a:rPr>
              <a:t>хозяйственные общества, в уставном капитале которых доля участия Российской Федерации, субъекта Российской Федерации, муниципального образования в совокупности превышает пятьдесят процентов</a:t>
            </a:r>
            <a:r>
              <a:rPr lang="ru-RU" sz="2400" dirty="0">
                <a:solidFill>
                  <a:srgbClr val="000000"/>
                </a:solidFill>
              </a:rPr>
              <a:t> </a:t>
            </a:r>
          </a:p>
          <a:p>
            <a:pPr algn="just">
              <a:lnSpc>
                <a:spcPct val="80000"/>
              </a:lnSpc>
            </a:pPr>
            <a:r>
              <a:rPr lang="ru-RU" sz="2400" dirty="0">
                <a:solidFill>
                  <a:srgbClr val="000000"/>
                </a:solidFill>
                <a:effectLst/>
                <a:latin typeface="Calibri"/>
              </a:rPr>
              <a:t>дочерние хозяйственные общества, в уставном капитале которых более пятидесяти процентов долей в совокупности принадлежит указанным юридическим лицам, + </a:t>
            </a:r>
            <a:r>
              <a:rPr lang="ru-RU" sz="2400" b="1" i="1" u="sng" dirty="0">
                <a:solidFill>
                  <a:srgbClr val="000000"/>
                </a:solidFill>
                <a:effectLst/>
                <a:latin typeface="Calibri"/>
              </a:rPr>
              <a:t>их дочерние хозяйственные общества</a:t>
            </a:r>
            <a:r>
              <a:rPr lang="ru-RU" sz="2400" dirty="0">
                <a:solidFill>
                  <a:srgbClr val="000000"/>
                </a:solidFill>
                <a:effectLst/>
                <a:latin typeface="Calibri"/>
              </a:rPr>
              <a:t> </a:t>
            </a:r>
          </a:p>
        </p:txBody>
      </p:sp>
    </p:spTree>
    <p:extLst>
      <p:ext uri="{BB962C8B-B14F-4D97-AF65-F5344CB8AC3E}">
        <p14:creationId xmlns:p14="http://schemas.microsoft.com/office/powerpoint/2010/main" val="112837091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39185" y="260351"/>
            <a:ext cx="11713633" cy="576263"/>
          </a:xfrm>
        </p:spPr>
        <p:txBody>
          <a:bodyPr/>
          <a:lstStyle/>
          <a:p>
            <a:pPr algn="just"/>
            <a:r>
              <a:rPr lang="ru-RU" sz="2800" b="1" dirty="0">
                <a:solidFill>
                  <a:srgbClr val="7030A0"/>
                </a:solidFill>
                <a:effectLst/>
                <a:latin typeface="Shruti" pitchFamily="2"/>
              </a:rPr>
              <a:t>Статья 2.</a:t>
            </a:r>
            <a:r>
              <a:rPr lang="ru-RU" sz="2400" b="1" dirty="0">
                <a:solidFill>
                  <a:srgbClr val="7030A0"/>
                </a:solidFill>
                <a:effectLst/>
                <a:latin typeface="Shruti" pitchFamily="2"/>
              </a:rPr>
              <a:t> Правовая основа закупки товаров, работ, услуг</a:t>
            </a:r>
            <a:endParaRPr lang="ru-RU" b="1" dirty="0">
              <a:solidFill>
                <a:srgbClr val="7030A0"/>
              </a:solidFill>
            </a:endParaRPr>
          </a:p>
        </p:txBody>
      </p:sp>
      <p:sp>
        <p:nvSpPr>
          <p:cNvPr id="62467" name="Rectangle 3"/>
          <p:cNvSpPr>
            <a:spLocks noGrp="1" noChangeArrowheads="1"/>
          </p:cNvSpPr>
          <p:nvPr>
            <p:ph idx="1"/>
          </p:nvPr>
        </p:nvSpPr>
        <p:spPr>
          <a:xfrm>
            <a:off x="239185" y="836613"/>
            <a:ext cx="11713633" cy="5688012"/>
          </a:xfrm>
        </p:spPr>
        <p:txBody>
          <a:bodyPr/>
          <a:lstStyle/>
          <a:p>
            <a:pPr>
              <a:lnSpc>
                <a:spcPct val="90000"/>
              </a:lnSpc>
              <a:buFont typeface="Wingdings" pitchFamily="2" charset="2"/>
              <a:buNone/>
            </a:pPr>
            <a:r>
              <a:rPr lang="ru-RU" sz="2400" b="1" u="sng" dirty="0">
                <a:solidFill>
                  <a:srgbClr val="000000"/>
                </a:solidFill>
                <a:effectLst/>
                <a:latin typeface="Calibri"/>
              </a:rPr>
              <a:t>Законодательное регулирование:</a:t>
            </a:r>
          </a:p>
          <a:p>
            <a:pPr>
              <a:lnSpc>
                <a:spcPct val="90000"/>
              </a:lnSpc>
            </a:pPr>
            <a:r>
              <a:rPr lang="ru-RU" sz="2400" dirty="0">
                <a:solidFill>
                  <a:srgbClr val="000000"/>
                </a:solidFill>
                <a:effectLst/>
                <a:latin typeface="Calibri"/>
              </a:rPr>
              <a:t>Конституция Российской Федерации</a:t>
            </a:r>
          </a:p>
          <a:p>
            <a:pPr>
              <a:lnSpc>
                <a:spcPct val="90000"/>
              </a:lnSpc>
            </a:pPr>
            <a:r>
              <a:rPr lang="ru-RU" sz="2400" dirty="0">
                <a:solidFill>
                  <a:srgbClr val="000000"/>
                </a:solidFill>
                <a:effectLst/>
                <a:latin typeface="Calibri"/>
              </a:rPr>
              <a:t>Гражданский кодекс Российской Федерации</a:t>
            </a:r>
          </a:p>
          <a:p>
            <a:pPr>
              <a:lnSpc>
                <a:spcPct val="90000"/>
              </a:lnSpc>
            </a:pPr>
            <a:r>
              <a:rPr lang="ru-RU" sz="2400" dirty="0">
                <a:solidFill>
                  <a:srgbClr val="000000"/>
                </a:solidFill>
                <a:effectLst/>
                <a:latin typeface="Calibri"/>
              </a:rPr>
              <a:t>Федеральный закон №223-ФЗ</a:t>
            </a:r>
          </a:p>
          <a:p>
            <a:pPr>
              <a:lnSpc>
                <a:spcPct val="90000"/>
              </a:lnSpc>
            </a:pPr>
            <a:r>
              <a:rPr lang="ru-RU" sz="2400" dirty="0">
                <a:solidFill>
                  <a:srgbClr val="000000"/>
                </a:solidFill>
                <a:effectLst/>
                <a:latin typeface="Calibri"/>
              </a:rPr>
              <a:t>другие федеральные законы (Федеральный закон №135-ФЗ)</a:t>
            </a:r>
          </a:p>
          <a:p>
            <a:pPr>
              <a:lnSpc>
                <a:spcPct val="90000"/>
              </a:lnSpc>
            </a:pPr>
            <a:r>
              <a:rPr lang="ru-RU" sz="2400" dirty="0">
                <a:solidFill>
                  <a:srgbClr val="000000"/>
                </a:solidFill>
                <a:effectLst/>
                <a:latin typeface="Calibri"/>
              </a:rPr>
              <a:t>иные нормативные правовые акты Российской Федерации</a:t>
            </a:r>
          </a:p>
          <a:p>
            <a:pPr>
              <a:lnSpc>
                <a:spcPct val="90000"/>
              </a:lnSpc>
            </a:pPr>
            <a:r>
              <a:rPr lang="ru-RU" sz="2400" b="1" i="1" u="sng" dirty="0">
                <a:solidFill>
                  <a:srgbClr val="FF0000"/>
                </a:solidFill>
                <a:effectLst/>
                <a:latin typeface="Calibri"/>
              </a:rPr>
              <a:t>положение о закупках</a:t>
            </a:r>
          </a:p>
          <a:p>
            <a:pPr>
              <a:lnSpc>
                <a:spcPct val="90000"/>
              </a:lnSpc>
              <a:buFont typeface="Wingdings" pitchFamily="2" charset="2"/>
              <a:buNone/>
            </a:pPr>
            <a:endParaRPr lang="ru-RU" sz="2400" b="1" i="1" u="sng" dirty="0">
              <a:solidFill>
                <a:srgbClr val="000000"/>
              </a:solidFill>
              <a:effectLst/>
              <a:latin typeface="Calibri"/>
            </a:endParaRPr>
          </a:p>
          <a:p>
            <a:pPr algn="just">
              <a:lnSpc>
                <a:spcPct val="90000"/>
              </a:lnSpc>
              <a:buFont typeface="Wingdings" pitchFamily="2" charset="2"/>
              <a:buNone/>
            </a:pPr>
            <a:r>
              <a:rPr lang="ru-RU" sz="2400" dirty="0">
                <a:solidFill>
                  <a:srgbClr val="000000"/>
                </a:solidFill>
                <a:effectLst/>
                <a:latin typeface="Calibri"/>
              </a:rPr>
              <a:t>	</a:t>
            </a:r>
            <a:r>
              <a:rPr lang="ru-RU" sz="2400" b="1" u="sng" dirty="0">
                <a:solidFill>
                  <a:srgbClr val="FF0000"/>
                </a:solidFill>
                <a:effectLst/>
                <a:latin typeface="Calibri"/>
              </a:rPr>
              <a:t>Положение о закупке</a:t>
            </a:r>
            <a:r>
              <a:rPr lang="ru-RU" sz="2400" dirty="0">
                <a:solidFill>
                  <a:srgbClr val="FF0000"/>
                </a:solidFill>
                <a:effectLst/>
                <a:latin typeface="Calibri"/>
              </a:rPr>
              <a:t> </a:t>
            </a:r>
            <a:r>
              <a:rPr lang="ru-RU" sz="2400" dirty="0">
                <a:solidFill>
                  <a:srgbClr val="000000"/>
                </a:solidFill>
                <a:effectLst/>
                <a:latin typeface="Calibri"/>
              </a:rPr>
              <a:t>- документ, регламентирующий закупочную деятельность заказчика, который должен содержать требования к закупке, в том числе порядок подготовки и проведения процедур закупки (включая способы закупки) и условия их применения, порядок заключения и исполнения договоров, а также иные связанные с обеспечением закупки положения</a:t>
            </a:r>
          </a:p>
        </p:txBody>
      </p:sp>
    </p:spTree>
    <p:extLst>
      <p:ext uri="{BB962C8B-B14F-4D97-AF65-F5344CB8AC3E}">
        <p14:creationId xmlns:p14="http://schemas.microsoft.com/office/powerpoint/2010/main" val="2688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5371" y="0"/>
            <a:ext cx="10515600" cy="1325563"/>
          </a:xfrm>
        </p:spPr>
        <p:txBody>
          <a:bodyPr>
            <a:normAutofit/>
          </a:bodyPr>
          <a:lstStyle/>
          <a:p>
            <a:r>
              <a:rPr lang="ru-RU" b="1" dirty="0">
                <a:solidFill>
                  <a:srgbClr val="7030A0"/>
                </a:solidFill>
              </a:rPr>
              <a:t>Планирование</a:t>
            </a:r>
          </a:p>
        </p:txBody>
      </p:sp>
      <p:sp>
        <p:nvSpPr>
          <p:cNvPr id="18" name="AutoShape 5"/>
          <p:cNvSpPr>
            <a:spLocks/>
          </p:cNvSpPr>
          <p:nvPr/>
        </p:nvSpPr>
        <p:spPr bwMode="auto">
          <a:xfrm>
            <a:off x="1679509" y="3838578"/>
            <a:ext cx="3936075" cy="1440507"/>
          </a:xfrm>
          <a:prstGeom prst="roundRect">
            <a:avLst>
              <a:gd name="adj"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lstStyle/>
          <a:p>
            <a:pPr marL="176213"/>
            <a:r>
              <a:rPr lang="ru-RU" sz="2400" b="1" dirty="0">
                <a:solidFill>
                  <a:srgbClr val="000000"/>
                </a:solidFill>
                <a:cs typeface="Calibri"/>
              </a:rPr>
              <a:t>План-график</a:t>
            </a:r>
          </a:p>
          <a:p>
            <a:pPr marL="519113" indent="-342900">
              <a:buFont typeface="Arial" panose="020B0604020202020204" pitchFamily="34" charset="0"/>
              <a:buChar char="•"/>
            </a:pPr>
            <a:r>
              <a:rPr lang="ru-RU" sz="2000" dirty="0">
                <a:solidFill>
                  <a:srgbClr val="000000"/>
                </a:solidFill>
                <a:cs typeface="Calibri"/>
              </a:rPr>
              <a:t>на финансовый год</a:t>
            </a:r>
          </a:p>
        </p:txBody>
      </p:sp>
      <p:sp>
        <p:nvSpPr>
          <p:cNvPr id="19" name="AutoShape 5"/>
          <p:cNvSpPr>
            <a:spLocks/>
          </p:cNvSpPr>
          <p:nvPr/>
        </p:nvSpPr>
        <p:spPr bwMode="auto">
          <a:xfrm>
            <a:off x="6561549" y="1268413"/>
            <a:ext cx="5295091" cy="2110703"/>
          </a:xfrm>
          <a:prstGeom prst="roundRect">
            <a:avLst>
              <a:gd name="adj"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6213"/>
            <a:r>
              <a:rPr lang="ru-RU" sz="2400" dirty="0">
                <a:solidFill>
                  <a:srgbClr val="000000"/>
                </a:solidFill>
                <a:cs typeface="Calibri"/>
              </a:rPr>
              <a:t>Обоснование объекта закупки </a:t>
            </a:r>
          </a:p>
          <a:p>
            <a:pPr marL="519113" indent="-342900">
              <a:buFont typeface="Arial" panose="020B0604020202020204" pitchFamily="34" charset="0"/>
              <a:buChar char="•"/>
            </a:pPr>
            <a:r>
              <a:rPr lang="ru-RU" sz="2000" dirty="0">
                <a:solidFill>
                  <a:srgbClr val="000000"/>
                </a:solidFill>
                <a:cs typeface="Calibri"/>
              </a:rPr>
              <a:t>соответствие объекта цели закупки и установленным требованиям к ТРУ </a:t>
            </a:r>
          </a:p>
        </p:txBody>
      </p:sp>
      <p:sp>
        <p:nvSpPr>
          <p:cNvPr id="20" name="AutoShape 5"/>
          <p:cNvSpPr>
            <a:spLocks/>
          </p:cNvSpPr>
          <p:nvPr/>
        </p:nvSpPr>
        <p:spPr bwMode="auto">
          <a:xfrm>
            <a:off x="6561549" y="3838578"/>
            <a:ext cx="5295091" cy="2110703"/>
          </a:xfrm>
          <a:prstGeom prst="roundRect">
            <a:avLst>
              <a:gd name="adj"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176213"/>
            <a:r>
              <a:rPr lang="ru-RU" sz="2400" dirty="0">
                <a:solidFill>
                  <a:srgbClr val="000000"/>
                </a:solidFill>
                <a:cs typeface="Calibri"/>
              </a:rPr>
              <a:t>Обоснование: </a:t>
            </a:r>
          </a:p>
          <a:p>
            <a:pPr marL="519113" indent="-342900">
              <a:buFont typeface="Arial" panose="020B0604020202020204" pitchFamily="34" charset="0"/>
              <a:buChar char="•"/>
            </a:pPr>
            <a:r>
              <a:rPr lang="ru-RU" sz="2000" dirty="0">
                <a:solidFill>
                  <a:srgbClr val="000000"/>
                </a:solidFill>
                <a:cs typeface="Calibri"/>
              </a:rPr>
              <a:t>начальной цены контракта</a:t>
            </a:r>
          </a:p>
          <a:p>
            <a:pPr marL="519113" indent="-342900">
              <a:buFont typeface="Arial" panose="020B0604020202020204" pitchFamily="34" charset="0"/>
              <a:buChar char="•"/>
            </a:pPr>
            <a:r>
              <a:rPr lang="ru-RU" sz="2000" dirty="0">
                <a:solidFill>
                  <a:srgbClr val="000000"/>
                </a:solidFill>
                <a:cs typeface="Calibri"/>
              </a:rPr>
              <a:t>способа определения поставщика </a:t>
            </a:r>
          </a:p>
          <a:p>
            <a:pPr marL="519113" indent="-342900">
              <a:buFont typeface="Arial" panose="020B0604020202020204" pitchFamily="34" charset="0"/>
              <a:buChar char="•"/>
            </a:pPr>
            <a:r>
              <a:rPr lang="ru-RU" sz="2000" dirty="0">
                <a:solidFill>
                  <a:srgbClr val="000000"/>
                </a:solidFill>
                <a:cs typeface="Calibri"/>
              </a:rPr>
              <a:t>доп. требований к участникам</a:t>
            </a:r>
          </a:p>
        </p:txBody>
      </p:sp>
      <p:sp>
        <p:nvSpPr>
          <p:cNvPr id="3" name="Стрелка углом 2"/>
          <p:cNvSpPr/>
          <p:nvPr/>
        </p:nvSpPr>
        <p:spPr>
          <a:xfrm flipV="1">
            <a:off x="598231" y="2481649"/>
            <a:ext cx="1248139" cy="1872208"/>
          </a:xfrm>
          <a:prstGeom prst="bentArrow">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tx1">
                  <a:lumMod val="65000"/>
                  <a:lumOff val="35000"/>
                </a:schemeClr>
              </a:solidFill>
            </a:endParaRPr>
          </a:p>
        </p:txBody>
      </p:sp>
      <p:sp>
        <p:nvSpPr>
          <p:cNvPr id="8197" name="AutoShape 5"/>
          <p:cNvSpPr>
            <a:spLocks/>
          </p:cNvSpPr>
          <p:nvPr/>
        </p:nvSpPr>
        <p:spPr bwMode="auto">
          <a:xfrm>
            <a:off x="335360" y="1268465"/>
            <a:ext cx="4320117" cy="1440507"/>
          </a:xfrm>
          <a:prstGeom prst="roundRect">
            <a:avLst>
              <a:gd name="adj"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lstStyle/>
          <a:p>
            <a:pPr marL="176213"/>
            <a:r>
              <a:rPr lang="ru-RU" sz="2400" b="1" dirty="0">
                <a:solidFill>
                  <a:srgbClr val="000000"/>
                </a:solidFill>
                <a:cs typeface="Calibri"/>
              </a:rPr>
              <a:t>План закупок</a:t>
            </a:r>
          </a:p>
          <a:p>
            <a:pPr marL="519113" indent="-342900">
              <a:buFont typeface="Arial" panose="020B0604020202020204" pitchFamily="34" charset="0"/>
              <a:buChar char="•"/>
            </a:pPr>
            <a:r>
              <a:rPr lang="ru-RU" sz="2000" dirty="0">
                <a:solidFill>
                  <a:srgbClr val="000000"/>
                </a:solidFill>
                <a:cs typeface="Calibri"/>
              </a:rPr>
              <a:t>на финансовый год</a:t>
            </a:r>
            <a:br>
              <a:rPr lang="ru-RU" sz="2000" dirty="0">
                <a:solidFill>
                  <a:srgbClr val="000000"/>
                </a:solidFill>
                <a:cs typeface="Calibri"/>
              </a:rPr>
            </a:br>
            <a:r>
              <a:rPr lang="ru-RU" sz="2000" dirty="0">
                <a:solidFill>
                  <a:srgbClr val="000000"/>
                </a:solidFill>
                <a:cs typeface="Calibri"/>
              </a:rPr>
              <a:t> и плановый бюджетный период</a:t>
            </a:r>
          </a:p>
        </p:txBody>
      </p:sp>
      <p:cxnSp>
        <p:nvCxnSpPr>
          <p:cNvPr id="5" name="Прямая соединительная линия 4"/>
          <p:cNvCxnSpPr/>
          <p:nvPr/>
        </p:nvCxnSpPr>
        <p:spPr>
          <a:xfrm>
            <a:off x="4175787" y="1556792"/>
            <a:ext cx="2592288" cy="0"/>
          </a:xfrm>
          <a:prstGeom prst="line">
            <a:avLst/>
          </a:prstGeom>
          <a:ln w="38100" cmpd="sng">
            <a:solidFill>
              <a:srgbClr val="5B9BD5"/>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4" name="Прямая соединительная линия 23"/>
          <p:cNvCxnSpPr/>
          <p:nvPr/>
        </p:nvCxnSpPr>
        <p:spPr>
          <a:xfrm>
            <a:off x="4943872" y="4149080"/>
            <a:ext cx="1824203" cy="0"/>
          </a:xfrm>
          <a:prstGeom prst="line">
            <a:avLst/>
          </a:prstGeom>
          <a:ln w="38100" cmpd="sng">
            <a:headEnd type="oval"/>
            <a:tailEnd type="ova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268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39185" y="304800"/>
            <a:ext cx="11713633" cy="820738"/>
          </a:xfrm>
        </p:spPr>
        <p:txBody>
          <a:bodyPr>
            <a:normAutofit/>
          </a:bodyPr>
          <a:lstStyle/>
          <a:p>
            <a:pPr algn="just"/>
            <a:r>
              <a:rPr lang="ru-RU" sz="2800" b="1" dirty="0">
                <a:solidFill>
                  <a:srgbClr val="7030A0"/>
                </a:solidFill>
                <a:effectLst/>
                <a:latin typeface="Shruti" pitchFamily="2"/>
              </a:rPr>
              <a:t>Статья 3.</a:t>
            </a:r>
            <a:r>
              <a:rPr lang="ru-RU" sz="2400" b="1" dirty="0">
                <a:solidFill>
                  <a:srgbClr val="7030A0"/>
                </a:solidFill>
                <a:effectLst/>
                <a:latin typeface="Shruti" pitchFamily="2"/>
              </a:rPr>
              <a:t> Принципы и основные положения закупки товаров, работ, услуг</a:t>
            </a:r>
            <a:endParaRPr lang="ru-RU" b="1" dirty="0">
              <a:solidFill>
                <a:srgbClr val="7030A0"/>
              </a:solidFill>
            </a:endParaRPr>
          </a:p>
        </p:txBody>
      </p:sp>
      <p:sp>
        <p:nvSpPr>
          <p:cNvPr id="64515" name="Rectangle 3"/>
          <p:cNvSpPr>
            <a:spLocks noGrp="1" noChangeArrowheads="1"/>
          </p:cNvSpPr>
          <p:nvPr>
            <p:ph idx="1"/>
          </p:nvPr>
        </p:nvSpPr>
        <p:spPr>
          <a:xfrm>
            <a:off x="239185" y="1268413"/>
            <a:ext cx="11713633" cy="5256212"/>
          </a:xfrm>
        </p:spPr>
        <p:txBody>
          <a:bodyPr/>
          <a:lstStyle/>
          <a:p>
            <a:pPr>
              <a:lnSpc>
                <a:spcPct val="80000"/>
              </a:lnSpc>
              <a:buFont typeface="Wingdings" pitchFamily="2" charset="2"/>
              <a:buNone/>
            </a:pPr>
            <a:r>
              <a:rPr lang="ru-RU" sz="2400" b="1" u="sng" dirty="0">
                <a:solidFill>
                  <a:srgbClr val="000000"/>
                </a:solidFill>
                <a:effectLst/>
                <a:latin typeface="Calibri"/>
              </a:rPr>
              <a:t>Принципы закупок:</a:t>
            </a:r>
          </a:p>
          <a:p>
            <a:pPr>
              <a:lnSpc>
                <a:spcPct val="80000"/>
              </a:lnSpc>
            </a:pPr>
            <a:r>
              <a:rPr lang="ru-RU" sz="2400" dirty="0">
                <a:solidFill>
                  <a:srgbClr val="000000"/>
                </a:solidFill>
                <a:effectLst/>
                <a:latin typeface="Calibri"/>
              </a:rPr>
              <a:t>информационная открытость закупки</a:t>
            </a:r>
          </a:p>
          <a:p>
            <a:pPr>
              <a:lnSpc>
                <a:spcPct val="80000"/>
              </a:lnSpc>
            </a:pPr>
            <a:r>
              <a:rPr lang="ru-RU" sz="2400" dirty="0">
                <a:solidFill>
                  <a:srgbClr val="000000"/>
                </a:solidFill>
                <a:effectLst/>
                <a:latin typeface="Calibri"/>
              </a:rPr>
              <a:t>равноправие, справедливость, отсутствие дискриминации и необоснованных ограничений конкуренции по отношению к участникам закупки</a:t>
            </a:r>
          </a:p>
          <a:p>
            <a:pPr>
              <a:lnSpc>
                <a:spcPct val="80000"/>
              </a:lnSpc>
            </a:pPr>
            <a:r>
              <a:rPr lang="ru-RU" sz="2400" dirty="0">
                <a:solidFill>
                  <a:srgbClr val="000000"/>
                </a:solidFill>
                <a:effectLst/>
                <a:latin typeface="Calibri"/>
              </a:rPr>
              <a:t>целевое и экономически эффективное расходование денежных средств на приобретение товаров, работ, услуг (с учетом при необходимости стоимости жизненного цикла закупаемой продукции) и реализация мер, направленных на сокращение издержек заказчика</a:t>
            </a:r>
          </a:p>
          <a:p>
            <a:pPr>
              <a:lnSpc>
                <a:spcPct val="80000"/>
              </a:lnSpc>
            </a:pPr>
            <a:r>
              <a:rPr lang="ru-RU" sz="2400" dirty="0">
                <a:solidFill>
                  <a:srgbClr val="000000"/>
                </a:solidFill>
                <a:effectLst/>
                <a:latin typeface="Calibri"/>
              </a:rPr>
              <a:t>отсутствие ограничения допуска к участию в закупке путем установления </a:t>
            </a:r>
            <a:r>
              <a:rPr lang="ru-RU" sz="2400" dirty="0" err="1">
                <a:solidFill>
                  <a:srgbClr val="000000"/>
                </a:solidFill>
                <a:effectLst/>
                <a:latin typeface="Calibri"/>
              </a:rPr>
              <a:t>неизмеряемых</a:t>
            </a:r>
            <a:r>
              <a:rPr lang="ru-RU" sz="2400" dirty="0">
                <a:solidFill>
                  <a:srgbClr val="000000"/>
                </a:solidFill>
                <a:effectLst/>
                <a:latin typeface="Calibri"/>
              </a:rPr>
              <a:t> требований к участникам закупки </a:t>
            </a:r>
          </a:p>
        </p:txBody>
      </p:sp>
    </p:spTree>
    <p:extLst>
      <p:ext uri="{BB962C8B-B14F-4D97-AF65-F5344CB8AC3E}">
        <p14:creationId xmlns:p14="http://schemas.microsoft.com/office/powerpoint/2010/main" val="10338834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idx="1"/>
          </p:nvPr>
        </p:nvSpPr>
        <p:spPr>
          <a:xfrm>
            <a:off x="239185" y="188914"/>
            <a:ext cx="11713633" cy="6408737"/>
          </a:xfrm>
        </p:spPr>
        <p:txBody>
          <a:bodyPr/>
          <a:lstStyle/>
          <a:p>
            <a:pPr>
              <a:buFont typeface="Wingdings" pitchFamily="2" charset="2"/>
              <a:buNone/>
            </a:pPr>
            <a:r>
              <a:rPr lang="ru-RU" sz="2400" b="1" u="sng" dirty="0">
                <a:solidFill>
                  <a:srgbClr val="7030A0"/>
                </a:solidFill>
                <a:effectLst/>
                <a:latin typeface="Calibri"/>
              </a:rPr>
              <a:t>Основные положения о закупках:</a:t>
            </a:r>
          </a:p>
          <a:p>
            <a:pPr algn="ctr">
              <a:buFont typeface="Wingdings" pitchFamily="2" charset="2"/>
              <a:buNone/>
            </a:pPr>
            <a:r>
              <a:rPr lang="ru-RU" sz="2400" b="1" u="sng" dirty="0">
                <a:solidFill>
                  <a:srgbClr val="7030A0"/>
                </a:solidFill>
                <a:effectLst/>
                <a:latin typeface="Calibri"/>
              </a:rPr>
              <a:t>Способы закупок:</a:t>
            </a:r>
          </a:p>
          <a:p>
            <a:pPr algn="just">
              <a:buFont typeface="Wingdings" pitchFamily="2" charset="2"/>
              <a:buNone/>
            </a:pPr>
            <a:r>
              <a:rPr lang="ru-RU" sz="2000" dirty="0">
                <a:solidFill>
                  <a:srgbClr val="000000"/>
                </a:solidFill>
                <a:latin typeface="Calibri"/>
              </a:rPr>
              <a:t>	</a:t>
            </a:r>
            <a:r>
              <a:rPr lang="ru-RU" sz="2400" b="1" u="sng" dirty="0">
                <a:solidFill>
                  <a:srgbClr val="000000"/>
                </a:solidFill>
                <a:effectLst/>
                <a:latin typeface="Calibri"/>
              </a:rPr>
              <a:t>Конкурс</a:t>
            </a:r>
            <a:r>
              <a:rPr lang="ru-RU" sz="2000" dirty="0">
                <a:solidFill>
                  <a:srgbClr val="000000"/>
                </a:solidFill>
                <a:latin typeface="Calibri"/>
              </a:rPr>
              <a:t> – способ закупки, победителем которого признается лицо, которое предложило лучшие условия исполнения договора в соответствии с критериями и порядком оценки и сопоставления заявок, которые установлены в конкурсной документации на основании положения о закупке</a:t>
            </a:r>
            <a:endParaRPr lang="ru-RU" sz="2000" u="sng" dirty="0">
              <a:solidFill>
                <a:srgbClr val="000000"/>
              </a:solidFill>
              <a:latin typeface="Calibri"/>
            </a:endParaRPr>
          </a:p>
          <a:p>
            <a:pPr algn="just">
              <a:buFont typeface="Wingdings" pitchFamily="2" charset="2"/>
              <a:buNone/>
            </a:pPr>
            <a:r>
              <a:rPr lang="ru-RU" sz="2000" dirty="0">
                <a:solidFill>
                  <a:srgbClr val="000000"/>
                </a:solidFill>
                <a:latin typeface="Calibri"/>
              </a:rPr>
              <a:t>	</a:t>
            </a:r>
            <a:r>
              <a:rPr lang="ru-RU" sz="2400" b="1" u="sng" dirty="0">
                <a:solidFill>
                  <a:srgbClr val="000000"/>
                </a:solidFill>
                <a:effectLst/>
                <a:latin typeface="Calibri"/>
              </a:rPr>
              <a:t>Аукцион</a:t>
            </a:r>
            <a:r>
              <a:rPr lang="ru-RU" sz="2000" dirty="0">
                <a:solidFill>
                  <a:srgbClr val="000000"/>
                </a:solidFill>
                <a:latin typeface="Calibri"/>
              </a:rPr>
              <a:t> - способ закупки, победителем которого признается лицо, предложившее наиболее низкую цену договора или, если при проведении аукциона цена договора снижена до нуля и аукцион проводится на право заключить договор, наиболее высокую цену договора</a:t>
            </a:r>
          </a:p>
          <a:p>
            <a:pPr algn="just">
              <a:buFont typeface="Wingdings" pitchFamily="2" charset="2"/>
              <a:buNone/>
            </a:pPr>
            <a:r>
              <a:rPr lang="ru-RU" sz="2000" dirty="0">
                <a:solidFill>
                  <a:srgbClr val="000000"/>
                </a:solidFill>
                <a:latin typeface="Calibri"/>
              </a:rPr>
              <a:t>	</a:t>
            </a:r>
            <a:r>
              <a:rPr lang="ru-RU" sz="2400" b="1" u="sng" dirty="0">
                <a:solidFill>
                  <a:srgbClr val="000000"/>
                </a:solidFill>
                <a:effectLst/>
                <a:latin typeface="Calibri"/>
              </a:rPr>
              <a:t>Иные способы</a:t>
            </a:r>
            <a:r>
              <a:rPr lang="ru-RU" sz="2000" dirty="0">
                <a:solidFill>
                  <a:srgbClr val="000000"/>
                </a:solidFill>
                <a:latin typeface="Calibri"/>
              </a:rPr>
              <a:t> – если они предусмотрены положением и в положении установлен порядок их проведения</a:t>
            </a:r>
          </a:p>
          <a:p>
            <a:pPr algn="just">
              <a:buFont typeface="Wingdings" pitchFamily="2" charset="2"/>
              <a:buNone/>
            </a:pPr>
            <a:r>
              <a:rPr lang="ru-RU" sz="2000" dirty="0">
                <a:solidFill>
                  <a:srgbClr val="000000"/>
                </a:solidFill>
                <a:latin typeface="Calibri"/>
              </a:rPr>
              <a:t>	</a:t>
            </a:r>
          </a:p>
          <a:p>
            <a:pPr algn="just">
              <a:buFont typeface="Wingdings" pitchFamily="2" charset="2"/>
              <a:buNone/>
            </a:pPr>
            <a:r>
              <a:rPr lang="ru-RU" sz="2000" dirty="0">
                <a:solidFill>
                  <a:srgbClr val="000000"/>
                </a:solidFill>
                <a:latin typeface="Calibri"/>
              </a:rPr>
              <a:t>	Правительство Российской Федерации вправе установить </a:t>
            </a:r>
            <a:r>
              <a:rPr lang="ru-RU" sz="2000" u="sng" dirty="0">
                <a:solidFill>
                  <a:srgbClr val="000000"/>
                </a:solidFill>
                <a:latin typeface="Calibri"/>
              </a:rPr>
              <a:t>перечень товаров, работ, услуг, закупка которых осуществляется в электронной форме</a:t>
            </a:r>
            <a:r>
              <a:rPr lang="ru-RU" sz="2000" dirty="0">
                <a:solidFill>
                  <a:srgbClr val="000000"/>
                </a:solidFill>
                <a:latin typeface="Calibri"/>
              </a:rPr>
              <a:t> </a:t>
            </a:r>
          </a:p>
        </p:txBody>
      </p:sp>
    </p:spTree>
    <p:extLst>
      <p:ext uri="{BB962C8B-B14F-4D97-AF65-F5344CB8AC3E}">
        <p14:creationId xmlns:p14="http://schemas.microsoft.com/office/powerpoint/2010/main" val="79651434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body" idx="1"/>
          </p:nvPr>
        </p:nvSpPr>
        <p:spPr>
          <a:xfrm>
            <a:off x="869761" y="1404148"/>
            <a:ext cx="10972799" cy="4830267"/>
          </a:xfrm>
        </p:spPr>
        <p:txBody>
          <a:bodyPr>
            <a:normAutofit/>
          </a:bodyPr>
          <a:lstStyle/>
          <a:p>
            <a:pPr marL="0" indent="0" eaLnBrk="1" hangingPunct="1">
              <a:lnSpc>
                <a:spcPct val="80000"/>
              </a:lnSpc>
              <a:buFont typeface="Arial" charset="0"/>
              <a:buNone/>
              <a:defRPr/>
            </a:pPr>
            <a:r>
              <a:rPr kumimoji="0" lang="ru-RU" sz="2200" dirty="0">
                <a:solidFill>
                  <a:srgbClr val="FF0000"/>
                </a:solidFill>
                <a:latin typeface="Calibri" charset="0"/>
                <a:cs typeface="+mn-cs"/>
              </a:rPr>
              <a:t>Закон №223-ФЗ не устанавливает жестких требований </a:t>
            </a:r>
            <a:r>
              <a:rPr kumimoji="0" lang="ru-RU" sz="2200" dirty="0">
                <a:latin typeface="Calibri" charset="0"/>
                <a:cs typeface="+mn-cs"/>
              </a:rPr>
              <a:t>к организации закупочной деятельности заказчиков, попадающих под его действие. Такая деятельность в соответствии с частью 2 статьи 2 Закона </a:t>
            </a:r>
            <a:r>
              <a:rPr kumimoji="0" lang="ru-RU" sz="2200" dirty="0">
                <a:solidFill>
                  <a:srgbClr val="FF0000"/>
                </a:solidFill>
                <a:latin typeface="Calibri" charset="0"/>
                <a:cs typeface="+mn-cs"/>
              </a:rPr>
              <a:t>регламентируется положением о закупке</a:t>
            </a:r>
            <a:r>
              <a:rPr kumimoji="0" lang="ru-RU" sz="2200" dirty="0">
                <a:latin typeface="Calibri" charset="0"/>
                <a:cs typeface="+mn-cs"/>
              </a:rPr>
              <a:t>, разработанным, утвержденным и размещенным заказчиком в Единой информационной системе (на Официальном сайте).</a:t>
            </a:r>
          </a:p>
          <a:p>
            <a:pPr marL="0" indent="0" eaLnBrk="1" hangingPunct="1">
              <a:lnSpc>
                <a:spcPct val="80000"/>
              </a:lnSpc>
              <a:buFont typeface="Arial" charset="0"/>
              <a:buNone/>
              <a:defRPr/>
            </a:pPr>
            <a:r>
              <a:rPr kumimoji="0" lang="ru-RU" sz="2200" dirty="0">
                <a:latin typeface="Calibri" charset="0"/>
                <a:cs typeface="+mn-cs"/>
              </a:rPr>
              <a:t>Положение о закупке должно содержать требования к закупке: порядок подготовки и проведения процедур (включая способы закупки) и условия их применения, порядок заключения и исполнения договоров, а также иные связанные с обеспечением закупки положения. Также именно в положении о закупке </a:t>
            </a:r>
            <a:r>
              <a:rPr kumimoji="0" lang="ru-RU" sz="2200" i="1" dirty="0">
                <a:latin typeface="Calibri" charset="0"/>
                <a:cs typeface="+mn-cs"/>
              </a:rPr>
              <a:t>заказчик сам фиксирует условия, при которых закупка может быть осуществлена у единственного поставщика, в том числе ценовой порог такой закупки</a:t>
            </a:r>
            <a:r>
              <a:rPr kumimoji="0" lang="ru-RU" sz="2200" dirty="0">
                <a:latin typeface="Calibri" charset="0"/>
                <a:cs typeface="+mn-cs"/>
              </a:rPr>
              <a:t>.</a:t>
            </a:r>
          </a:p>
          <a:p>
            <a:pPr marL="0" indent="0" eaLnBrk="1" hangingPunct="1">
              <a:lnSpc>
                <a:spcPct val="80000"/>
              </a:lnSpc>
              <a:buFont typeface="Arial" charset="0"/>
              <a:buNone/>
              <a:defRPr/>
            </a:pPr>
            <a:r>
              <a:rPr kumimoji="0" lang="ru-RU" sz="2200" dirty="0">
                <a:solidFill>
                  <a:srgbClr val="FF0000"/>
                </a:solidFill>
                <a:latin typeface="Calibri" charset="0"/>
                <a:cs typeface="+mn-cs"/>
              </a:rPr>
              <a:t>Таким образом, формально у заказчика есть возможность полностью самостоятельно определять правила своих закупок</a:t>
            </a:r>
            <a:r>
              <a:rPr kumimoji="0" lang="ru-RU" sz="2200" dirty="0">
                <a:latin typeface="Calibri" charset="0"/>
                <a:cs typeface="+mn-cs"/>
              </a:rPr>
              <a:t>. </a:t>
            </a:r>
            <a:endParaRPr kumimoji="0" lang="ru-RU" sz="2000" dirty="0">
              <a:solidFill>
                <a:srgbClr val="009A46"/>
              </a:solidFill>
              <a:latin typeface="Times New Roman" charset="0"/>
              <a:cs typeface="+mn-cs"/>
            </a:endParaRPr>
          </a:p>
          <a:p>
            <a:pPr marL="0" indent="0" eaLnBrk="1" hangingPunct="1">
              <a:lnSpc>
                <a:spcPct val="80000"/>
              </a:lnSpc>
              <a:buFont typeface="Times New Roman" charset="0"/>
              <a:buNone/>
              <a:defRPr/>
            </a:pPr>
            <a:endParaRPr kumimoji="0" lang="ru-RU" sz="1700" u="sng" dirty="0">
              <a:solidFill>
                <a:srgbClr val="FFFF00"/>
              </a:solidFill>
              <a:latin typeface="Times New Roman" charset="0"/>
              <a:cs typeface="+mn-cs"/>
            </a:endParaRPr>
          </a:p>
          <a:p>
            <a:pPr marL="0" indent="0" eaLnBrk="1" hangingPunct="1">
              <a:lnSpc>
                <a:spcPct val="80000"/>
              </a:lnSpc>
              <a:buFontTx/>
              <a:buNone/>
              <a:defRPr/>
            </a:pPr>
            <a:endParaRPr kumimoji="0" lang="ru-RU" sz="1400" b="1" dirty="0">
              <a:solidFill>
                <a:srgbClr val="FFFF00"/>
              </a:solidFill>
              <a:effectLst>
                <a:outerShdw blurRad="38100" dist="38100" dir="2700000" algn="tl">
                  <a:srgbClr val="DDDDDD"/>
                </a:outerShdw>
              </a:effectLst>
              <a:latin typeface="Times New Roman" charset="0"/>
              <a:cs typeface="+mn-cs"/>
            </a:endParaRPr>
          </a:p>
        </p:txBody>
      </p:sp>
      <p:sp>
        <p:nvSpPr>
          <p:cNvPr id="38914" name="Rectangle 2"/>
          <p:cNvSpPr>
            <a:spLocks noGrp="1" noChangeArrowheads="1"/>
          </p:cNvSpPr>
          <p:nvPr>
            <p:ph type="title"/>
          </p:nvPr>
        </p:nvSpPr>
        <p:spPr>
          <a:xfrm>
            <a:off x="528001" y="-243386"/>
            <a:ext cx="10972799" cy="792084"/>
          </a:xfrm>
        </p:spPr>
        <p:txBody>
          <a:bodyPr/>
          <a:lstStyle/>
          <a:p>
            <a:pPr eaLnBrk="1" hangingPunct="1"/>
            <a:br>
              <a:rPr kumimoji="0" lang="ru-RU" sz="1800" b="1">
                <a:latin typeface="Calibri" charset="0"/>
              </a:rPr>
            </a:br>
            <a:endParaRPr kumimoji="0" lang="ru-RU" sz="1800" b="1">
              <a:solidFill>
                <a:srgbClr val="FF99FF"/>
              </a:solidFill>
              <a:latin typeface="Times New Roman" charset="0"/>
            </a:endParaRPr>
          </a:p>
        </p:txBody>
      </p:sp>
      <p:sp>
        <p:nvSpPr>
          <p:cNvPr id="38916" name="Прямоугольник 4"/>
          <p:cNvSpPr>
            <a:spLocks noChangeArrowheads="1"/>
          </p:cNvSpPr>
          <p:nvPr/>
        </p:nvSpPr>
        <p:spPr bwMode="auto">
          <a:xfrm>
            <a:off x="1219201" y="162738"/>
            <a:ext cx="3283200" cy="1296136"/>
          </a:xfrm>
          <a:prstGeom prst="rect">
            <a:avLst/>
          </a:prstGeom>
          <a:solidFill>
            <a:schemeClr val="bg1"/>
          </a:solidFill>
          <a:ln w="9525">
            <a:solidFill>
              <a:schemeClr val="bg1"/>
            </a:solidFill>
            <a:round/>
            <a:headEnd/>
            <a:tailEnd/>
          </a:ln>
        </p:spPr>
        <p:txBody>
          <a:bodyPr/>
          <a:lstStyle/>
          <a:p>
            <a:pPr defTabSz="457200" eaLnBrk="1">
              <a:lnSpc>
                <a:spcPct val="93000"/>
              </a:lnSpc>
              <a:buClr>
                <a:srgbClr val="000000"/>
              </a:buClr>
              <a:buFont typeface="Times New Roman" charset="0"/>
              <a:buNone/>
            </a:pPr>
            <a:endParaRPr lang="ru-RU"/>
          </a:p>
        </p:txBody>
      </p:sp>
    </p:spTree>
    <p:extLst>
      <p:ext uri="{BB962C8B-B14F-4D97-AF65-F5344CB8AC3E}">
        <p14:creationId xmlns:p14="http://schemas.microsoft.com/office/powerpoint/2010/main" val="467973095"/>
      </p:ext>
    </p:extLst>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a:xfrm>
            <a:off x="239185" y="188914"/>
            <a:ext cx="11713633" cy="6408737"/>
          </a:xfrm>
        </p:spPr>
        <p:txBody>
          <a:bodyPr/>
          <a:lstStyle/>
          <a:p>
            <a:pPr algn="just">
              <a:lnSpc>
                <a:spcPct val="80000"/>
              </a:lnSpc>
              <a:buFont typeface="Wingdings" pitchFamily="2" charset="2"/>
              <a:buNone/>
            </a:pPr>
            <a:r>
              <a:rPr lang="ru-RU" sz="2500" dirty="0">
                <a:solidFill>
                  <a:srgbClr val="000000"/>
                </a:solidFill>
                <a:effectLst/>
                <a:latin typeface="Calibri"/>
              </a:rPr>
              <a:t>	Заказчик вправе не размещать сведения о закупке товаров, работ, услуг, </a:t>
            </a:r>
            <a:r>
              <a:rPr lang="ru-RU" sz="2500" b="1" u="sng" dirty="0">
                <a:solidFill>
                  <a:srgbClr val="FF0000"/>
                </a:solidFill>
                <a:effectLst/>
                <a:latin typeface="Calibri"/>
              </a:rPr>
              <a:t>стоимость которых не превышает 100 тысяч рублей (если годовая выручка заказчика более чем пять миллиардов рублей - стоимость которых не превышает 500 тысяч рублей)</a:t>
            </a:r>
          </a:p>
          <a:p>
            <a:pPr algn="just">
              <a:lnSpc>
                <a:spcPct val="80000"/>
              </a:lnSpc>
              <a:buFont typeface="Wingdings" pitchFamily="2" charset="2"/>
              <a:buNone/>
            </a:pPr>
            <a:endParaRPr lang="ru-RU" sz="2500" b="1" u="sng" dirty="0">
              <a:solidFill>
                <a:srgbClr val="000000"/>
              </a:solidFill>
              <a:effectLst/>
              <a:latin typeface="Calibri"/>
            </a:endParaRPr>
          </a:p>
          <a:p>
            <a:pPr algn="just">
              <a:lnSpc>
                <a:spcPct val="80000"/>
              </a:lnSpc>
              <a:buFont typeface="Wingdings" pitchFamily="2" charset="2"/>
              <a:buNone/>
            </a:pPr>
            <a:r>
              <a:rPr lang="ru-RU" sz="2500" dirty="0">
                <a:solidFill>
                  <a:srgbClr val="000000"/>
                </a:solidFill>
                <a:effectLst/>
                <a:latin typeface="Calibri"/>
              </a:rPr>
              <a:t>	Не подлежат размещению в ЕИС сведения о закупке, составляющие государственную тайну</a:t>
            </a:r>
          </a:p>
          <a:p>
            <a:pPr algn="just">
              <a:lnSpc>
                <a:spcPct val="80000"/>
              </a:lnSpc>
            </a:pPr>
            <a:endParaRPr lang="ru-RU" sz="2500" dirty="0">
              <a:solidFill>
                <a:srgbClr val="000000"/>
              </a:solidFill>
              <a:effectLst/>
              <a:latin typeface="Calibri"/>
            </a:endParaRPr>
          </a:p>
          <a:p>
            <a:pPr algn="just">
              <a:lnSpc>
                <a:spcPct val="80000"/>
              </a:lnSpc>
              <a:buFont typeface="Wingdings" pitchFamily="2" charset="2"/>
              <a:buNone/>
            </a:pPr>
            <a:r>
              <a:rPr lang="ru-RU" sz="2500" dirty="0">
                <a:solidFill>
                  <a:srgbClr val="000000"/>
                </a:solidFill>
                <a:effectLst/>
                <a:latin typeface="Calibri"/>
              </a:rPr>
              <a:t>	Правительство Российской Федерации вправе определить:</a:t>
            </a:r>
          </a:p>
          <a:p>
            <a:pPr algn="just">
              <a:lnSpc>
                <a:spcPct val="80000"/>
              </a:lnSpc>
            </a:pPr>
            <a:r>
              <a:rPr lang="ru-RU" sz="2500" dirty="0">
                <a:solidFill>
                  <a:srgbClr val="000000"/>
                </a:solidFill>
                <a:effectLst/>
                <a:latin typeface="Calibri"/>
              </a:rPr>
              <a:t>конкретную закупку, сведения о которой не составляют государственную тайну, но не подлежат размещению на официальном сайте;</a:t>
            </a:r>
          </a:p>
          <a:p>
            <a:pPr algn="just">
              <a:lnSpc>
                <a:spcPct val="80000"/>
              </a:lnSpc>
            </a:pPr>
            <a:r>
              <a:rPr lang="ru-RU" sz="2500" dirty="0">
                <a:solidFill>
                  <a:srgbClr val="000000"/>
                </a:solidFill>
                <a:effectLst/>
                <a:latin typeface="Calibri"/>
              </a:rPr>
              <a:t>перечни и (или) группы товаров, работ, услуг, сведения о закупке которых не составляют государственную тайну, но не подлежат размещению на официальном сайте. </a:t>
            </a:r>
          </a:p>
          <a:p>
            <a:pPr algn="just">
              <a:lnSpc>
                <a:spcPct val="80000"/>
              </a:lnSpc>
              <a:buFont typeface="Wingdings" pitchFamily="2" charset="2"/>
              <a:buNone/>
            </a:pPr>
            <a:endParaRPr lang="ru-RU" sz="2500" dirty="0">
              <a:solidFill>
                <a:srgbClr val="000000"/>
              </a:solidFill>
              <a:effectLst/>
              <a:latin typeface="Calibri"/>
            </a:endParaRPr>
          </a:p>
        </p:txBody>
      </p:sp>
    </p:spTree>
    <p:extLst>
      <p:ext uri="{BB962C8B-B14F-4D97-AF65-F5344CB8AC3E}">
        <p14:creationId xmlns:p14="http://schemas.microsoft.com/office/powerpoint/2010/main" val="17819871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Прямоугольник 2"/>
          <p:cNvSpPr>
            <a:spLocks noChangeArrowheads="1"/>
          </p:cNvSpPr>
          <p:nvPr/>
        </p:nvSpPr>
        <p:spPr bwMode="auto">
          <a:xfrm>
            <a:off x="1044481" y="1469161"/>
            <a:ext cx="10189440" cy="78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26" tIns="41464" rIns="82926" bIns="41464">
            <a:spAutoFit/>
          </a:bodyPr>
          <a:lstStyle>
            <a:lvl1pPr>
              <a:lnSpc>
                <a:spcPct val="93000"/>
              </a:lnSpc>
              <a:spcAft>
                <a:spcPts val="1425"/>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Aft>
                <a:spcPts val="113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Aft>
                <a:spcPts val="850"/>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Aft>
                <a:spcPts val="575"/>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Aft>
                <a:spcPts val="28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2438"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2438"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2438"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2438"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10407" fontAlgn="base" hangingPunct="0">
              <a:spcBef>
                <a:spcPct val="0"/>
              </a:spcBef>
              <a:spcAft>
                <a:spcPct val="0"/>
              </a:spcAft>
              <a:buFont typeface="Times New Roman" panose="02020603050405020304" pitchFamily="18" charset="0"/>
              <a:buNone/>
            </a:pPr>
            <a:endParaRPr lang="ru-RU" altLang="ru-RU" sz="1633">
              <a:solidFill>
                <a:srgbClr val="595959"/>
              </a:solidFill>
              <a:latin typeface="Calibri Light" panose="020F0302020204030204" pitchFamily="34" charset="0"/>
            </a:endParaRPr>
          </a:p>
          <a:p>
            <a:pPr defTabSz="410407" fontAlgn="base" hangingPunct="0">
              <a:spcBef>
                <a:spcPct val="0"/>
              </a:spcBef>
              <a:spcAft>
                <a:spcPct val="0"/>
              </a:spcAft>
              <a:buFont typeface="Times New Roman" panose="02020603050405020304" pitchFamily="18" charset="0"/>
              <a:buNone/>
            </a:pPr>
            <a:endParaRPr lang="ru-RU" altLang="ru-RU" sz="1633">
              <a:solidFill>
                <a:srgbClr val="595959"/>
              </a:solidFill>
              <a:latin typeface="Calibri Light" panose="020F0302020204030204" pitchFamily="34" charset="0"/>
            </a:endParaRPr>
          </a:p>
          <a:p>
            <a:pPr defTabSz="410407" fontAlgn="base" hangingPunct="0">
              <a:spcBef>
                <a:spcPct val="0"/>
              </a:spcBef>
              <a:spcAft>
                <a:spcPct val="0"/>
              </a:spcAft>
              <a:buFont typeface="Times New Roman" panose="02020603050405020304" pitchFamily="18" charset="0"/>
              <a:buNone/>
            </a:pPr>
            <a:endParaRPr lang="ru-RU" altLang="ru-RU" sz="1633">
              <a:solidFill>
                <a:srgbClr val="595959"/>
              </a:solidFill>
              <a:latin typeface="Calibri Light" panose="020F0302020204030204" pitchFamily="34" charset="0"/>
            </a:endParaRPr>
          </a:p>
        </p:txBody>
      </p:sp>
      <p:sp>
        <p:nvSpPr>
          <p:cNvPr id="45061" name="TextBox 5"/>
          <p:cNvSpPr txBox="1">
            <a:spLocks noChangeArrowheads="1"/>
          </p:cNvSpPr>
          <p:nvPr/>
        </p:nvSpPr>
        <p:spPr bwMode="auto">
          <a:xfrm>
            <a:off x="561110" y="256682"/>
            <a:ext cx="11295530" cy="54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9" tIns="45686" rIns="91369" bIns="45686">
            <a:spAutoFit/>
          </a:bodyPr>
          <a:lstStyle>
            <a:lvl1pPr>
              <a:lnSpc>
                <a:spcPct val="93000"/>
              </a:lnSpc>
              <a:spcAft>
                <a:spcPts val="1425"/>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a:lnSpc>
                <a:spcPct val="93000"/>
              </a:lnSpc>
              <a:spcAft>
                <a:spcPts val="113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a:lnSpc>
                <a:spcPct val="93000"/>
              </a:lnSpc>
              <a:spcAft>
                <a:spcPts val="850"/>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a:lnSpc>
                <a:spcPct val="93000"/>
              </a:lnSpc>
              <a:spcAft>
                <a:spcPts val="575"/>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a:lnSpc>
                <a:spcPct val="93000"/>
              </a:lnSpc>
              <a:spcAft>
                <a:spcPts val="28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2438"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2438"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2438"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2438" eaLnBrk="0" fontAlgn="base" hangingPunct="0">
              <a:lnSpc>
                <a:spcPct val="93000"/>
              </a:lnSpc>
              <a:spcBef>
                <a:spcPct val="0"/>
              </a:spcBef>
              <a:spcAft>
                <a:spcPts val="288"/>
              </a:spcAft>
              <a:buClr>
                <a:srgbClr val="000000"/>
              </a:buClr>
              <a:buSzPct val="100000"/>
              <a:buFont typeface="Times New Roman" panose="02020603050405020304" pitchFamily="18" charset="0"/>
              <a:buChar char="»"/>
              <a:defRPr sz="1700">
                <a:solidFill>
                  <a:srgbClr val="4C4C4C"/>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10407" fontAlgn="base" hangingPunct="0">
              <a:spcBef>
                <a:spcPct val="0"/>
              </a:spcBef>
              <a:spcAft>
                <a:spcPct val="0"/>
              </a:spcAft>
              <a:buFont typeface="Times New Roman" panose="02020603050405020304" pitchFamily="18" charset="0"/>
              <a:buNone/>
            </a:pPr>
            <a:r>
              <a:rPr lang="ru-RU" altLang="ru-RU" sz="3175" b="1" dirty="0">
                <a:solidFill>
                  <a:srgbClr val="7030A0"/>
                </a:solidFill>
                <a:latin typeface="Myriad Pro"/>
              </a:rPr>
              <a:t>Перечень локальных актов заказчика по 223-фз</a:t>
            </a:r>
          </a:p>
        </p:txBody>
      </p:sp>
      <p:graphicFrame>
        <p:nvGraphicFramePr>
          <p:cNvPr id="3" name="Таблица 2"/>
          <p:cNvGraphicFramePr>
            <a:graphicFrameLocks noGrp="1"/>
          </p:cNvGraphicFramePr>
          <p:nvPr>
            <p:extLst>
              <p:ext uri="{D42A27DB-BD31-4B8C-83A1-F6EECF244321}">
                <p14:modId xmlns:p14="http://schemas.microsoft.com/office/powerpoint/2010/main" val="1276507962"/>
              </p:ext>
            </p:extLst>
          </p:nvPr>
        </p:nvGraphicFramePr>
        <p:xfrm>
          <a:off x="719403" y="1465761"/>
          <a:ext cx="11137236" cy="5046273"/>
        </p:xfrm>
        <a:graphic>
          <a:graphicData uri="http://schemas.openxmlformats.org/drawingml/2006/table">
            <a:tbl>
              <a:tblPr firstRow="1" bandRow="1">
                <a:tableStyleId>{5A111915-BE36-4E01-A7E5-04B1672EAD32}</a:tableStyleId>
              </a:tblPr>
              <a:tblGrid>
                <a:gridCol w="3712412">
                  <a:extLst>
                    <a:ext uri="{9D8B030D-6E8A-4147-A177-3AD203B41FA5}">
                      <a16:colId xmlns:a16="http://schemas.microsoft.com/office/drawing/2014/main" val="20000"/>
                    </a:ext>
                  </a:extLst>
                </a:gridCol>
                <a:gridCol w="3712412">
                  <a:extLst>
                    <a:ext uri="{9D8B030D-6E8A-4147-A177-3AD203B41FA5}">
                      <a16:colId xmlns:a16="http://schemas.microsoft.com/office/drawing/2014/main" val="20001"/>
                    </a:ext>
                  </a:extLst>
                </a:gridCol>
                <a:gridCol w="3712412">
                  <a:extLst>
                    <a:ext uri="{9D8B030D-6E8A-4147-A177-3AD203B41FA5}">
                      <a16:colId xmlns:a16="http://schemas.microsoft.com/office/drawing/2014/main" val="20002"/>
                    </a:ext>
                  </a:extLst>
                </a:gridCol>
              </a:tblGrid>
              <a:tr h="1212501">
                <a:tc>
                  <a:txBody>
                    <a:bodyPr/>
                    <a:lstStyle/>
                    <a:p>
                      <a:pPr algn="ctr"/>
                      <a:endParaRPr lang="ru-RU" sz="2000" dirty="0"/>
                    </a:p>
                  </a:txBody>
                  <a:tcPr marL="121920" marR="121920"/>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kern="1200" dirty="0"/>
                        <a:t>Может быть в Положении о закупках, либо в приложении к Положению, либо отдельными документами</a:t>
                      </a:r>
                      <a:endParaRPr lang="ru-RU" sz="2000" b="0" kern="1200" dirty="0">
                        <a:solidFill>
                          <a:schemeClr val="bg1"/>
                        </a:solidFill>
                        <a:latin typeface="+mn-lt"/>
                        <a:ea typeface="+mn-ea"/>
                        <a:cs typeface="+mn-cs"/>
                      </a:endParaRPr>
                    </a:p>
                  </a:txBody>
                  <a:tcPr marL="121920" marR="121920"/>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kern="1200" dirty="0"/>
                        <a:t>Отдельные документы</a:t>
                      </a:r>
                      <a:endParaRPr lang="ru-RU" sz="2000" b="0" kern="1200" dirty="0">
                        <a:solidFill>
                          <a:schemeClr val="bg1"/>
                        </a:solidFill>
                        <a:latin typeface="+mn-lt"/>
                        <a:ea typeface="+mn-ea"/>
                        <a:cs typeface="+mn-cs"/>
                      </a:endParaRPr>
                    </a:p>
                  </a:txBody>
                  <a:tcPr marL="121920" marR="121920"/>
                </a:tc>
                <a:extLst>
                  <a:ext uri="{0D108BD9-81ED-4DB2-BD59-A6C34878D82A}">
                    <a16:rowId xmlns:a16="http://schemas.microsoft.com/office/drawing/2014/main" val="10000"/>
                  </a:ext>
                </a:extLst>
              </a:tr>
              <a:tr h="689035">
                <a:tc rowSpan="5">
                  <a:txBody>
                    <a:bodyPr/>
                    <a:lstStyle/>
                    <a:p>
                      <a:pPr algn="ctr"/>
                      <a:endParaRPr lang="ru-RU" sz="2000" dirty="0"/>
                    </a:p>
                    <a:p>
                      <a:pPr algn="ctr"/>
                      <a:endParaRPr lang="ru-RU" sz="2000" kern="1200" dirty="0"/>
                    </a:p>
                    <a:p>
                      <a:pPr algn="ctr"/>
                      <a:endParaRPr lang="ru-RU" sz="2000" kern="1200" dirty="0"/>
                    </a:p>
                    <a:p>
                      <a:pPr algn="ctr"/>
                      <a:endParaRPr lang="ru-RU" sz="2000" kern="1200" dirty="0"/>
                    </a:p>
                    <a:p>
                      <a:pPr algn="ctr"/>
                      <a:r>
                        <a:rPr lang="ru-RU" sz="2000" kern="1200" dirty="0"/>
                        <a:t>Положение о закупке</a:t>
                      </a:r>
                    </a:p>
                    <a:p>
                      <a:pPr algn="ctr"/>
                      <a:endParaRPr lang="ru-RU" sz="2000" dirty="0"/>
                    </a:p>
                  </a:txBody>
                  <a:tcPr marL="121920" marR="121920"/>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dirty="0"/>
                        <a:t>Методика оценки и рассмотрения заявок</a:t>
                      </a:r>
                      <a:endParaRPr lang="ru-RU" sz="2000" dirty="0">
                        <a:solidFill>
                          <a:srgbClr val="A2A2A2"/>
                        </a:solidFill>
                        <a:latin typeface="Cuprum"/>
                      </a:endParaRPr>
                    </a:p>
                  </a:txBody>
                  <a:tcPr marL="121920" marR="121920"/>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kern="1200" dirty="0"/>
                        <a:t>Журнал регистрации заявок</a:t>
                      </a:r>
                      <a:endParaRPr lang="ru-RU" sz="2000" b="0" dirty="0"/>
                    </a:p>
                  </a:txBody>
                  <a:tcPr marL="121920" marR="121920"/>
                </a:tc>
                <a:extLst>
                  <a:ext uri="{0D108BD9-81ED-4DB2-BD59-A6C34878D82A}">
                    <a16:rowId xmlns:a16="http://schemas.microsoft.com/office/drawing/2014/main" val="10001"/>
                  </a:ext>
                </a:extLst>
              </a:tr>
              <a:tr h="689035">
                <a:tc vMerge="1">
                  <a:txBody>
                    <a:bodyPr/>
                    <a:lstStyle/>
                    <a:p>
                      <a:endParaRPr lang="ru-RU" dirty="0"/>
                    </a:p>
                  </a:txBody>
                  <a:tcPr/>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dirty="0"/>
                        <a:t>Положение о закупочной комиссии</a:t>
                      </a:r>
                      <a:endParaRPr lang="ru-RU" sz="2000" dirty="0">
                        <a:solidFill>
                          <a:srgbClr val="A2A2A2"/>
                        </a:solidFill>
                        <a:latin typeface="Cuprum"/>
                      </a:endParaRPr>
                    </a:p>
                  </a:txBody>
                  <a:tcPr marL="121920" marR="121920"/>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kern="1200" dirty="0"/>
                        <a:t>Приказ о назначении комиссии</a:t>
                      </a:r>
                      <a:endParaRPr lang="ru-RU" sz="2000" b="0" dirty="0"/>
                    </a:p>
                  </a:txBody>
                  <a:tcPr marL="121920" marR="121920"/>
                </a:tc>
                <a:extLst>
                  <a:ext uri="{0D108BD9-81ED-4DB2-BD59-A6C34878D82A}">
                    <a16:rowId xmlns:a16="http://schemas.microsoft.com/office/drawing/2014/main" val="10002"/>
                  </a:ext>
                </a:extLst>
              </a:tr>
              <a:tr h="689035">
                <a:tc vMerge="1">
                  <a:txBody>
                    <a:bodyPr/>
                    <a:lstStyle/>
                    <a:p>
                      <a:endParaRPr lang="ru-RU" dirty="0"/>
                    </a:p>
                  </a:txBody>
                  <a:tcPr/>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dirty="0"/>
                        <a:t>Методика формирования начальной цены</a:t>
                      </a:r>
                      <a:endParaRPr lang="ru-RU" sz="2000" dirty="0">
                        <a:solidFill>
                          <a:srgbClr val="A2A2A2"/>
                        </a:solidFill>
                        <a:latin typeface="Cuprum"/>
                      </a:endParaRPr>
                    </a:p>
                  </a:txBody>
                  <a:tcPr marL="121920" marR="121920"/>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kern="1200" dirty="0"/>
                        <a:t>Реестр закупок</a:t>
                      </a:r>
                      <a:endParaRPr lang="ru-RU" sz="2000" b="0" dirty="0"/>
                    </a:p>
                  </a:txBody>
                  <a:tcPr marL="121920" marR="121920"/>
                </a:tc>
                <a:extLst>
                  <a:ext uri="{0D108BD9-81ED-4DB2-BD59-A6C34878D82A}">
                    <a16:rowId xmlns:a16="http://schemas.microsoft.com/office/drawing/2014/main" val="10003"/>
                  </a:ext>
                </a:extLst>
              </a:tr>
              <a:tr h="689035">
                <a:tc vMerge="1">
                  <a:txBody>
                    <a:bodyPr/>
                    <a:lstStyle/>
                    <a:p>
                      <a:endParaRPr lang="ru-RU" dirty="0"/>
                    </a:p>
                  </a:txBody>
                  <a:tcPr/>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dirty="0"/>
                        <a:t>Положение о порядке работы с договорами</a:t>
                      </a:r>
                      <a:endParaRPr lang="ru-RU" sz="2000" dirty="0">
                        <a:solidFill>
                          <a:srgbClr val="A2A2A2"/>
                        </a:solidFill>
                        <a:latin typeface="Cuprum"/>
                      </a:endParaRPr>
                    </a:p>
                  </a:txBody>
                  <a:tcPr marL="121920" marR="121920"/>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kern="1200" dirty="0"/>
                        <a:t>Положение о структурном подразделении</a:t>
                      </a:r>
                      <a:endParaRPr lang="ru-RU" sz="2000" b="0" dirty="0"/>
                    </a:p>
                  </a:txBody>
                  <a:tcPr marL="121920" marR="121920"/>
                </a:tc>
                <a:extLst>
                  <a:ext uri="{0D108BD9-81ED-4DB2-BD59-A6C34878D82A}">
                    <a16:rowId xmlns:a16="http://schemas.microsoft.com/office/drawing/2014/main" val="10004"/>
                  </a:ext>
                </a:extLst>
              </a:tr>
              <a:tr h="931473">
                <a:tc vMerge="1">
                  <a:txBody>
                    <a:bodyPr/>
                    <a:lstStyle/>
                    <a:p>
                      <a:endParaRPr lang="ru-RU" dirty="0"/>
                    </a:p>
                  </a:txBody>
                  <a:tcPr/>
                </a:tc>
                <a:tc>
                  <a:txBody>
                    <a:bodyPr/>
                    <a:lstStyle/>
                    <a:p>
                      <a:pPr defTabSz="410407" fontAlgn="base" hangingPunct="0">
                        <a:lnSpc>
                          <a:spcPct val="93000"/>
                        </a:lnSpc>
                        <a:spcBef>
                          <a:spcPct val="0"/>
                        </a:spcBef>
                        <a:spcAft>
                          <a:spcPct val="0"/>
                        </a:spcAft>
                        <a:buClr>
                          <a:srgbClr val="000000"/>
                        </a:buClr>
                        <a:buSzPct val="100000"/>
                        <a:defRPr/>
                      </a:pPr>
                      <a:r>
                        <a:rPr lang="ru-RU" sz="2000" dirty="0"/>
                        <a:t>Политика в отношении СМП</a:t>
                      </a:r>
                      <a:endParaRPr lang="ru-RU" sz="2000" dirty="0">
                        <a:solidFill>
                          <a:srgbClr val="A2A2A2"/>
                        </a:solidFill>
                        <a:latin typeface="Cuprum"/>
                      </a:endParaRPr>
                    </a:p>
                  </a:txBody>
                  <a:tcPr marL="121920" marR="121920"/>
                </a:tc>
                <a:tc>
                  <a:txBody>
                    <a:bodyPr/>
                    <a:lstStyle/>
                    <a:p>
                      <a:pPr marL="0" marR="0" indent="0" algn="l" defTabSz="828764" rtl="0" eaLnBrk="1" fontAlgn="auto" latinLnBrk="0" hangingPunct="1">
                        <a:lnSpc>
                          <a:spcPct val="100000"/>
                        </a:lnSpc>
                        <a:spcBef>
                          <a:spcPts val="0"/>
                        </a:spcBef>
                        <a:spcAft>
                          <a:spcPts val="0"/>
                        </a:spcAft>
                        <a:buClrTx/>
                        <a:buSzTx/>
                        <a:buFontTx/>
                        <a:buNone/>
                        <a:tabLst/>
                        <a:defRPr/>
                      </a:pPr>
                      <a:r>
                        <a:rPr lang="ru-RU" sz="2000" kern="1200" dirty="0"/>
                        <a:t>Должностные инструкции</a:t>
                      </a:r>
                      <a:endParaRPr lang="ru-RU" sz="2000" b="0" dirty="0"/>
                    </a:p>
                  </a:txBody>
                  <a:tcPr marL="121920" marR="12192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38752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5"/>
          <p:cNvSpPr txBox="1">
            <a:spLocks noChangeArrowheads="1"/>
          </p:cNvSpPr>
          <p:nvPr/>
        </p:nvSpPr>
        <p:spPr bwMode="auto">
          <a:xfrm>
            <a:off x="825600" y="1744027"/>
            <a:ext cx="10761600" cy="523202"/>
          </a:xfrm>
          <a:prstGeom prst="rect">
            <a:avLst/>
          </a:prstGeom>
          <a:noFill/>
          <a:ln w="9525">
            <a:noFill/>
            <a:miter lim="800000"/>
            <a:headEnd/>
            <a:tailEnd/>
          </a:ln>
        </p:spPr>
        <p:txBody>
          <a:bodyPr lIns="91380" tIns="45692" rIns="91380" bIns="45692">
            <a:spAutoFit/>
          </a:bodyPr>
          <a:lstStyle/>
          <a:p>
            <a:r>
              <a:rPr lang="ru-RU" altLang="ru-RU" sz="2800" b="1" dirty="0">
                <a:solidFill>
                  <a:srgbClr val="7030A0"/>
                </a:solidFill>
                <a:latin typeface="Myriad Pro"/>
              </a:rPr>
              <a:t>Способы закупок</a:t>
            </a:r>
          </a:p>
        </p:txBody>
      </p:sp>
      <p:sp>
        <p:nvSpPr>
          <p:cNvPr id="9" name="TextBox 8"/>
          <p:cNvSpPr txBox="1">
            <a:spLocks noChangeArrowheads="1"/>
          </p:cNvSpPr>
          <p:nvPr/>
        </p:nvSpPr>
        <p:spPr bwMode="auto">
          <a:xfrm>
            <a:off x="1007435" y="2564904"/>
            <a:ext cx="10287360" cy="1938936"/>
          </a:xfrm>
          <a:prstGeom prst="rect">
            <a:avLst/>
          </a:prstGeom>
          <a:noFill/>
          <a:ln>
            <a:noFill/>
          </a:ln>
        </p:spPr>
        <p:txBody>
          <a:bodyPr lIns="91380" tIns="45692" rIns="91380" bIns="45692">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buFont typeface="Arial"/>
              <a:buChar char="•"/>
            </a:pPr>
            <a:r>
              <a:rPr lang="ru-RU" sz="2000" dirty="0"/>
              <a:t> Закупка у единственного поставщика (исполнителя, подрядчика)</a:t>
            </a:r>
          </a:p>
          <a:p>
            <a:pPr marL="342900" indent="-342900">
              <a:buFont typeface="Arial"/>
              <a:buChar char="•"/>
            </a:pPr>
            <a:r>
              <a:rPr lang="ru-RU" sz="2000" dirty="0"/>
              <a:t> Аукцион</a:t>
            </a:r>
          </a:p>
          <a:p>
            <a:pPr marL="342900" indent="-342900">
              <a:buFont typeface="Arial"/>
              <a:buChar char="•"/>
            </a:pPr>
            <a:r>
              <a:rPr lang="ru-RU" sz="2000" dirty="0"/>
              <a:t> Конкурс</a:t>
            </a:r>
          </a:p>
          <a:p>
            <a:pPr marL="342900" indent="-342900">
              <a:buFont typeface="Arial"/>
              <a:buChar char="•"/>
            </a:pPr>
            <a:r>
              <a:rPr lang="ru-RU" sz="2000" dirty="0"/>
              <a:t> Запрос котировок цен (запрос котировок, запрос цен)</a:t>
            </a:r>
          </a:p>
          <a:p>
            <a:pPr marL="342900" indent="-342900">
              <a:buFont typeface="Arial"/>
              <a:buChar char="•"/>
            </a:pPr>
            <a:r>
              <a:rPr lang="ru-RU" sz="2000" dirty="0"/>
              <a:t> Запрос предложений</a:t>
            </a:r>
          </a:p>
          <a:p>
            <a:pPr marL="342900" indent="-342900">
              <a:buFont typeface="Arial"/>
              <a:buChar char="•"/>
            </a:pPr>
            <a:r>
              <a:rPr lang="ru-RU" sz="2000" dirty="0"/>
              <a:t> Иные (до внесения изменений в 223-ФЗ)</a:t>
            </a:r>
          </a:p>
        </p:txBody>
      </p:sp>
    </p:spTree>
    <p:extLst>
      <p:ext uri="{BB962C8B-B14F-4D97-AF65-F5344CB8AC3E}">
        <p14:creationId xmlns:p14="http://schemas.microsoft.com/office/powerpoint/2010/main" val="24923295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Прямоугольник 3"/>
          <p:cNvSpPr>
            <a:spLocks noChangeArrowheads="1"/>
          </p:cNvSpPr>
          <p:nvPr/>
        </p:nvSpPr>
        <p:spPr bwMode="auto">
          <a:xfrm>
            <a:off x="952500" y="1643064"/>
            <a:ext cx="10382251" cy="221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1" tIns="45627" rIns="91251" bIns="45627">
            <a:spAutoFit/>
          </a:bodyPr>
          <a:lstStyle/>
          <a:p>
            <a:pPr defTabSz="409575"/>
            <a:r>
              <a:rPr lang="ru-RU" sz="2300" b="1" dirty="0">
                <a:solidFill>
                  <a:srgbClr val="000000"/>
                </a:solidFill>
                <a:cs typeface="Arial Unicode MS" charset="0"/>
              </a:rPr>
              <a:t>Закупка у единственного поставщика (исполнителя, подрядчика) </a:t>
            </a:r>
            <a:r>
              <a:rPr lang="ru-RU" sz="2300" dirty="0">
                <a:solidFill>
                  <a:srgbClr val="000000"/>
                </a:solidFill>
                <a:cs typeface="Arial Unicode MS" charset="0"/>
              </a:rPr>
              <a:t>– это способ закупки, при котором предложение о заключении договора направляется конкретному поставщику, либо принимается предложение о заключении договора от одного поставщика без  рассмотрения иных предложений.</a:t>
            </a:r>
          </a:p>
          <a:p>
            <a:pPr defTabSz="409575"/>
            <a:r>
              <a:rPr lang="ru-RU" sz="2300" dirty="0">
                <a:solidFill>
                  <a:srgbClr val="000000"/>
                </a:solidFill>
                <a:cs typeface="Arial Unicode MS" charset="0"/>
              </a:rPr>
              <a:t>Закупка у единственного поставщика (исполнителя, подрядчика) проводится в случаях, установленных разделом __ настоящего Положения о закупке.</a:t>
            </a:r>
          </a:p>
        </p:txBody>
      </p:sp>
      <p:pic>
        <p:nvPicPr>
          <p:cNvPr id="61442"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34" y="123825"/>
            <a:ext cx="5230284"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Box 4"/>
          <p:cNvSpPr txBox="1">
            <a:spLocks noChangeArrowheads="1"/>
          </p:cNvSpPr>
          <p:nvPr/>
        </p:nvSpPr>
        <p:spPr bwMode="auto">
          <a:xfrm>
            <a:off x="444501" y="214314"/>
            <a:ext cx="11546418" cy="56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31" tIns="45618" rIns="91231" bIns="45618">
            <a:spAutoFit/>
          </a:bodyPr>
          <a:lstStyle>
            <a:lvl1pPr defTabSz="409575">
              <a:defRPr kumimoji="1" sz="2400">
                <a:solidFill>
                  <a:schemeClr val="tx1"/>
                </a:solidFill>
                <a:latin typeface="Arial" charset="0"/>
                <a:ea typeface="Arial" charset="0"/>
                <a:cs typeface="Arial" charset="0"/>
              </a:defRPr>
            </a:lvl1pPr>
            <a:lvl2pPr marL="742950" indent="-285750" defTabSz="409575">
              <a:defRPr kumimoji="1" sz="2400">
                <a:solidFill>
                  <a:schemeClr val="tx1"/>
                </a:solidFill>
                <a:latin typeface="Arial" charset="0"/>
                <a:ea typeface="Arial" charset="0"/>
              </a:defRPr>
            </a:lvl2pPr>
            <a:lvl3pPr marL="1143000" indent="-228600" defTabSz="409575">
              <a:defRPr kumimoji="1" sz="2400">
                <a:solidFill>
                  <a:schemeClr val="tx1"/>
                </a:solidFill>
                <a:latin typeface="Arial" charset="0"/>
                <a:ea typeface="Arial" charset="0"/>
              </a:defRPr>
            </a:lvl3pPr>
            <a:lvl4pPr marL="1600200" indent="-228600" defTabSz="409575">
              <a:defRPr kumimoji="1" sz="2400">
                <a:solidFill>
                  <a:schemeClr val="tx1"/>
                </a:solidFill>
                <a:latin typeface="Arial" charset="0"/>
                <a:ea typeface="Arial" charset="0"/>
              </a:defRPr>
            </a:lvl4pPr>
            <a:lvl5pPr marL="2057400" indent="-228600" defTabSz="409575">
              <a:defRPr kumimoji="1" sz="2400">
                <a:solidFill>
                  <a:schemeClr val="tx1"/>
                </a:solidFill>
                <a:latin typeface="Arial" charset="0"/>
                <a:ea typeface="Arial" charset="0"/>
              </a:defRPr>
            </a:lvl5pPr>
            <a:lvl6pPr marL="2514600" indent="-228600" defTabSz="409575" eaLnBrk="0" fontAlgn="base" hangingPunct="0">
              <a:spcBef>
                <a:spcPct val="0"/>
              </a:spcBef>
              <a:spcAft>
                <a:spcPct val="0"/>
              </a:spcAft>
              <a:defRPr kumimoji="1" sz="2400">
                <a:solidFill>
                  <a:schemeClr val="tx1"/>
                </a:solidFill>
                <a:latin typeface="Arial" charset="0"/>
                <a:ea typeface="Arial" charset="0"/>
              </a:defRPr>
            </a:lvl6pPr>
            <a:lvl7pPr marL="2971800" indent="-228600" defTabSz="409575" eaLnBrk="0" fontAlgn="base" hangingPunct="0">
              <a:spcBef>
                <a:spcPct val="0"/>
              </a:spcBef>
              <a:spcAft>
                <a:spcPct val="0"/>
              </a:spcAft>
              <a:defRPr kumimoji="1" sz="2400">
                <a:solidFill>
                  <a:schemeClr val="tx1"/>
                </a:solidFill>
                <a:latin typeface="Arial" charset="0"/>
                <a:ea typeface="Arial" charset="0"/>
              </a:defRPr>
            </a:lvl7pPr>
            <a:lvl8pPr marL="3429000" indent="-228600" defTabSz="409575" eaLnBrk="0" fontAlgn="base" hangingPunct="0">
              <a:spcBef>
                <a:spcPct val="0"/>
              </a:spcBef>
              <a:spcAft>
                <a:spcPct val="0"/>
              </a:spcAft>
              <a:defRPr kumimoji="1" sz="2400">
                <a:solidFill>
                  <a:schemeClr val="tx1"/>
                </a:solidFill>
                <a:latin typeface="Arial" charset="0"/>
                <a:ea typeface="Arial" charset="0"/>
              </a:defRPr>
            </a:lvl8pPr>
            <a:lvl9pPr marL="3886200" indent="-228600" defTabSz="409575" eaLnBrk="0" fontAlgn="base" hangingPunct="0">
              <a:spcBef>
                <a:spcPct val="0"/>
              </a:spcBef>
              <a:spcAft>
                <a:spcPct val="0"/>
              </a:spcAft>
              <a:defRPr kumimoji="1" sz="2400">
                <a:solidFill>
                  <a:schemeClr val="tx1"/>
                </a:solidFill>
                <a:latin typeface="Arial" charset="0"/>
                <a:ea typeface="Arial" charset="0"/>
              </a:defRPr>
            </a:lvl9pPr>
          </a:lstStyle>
          <a:p>
            <a:r>
              <a:rPr kumimoji="0" lang="ru-RU" sz="3100" b="1" dirty="0">
                <a:solidFill>
                  <a:srgbClr val="7030A0"/>
                </a:solidFill>
                <a:latin typeface="Myriad Pro" charset="0"/>
                <a:cs typeface="Arial Unicode MS" charset="0"/>
              </a:rPr>
              <a:t>Возможное определение в положении</a:t>
            </a:r>
          </a:p>
        </p:txBody>
      </p:sp>
    </p:spTree>
    <p:extLst>
      <p:ext uri="{BB962C8B-B14F-4D97-AF65-F5344CB8AC3E}">
        <p14:creationId xmlns:p14="http://schemas.microsoft.com/office/powerpoint/2010/main" val="3559405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t>КГБУЗ "КМКБСМП им. </a:t>
            </a:r>
            <a:r>
              <a:rPr lang="ru-RU" b="1" dirty="0" err="1"/>
              <a:t>Н.С.Карповича</a:t>
            </a:r>
            <a:r>
              <a:rPr lang="ru-RU" b="1" dirty="0"/>
              <a:t>" </a:t>
            </a:r>
            <a:r>
              <a:rPr lang="ru-RU" b="1" dirty="0">
                <a:solidFill>
                  <a:srgbClr val="FF0000"/>
                </a:solidFill>
              </a:rPr>
              <a:t>ИНН 2463005419</a:t>
            </a:r>
          </a:p>
          <a:p>
            <a:r>
              <a:rPr lang="ru-RU" b="1" dirty="0"/>
              <a:t>КГБУЗ «КМКБ №20 им. И.С. </a:t>
            </a:r>
            <a:r>
              <a:rPr lang="ru-RU" b="1" dirty="0" err="1"/>
              <a:t>Берзона</a:t>
            </a:r>
            <a:r>
              <a:rPr lang="ru-RU" b="1" dirty="0"/>
              <a:t>» </a:t>
            </a:r>
            <a:r>
              <a:rPr lang="ru-RU" b="1" dirty="0">
                <a:solidFill>
                  <a:srgbClr val="FF0000"/>
                </a:solidFill>
              </a:rPr>
              <a:t>ИНН 2462011427</a:t>
            </a:r>
          </a:p>
          <a:p>
            <a:r>
              <a:rPr lang="ru-RU" b="1" dirty="0"/>
              <a:t>КГБУЗ « Краевая клиническая больница» </a:t>
            </a:r>
            <a:r>
              <a:rPr lang="ru-RU" b="1" dirty="0">
                <a:solidFill>
                  <a:srgbClr val="FF0000"/>
                </a:solidFill>
              </a:rPr>
              <a:t>ИНН 2465030876</a:t>
            </a:r>
          </a:p>
          <a:p>
            <a:r>
              <a:rPr lang="ru-RU" b="1" dirty="0"/>
              <a:t>ФГБУ ФСНКЦ ФМБА России </a:t>
            </a:r>
            <a:r>
              <a:rPr lang="ru-RU" b="1" dirty="0">
                <a:solidFill>
                  <a:srgbClr val="FF0000"/>
                </a:solidFill>
              </a:rPr>
              <a:t>ИНН 2462003962</a:t>
            </a:r>
          </a:p>
          <a:p>
            <a:endParaRPr lang="ru-RU" b="1" dirty="0">
              <a:solidFill>
                <a:srgbClr val="FF0000"/>
              </a:solidFill>
            </a:endParaRPr>
          </a:p>
          <a:p>
            <a:endParaRPr lang="ru-RU" dirty="0"/>
          </a:p>
        </p:txBody>
      </p:sp>
    </p:spTree>
    <p:extLst>
      <p:ext uri="{BB962C8B-B14F-4D97-AF65-F5344CB8AC3E}">
        <p14:creationId xmlns:p14="http://schemas.microsoft.com/office/powerpoint/2010/main" val="16504185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609600" y="274639"/>
            <a:ext cx="10972800" cy="1076325"/>
          </a:xfrm>
        </p:spPr>
        <p:txBody>
          <a:bodyPr anchor="b"/>
          <a:lstStyle/>
          <a:p>
            <a:pPr eaLnBrk="1" hangingPunct="1"/>
            <a:r>
              <a:rPr lang="ru-RU" altLang="ru-RU">
                <a:solidFill>
                  <a:srgbClr val="000066"/>
                </a:solidFill>
              </a:rPr>
              <a:t>Благодарю за внимание!</a:t>
            </a:r>
          </a:p>
        </p:txBody>
      </p:sp>
      <p:pic>
        <p:nvPicPr>
          <p:cNvPr id="4" name="Объект 3"/>
          <p:cNvPicPr>
            <a:picLocks noChangeAspect="1"/>
          </p:cNvPicPr>
          <p:nvPr/>
        </p:nvPicPr>
        <p:blipFill>
          <a:blip r:embed="rId2"/>
          <a:srcRect/>
          <a:stretch>
            <a:fillRect/>
          </a:stretch>
        </p:blipFill>
        <p:spPr bwMode="auto">
          <a:xfrm>
            <a:off x="0" y="1412875"/>
            <a:ext cx="11999384" cy="48958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487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
          <p:cNvSpPr>
            <a:spLocks/>
          </p:cNvSpPr>
          <p:nvPr/>
        </p:nvSpPr>
        <p:spPr bwMode="auto">
          <a:xfrm>
            <a:off x="3085430" y="5393455"/>
            <a:ext cx="5087540" cy="1010665"/>
          </a:xfrm>
          <a:prstGeom prst="roundRect">
            <a:avLst>
              <a:gd name="adj" fmla="val 16667"/>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0"/>
          <a:lstStyle/>
          <a:p>
            <a:pPr marL="176213" algn="ctr"/>
            <a:r>
              <a:rPr lang="ru-RU" sz="2800" b="1" dirty="0">
                <a:solidFill>
                  <a:schemeClr val="bg1"/>
                </a:solidFill>
                <a:cs typeface="Calibri"/>
              </a:rPr>
              <a:t>ЕИС</a:t>
            </a:r>
          </a:p>
        </p:txBody>
      </p:sp>
      <p:sp>
        <p:nvSpPr>
          <p:cNvPr id="38" name="Стрелка углом 37"/>
          <p:cNvSpPr/>
          <p:nvPr/>
        </p:nvSpPr>
        <p:spPr>
          <a:xfrm flipV="1">
            <a:off x="1295468" y="5052994"/>
            <a:ext cx="1967193" cy="1112311"/>
          </a:xfrm>
          <a:prstGeom prst="bentArrow">
            <a:avLst>
              <a:gd name="adj1" fmla="val 36942"/>
              <a:gd name="adj2" fmla="val 25000"/>
              <a:gd name="adj3" fmla="val 25000"/>
              <a:gd name="adj4" fmla="val 43750"/>
            </a:avLst>
          </a:prstGeom>
          <a:solidFill>
            <a:schemeClr val="bg1"/>
          </a:solid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tx1">
                  <a:lumMod val="65000"/>
                  <a:lumOff val="35000"/>
                </a:schemeClr>
              </a:solidFill>
            </a:endParaRPr>
          </a:p>
        </p:txBody>
      </p:sp>
      <p:sp>
        <p:nvSpPr>
          <p:cNvPr id="2" name="Заголовок 1"/>
          <p:cNvSpPr>
            <a:spLocks noGrp="1"/>
          </p:cNvSpPr>
          <p:nvPr>
            <p:ph type="title"/>
          </p:nvPr>
        </p:nvSpPr>
        <p:spPr>
          <a:xfrm>
            <a:off x="838200" y="0"/>
            <a:ext cx="10515600" cy="1325563"/>
          </a:xfrm>
        </p:spPr>
        <p:txBody>
          <a:bodyPr>
            <a:normAutofit/>
          </a:bodyPr>
          <a:lstStyle/>
          <a:p>
            <a:r>
              <a:rPr lang="ru-RU" b="1" dirty="0">
                <a:solidFill>
                  <a:srgbClr val="7030A0"/>
                </a:solidFill>
              </a:rPr>
              <a:t>Планирование закупок </a:t>
            </a:r>
          </a:p>
        </p:txBody>
      </p:sp>
      <p:sp>
        <p:nvSpPr>
          <p:cNvPr id="18" name="AutoShape 5"/>
          <p:cNvSpPr>
            <a:spLocks/>
          </p:cNvSpPr>
          <p:nvPr/>
        </p:nvSpPr>
        <p:spPr bwMode="auto">
          <a:xfrm>
            <a:off x="527051" y="4027536"/>
            <a:ext cx="5087540" cy="1010665"/>
          </a:xfrm>
          <a:prstGeom prst="roundRect">
            <a:avLst>
              <a:gd name="adj" fmla="val 16667"/>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176213"/>
            <a:r>
              <a:rPr lang="ru-RU" sz="2800" b="1" dirty="0">
                <a:solidFill>
                  <a:schemeClr val="tx1">
                    <a:lumMod val="75000"/>
                    <a:lumOff val="25000"/>
                  </a:schemeClr>
                </a:solidFill>
                <a:cs typeface="Calibri"/>
              </a:rPr>
              <a:t>План закупок</a:t>
            </a:r>
          </a:p>
          <a:p>
            <a:pPr marL="519113" indent="-342900">
              <a:buFont typeface="Arial" panose="020B0604020202020204" pitchFamily="34" charset="0"/>
              <a:buChar char="•"/>
            </a:pPr>
            <a:r>
              <a:rPr lang="ru-RU" sz="2400" dirty="0">
                <a:solidFill>
                  <a:schemeClr val="tx1">
                    <a:lumMod val="75000"/>
                    <a:lumOff val="25000"/>
                  </a:schemeClr>
                </a:solidFill>
                <a:cs typeface="Calibri"/>
              </a:rPr>
              <a:t>утверждение</a:t>
            </a:r>
          </a:p>
        </p:txBody>
      </p:sp>
      <p:sp>
        <p:nvSpPr>
          <p:cNvPr id="19" name="AutoShape 5"/>
          <p:cNvSpPr>
            <a:spLocks/>
          </p:cNvSpPr>
          <p:nvPr/>
        </p:nvSpPr>
        <p:spPr bwMode="auto">
          <a:xfrm>
            <a:off x="6561549" y="1052737"/>
            <a:ext cx="5295091" cy="1656235"/>
          </a:xfrm>
          <a:prstGeom prst="roundRect">
            <a:avLst>
              <a:gd name="adj" fmla="val 16667"/>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nchorCtr="0"/>
          <a:lstStyle/>
          <a:p>
            <a:pPr marL="519113" indent="-342900">
              <a:buFont typeface="Arial" panose="020B0604020202020204" pitchFamily="34" charset="0"/>
              <a:buChar char="•"/>
            </a:pPr>
            <a:r>
              <a:rPr lang="ru-RU" sz="2400" dirty="0">
                <a:solidFill>
                  <a:schemeClr val="tx1">
                    <a:lumMod val="75000"/>
                    <a:lumOff val="25000"/>
                  </a:schemeClr>
                </a:solidFill>
                <a:cs typeface="Calibri"/>
              </a:rPr>
              <a:t>Проект бюджета</a:t>
            </a:r>
          </a:p>
          <a:p>
            <a:pPr marL="519113" indent="-342900">
              <a:buFont typeface="Arial" panose="020B0604020202020204" pitchFamily="34" charset="0"/>
              <a:buChar char="•"/>
            </a:pPr>
            <a:r>
              <a:rPr lang="ru-RU" sz="2400" dirty="0">
                <a:solidFill>
                  <a:schemeClr val="tx1">
                    <a:lumMod val="75000"/>
                    <a:lumOff val="25000"/>
                  </a:schemeClr>
                </a:solidFill>
                <a:cs typeface="Calibri"/>
              </a:rPr>
              <a:t>План финансово-хозяйственной деятельности</a:t>
            </a:r>
          </a:p>
        </p:txBody>
      </p:sp>
      <p:sp>
        <p:nvSpPr>
          <p:cNvPr id="34" name="Стрелка углом 33"/>
          <p:cNvSpPr/>
          <p:nvPr/>
        </p:nvSpPr>
        <p:spPr>
          <a:xfrm flipH="1" flipV="1">
            <a:off x="5449409" y="4012743"/>
            <a:ext cx="5447124" cy="789195"/>
          </a:xfrm>
          <a:prstGeom prst="bentArrow">
            <a:avLst>
              <a:gd name="adj1" fmla="val 49211"/>
              <a:gd name="adj2" fmla="val 25000"/>
              <a:gd name="adj3" fmla="val 25000"/>
              <a:gd name="adj4" fmla="val 43750"/>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sz="2400" dirty="0">
              <a:solidFill>
                <a:schemeClr val="tx1">
                  <a:lumMod val="65000"/>
                  <a:lumOff val="35000"/>
                </a:schemeClr>
              </a:solidFill>
            </a:endParaRPr>
          </a:p>
        </p:txBody>
      </p:sp>
      <p:sp>
        <p:nvSpPr>
          <p:cNvPr id="20" name="AutoShape 5"/>
          <p:cNvSpPr>
            <a:spLocks/>
          </p:cNvSpPr>
          <p:nvPr/>
        </p:nvSpPr>
        <p:spPr bwMode="auto">
          <a:xfrm>
            <a:off x="6561549" y="2996953"/>
            <a:ext cx="5295091" cy="1030583"/>
          </a:xfrm>
          <a:prstGeom prst="roundRect">
            <a:avLst>
              <a:gd name="adj" fmla="val 16667"/>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lIns="0" tIns="0" rIns="0" bIns="0" anchor="ctr" anchorCtr="0"/>
          <a:lstStyle/>
          <a:p>
            <a:pPr marL="176213"/>
            <a:r>
              <a:rPr lang="ru-RU" sz="2400" dirty="0">
                <a:solidFill>
                  <a:schemeClr val="tx1">
                    <a:lumMod val="75000"/>
                    <a:lumOff val="25000"/>
                  </a:schemeClr>
                </a:solidFill>
                <a:cs typeface="Calibri"/>
              </a:rPr>
              <a:t>Утвержденный бюджет </a:t>
            </a:r>
          </a:p>
        </p:txBody>
      </p:sp>
      <p:sp>
        <p:nvSpPr>
          <p:cNvPr id="8197" name="AutoShape 5"/>
          <p:cNvSpPr>
            <a:spLocks/>
          </p:cNvSpPr>
          <p:nvPr/>
        </p:nvSpPr>
        <p:spPr bwMode="auto">
          <a:xfrm>
            <a:off x="335360" y="1268465"/>
            <a:ext cx="4800533" cy="1440507"/>
          </a:xfrm>
          <a:prstGeom prst="roundRect">
            <a:avLst>
              <a:gd name="adj" fmla="val 16667"/>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176213"/>
            <a:r>
              <a:rPr lang="ru-RU" sz="2800" b="1" dirty="0">
                <a:solidFill>
                  <a:schemeClr val="tx1">
                    <a:lumMod val="75000"/>
                    <a:lumOff val="25000"/>
                  </a:schemeClr>
                </a:solidFill>
                <a:cs typeface="Calibri"/>
              </a:rPr>
              <a:t>План закупок</a:t>
            </a:r>
          </a:p>
          <a:p>
            <a:pPr marL="519113" indent="-342900">
              <a:buFont typeface="Arial" panose="020B0604020202020204" pitchFamily="34" charset="0"/>
              <a:buChar char="•"/>
            </a:pPr>
            <a:r>
              <a:rPr lang="ru-RU" sz="2400" dirty="0">
                <a:solidFill>
                  <a:schemeClr val="tx1">
                    <a:lumMod val="75000"/>
                    <a:lumOff val="25000"/>
                  </a:schemeClr>
                </a:solidFill>
                <a:cs typeface="Calibri"/>
              </a:rPr>
              <a:t>формирование</a:t>
            </a:r>
          </a:p>
        </p:txBody>
      </p:sp>
      <p:cxnSp>
        <p:nvCxnSpPr>
          <p:cNvPr id="5" name="Прямая соединительная линия 4"/>
          <p:cNvCxnSpPr/>
          <p:nvPr/>
        </p:nvCxnSpPr>
        <p:spPr>
          <a:xfrm>
            <a:off x="4126756" y="2204864"/>
            <a:ext cx="2592288" cy="0"/>
          </a:xfrm>
          <a:prstGeom prst="line">
            <a:avLst/>
          </a:prstGeom>
          <a:ln>
            <a:headEnd type="stealth" w="med" len="lg"/>
            <a:tailEnd type="stealth" w="med" len="lg"/>
          </a:ln>
        </p:spPr>
        <p:style>
          <a:lnRef idx="2">
            <a:schemeClr val="accent1"/>
          </a:lnRef>
          <a:fillRef idx="0">
            <a:schemeClr val="accent1"/>
          </a:fillRef>
          <a:effectRef idx="1">
            <a:schemeClr val="accent1"/>
          </a:effectRef>
          <a:fontRef idx="minor">
            <a:schemeClr val="tx1"/>
          </a:fontRef>
        </p:style>
      </p:cxnSp>
      <p:cxnSp>
        <p:nvCxnSpPr>
          <p:cNvPr id="24" name="Прямая соединительная линия 23"/>
          <p:cNvCxnSpPr/>
          <p:nvPr/>
        </p:nvCxnSpPr>
        <p:spPr>
          <a:xfrm>
            <a:off x="10896533" y="2204864"/>
            <a:ext cx="1" cy="960822"/>
          </a:xfrm>
          <a:prstGeom prst="line">
            <a:avLst/>
          </a:prstGeom>
          <a:ln w="38100" cmpd="sng">
            <a:solidFill>
              <a:schemeClr val="tx1"/>
            </a:solidFill>
            <a:headEnd type="none"/>
            <a:tailEnd type="stealth" w="med" len="lg"/>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5903979" y="4366552"/>
            <a:ext cx="3168352" cy="461665"/>
          </a:xfrm>
          <a:prstGeom prst="rect">
            <a:avLst/>
          </a:prstGeom>
          <a:noFill/>
        </p:spPr>
        <p:txBody>
          <a:bodyPr wrap="square" rtlCol="0">
            <a:spAutoFit/>
          </a:bodyPr>
          <a:lstStyle/>
          <a:p>
            <a:r>
              <a:rPr lang="ru-RU" sz="2400" dirty="0">
                <a:solidFill>
                  <a:schemeClr val="tx1">
                    <a:lumMod val="65000"/>
                    <a:lumOff val="35000"/>
                  </a:schemeClr>
                </a:solidFill>
              </a:rPr>
              <a:t>10 р/дней</a:t>
            </a:r>
          </a:p>
        </p:txBody>
      </p:sp>
      <p:sp>
        <p:nvSpPr>
          <p:cNvPr id="39" name="TextBox 38"/>
          <p:cNvSpPr txBox="1"/>
          <p:nvPr/>
        </p:nvSpPr>
        <p:spPr>
          <a:xfrm>
            <a:off x="1583499" y="5629718"/>
            <a:ext cx="1850507" cy="461665"/>
          </a:xfrm>
          <a:prstGeom prst="rect">
            <a:avLst/>
          </a:prstGeom>
          <a:noFill/>
        </p:spPr>
        <p:txBody>
          <a:bodyPr wrap="square" rtlCol="0">
            <a:spAutoFit/>
          </a:bodyPr>
          <a:lstStyle/>
          <a:p>
            <a:r>
              <a:rPr lang="ru-RU" sz="2400" dirty="0">
                <a:solidFill>
                  <a:schemeClr val="tx1">
                    <a:lumMod val="65000"/>
                    <a:lumOff val="35000"/>
                  </a:schemeClr>
                </a:solidFill>
              </a:rPr>
              <a:t>3 р/дня</a:t>
            </a:r>
          </a:p>
        </p:txBody>
      </p:sp>
    </p:spTree>
    <p:extLst>
      <p:ext uri="{BB962C8B-B14F-4D97-AF65-F5344CB8AC3E}">
        <p14:creationId xmlns:p14="http://schemas.microsoft.com/office/powerpoint/2010/main" val="168559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lstStyle/>
          <a:p>
            <a:pPr marL="0" indent="0">
              <a:buNone/>
            </a:pPr>
            <a:r>
              <a:rPr lang="ru-RU" b="1" dirty="0"/>
              <a:t>Требования к закупаемым заказчиком ТРУ  </a:t>
            </a:r>
          </a:p>
          <a:p>
            <a:r>
              <a:rPr lang="ru-RU" dirty="0"/>
              <a:t>требования к количеству, качеству, потребительским свойствам и иным характеристикам ТРУ, позволяющие обеспечить государственные и муниципальные нужды, но не приводящие к закупкам ТРУ, имеющих избыточные потребительские свойства или являющееся предметами роскоши в соответствии с законодательством РФ </a:t>
            </a:r>
          </a:p>
          <a:p>
            <a:endParaRPr lang="ru-RU" dirty="0"/>
          </a:p>
        </p:txBody>
      </p:sp>
      <p:sp>
        <p:nvSpPr>
          <p:cNvPr id="3" name="Заголовок 2"/>
          <p:cNvSpPr>
            <a:spLocks noGrp="1"/>
          </p:cNvSpPr>
          <p:nvPr>
            <p:ph type="title"/>
          </p:nvPr>
        </p:nvSpPr>
        <p:spPr>
          <a:xfrm>
            <a:off x="709914" y="0"/>
            <a:ext cx="11002616" cy="1325563"/>
          </a:xfrm>
        </p:spPr>
        <p:txBody>
          <a:bodyPr>
            <a:normAutofit/>
          </a:bodyPr>
          <a:lstStyle/>
          <a:p>
            <a:r>
              <a:rPr lang="ru-RU" b="1" dirty="0">
                <a:solidFill>
                  <a:srgbClr val="7030A0"/>
                </a:solidFill>
              </a:rPr>
              <a:t>Планирование, нормирование, обоснование</a:t>
            </a:r>
          </a:p>
        </p:txBody>
      </p:sp>
    </p:spTree>
    <p:extLst>
      <p:ext uri="{BB962C8B-B14F-4D97-AF65-F5344CB8AC3E}">
        <p14:creationId xmlns:p14="http://schemas.microsoft.com/office/powerpoint/2010/main" val="385924266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Freeform 5"/>
          <p:cNvSpPr>
            <a:spLocks/>
          </p:cNvSpPr>
          <p:nvPr/>
        </p:nvSpPr>
        <p:spPr bwMode="auto">
          <a:xfrm rot="16200000" flipH="1">
            <a:off x="426979" y="3334207"/>
            <a:ext cx="3851002" cy="577851"/>
          </a:xfrm>
          <a:custGeom>
            <a:avLst/>
            <a:gdLst>
              <a:gd name="T0" fmla="*/ 0 w 21600"/>
              <a:gd name="T1" fmla="*/ 0 h 21600"/>
              <a:gd name="T2" fmla="*/ 2482850 w 21600"/>
              <a:gd name="T3" fmla="*/ 0 h 21600"/>
              <a:gd name="T4" fmla="*/ 2482850 w 21600"/>
              <a:gd name="T5" fmla="*/ 433387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a:solidFill>
                <a:srgbClr val="000000"/>
              </a:solidFill>
              <a:cs typeface="Calibri"/>
            </a:endParaRPr>
          </a:p>
        </p:txBody>
      </p:sp>
      <p:sp>
        <p:nvSpPr>
          <p:cNvPr id="9224" name="AutoShape 8"/>
          <p:cNvSpPr>
            <a:spLocks/>
          </p:cNvSpPr>
          <p:nvPr/>
        </p:nvSpPr>
        <p:spPr bwMode="auto">
          <a:xfrm>
            <a:off x="2639616" y="1757801"/>
            <a:ext cx="7392821" cy="560674"/>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en-US" sz="2000" dirty="0" err="1">
                <a:solidFill>
                  <a:srgbClr val="000000"/>
                </a:solidFill>
                <a:cs typeface="Calibri"/>
              </a:rPr>
              <a:t>Идентификационный</a:t>
            </a:r>
            <a:r>
              <a:rPr lang="en-US" sz="2000" dirty="0">
                <a:solidFill>
                  <a:srgbClr val="000000"/>
                </a:solidFill>
                <a:cs typeface="Calibri"/>
              </a:rPr>
              <a:t> </a:t>
            </a:r>
            <a:r>
              <a:rPr lang="en-US" sz="2000" dirty="0" err="1">
                <a:solidFill>
                  <a:srgbClr val="000000"/>
                </a:solidFill>
                <a:cs typeface="Calibri"/>
              </a:rPr>
              <a:t>код</a:t>
            </a:r>
            <a:r>
              <a:rPr lang="en-US" sz="2000" dirty="0">
                <a:solidFill>
                  <a:srgbClr val="000000"/>
                </a:solidFill>
                <a:cs typeface="Calibri"/>
              </a:rPr>
              <a:t> </a:t>
            </a:r>
            <a:r>
              <a:rPr lang="en-US" sz="2000" dirty="0" err="1">
                <a:solidFill>
                  <a:srgbClr val="000000"/>
                </a:solidFill>
                <a:cs typeface="Calibri"/>
              </a:rPr>
              <a:t>закупки</a:t>
            </a:r>
            <a:endParaRPr lang="en-US" sz="2000" dirty="0">
              <a:solidFill>
                <a:srgbClr val="000000"/>
              </a:solidFill>
              <a:cs typeface="Calibri"/>
            </a:endParaRPr>
          </a:p>
        </p:txBody>
      </p:sp>
      <p:sp>
        <p:nvSpPr>
          <p:cNvPr id="9227" name="AutoShape 11"/>
          <p:cNvSpPr>
            <a:spLocks/>
          </p:cNvSpPr>
          <p:nvPr/>
        </p:nvSpPr>
        <p:spPr bwMode="auto">
          <a:xfrm>
            <a:off x="2639617" y="2386759"/>
            <a:ext cx="7394079" cy="483699"/>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en-US" sz="2000" dirty="0" err="1">
                <a:solidFill>
                  <a:srgbClr val="000000"/>
                </a:solidFill>
                <a:cs typeface="Calibri"/>
              </a:rPr>
              <a:t>Цель</a:t>
            </a:r>
            <a:r>
              <a:rPr lang="en-US" sz="2000" dirty="0">
                <a:solidFill>
                  <a:srgbClr val="000000"/>
                </a:solidFill>
                <a:cs typeface="Calibri"/>
              </a:rPr>
              <a:t> </a:t>
            </a:r>
            <a:r>
              <a:rPr lang="en-US" sz="2000" dirty="0" err="1">
                <a:solidFill>
                  <a:srgbClr val="000000"/>
                </a:solidFill>
                <a:cs typeface="Calibri"/>
              </a:rPr>
              <a:t>осуществления</a:t>
            </a:r>
            <a:r>
              <a:rPr lang="en-US" sz="2000" dirty="0">
                <a:solidFill>
                  <a:srgbClr val="000000"/>
                </a:solidFill>
                <a:cs typeface="Calibri"/>
              </a:rPr>
              <a:t> </a:t>
            </a:r>
            <a:r>
              <a:rPr lang="en-US" sz="2000" dirty="0" err="1">
                <a:solidFill>
                  <a:srgbClr val="000000"/>
                </a:solidFill>
                <a:cs typeface="Calibri"/>
              </a:rPr>
              <a:t>закупки</a:t>
            </a:r>
            <a:endParaRPr lang="en-US" sz="2000" dirty="0">
              <a:solidFill>
                <a:srgbClr val="000000"/>
              </a:solidFill>
              <a:cs typeface="Calibri"/>
            </a:endParaRPr>
          </a:p>
        </p:txBody>
      </p:sp>
      <p:sp>
        <p:nvSpPr>
          <p:cNvPr id="9230" name="AutoShape 14"/>
          <p:cNvSpPr>
            <a:spLocks/>
          </p:cNvSpPr>
          <p:nvPr/>
        </p:nvSpPr>
        <p:spPr bwMode="auto">
          <a:xfrm>
            <a:off x="2639616" y="2930629"/>
            <a:ext cx="7392821" cy="550237"/>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en-US" sz="2000" dirty="0" err="1">
                <a:solidFill>
                  <a:srgbClr val="000000"/>
                </a:solidFill>
                <a:cs typeface="Calibri"/>
              </a:rPr>
              <a:t>Наименование</a:t>
            </a:r>
            <a:r>
              <a:rPr lang="en-US" sz="2000" dirty="0">
                <a:solidFill>
                  <a:srgbClr val="000000"/>
                </a:solidFill>
                <a:cs typeface="Calibri"/>
              </a:rPr>
              <a:t> и </a:t>
            </a:r>
            <a:r>
              <a:rPr lang="en-US" sz="2000" dirty="0" err="1">
                <a:solidFill>
                  <a:srgbClr val="000000"/>
                </a:solidFill>
                <a:cs typeface="Calibri"/>
              </a:rPr>
              <a:t>описание</a:t>
            </a:r>
            <a:r>
              <a:rPr lang="en-US" sz="2000" dirty="0">
                <a:solidFill>
                  <a:srgbClr val="000000"/>
                </a:solidFill>
                <a:cs typeface="Calibri"/>
              </a:rPr>
              <a:t> </a:t>
            </a:r>
            <a:r>
              <a:rPr lang="en-US" sz="2000" dirty="0" err="1">
                <a:solidFill>
                  <a:srgbClr val="000000"/>
                </a:solidFill>
                <a:cs typeface="Calibri"/>
              </a:rPr>
              <a:t>объекта</a:t>
            </a:r>
            <a:r>
              <a:rPr lang="en-US" sz="2000" dirty="0">
                <a:solidFill>
                  <a:srgbClr val="000000"/>
                </a:solidFill>
                <a:cs typeface="Calibri"/>
              </a:rPr>
              <a:t> </a:t>
            </a:r>
            <a:r>
              <a:rPr lang="en-US" sz="2000" dirty="0" err="1">
                <a:solidFill>
                  <a:srgbClr val="000000"/>
                </a:solidFill>
                <a:cs typeface="Calibri"/>
              </a:rPr>
              <a:t>закупки</a:t>
            </a:r>
            <a:r>
              <a:rPr lang="en-US" sz="2000" dirty="0">
                <a:solidFill>
                  <a:srgbClr val="000000"/>
                </a:solidFill>
                <a:cs typeface="Calibri"/>
              </a:rPr>
              <a:t>, </a:t>
            </a:r>
            <a:r>
              <a:rPr lang="en-US" sz="2000" dirty="0" err="1">
                <a:solidFill>
                  <a:srgbClr val="000000"/>
                </a:solidFill>
                <a:cs typeface="Calibri"/>
              </a:rPr>
              <a:t>объем</a:t>
            </a:r>
            <a:r>
              <a:rPr lang="en-US" sz="2000" dirty="0">
                <a:solidFill>
                  <a:srgbClr val="000000"/>
                </a:solidFill>
                <a:cs typeface="Calibri"/>
              </a:rPr>
              <a:t> </a:t>
            </a:r>
            <a:r>
              <a:rPr lang="en-US" sz="2000" dirty="0" err="1">
                <a:solidFill>
                  <a:srgbClr val="000000"/>
                </a:solidFill>
                <a:cs typeface="Calibri"/>
              </a:rPr>
              <a:t>закупаемых</a:t>
            </a:r>
            <a:r>
              <a:rPr lang="en-US" sz="2000" dirty="0">
                <a:solidFill>
                  <a:srgbClr val="000000"/>
                </a:solidFill>
                <a:cs typeface="Calibri"/>
              </a:rPr>
              <a:t> ТРУ</a:t>
            </a:r>
          </a:p>
        </p:txBody>
      </p:sp>
      <p:sp>
        <p:nvSpPr>
          <p:cNvPr id="9233" name="AutoShape 17"/>
          <p:cNvSpPr>
            <a:spLocks/>
          </p:cNvSpPr>
          <p:nvPr/>
        </p:nvSpPr>
        <p:spPr bwMode="auto">
          <a:xfrm>
            <a:off x="2639616" y="3541036"/>
            <a:ext cx="7392821" cy="549271"/>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en-US" sz="2000">
                <a:solidFill>
                  <a:srgbClr val="000000"/>
                </a:solidFill>
                <a:cs typeface="Calibri"/>
              </a:rPr>
              <a:t>Объем финансового обеспечения для осуществления закупки</a:t>
            </a:r>
            <a:endParaRPr lang="en-US" sz="2000" dirty="0">
              <a:solidFill>
                <a:srgbClr val="000000"/>
              </a:solidFill>
              <a:cs typeface="Calibri"/>
            </a:endParaRPr>
          </a:p>
        </p:txBody>
      </p:sp>
      <p:sp>
        <p:nvSpPr>
          <p:cNvPr id="9236" name="AutoShape 20"/>
          <p:cNvSpPr>
            <a:spLocks/>
          </p:cNvSpPr>
          <p:nvPr/>
        </p:nvSpPr>
        <p:spPr bwMode="auto">
          <a:xfrm>
            <a:off x="335360" y="1124747"/>
            <a:ext cx="11041227" cy="568508"/>
          </a:xfrm>
          <a:prstGeom prst="roundRect">
            <a:avLst>
              <a:gd name="adj" fmla="val 1666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chorCtr="0"/>
          <a:lstStyle/>
          <a:p>
            <a:pPr marL="14288" algn="ctr"/>
            <a:r>
              <a:rPr lang="en-US" sz="2400" b="1" dirty="0" err="1">
                <a:solidFill>
                  <a:srgbClr val="FFFFFF"/>
                </a:solidFill>
                <a:cs typeface="Calibri"/>
                <a:sym typeface="Arial Bold" charset="0"/>
              </a:rPr>
              <a:t>План</a:t>
            </a:r>
            <a:r>
              <a:rPr lang="en-US" sz="2400" b="1" dirty="0">
                <a:solidFill>
                  <a:srgbClr val="FFFFFF"/>
                </a:solidFill>
                <a:cs typeface="Calibri"/>
                <a:sym typeface="Arial Bold" charset="0"/>
              </a:rPr>
              <a:t> </a:t>
            </a:r>
            <a:r>
              <a:rPr lang="en-US" sz="2400" b="1" dirty="0" err="1">
                <a:solidFill>
                  <a:srgbClr val="FFFFFF"/>
                </a:solidFill>
                <a:cs typeface="Calibri"/>
                <a:sym typeface="Arial Bold" charset="0"/>
              </a:rPr>
              <a:t>закупок</a:t>
            </a:r>
            <a:endParaRPr lang="ru-RU" sz="2400" b="1" dirty="0">
              <a:solidFill>
                <a:srgbClr val="FFFFFF"/>
              </a:solidFill>
              <a:cs typeface="Calibri"/>
              <a:sym typeface="Arial Bold" charset="0"/>
            </a:endParaRPr>
          </a:p>
        </p:txBody>
      </p:sp>
      <p:sp>
        <p:nvSpPr>
          <p:cNvPr id="9263" name="AutoShape 47"/>
          <p:cNvSpPr>
            <a:spLocks/>
          </p:cNvSpPr>
          <p:nvPr/>
        </p:nvSpPr>
        <p:spPr bwMode="auto">
          <a:xfrm>
            <a:off x="2639616" y="4186556"/>
            <a:ext cx="7392821" cy="485545"/>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en-US" sz="2000">
                <a:solidFill>
                  <a:srgbClr val="000000"/>
                </a:solidFill>
                <a:cs typeface="Calibri"/>
              </a:rPr>
              <a:t>Сроки (периодичность) осуществления планируемых закупок</a:t>
            </a:r>
            <a:endParaRPr lang="en-US" sz="2000" dirty="0">
              <a:solidFill>
                <a:srgbClr val="000000"/>
              </a:solidFill>
              <a:cs typeface="Calibri"/>
            </a:endParaRPr>
          </a:p>
        </p:txBody>
      </p:sp>
      <p:sp>
        <p:nvSpPr>
          <p:cNvPr id="9266" name="AutoShape 50"/>
          <p:cNvSpPr>
            <a:spLocks/>
          </p:cNvSpPr>
          <p:nvPr/>
        </p:nvSpPr>
        <p:spPr bwMode="auto">
          <a:xfrm>
            <a:off x="2639616" y="4759771"/>
            <a:ext cx="7392821" cy="493467"/>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en-US" sz="2000">
                <a:solidFill>
                  <a:srgbClr val="000000"/>
                </a:solidFill>
                <a:cs typeface="Calibri"/>
              </a:rPr>
              <a:t>Обоснование закупки</a:t>
            </a:r>
            <a:endParaRPr lang="en-US" sz="2000" dirty="0">
              <a:solidFill>
                <a:srgbClr val="000000"/>
              </a:solidFill>
              <a:cs typeface="Calibri"/>
            </a:endParaRPr>
          </a:p>
        </p:txBody>
      </p:sp>
      <p:sp>
        <p:nvSpPr>
          <p:cNvPr id="9272" name="AutoShape 56"/>
          <p:cNvSpPr>
            <a:spLocks/>
          </p:cNvSpPr>
          <p:nvPr/>
        </p:nvSpPr>
        <p:spPr bwMode="auto">
          <a:xfrm>
            <a:off x="2639616" y="5349486"/>
            <a:ext cx="7392821" cy="539433"/>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en-US" sz="2000" dirty="0" err="1">
                <a:solidFill>
                  <a:srgbClr val="000000"/>
                </a:solidFill>
                <a:cs typeface="Calibri"/>
              </a:rPr>
              <a:t>Информация</a:t>
            </a:r>
            <a:r>
              <a:rPr lang="en-US" sz="2000" dirty="0">
                <a:solidFill>
                  <a:srgbClr val="000000"/>
                </a:solidFill>
                <a:cs typeface="Calibri"/>
              </a:rPr>
              <a:t> </a:t>
            </a:r>
            <a:r>
              <a:rPr lang="en-US" sz="2000" dirty="0" err="1">
                <a:solidFill>
                  <a:srgbClr val="000000"/>
                </a:solidFill>
                <a:cs typeface="Calibri"/>
              </a:rPr>
              <a:t>об</a:t>
            </a:r>
            <a:r>
              <a:rPr lang="en-US" sz="2000" dirty="0">
                <a:solidFill>
                  <a:srgbClr val="000000"/>
                </a:solidFill>
                <a:cs typeface="Calibri"/>
              </a:rPr>
              <a:t> </a:t>
            </a:r>
            <a:r>
              <a:rPr lang="en-US" sz="2000" dirty="0" err="1">
                <a:solidFill>
                  <a:srgbClr val="000000"/>
                </a:solidFill>
                <a:cs typeface="Calibri"/>
              </a:rPr>
              <a:t>обязательном</a:t>
            </a:r>
            <a:r>
              <a:rPr lang="en-US" sz="2000" dirty="0">
                <a:solidFill>
                  <a:srgbClr val="000000"/>
                </a:solidFill>
                <a:cs typeface="Calibri"/>
              </a:rPr>
              <a:t> </a:t>
            </a:r>
            <a:r>
              <a:rPr lang="en-US" sz="2000" dirty="0" err="1">
                <a:solidFill>
                  <a:srgbClr val="000000"/>
                </a:solidFill>
                <a:cs typeface="Calibri"/>
              </a:rPr>
              <a:t>общественном</a:t>
            </a:r>
            <a:r>
              <a:rPr lang="en-US" sz="2000" dirty="0">
                <a:solidFill>
                  <a:srgbClr val="000000"/>
                </a:solidFill>
                <a:cs typeface="Calibri"/>
              </a:rPr>
              <a:t> </a:t>
            </a:r>
            <a:r>
              <a:rPr lang="en-US" sz="2000" dirty="0" err="1">
                <a:solidFill>
                  <a:srgbClr val="000000"/>
                </a:solidFill>
                <a:cs typeface="Calibri"/>
              </a:rPr>
              <a:t>обсуждении</a:t>
            </a:r>
            <a:r>
              <a:rPr lang="en-US" sz="2000" dirty="0">
                <a:solidFill>
                  <a:srgbClr val="000000"/>
                </a:solidFill>
                <a:cs typeface="Calibri"/>
              </a:rPr>
              <a:t> </a:t>
            </a:r>
            <a:r>
              <a:rPr lang="en-US" sz="2000" dirty="0" err="1">
                <a:solidFill>
                  <a:srgbClr val="000000"/>
                </a:solidFill>
                <a:cs typeface="Calibri"/>
              </a:rPr>
              <a:t>закупки</a:t>
            </a:r>
            <a:endParaRPr lang="en-US" sz="2000" dirty="0">
              <a:solidFill>
                <a:srgbClr val="000000"/>
              </a:solidFill>
              <a:cs typeface="Calibri"/>
            </a:endParaRPr>
          </a:p>
        </p:txBody>
      </p:sp>
      <p:sp>
        <p:nvSpPr>
          <p:cNvPr id="9274" name="Freeform 58"/>
          <p:cNvSpPr>
            <a:spLocks/>
          </p:cNvSpPr>
          <p:nvPr/>
        </p:nvSpPr>
        <p:spPr bwMode="auto">
          <a:xfrm>
            <a:off x="2063552" y="4361927"/>
            <a:ext cx="575733" cy="1588"/>
          </a:xfrm>
          <a:custGeom>
            <a:avLst/>
            <a:gdLst>
              <a:gd name="T0" fmla="*/ 0 w 21600"/>
              <a:gd name="T1" fmla="*/ 0 h 21600"/>
              <a:gd name="T2" fmla="*/ 215900 w 21600"/>
              <a:gd name="T3" fmla="*/ 0 h 21600"/>
              <a:gd name="T4" fmla="*/ 215900 w 21600"/>
              <a:gd name="T5" fmla="*/ 1588 h 21600"/>
              <a:gd name="T6" fmla="*/ 431800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9275" name="Freeform 59"/>
          <p:cNvSpPr>
            <a:spLocks/>
          </p:cNvSpPr>
          <p:nvPr/>
        </p:nvSpPr>
        <p:spPr bwMode="auto">
          <a:xfrm>
            <a:off x="2063552" y="4937992"/>
            <a:ext cx="575733" cy="1587"/>
          </a:xfrm>
          <a:custGeom>
            <a:avLst/>
            <a:gdLst>
              <a:gd name="T0" fmla="*/ 0 w 21600"/>
              <a:gd name="T1" fmla="*/ 0 h 21600"/>
              <a:gd name="T2" fmla="*/ 215900 w 21600"/>
              <a:gd name="T3" fmla="*/ 0 h 21600"/>
              <a:gd name="T4" fmla="*/ 215900 w 21600"/>
              <a:gd name="T5" fmla="*/ 1587 h 21600"/>
              <a:gd name="T6" fmla="*/ 431800 w 21600"/>
              <a:gd name="T7" fmla="*/ 15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9277" name="Freeform 61"/>
          <p:cNvSpPr>
            <a:spLocks/>
          </p:cNvSpPr>
          <p:nvPr/>
        </p:nvSpPr>
        <p:spPr bwMode="auto">
          <a:xfrm>
            <a:off x="2086091" y="3137791"/>
            <a:ext cx="575733" cy="1588"/>
          </a:xfrm>
          <a:custGeom>
            <a:avLst/>
            <a:gdLst>
              <a:gd name="T0" fmla="*/ 0 w 21600"/>
              <a:gd name="T1" fmla="*/ 0 h 21600"/>
              <a:gd name="T2" fmla="*/ 215900 w 21600"/>
              <a:gd name="T3" fmla="*/ 0 h 21600"/>
              <a:gd name="T4" fmla="*/ 215900 w 21600"/>
              <a:gd name="T5" fmla="*/ 1588 h 21600"/>
              <a:gd name="T6" fmla="*/ 431800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9278" name="Freeform 62"/>
          <p:cNvSpPr>
            <a:spLocks/>
          </p:cNvSpPr>
          <p:nvPr/>
        </p:nvSpPr>
        <p:spPr bwMode="auto">
          <a:xfrm>
            <a:off x="2063552" y="2561727"/>
            <a:ext cx="575733" cy="1588"/>
          </a:xfrm>
          <a:custGeom>
            <a:avLst/>
            <a:gdLst>
              <a:gd name="T0" fmla="*/ 0 w 21600"/>
              <a:gd name="T1" fmla="*/ 0 h 21600"/>
              <a:gd name="T2" fmla="*/ 215900 w 21600"/>
              <a:gd name="T3" fmla="*/ 0 h 21600"/>
              <a:gd name="T4" fmla="*/ 215900 w 21600"/>
              <a:gd name="T5" fmla="*/ 1588 h 21600"/>
              <a:gd name="T6" fmla="*/ 431800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2" name="Заголовок 1"/>
          <p:cNvSpPr>
            <a:spLocks noGrp="1"/>
          </p:cNvSpPr>
          <p:nvPr>
            <p:ph type="title"/>
          </p:nvPr>
        </p:nvSpPr>
        <p:spPr>
          <a:xfrm>
            <a:off x="851029" y="0"/>
            <a:ext cx="10515600" cy="1325563"/>
          </a:xfrm>
        </p:spPr>
        <p:txBody>
          <a:bodyPr/>
          <a:lstStyle/>
          <a:p>
            <a:r>
              <a:rPr lang="ru-RU" b="1" dirty="0">
                <a:solidFill>
                  <a:srgbClr val="7030A0"/>
                </a:solidFill>
              </a:rPr>
              <a:t>План закупок</a:t>
            </a:r>
          </a:p>
        </p:txBody>
      </p:sp>
      <p:sp>
        <p:nvSpPr>
          <p:cNvPr id="36" name="Freeform 58"/>
          <p:cNvSpPr>
            <a:spLocks/>
          </p:cNvSpPr>
          <p:nvPr/>
        </p:nvSpPr>
        <p:spPr bwMode="auto">
          <a:xfrm>
            <a:off x="2086091" y="3760223"/>
            <a:ext cx="575733" cy="1588"/>
          </a:xfrm>
          <a:custGeom>
            <a:avLst/>
            <a:gdLst>
              <a:gd name="T0" fmla="*/ 0 w 21600"/>
              <a:gd name="T1" fmla="*/ 0 h 21600"/>
              <a:gd name="T2" fmla="*/ 215900 w 21600"/>
              <a:gd name="T3" fmla="*/ 0 h 21600"/>
              <a:gd name="T4" fmla="*/ 215900 w 21600"/>
              <a:gd name="T5" fmla="*/ 1588 h 21600"/>
              <a:gd name="T6" fmla="*/ 431800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37" name="Freeform 62"/>
          <p:cNvSpPr>
            <a:spLocks/>
          </p:cNvSpPr>
          <p:nvPr/>
        </p:nvSpPr>
        <p:spPr bwMode="auto">
          <a:xfrm>
            <a:off x="2063552" y="2088044"/>
            <a:ext cx="575733" cy="1588"/>
          </a:xfrm>
          <a:custGeom>
            <a:avLst/>
            <a:gdLst>
              <a:gd name="T0" fmla="*/ 0 w 21600"/>
              <a:gd name="T1" fmla="*/ 0 h 21600"/>
              <a:gd name="T2" fmla="*/ 215900 w 21600"/>
              <a:gd name="T3" fmla="*/ 0 h 21600"/>
              <a:gd name="T4" fmla="*/ 215900 w 21600"/>
              <a:gd name="T5" fmla="*/ 1588 h 21600"/>
              <a:gd name="T6" fmla="*/ 431800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Tree>
    <p:extLst>
      <p:ext uri="{BB962C8B-B14F-4D97-AF65-F5344CB8AC3E}">
        <p14:creationId xmlns:p14="http://schemas.microsoft.com/office/powerpoint/2010/main" val="190577789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1"/>
                                  </p:stCondLst>
                                  <p:childTnLst>
                                    <p:set>
                                      <p:cBhvr>
                                        <p:cTn id="6" dur="1" fill="hold">
                                          <p:stCondLst>
                                            <p:cond delay="499"/>
                                          </p:stCondLst>
                                        </p:cTn>
                                        <p:tgtEl>
                                          <p:spTgt spid="9221"/>
                                        </p:tgtEl>
                                        <p:attrNameLst>
                                          <p:attrName>style.visibility</p:attrName>
                                        </p:attrNameLst>
                                      </p:cBhvr>
                                      <p:to>
                                        <p:strVal val="visible"/>
                                      </p:to>
                                    </p:set>
                                  </p:childTnLst>
                                </p:cTn>
                              </p:par>
                            </p:childTnLst>
                          </p:cTn>
                        </p:par>
                        <p:par>
                          <p:cTn id="7" fill="hold" nodeType="afterGroup">
                            <p:stCondLst>
                              <p:cond delay="501"/>
                            </p:stCondLst>
                            <p:childTnLst>
                              <p:par>
                                <p:cTn id="8" presetID="1" presetClass="entr" presetSubtype="0" fill="hold" grpId="0" nodeType="afterEffect">
                                  <p:stCondLst>
                                    <p:cond delay="1"/>
                                  </p:stCondLst>
                                  <p:childTnLst>
                                    <p:set>
                                      <p:cBhvr>
                                        <p:cTn id="9" dur="1" fill="hold">
                                          <p:stCondLst>
                                            <p:cond delay="499"/>
                                          </p:stCondLst>
                                        </p:cTn>
                                        <p:tgtEl>
                                          <p:spTgt spid="9274"/>
                                        </p:tgtEl>
                                        <p:attrNameLst>
                                          <p:attrName>style.visibility</p:attrName>
                                        </p:attrNameLst>
                                      </p:cBhvr>
                                      <p:to>
                                        <p:strVal val="visible"/>
                                      </p:to>
                                    </p:set>
                                  </p:childTnLst>
                                </p:cTn>
                              </p:par>
                            </p:childTnLst>
                          </p:cTn>
                        </p:par>
                        <p:par>
                          <p:cTn id="10" fill="hold" nodeType="afterGroup">
                            <p:stCondLst>
                              <p:cond delay="1002"/>
                            </p:stCondLst>
                            <p:childTnLst>
                              <p:par>
                                <p:cTn id="11" presetID="1" presetClass="entr" presetSubtype="0" fill="hold" grpId="0" nodeType="afterEffect">
                                  <p:stCondLst>
                                    <p:cond delay="1"/>
                                  </p:stCondLst>
                                  <p:childTnLst>
                                    <p:set>
                                      <p:cBhvr>
                                        <p:cTn id="12" dur="1" fill="hold">
                                          <p:stCondLst>
                                            <p:cond delay="499"/>
                                          </p:stCondLst>
                                        </p:cTn>
                                        <p:tgtEl>
                                          <p:spTgt spid="9275"/>
                                        </p:tgtEl>
                                        <p:attrNameLst>
                                          <p:attrName>style.visibility</p:attrName>
                                        </p:attrNameLst>
                                      </p:cBhvr>
                                      <p:to>
                                        <p:strVal val="visible"/>
                                      </p:to>
                                    </p:set>
                                  </p:childTnLst>
                                </p:cTn>
                              </p:par>
                            </p:childTnLst>
                          </p:cTn>
                        </p:par>
                        <p:par>
                          <p:cTn id="13" fill="hold" nodeType="afterGroup">
                            <p:stCondLst>
                              <p:cond delay="1503"/>
                            </p:stCondLst>
                            <p:childTnLst>
                              <p:par>
                                <p:cTn id="14" presetID="1" presetClass="entr" presetSubtype="0" fill="hold" grpId="0" nodeType="afterEffect">
                                  <p:stCondLst>
                                    <p:cond delay="1"/>
                                  </p:stCondLst>
                                  <p:childTnLst>
                                    <p:set>
                                      <p:cBhvr>
                                        <p:cTn id="15" dur="1" fill="hold">
                                          <p:stCondLst>
                                            <p:cond delay="499"/>
                                          </p:stCondLst>
                                        </p:cTn>
                                        <p:tgtEl>
                                          <p:spTgt spid="9277"/>
                                        </p:tgtEl>
                                        <p:attrNameLst>
                                          <p:attrName>style.visibility</p:attrName>
                                        </p:attrNameLst>
                                      </p:cBhvr>
                                      <p:to>
                                        <p:strVal val="visible"/>
                                      </p:to>
                                    </p:set>
                                  </p:childTnLst>
                                </p:cTn>
                              </p:par>
                            </p:childTnLst>
                          </p:cTn>
                        </p:par>
                        <p:par>
                          <p:cTn id="16" fill="hold" nodeType="afterGroup">
                            <p:stCondLst>
                              <p:cond delay="2004"/>
                            </p:stCondLst>
                            <p:childTnLst>
                              <p:par>
                                <p:cTn id="17" presetID="1" presetClass="entr" presetSubtype="0" fill="hold" grpId="0" nodeType="afterEffect">
                                  <p:stCondLst>
                                    <p:cond delay="1"/>
                                  </p:stCondLst>
                                  <p:childTnLst>
                                    <p:set>
                                      <p:cBhvr>
                                        <p:cTn id="18" dur="1" fill="hold">
                                          <p:stCondLst>
                                            <p:cond delay="499"/>
                                          </p:stCondLst>
                                        </p:cTn>
                                        <p:tgtEl>
                                          <p:spTgt spid="9278"/>
                                        </p:tgtEl>
                                        <p:attrNameLst>
                                          <p:attrName>style.visibility</p:attrName>
                                        </p:attrNameLst>
                                      </p:cBhvr>
                                      <p:to>
                                        <p:strVal val="visible"/>
                                      </p:to>
                                    </p:set>
                                  </p:childTnLst>
                                </p:cTn>
                              </p:par>
                            </p:childTnLst>
                          </p:cTn>
                        </p:par>
                        <p:par>
                          <p:cTn id="19" fill="hold">
                            <p:stCondLst>
                              <p:cond delay="2505"/>
                            </p:stCondLst>
                            <p:childTnLst>
                              <p:par>
                                <p:cTn id="20" presetID="1" presetClass="entr" presetSubtype="0" fill="hold" grpId="0" nodeType="afterEffect">
                                  <p:stCondLst>
                                    <p:cond delay="1"/>
                                  </p:stCondLst>
                                  <p:childTnLst>
                                    <p:set>
                                      <p:cBhvr>
                                        <p:cTn id="21" dur="1" fill="hold">
                                          <p:stCondLst>
                                            <p:cond delay="499"/>
                                          </p:stCondLst>
                                        </p:cTn>
                                        <p:tgtEl>
                                          <p:spTgt spid="36"/>
                                        </p:tgtEl>
                                        <p:attrNameLst>
                                          <p:attrName>style.visibility</p:attrName>
                                        </p:attrNameLst>
                                      </p:cBhvr>
                                      <p:to>
                                        <p:strVal val="visible"/>
                                      </p:to>
                                    </p:set>
                                  </p:childTnLst>
                                </p:cTn>
                              </p:par>
                            </p:childTnLst>
                          </p:cTn>
                        </p:par>
                        <p:par>
                          <p:cTn id="22" fill="hold">
                            <p:stCondLst>
                              <p:cond delay="3006"/>
                            </p:stCondLst>
                            <p:childTnLst>
                              <p:par>
                                <p:cTn id="23" presetID="1" presetClass="entr" presetSubtype="0" fill="hold" grpId="0" nodeType="afterEffect">
                                  <p:stCondLst>
                                    <p:cond delay="1"/>
                                  </p:stCondLst>
                                  <p:childTnLst>
                                    <p:set>
                                      <p:cBhvr>
                                        <p:cTn id="24" dur="1" fill="hold">
                                          <p:stCondLst>
                                            <p:cond delay="499"/>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74" grpId="0" animBg="1"/>
      <p:bldP spid="9275" grpId="0" animBg="1"/>
      <p:bldP spid="9277" grpId="0" animBg="1"/>
      <p:bldP spid="9278"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Freeform 5"/>
          <p:cNvSpPr>
            <a:spLocks/>
          </p:cNvSpPr>
          <p:nvPr/>
        </p:nvSpPr>
        <p:spPr bwMode="auto">
          <a:xfrm rot="16200000" flipH="1">
            <a:off x="-770708" y="3644201"/>
            <a:ext cx="4611109" cy="580939"/>
          </a:xfrm>
          <a:custGeom>
            <a:avLst/>
            <a:gdLst>
              <a:gd name="T0" fmla="*/ 0 w 21600"/>
              <a:gd name="T1" fmla="*/ 0 h 21600"/>
              <a:gd name="T2" fmla="*/ 2482850 w 21600"/>
              <a:gd name="T3" fmla="*/ 0 h 21600"/>
              <a:gd name="T4" fmla="*/ 2482850 w 21600"/>
              <a:gd name="T5" fmla="*/ 433387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0"/>
                </a:lnTo>
                <a:lnTo>
                  <a:pt x="21600" y="21600"/>
                </a:lnTo>
              </a:path>
            </a:pathLst>
          </a:custGeom>
          <a:ln>
            <a:headEnd type="none" w="med" len="med"/>
            <a:tailEnd type="triangle" w="med" len="med"/>
          </a:ln>
        </p:spPr>
        <p:style>
          <a:lnRef idx="1">
            <a:schemeClr val="accent5"/>
          </a:lnRef>
          <a:fillRef idx="0">
            <a:schemeClr val="accent5"/>
          </a:fillRef>
          <a:effectRef idx="0">
            <a:schemeClr val="accent5"/>
          </a:effectRef>
          <a:fontRef idx="minor">
            <a:schemeClr val="tx1"/>
          </a:fontRef>
        </p:style>
        <p:txBody>
          <a:bodyPr lIns="0" tIns="0" rIns="0" bIns="0" anchor="ctr" anchorCtr="0"/>
          <a:lstStyle/>
          <a:p>
            <a:endParaRPr lang="ru-RU">
              <a:solidFill>
                <a:srgbClr val="000000"/>
              </a:solidFill>
              <a:cs typeface="Calibri"/>
            </a:endParaRPr>
          </a:p>
        </p:txBody>
      </p:sp>
      <p:sp>
        <p:nvSpPr>
          <p:cNvPr id="9224" name="AutoShape 8"/>
          <p:cNvSpPr>
            <a:spLocks/>
          </p:cNvSpPr>
          <p:nvPr/>
        </p:nvSpPr>
        <p:spPr bwMode="auto">
          <a:xfrm>
            <a:off x="1823525" y="1703718"/>
            <a:ext cx="7056784" cy="560674"/>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en-US" sz="2000" dirty="0" err="1">
                <a:solidFill>
                  <a:srgbClr val="000000"/>
                </a:solidFill>
                <a:cs typeface="Calibri"/>
              </a:rPr>
              <a:t>Идентификационный</a:t>
            </a:r>
            <a:r>
              <a:rPr lang="en-US" sz="2000" dirty="0">
                <a:solidFill>
                  <a:srgbClr val="000000"/>
                </a:solidFill>
                <a:cs typeface="Calibri"/>
              </a:rPr>
              <a:t> </a:t>
            </a:r>
            <a:r>
              <a:rPr lang="en-US" sz="2000" dirty="0" err="1">
                <a:solidFill>
                  <a:srgbClr val="000000"/>
                </a:solidFill>
                <a:cs typeface="Calibri"/>
              </a:rPr>
              <a:t>код</a:t>
            </a:r>
            <a:r>
              <a:rPr lang="en-US" sz="2000" dirty="0">
                <a:solidFill>
                  <a:srgbClr val="000000"/>
                </a:solidFill>
                <a:cs typeface="Calibri"/>
              </a:rPr>
              <a:t> </a:t>
            </a:r>
            <a:r>
              <a:rPr lang="en-US" sz="2000" dirty="0" err="1">
                <a:solidFill>
                  <a:srgbClr val="000000"/>
                </a:solidFill>
                <a:cs typeface="Calibri"/>
              </a:rPr>
              <a:t>закупки</a:t>
            </a:r>
            <a:endParaRPr lang="en-US" sz="2000" dirty="0">
              <a:solidFill>
                <a:srgbClr val="000000"/>
              </a:solidFill>
              <a:cs typeface="Calibri"/>
            </a:endParaRPr>
          </a:p>
        </p:txBody>
      </p:sp>
      <p:sp>
        <p:nvSpPr>
          <p:cNvPr id="9227" name="AutoShape 11"/>
          <p:cNvSpPr>
            <a:spLocks/>
          </p:cNvSpPr>
          <p:nvPr/>
        </p:nvSpPr>
        <p:spPr bwMode="auto">
          <a:xfrm>
            <a:off x="1823527" y="2332676"/>
            <a:ext cx="7057984" cy="483699"/>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ru-RU" sz="2000" dirty="0">
                <a:solidFill>
                  <a:srgbClr val="000000"/>
                </a:solidFill>
                <a:cs typeface="Calibri"/>
              </a:rPr>
              <a:t>Наименование и описание объекта закупки</a:t>
            </a:r>
          </a:p>
        </p:txBody>
      </p:sp>
      <p:sp>
        <p:nvSpPr>
          <p:cNvPr id="9230" name="AutoShape 14"/>
          <p:cNvSpPr>
            <a:spLocks/>
          </p:cNvSpPr>
          <p:nvPr/>
        </p:nvSpPr>
        <p:spPr bwMode="auto">
          <a:xfrm>
            <a:off x="1823525" y="2876546"/>
            <a:ext cx="7056784" cy="550237"/>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ru-RU" sz="2000" dirty="0">
                <a:solidFill>
                  <a:srgbClr val="000000"/>
                </a:solidFill>
                <a:cs typeface="Calibri"/>
              </a:rPr>
              <a:t>Дополнительные требования к участникам и обоснование требований</a:t>
            </a:r>
          </a:p>
        </p:txBody>
      </p:sp>
      <p:sp>
        <p:nvSpPr>
          <p:cNvPr id="9233" name="AutoShape 17"/>
          <p:cNvSpPr>
            <a:spLocks/>
          </p:cNvSpPr>
          <p:nvPr/>
        </p:nvSpPr>
        <p:spPr bwMode="auto">
          <a:xfrm>
            <a:off x="1823525" y="3486952"/>
            <a:ext cx="7056784" cy="549271"/>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ru-RU" sz="2000" dirty="0">
                <a:solidFill>
                  <a:srgbClr val="000000"/>
                </a:solidFill>
                <a:cs typeface="Calibri"/>
              </a:rPr>
              <a:t>Способ определения поставщика и обоснование выбора такого способа </a:t>
            </a:r>
          </a:p>
        </p:txBody>
      </p:sp>
      <p:sp>
        <p:nvSpPr>
          <p:cNvPr id="9236" name="AutoShape 20"/>
          <p:cNvSpPr>
            <a:spLocks/>
          </p:cNvSpPr>
          <p:nvPr/>
        </p:nvSpPr>
        <p:spPr bwMode="auto">
          <a:xfrm>
            <a:off x="335360" y="1036998"/>
            <a:ext cx="11041227" cy="553635"/>
          </a:xfrm>
          <a:prstGeom prst="roundRect">
            <a:avLst>
              <a:gd name="adj" fmla="val 16662"/>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t" anchorCtr="0"/>
          <a:lstStyle/>
          <a:p>
            <a:pPr marL="14288" algn="ctr"/>
            <a:r>
              <a:rPr lang="en-US" sz="2400" b="1" dirty="0" err="1">
                <a:solidFill>
                  <a:srgbClr val="FFFFFF"/>
                </a:solidFill>
                <a:cs typeface="Calibri"/>
                <a:sym typeface="Arial Bold" charset="0"/>
              </a:rPr>
              <a:t>План</a:t>
            </a:r>
            <a:r>
              <a:rPr lang="ru-RU" sz="2400" b="1" dirty="0">
                <a:solidFill>
                  <a:srgbClr val="FFFFFF"/>
                </a:solidFill>
                <a:cs typeface="Calibri"/>
                <a:sym typeface="Arial Bold" charset="0"/>
              </a:rPr>
              <a:t>-график</a:t>
            </a:r>
          </a:p>
        </p:txBody>
      </p:sp>
      <p:sp>
        <p:nvSpPr>
          <p:cNvPr id="9263" name="AutoShape 47"/>
          <p:cNvSpPr>
            <a:spLocks/>
          </p:cNvSpPr>
          <p:nvPr/>
        </p:nvSpPr>
        <p:spPr bwMode="auto">
          <a:xfrm>
            <a:off x="1823525" y="4132473"/>
            <a:ext cx="7056784" cy="485545"/>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ru-RU" sz="2000" dirty="0">
                <a:solidFill>
                  <a:srgbClr val="000000"/>
                </a:solidFill>
                <a:cs typeface="Calibri"/>
              </a:rPr>
              <a:t>Дата начала закупки</a:t>
            </a:r>
          </a:p>
        </p:txBody>
      </p:sp>
      <p:sp>
        <p:nvSpPr>
          <p:cNvPr id="9266" name="AutoShape 50"/>
          <p:cNvSpPr>
            <a:spLocks/>
          </p:cNvSpPr>
          <p:nvPr/>
        </p:nvSpPr>
        <p:spPr bwMode="auto">
          <a:xfrm>
            <a:off x="1823525" y="4705688"/>
            <a:ext cx="7056784" cy="493467"/>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ru-RU" sz="2000" dirty="0">
                <a:solidFill>
                  <a:srgbClr val="000000"/>
                </a:solidFill>
                <a:cs typeface="Calibri"/>
              </a:rPr>
              <a:t>Информация об обеспечениях заявки и исполнении контракта</a:t>
            </a:r>
          </a:p>
        </p:txBody>
      </p:sp>
      <p:sp>
        <p:nvSpPr>
          <p:cNvPr id="9272" name="AutoShape 56"/>
          <p:cNvSpPr>
            <a:spLocks/>
          </p:cNvSpPr>
          <p:nvPr/>
        </p:nvSpPr>
        <p:spPr bwMode="auto">
          <a:xfrm>
            <a:off x="1823525" y="5295403"/>
            <a:ext cx="7056784" cy="539433"/>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ru-RU" sz="2000" dirty="0">
                <a:solidFill>
                  <a:srgbClr val="000000"/>
                </a:solidFill>
                <a:cs typeface="Calibri"/>
              </a:rPr>
              <a:t>Информация о применении критерия стоимости жизненного цикла </a:t>
            </a:r>
          </a:p>
        </p:txBody>
      </p:sp>
      <p:sp>
        <p:nvSpPr>
          <p:cNvPr id="9274" name="Freeform 58"/>
          <p:cNvSpPr>
            <a:spLocks/>
          </p:cNvSpPr>
          <p:nvPr/>
        </p:nvSpPr>
        <p:spPr bwMode="auto">
          <a:xfrm>
            <a:off x="1247461" y="4440023"/>
            <a:ext cx="575733" cy="1588"/>
          </a:xfrm>
          <a:custGeom>
            <a:avLst/>
            <a:gdLst>
              <a:gd name="T0" fmla="*/ 0 w 21600"/>
              <a:gd name="T1" fmla="*/ 0 h 21600"/>
              <a:gd name="T2" fmla="*/ 215900 w 21600"/>
              <a:gd name="T3" fmla="*/ 0 h 21600"/>
              <a:gd name="T4" fmla="*/ 215900 w 21600"/>
              <a:gd name="T5" fmla="*/ 1588 h 21600"/>
              <a:gd name="T6" fmla="*/ 431800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9275" name="Freeform 59"/>
          <p:cNvSpPr>
            <a:spLocks/>
          </p:cNvSpPr>
          <p:nvPr/>
        </p:nvSpPr>
        <p:spPr bwMode="auto">
          <a:xfrm>
            <a:off x="1247461" y="4944080"/>
            <a:ext cx="575733" cy="1587"/>
          </a:xfrm>
          <a:custGeom>
            <a:avLst/>
            <a:gdLst>
              <a:gd name="T0" fmla="*/ 0 w 21600"/>
              <a:gd name="T1" fmla="*/ 0 h 21600"/>
              <a:gd name="T2" fmla="*/ 215900 w 21600"/>
              <a:gd name="T3" fmla="*/ 0 h 21600"/>
              <a:gd name="T4" fmla="*/ 215900 w 21600"/>
              <a:gd name="T5" fmla="*/ 1587 h 21600"/>
              <a:gd name="T6" fmla="*/ 431800 w 21600"/>
              <a:gd name="T7" fmla="*/ 15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2" name="Заголовок 1"/>
          <p:cNvSpPr>
            <a:spLocks noGrp="1"/>
          </p:cNvSpPr>
          <p:nvPr>
            <p:ph type="title"/>
          </p:nvPr>
        </p:nvSpPr>
        <p:spPr>
          <a:xfrm>
            <a:off x="838200" y="0"/>
            <a:ext cx="10515600" cy="1325563"/>
          </a:xfrm>
        </p:spPr>
        <p:txBody>
          <a:bodyPr/>
          <a:lstStyle/>
          <a:p>
            <a:r>
              <a:rPr lang="ru-RU" b="1" dirty="0">
                <a:solidFill>
                  <a:srgbClr val="7030A0"/>
                </a:solidFill>
              </a:rPr>
              <a:t>План-график</a:t>
            </a:r>
          </a:p>
        </p:txBody>
      </p:sp>
      <p:sp>
        <p:nvSpPr>
          <p:cNvPr id="20" name="AutoShape 56"/>
          <p:cNvSpPr>
            <a:spLocks/>
          </p:cNvSpPr>
          <p:nvPr/>
        </p:nvSpPr>
        <p:spPr bwMode="auto">
          <a:xfrm>
            <a:off x="1798901" y="5941088"/>
            <a:ext cx="7056784" cy="539433"/>
          </a:xfrm>
          <a:prstGeom prst="roundRect">
            <a:avLst>
              <a:gd name="adj" fmla="val 16662"/>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pPr marL="360000">
              <a:lnSpc>
                <a:spcPct val="75000"/>
              </a:lnSpc>
            </a:pPr>
            <a:r>
              <a:rPr lang="ru-RU" sz="2000" dirty="0">
                <a:solidFill>
                  <a:srgbClr val="000000"/>
                </a:solidFill>
                <a:cs typeface="Calibri"/>
              </a:rPr>
              <a:t>Информация о банковском сопровождении контракта</a:t>
            </a:r>
          </a:p>
        </p:txBody>
      </p:sp>
      <p:sp>
        <p:nvSpPr>
          <p:cNvPr id="21" name="Freeform 59"/>
          <p:cNvSpPr>
            <a:spLocks/>
          </p:cNvSpPr>
          <p:nvPr/>
        </p:nvSpPr>
        <p:spPr bwMode="auto">
          <a:xfrm>
            <a:off x="1259791" y="5593885"/>
            <a:ext cx="575733" cy="1587"/>
          </a:xfrm>
          <a:custGeom>
            <a:avLst/>
            <a:gdLst>
              <a:gd name="T0" fmla="*/ 0 w 21600"/>
              <a:gd name="T1" fmla="*/ 0 h 21600"/>
              <a:gd name="T2" fmla="*/ 215900 w 21600"/>
              <a:gd name="T3" fmla="*/ 0 h 21600"/>
              <a:gd name="T4" fmla="*/ 215900 w 21600"/>
              <a:gd name="T5" fmla="*/ 1587 h 21600"/>
              <a:gd name="T6" fmla="*/ 431800 w 21600"/>
              <a:gd name="T7" fmla="*/ 158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22" name="Freeform 58"/>
          <p:cNvSpPr>
            <a:spLocks/>
          </p:cNvSpPr>
          <p:nvPr/>
        </p:nvSpPr>
        <p:spPr bwMode="auto">
          <a:xfrm>
            <a:off x="1263305" y="3782106"/>
            <a:ext cx="575733" cy="1588"/>
          </a:xfrm>
          <a:custGeom>
            <a:avLst/>
            <a:gdLst>
              <a:gd name="T0" fmla="*/ 0 w 21600"/>
              <a:gd name="T1" fmla="*/ 0 h 21600"/>
              <a:gd name="T2" fmla="*/ 215900 w 21600"/>
              <a:gd name="T3" fmla="*/ 0 h 21600"/>
              <a:gd name="T4" fmla="*/ 215900 w 21600"/>
              <a:gd name="T5" fmla="*/ 1588 h 21600"/>
              <a:gd name="T6" fmla="*/ 431800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23" name="Freeform 58"/>
          <p:cNvSpPr>
            <a:spLocks/>
          </p:cNvSpPr>
          <p:nvPr/>
        </p:nvSpPr>
        <p:spPr bwMode="auto">
          <a:xfrm>
            <a:off x="1247461" y="3171698"/>
            <a:ext cx="575733" cy="1588"/>
          </a:xfrm>
          <a:custGeom>
            <a:avLst/>
            <a:gdLst>
              <a:gd name="T0" fmla="*/ 0 w 21600"/>
              <a:gd name="T1" fmla="*/ 0 h 21600"/>
              <a:gd name="T2" fmla="*/ 215900 w 21600"/>
              <a:gd name="T3" fmla="*/ 0 h 21600"/>
              <a:gd name="T4" fmla="*/ 215900 w 21600"/>
              <a:gd name="T5" fmla="*/ 1588 h 21600"/>
              <a:gd name="T6" fmla="*/ 431800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24" name="Freeform 62"/>
          <p:cNvSpPr>
            <a:spLocks/>
          </p:cNvSpPr>
          <p:nvPr/>
        </p:nvSpPr>
        <p:spPr bwMode="auto">
          <a:xfrm>
            <a:off x="1259791" y="2617392"/>
            <a:ext cx="575733" cy="1588"/>
          </a:xfrm>
          <a:custGeom>
            <a:avLst/>
            <a:gdLst>
              <a:gd name="T0" fmla="*/ 0 w 21600"/>
              <a:gd name="T1" fmla="*/ 0 h 21600"/>
              <a:gd name="T2" fmla="*/ 215900 w 21600"/>
              <a:gd name="T3" fmla="*/ 0 h 21600"/>
              <a:gd name="T4" fmla="*/ 215900 w 21600"/>
              <a:gd name="T5" fmla="*/ 1588 h 21600"/>
              <a:gd name="T6" fmla="*/ 431800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
        <p:nvSpPr>
          <p:cNvPr id="25" name="Freeform 62"/>
          <p:cNvSpPr>
            <a:spLocks/>
          </p:cNvSpPr>
          <p:nvPr/>
        </p:nvSpPr>
        <p:spPr bwMode="auto">
          <a:xfrm>
            <a:off x="1247461" y="2037767"/>
            <a:ext cx="575733" cy="1588"/>
          </a:xfrm>
          <a:custGeom>
            <a:avLst/>
            <a:gdLst>
              <a:gd name="T0" fmla="*/ 0 w 21600"/>
              <a:gd name="T1" fmla="*/ 0 h 21600"/>
              <a:gd name="T2" fmla="*/ 215900 w 21600"/>
              <a:gd name="T3" fmla="*/ 0 h 21600"/>
              <a:gd name="T4" fmla="*/ 215900 w 21600"/>
              <a:gd name="T5" fmla="*/ 1588 h 21600"/>
              <a:gd name="T6" fmla="*/ 431800 w 21600"/>
              <a:gd name="T7" fmla="*/ 15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0800" y="0"/>
                </a:lnTo>
                <a:lnTo>
                  <a:pt x="10800" y="21600"/>
                </a:lnTo>
                <a:lnTo>
                  <a:pt x="21600" y="21600"/>
                </a:lnTo>
              </a:path>
            </a:pathLst>
          </a:custGeom>
          <a:ln>
            <a:headEnd type="none" w="med" len="med"/>
            <a:tailEnd type="triangle" w="med" len="med"/>
          </a:ln>
        </p:spPr>
        <p:style>
          <a:lnRef idx="2">
            <a:schemeClr val="accent5"/>
          </a:lnRef>
          <a:fillRef idx="1">
            <a:schemeClr val="lt1"/>
          </a:fillRef>
          <a:effectRef idx="0">
            <a:schemeClr val="accent5"/>
          </a:effectRef>
          <a:fontRef idx="minor">
            <a:schemeClr val="dk1"/>
          </a:fontRef>
        </p:style>
        <p:txBody>
          <a:bodyPr lIns="0" tIns="0" rIns="0" bIns="0" anchor="ctr" anchorCtr="0"/>
          <a:lstStyle/>
          <a:p>
            <a:endParaRPr lang="ru-RU" sz="2000">
              <a:solidFill>
                <a:srgbClr val="000000"/>
              </a:solidFill>
              <a:cs typeface="Calibri"/>
            </a:endParaRPr>
          </a:p>
        </p:txBody>
      </p:sp>
    </p:spTree>
    <p:extLst>
      <p:ext uri="{BB962C8B-B14F-4D97-AF65-F5344CB8AC3E}">
        <p14:creationId xmlns:p14="http://schemas.microsoft.com/office/powerpoint/2010/main" val="2650685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1"/>
                                  </p:stCondLst>
                                  <p:childTnLst>
                                    <p:set>
                                      <p:cBhvr>
                                        <p:cTn id="6" dur="1" fill="hold">
                                          <p:stCondLst>
                                            <p:cond delay="499"/>
                                          </p:stCondLst>
                                        </p:cTn>
                                        <p:tgtEl>
                                          <p:spTgt spid="9221"/>
                                        </p:tgtEl>
                                        <p:attrNameLst>
                                          <p:attrName>style.visibility</p:attrName>
                                        </p:attrNameLst>
                                      </p:cBhvr>
                                      <p:to>
                                        <p:strVal val="visible"/>
                                      </p:to>
                                    </p:set>
                                  </p:childTnLst>
                                </p:cTn>
                              </p:par>
                            </p:childTnLst>
                          </p:cTn>
                        </p:par>
                        <p:par>
                          <p:cTn id="7" fill="hold" nodeType="afterGroup">
                            <p:stCondLst>
                              <p:cond delay="501"/>
                            </p:stCondLst>
                            <p:childTnLst>
                              <p:par>
                                <p:cTn id="8" presetID="1" presetClass="entr" presetSubtype="0" fill="hold" grpId="0" nodeType="afterEffect">
                                  <p:stCondLst>
                                    <p:cond delay="1"/>
                                  </p:stCondLst>
                                  <p:childTnLst>
                                    <p:set>
                                      <p:cBhvr>
                                        <p:cTn id="9" dur="1" fill="hold">
                                          <p:stCondLst>
                                            <p:cond delay="499"/>
                                          </p:stCondLst>
                                        </p:cTn>
                                        <p:tgtEl>
                                          <p:spTgt spid="9274"/>
                                        </p:tgtEl>
                                        <p:attrNameLst>
                                          <p:attrName>style.visibility</p:attrName>
                                        </p:attrNameLst>
                                      </p:cBhvr>
                                      <p:to>
                                        <p:strVal val="visible"/>
                                      </p:to>
                                    </p:set>
                                  </p:childTnLst>
                                </p:cTn>
                              </p:par>
                            </p:childTnLst>
                          </p:cTn>
                        </p:par>
                        <p:par>
                          <p:cTn id="10" fill="hold" nodeType="afterGroup">
                            <p:stCondLst>
                              <p:cond delay="1002"/>
                            </p:stCondLst>
                            <p:childTnLst>
                              <p:par>
                                <p:cTn id="11" presetID="1" presetClass="entr" presetSubtype="0" fill="hold" grpId="0" nodeType="afterEffect">
                                  <p:stCondLst>
                                    <p:cond delay="1"/>
                                  </p:stCondLst>
                                  <p:childTnLst>
                                    <p:set>
                                      <p:cBhvr>
                                        <p:cTn id="12" dur="1" fill="hold">
                                          <p:stCondLst>
                                            <p:cond delay="499"/>
                                          </p:stCondLst>
                                        </p:cTn>
                                        <p:tgtEl>
                                          <p:spTgt spid="9275"/>
                                        </p:tgtEl>
                                        <p:attrNameLst>
                                          <p:attrName>style.visibility</p:attrName>
                                        </p:attrNameLst>
                                      </p:cBhvr>
                                      <p:to>
                                        <p:strVal val="visible"/>
                                      </p:to>
                                    </p:set>
                                  </p:childTnLst>
                                </p:cTn>
                              </p:par>
                            </p:childTnLst>
                          </p:cTn>
                        </p:par>
                        <p:par>
                          <p:cTn id="13" fill="hold">
                            <p:stCondLst>
                              <p:cond delay="1503"/>
                            </p:stCondLst>
                            <p:childTnLst>
                              <p:par>
                                <p:cTn id="14" presetID="1" presetClass="entr" presetSubtype="0" fill="hold" grpId="0" nodeType="afterEffect">
                                  <p:stCondLst>
                                    <p:cond delay="1"/>
                                  </p:stCondLst>
                                  <p:childTnLst>
                                    <p:set>
                                      <p:cBhvr>
                                        <p:cTn id="15" dur="1" fill="hold">
                                          <p:stCondLst>
                                            <p:cond delay="499"/>
                                          </p:stCondLst>
                                        </p:cTn>
                                        <p:tgtEl>
                                          <p:spTgt spid="21"/>
                                        </p:tgtEl>
                                        <p:attrNameLst>
                                          <p:attrName>style.visibility</p:attrName>
                                        </p:attrNameLst>
                                      </p:cBhvr>
                                      <p:to>
                                        <p:strVal val="visible"/>
                                      </p:to>
                                    </p:set>
                                  </p:childTnLst>
                                </p:cTn>
                              </p:par>
                            </p:childTnLst>
                          </p:cTn>
                        </p:par>
                        <p:par>
                          <p:cTn id="16" fill="hold">
                            <p:stCondLst>
                              <p:cond delay="2004"/>
                            </p:stCondLst>
                            <p:childTnLst>
                              <p:par>
                                <p:cTn id="17" presetID="1" presetClass="entr" presetSubtype="0" fill="hold" grpId="0" nodeType="afterEffect">
                                  <p:stCondLst>
                                    <p:cond delay="1"/>
                                  </p:stCondLst>
                                  <p:childTnLst>
                                    <p:set>
                                      <p:cBhvr>
                                        <p:cTn id="18" dur="1" fill="hold">
                                          <p:stCondLst>
                                            <p:cond delay="499"/>
                                          </p:stCondLst>
                                        </p:cTn>
                                        <p:tgtEl>
                                          <p:spTgt spid="22"/>
                                        </p:tgtEl>
                                        <p:attrNameLst>
                                          <p:attrName>style.visibility</p:attrName>
                                        </p:attrNameLst>
                                      </p:cBhvr>
                                      <p:to>
                                        <p:strVal val="visible"/>
                                      </p:to>
                                    </p:set>
                                  </p:childTnLst>
                                </p:cTn>
                              </p:par>
                            </p:childTnLst>
                          </p:cTn>
                        </p:par>
                        <p:par>
                          <p:cTn id="19" fill="hold">
                            <p:stCondLst>
                              <p:cond delay="2505"/>
                            </p:stCondLst>
                            <p:childTnLst>
                              <p:par>
                                <p:cTn id="20" presetID="1" presetClass="entr" presetSubtype="0" fill="hold" grpId="0" nodeType="afterEffect">
                                  <p:stCondLst>
                                    <p:cond delay="1"/>
                                  </p:stCondLst>
                                  <p:childTnLst>
                                    <p:set>
                                      <p:cBhvr>
                                        <p:cTn id="21" dur="1" fill="hold">
                                          <p:stCondLst>
                                            <p:cond delay="499"/>
                                          </p:stCondLst>
                                        </p:cTn>
                                        <p:tgtEl>
                                          <p:spTgt spid="23"/>
                                        </p:tgtEl>
                                        <p:attrNameLst>
                                          <p:attrName>style.visibility</p:attrName>
                                        </p:attrNameLst>
                                      </p:cBhvr>
                                      <p:to>
                                        <p:strVal val="visible"/>
                                      </p:to>
                                    </p:set>
                                  </p:childTnLst>
                                </p:cTn>
                              </p:par>
                            </p:childTnLst>
                          </p:cTn>
                        </p:par>
                        <p:par>
                          <p:cTn id="22" fill="hold">
                            <p:stCondLst>
                              <p:cond delay="3006"/>
                            </p:stCondLst>
                            <p:childTnLst>
                              <p:par>
                                <p:cTn id="23" presetID="1" presetClass="entr" presetSubtype="0" fill="hold" grpId="0" nodeType="afterEffect">
                                  <p:stCondLst>
                                    <p:cond delay="1"/>
                                  </p:stCondLst>
                                  <p:childTnLst>
                                    <p:set>
                                      <p:cBhvr>
                                        <p:cTn id="24" dur="1" fill="hold">
                                          <p:stCondLst>
                                            <p:cond delay="499"/>
                                          </p:stCondLst>
                                        </p:cTn>
                                        <p:tgtEl>
                                          <p:spTgt spid="24"/>
                                        </p:tgtEl>
                                        <p:attrNameLst>
                                          <p:attrName>style.visibility</p:attrName>
                                        </p:attrNameLst>
                                      </p:cBhvr>
                                      <p:to>
                                        <p:strVal val="visible"/>
                                      </p:to>
                                    </p:set>
                                  </p:childTnLst>
                                </p:cTn>
                              </p:par>
                            </p:childTnLst>
                          </p:cTn>
                        </p:par>
                        <p:par>
                          <p:cTn id="25" fill="hold">
                            <p:stCondLst>
                              <p:cond delay="3507"/>
                            </p:stCondLst>
                            <p:childTnLst>
                              <p:par>
                                <p:cTn id="26" presetID="1" presetClass="entr" presetSubtype="0" fill="hold" grpId="0" nodeType="afterEffect">
                                  <p:stCondLst>
                                    <p:cond delay="1"/>
                                  </p:stCondLst>
                                  <p:childTnLst>
                                    <p:set>
                                      <p:cBhvr>
                                        <p:cTn id="27"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74" grpId="0" animBg="1"/>
      <p:bldP spid="9275" grpId="0" animBg="1"/>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a:spLocks/>
          </p:cNvSpPr>
          <p:nvPr/>
        </p:nvSpPr>
        <p:spPr bwMode="auto">
          <a:xfrm>
            <a:off x="397339" y="2204392"/>
            <a:ext cx="11423651" cy="3168825"/>
          </a:xfrm>
          <a:prstGeom prst="roundRect">
            <a:avLst>
              <a:gd name="adj" fmla="val 11858"/>
            </a:avLst>
          </a:prstGeom>
          <a:ln>
            <a:headEnd/>
            <a:tailEnd/>
          </a:ln>
        </p:spPr>
        <p:style>
          <a:lnRef idx="2">
            <a:schemeClr val="accent5"/>
          </a:lnRef>
          <a:fillRef idx="1">
            <a:schemeClr val="lt1"/>
          </a:fillRef>
          <a:effectRef idx="0">
            <a:schemeClr val="accent5"/>
          </a:effectRef>
          <a:fontRef idx="minor">
            <a:schemeClr val="dk1"/>
          </a:fontRef>
        </p:style>
        <p:txBody>
          <a:bodyPr lIns="38100" tIns="38100" rIns="91223" bIns="38100" anchor="ctr"/>
          <a:lstStyle/>
          <a:p>
            <a:pPr marL="14288"/>
            <a:r>
              <a:rPr lang="en-US" sz="2800" b="1" dirty="0" err="1">
                <a:solidFill>
                  <a:schemeClr val="tx1"/>
                </a:solidFill>
                <a:cs typeface="Calibri"/>
              </a:rPr>
              <a:t>Закупки</a:t>
            </a:r>
            <a:r>
              <a:rPr lang="en-US" sz="2800" b="1" dirty="0">
                <a:solidFill>
                  <a:schemeClr val="tx1"/>
                </a:solidFill>
                <a:cs typeface="Calibri"/>
              </a:rPr>
              <a:t>, </a:t>
            </a:r>
            <a:r>
              <a:rPr lang="en-US" sz="2800" b="1" dirty="0" err="1">
                <a:solidFill>
                  <a:schemeClr val="tx1"/>
                </a:solidFill>
                <a:cs typeface="Calibri"/>
              </a:rPr>
              <a:t>не</a:t>
            </a:r>
            <a:r>
              <a:rPr lang="en-US" sz="2800" b="1" dirty="0">
                <a:solidFill>
                  <a:schemeClr val="tx1"/>
                </a:solidFill>
                <a:cs typeface="Calibri"/>
              </a:rPr>
              <a:t> </a:t>
            </a:r>
            <a:r>
              <a:rPr lang="en-US" sz="2800" b="1" dirty="0" err="1">
                <a:solidFill>
                  <a:schemeClr val="tx1"/>
                </a:solidFill>
                <a:cs typeface="Calibri"/>
              </a:rPr>
              <a:t>предусмотренные</a:t>
            </a:r>
            <a:r>
              <a:rPr lang="en-US" sz="2800" b="1" dirty="0">
                <a:solidFill>
                  <a:schemeClr val="tx1"/>
                </a:solidFill>
                <a:cs typeface="Calibri"/>
              </a:rPr>
              <a:t> </a:t>
            </a:r>
            <a:r>
              <a:rPr lang="en-US" sz="2800" b="1" dirty="0" err="1">
                <a:solidFill>
                  <a:schemeClr val="tx1"/>
                </a:solidFill>
                <a:cs typeface="Calibri"/>
              </a:rPr>
              <a:t>Планом-графиком</a:t>
            </a:r>
            <a:r>
              <a:rPr lang="en-US" sz="2800" b="1" dirty="0">
                <a:solidFill>
                  <a:schemeClr val="tx1"/>
                </a:solidFill>
                <a:cs typeface="Calibri"/>
              </a:rPr>
              <a:t>, </a:t>
            </a:r>
            <a:r>
              <a:rPr lang="en-US" sz="2800" b="1" dirty="0" err="1">
                <a:solidFill>
                  <a:schemeClr val="tx1"/>
                </a:solidFill>
                <a:cs typeface="Calibri"/>
              </a:rPr>
              <a:t>не</a:t>
            </a:r>
            <a:r>
              <a:rPr lang="en-US" sz="2800" b="1" dirty="0">
                <a:solidFill>
                  <a:schemeClr val="tx1"/>
                </a:solidFill>
                <a:cs typeface="Calibri"/>
              </a:rPr>
              <a:t> </a:t>
            </a:r>
            <a:r>
              <a:rPr lang="en-US" sz="2800" b="1" dirty="0" err="1">
                <a:solidFill>
                  <a:schemeClr val="tx1"/>
                </a:solidFill>
                <a:cs typeface="Calibri"/>
              </a:rPr>
              <a:t>могут</a:t>
            </a:r>
            <a:r>
              <a:rPr lang="en-US" sz="2800" b="1" dirty="0">
                <a:solidFill>
                  <a:schemeClr val="tx1"/>
                </a:solidFill>
                <a:cs typeface="Calibri"/>
              </a:rPr>
              <a:t> </a:t>
            </a:r>
            <a:r>
              <a:rPr lang="en-US" sz="2800" b="1" dirty="0" err="1">
                <a:solidFill>
                  <a:schemeClr val="tx1"/>
                </a:solidFill>
                <a:cs typeface="Calibri"/>
              </a:rPr>
              <a:t>быть</a:t>
            </a:r>
            <a:r>
              <a:rPr lang="en-US" sz="2800" b="1" dirty="0">
                <a:solidFill>
                  <a:schemeClr val="tx1"/>
                </a:solidFill>
                <a:cs typeface="Calibri"/>
              </a:rPr>
              <a:t> </a:t>
            </a:r>
            <a:r>
              <a:rPr lang="en-US" sz="2800" b="1" dirty="0" err="1">
                <a:solidFill>
                  <a:schemeClr val="tx1"/>
                </a:solidFill>
                <a:cs typeface="Calibri"/>
              </a:rPr>
              <a:t>осуществлены</a:t>
            </a:r>
            <a:r>
              <a:rPr lang="en-US" sz="2800" b="1" dirty="0">
                <a:solidFill>
                  <a:schemeClr val="tx1"/>
                </a:solidFill>
                <a:cs typeface="Calibri"/>
              </a:rPr>
              <a:t>.</a:t>
            </a:r>
            <a:br>
              <a:rPr lang="en-US" sz="2800" b="1" dirty="0">
                <a:solidFill>
                  <a:schemeClr val="tx1"/>
                </a:solidFill>
                <a:cs typeface="Calibri"/>
              </a:rPr>
            </a:br>
            <a:endParaRPr lang="ru-RU" sz="2800" b="1" dirty="0">
              <a:solidFill>
                <a:schemeClr val="tx1"/>
              </a:solidFill>
              <a:cs typeface="Calibri"/>
            </a:endParaRPr>
          </a:p>
          <a:p>
            <a:pPr marL="14288"/>
            <a:r>
              <a:rPr lang="en-US" sz="2800" b="1" dirty="0" err="1">
                <a:solidFill>
                  <a:schemeClr val="tx1"/>
                </a:solidFill>
                <a:cs typeface="Calibri"/>
              </a:rPr>
              <a:t>Информация</a:t>
            </a:r>
            <a:r>
              <a:rPr lang="en-US" sz="2800" b="1" dirty="0">
                <a:solidFill>
                  <a:schemeClr val="tx1"/>
                </a:solidFill>
                <a:cs typeface="Calibri"/>
              </a:rPr>
              <a:t> в </a:t>
            </a:r>
            <a:r>
              <a:rPr lang="en-US" sz="2800" b="1" dirty="0" err="1">
                <a:solidFill>
                  <a:schemeClr val="tx1"/>
                </a:solidFill>
                <a:cs typeface="Calibri"/>
              </a:rPr>
              <a:t>извещении</a:t>
            </a:r>
            <a:r>
              <a:rPr lang="en-US" sz="2800" b="1" dirty="0">
                <a:solidFill>
                  <a:schemeClr val="tx1"/>
                </a:solidFill>
                <a:cs typeface="Calibri"/>
              </a:rPr>
              <a:t>, </a:t>
            </a:r>
            <a:r>
              <a:rPr lang="en-US" sz="2800" b="1" dirty="0" err="1">
                <a:solidFill>
                  <a:schemeClr val="tx1"/>
                </a:solidFill>
                <a:cs typeface="Calibri"/>
              </a:rPr>
              <a:t>документации</a:t>
            </a:r>
            <a:r>
              <a:rPr lang="en-US" sz="2800" b="1" dirty="0">
                <a:solidFill>
                  <a:schemeClr val="tx1"/>
                </a:solidFill>
                <a:cs typeface="Calibri"/>
              </a:rPr>
              <a:t> о </a:t>
            </a:r>
            <a:r>
              <a:rPr lang="en-US" sz="2800" b="1" dirty="0" err="1">
                <a:solidFill>
                  <a:schemeClr val="tx1"/>
                </a:solidFill>
                <a:cs typeface="Calibri"/>
              </a:rPr>
              <a:t>закупке</a:t>
            </a:r>
            <a:r>
              <a:rPr lang="en-US" sz="2800" b="1" dirty="0">
                <a:solidFill>
                  <a:schemeClr val="tx1"/>
                </a:solidFill>
                <a:cs typeface="Calibri"/>
              </a:rPr>
              <a:t> </a:t>
            </a:r>
            <a:r>
              <a:rPr lang="en-US" sz="2800" b="1" dirty="0" err="1">
                <a:solidFill>
                  <a:schemeClr val="tx1"/>
                </a:solidFill>
                <a:cs typeface="Calibri"/>
              </a:rPr>
              <a:t>должна</a:t>
            </a:r>
            <a:r>
              <a:rPr lang="en-US" sz="2800" b="1" dirty="0">
                <a:solidFill>
                  <a:schemeClr val="tx1"/>
                </a:solidFill>
                <a:cs typeface="Calibri"/>
              </a:rPr>
              <a:t> </a:t>
            </a:r>
            <a:r>
              <a:rPr lang="en-US" sz="2800" b="1" dirty="0" err="1">
                <a:solidFill>
                  <a:schemeClr val="tx1"/>
                </a:solidFill>
                <a:cs typeface="Calibri"/>
              </a:rPr>
              <a:t>соответствовать</a:t>
            </a:r>
            <a:r>
              <a:rPr lang="en-US" sz="2800" b="1" dirty="0">
                <a:solidFill>
                  <a:schemeClr val="tx1"/>
                </a:solidFill>
                <a:cs typeface="Calibri"/>
              </a:rPr>
              <a:t> </a:t>
            </a:r>
            <a:r>
              <a:rPr lang="en-US" sz="2800" b="1" dirty="0" err="1">
                <a:solidFill>
                  <a:schemeClr val="tx1"/>
                </a:solidFill>
                <a:cs typeface="Calibri"/>
              </a:rPr>
              <a:t>Плану-графику</a:t>
            </a:r>
            <a:endParaRPr lang="en-US" sz="2800" b="1" dirty="0">
              <a:solidFill>
                <a:schemeClr val="tx1"/>
              </a:solidFill>
              <a:cs typeface="Calibri"/>
            </a:endParaRPr>
          </a:p>
        </p:txBody>
      </p:sp>
      <p:sp>
        <p:nvSpPr>
          <p:cNvPr id="2" name="Заголовок 1"/>
          <p:cNvSpPr>
            <a:spLocks noGrp="1"/>
          </p:cNvSpPr>
          <p:nvPr>
            <p:ph type="title"/>
          </p:nvPr>
        </p:nvSpPr>
        <p:spPr>
          <a:xfrm>
            <a:off x="838200" y="0"/>
            <a:ext cx="10515600" cy="1325563"/>
          </a:xfrm>
        </p:spPr>
        <p:txBody>
          <a:bodyPr/>
          <a:lstStyle/>
          <a:p>
            <a:r>
              <a:rPr lang="ru-RU" b="1" dirty="0">
                <a:solidFill>
                  <a:srgbClr val="7030A0"/>
                </a:solidFill>
              </a:rPr>
              <a:t>План-график</a:t>
            </a:r>
          </a:p>
        </p:txBody>
      </p:sp>
      <p:pic>
        <p:nvPicPr>
          <p:cNvPr id="30" name="Рисунок 29"/>
          <p:cNvPicPr>
            <a:picLocks noChangeAspect="1"/>
          </p:cNvPicPr>
          <p:nvPr/>
        </p:nvPicPr>
        <p:blipFill>
          <a:blip r:embed="rId2" cstate="print">
            <a:duotone>
              <a:prstClr val="black"/>
              <a:schemeClr val="accent1">
                <a:tint val="45000"/>
                <a:satMod val="400000"/>
              </a:schemeClr>
            </a:duotone>
            <a:alphaModFix/>
            <a:extLst>
              <a:ext uri="{28A0092B-C50C-407E-A947-70E740481C1C}">
                <a14:useLocalDpi xmlns:a14="http://schemas.microsoft.com/office/drawing/2010/main" val="0"/>
              </a:ext>
            </a:extLst>
          </a:blip>
          <a:stretch>
            <a:fillRect/>
          </a:stretch>
        </p:blipFill>
        <p:spPr>
          <a:xfrm>
            <a:off x="128286" y="1678900"/>
            <a:ext cx="1592668" cy="1194501"/>
          </a:xfrm>
          <a:prstGeom prst="rect">
            <a:avLst/>
          </a:prstGeom>
        </p:spPr>
      </p:pic>
    </p:spTree>
    <p:extLst>
      <p:ext uri="{BB962C8B-B14F-4D97-AF65-F5344CB8AC3E}">
        <p14:creationId xmlns:p14="http://schemas.microsoft.com/office/powerpoint/2010/main" val="3502109611"/>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96322" y="1825625"/>
            <a:ext cx="9300751" cy="4351338"/>
          </a:xfrm>
        </p:spPr>
        <p:txBody>
          <a:bodyPr>
            <a:normAutofit/>
          </a:bodyPr>
          <a:lstStyle/>
          <a:p>
            <a:pPr marL="0" indent="0">
              <a:buNone/>
            </a:pPr>
            <a:r>
              <a:rPr lang="ru-RU" sz="2800" b="1" dirty="0"/>
              <a:t>Проводится при закупках ТРУ, включенных в аукционный перечень, установленный Правительством РФ</a:t>
            </a:r>
          </a:p>
          <a:p>
            <a:endParaRPr lang="ru-RU" sz="800" dirty="0"/>
          </a:p>
        </p:txBody>
      </p:sp>
      <p:sp>
        <p:nvSpPr>
          <p:cNvPr id="2" name="Заголовок 1"/>
          <p:cNvSpPr>
            <a:spLocks noGrp="1"/>
          </p:cNvSpPr>
          <p:nvPr>
            <p:ph type="title"/>
          </p:nvPr>
        </p:nvSpPr>
        <p:spPr>
          <a:xfrm>
            <a:off x="851029" y="0"/>
            <a:ext cx="10515600" cy="1325563"/>
          </a:xfrm>
        </p:spPr>
        <p:txBody>
          <a:bodyPr>
            <a:normAutofit/>
          </a:bodyPr>
          <a:lstStyle/>
          <a:p>
            <a:r>
              <a:rPr lang="ru-RU" b="1" dirty="0">
                <a:solidFill>
                  <a:srgbClr val="7030A0"/>
                </a:solidFill>
              </a:rPr>
              <a:t>Электронный аукцион</a:t>
            </a:r>
          </a:p>
        </p:txBody>
      </p:sp>
      <p:sp>
        <p:nvSpPr>
          <p:cNvPr id="5" name="Прямоугольник 4"/>
          <p:cNvSpPr/>
          <p:nvPr/>
        </p:nvSpPr>
        <p:spPr>
          <a:xfrm>
            <a:off x="910833" y="3215198"/>
            <a:ext cx="10378353"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SzPct val="150000"/>
            </a:pPr>
            <a:endParaRPr lang="ru-RU" sz="2000" b="1" dirty="0">
              <a:solidFill>
                <a:schemeClr val="bg1"/>
              </a:solidFill>
              <a:latin typeface="+mn-lt"/>
              <a:cs typeface="+mn-cs"/>
            </a:endParaRPr>
          </a:p>
          <a:p>
            <a:pPr algn="ctr">
              <a:buSzPct val="150000"/>
            </a:pPr>
            <a:r>
              <a:rPr lang="ru-RU" sz="3200" b="1" dirty="0">
                <a:solidFill>
                  <a:schemeClr val="bg1"/>
                </a:solidFill>
                <a:latin typeface="+mn-lt"/>
                <a:cs typeface="+mn-cs"/>
              </a:rPr>
              <a:t>Распоряжение Правительства от 31.10.2013 № 2019-р</a:t>
            </a:r>
          </a:p>
          <a:p>
            <a:pPr algn="ctr">
              <a:buSzPct val="150000"/>
            </a:pPr>
            <a:endParaRPr lang="ru-RU" sz="2000" b="1" dirty="0">
              <a:solidFill>
                <a:schemeClr val="bg1"/>
              </a:solidFill>
              <a:latin typeface="+mn-lt"/>
              <a:cs typeface="+mn-cs"/>
            </a:endParaRPr>
          </a:p>
        </p:txBody>
      </p:sp>
      <p:pic>
        <p:nvPicPr>
          <p:cNvPr id="6" name="Рисунок 29"/>
          <p:cNvPicPr>
            <a:picLocks noChangeAspect="1"/>
          </p:cNvPicPr>
          <p:nvPr/>
        </p:nvPicPr>
        <p:blipFill>
          <a:blip r:embed="rId3" cstate="print">
            <a:duotone>
              <a:prstClr val="black"/>
              <a:schemeClr val="accent1">
                <a:tint val="45000"/>
                <a:satMod val="400000"/>
              </a:schemeClr>
            </a:duotone>
            <a:alphaModFix/>
            <a:extLst>
              <a:ext uri="{28A0092B-C50C-407E-A947-70E740481C1C}">
                <a14:useLocalDpi xmlns:a14="http://schemas.microsoft.com/office/drawing/2010/main" val="0"/>
              </a:ext>
            </a:extLst>
          </a:blip>
          <a:stretch>
            <a:fillRect/>
          </a:stretch>
        </p:blipFill>
        <p:spPr>
          <a:xfrm>
            <a:off x="846689" y="1768694"/>
            <a:ext cx="1370321" cy="1027741"/>
          </a:xfrm>
          <a:prstGeom prst="rect">
            <a:avLst/>
          </a:prstGeom>
        </p:spPr>
      </p:pic>
    </p:spTree>
    <p:extLst>
      <p:ext uri="{BB962C8B-B14F-4D97-AF65-F5344CB8AC3E}">
        <p14:creationId xmlns:p14="http://schemas.microsoft.com/office/powerpoint/2010/main" val="86967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ъект 3"/>
          <p:cNvSpPr>
            <a:spLocks noGrp="1"/>
          </p:cNvSpPr>
          <p:nvPr>
            <p:ph idx="1"/>
          </p:nvPr>
        </p:nvSpPr>
        <p:spPr/>
        <p:txBody>
          <a:bodyPr/>
          <a:lstStyle/>
          <a:p>
            <a:pPr marL="0" indent="0">
              <a:buFont typeface="Arial" charset="0"/>
              <a:buNone/>
            </a:pPr>
            <a:r>
              <a:rPr lang="ru-RU" dirty="0">
                <a:latin typeface="Calibri" charset="0"/>
              </a:rPr>
              <a:t>Федеральный закон от 05.04.2013 № 44-ФЗ  </a:t>
            </a:r>
          </a:p>
          <a:p>
            <a:pPr marL="0" indent="0">
              <a:buFont typeface="Arial" charset="0"/>
              <a:buNone/>
            </a:pPr>
            <a:r>
              <a:rPr lang="ru-RU" sz="2400" dirty="0">
                <a:latin typeface="Calibri" charset="0"/>
              </a:rPr>
              <a:t>«О контрактной системе в сфере закупок товаров, работ, услуг для обеспечения государственных и муниципальных нужд»</a:t>
            </a:r>
          </a:p>
          <a:p>
            <a:pPr marL="0" indent="0">
              <a:buFont typeface="Arial" charset="0"/>
              <a:buNone/>
            </a:pPr>
            <a:endParaRPr lang="ru-RU" dirty="0">
              <a:latin typeface="Calibri" charset="0"/>
            </a:endParaRPr>
          </a:p>
        </p:txBody>
      </p:sp>
      <p:sp>
        <p:nvSpPr>
          <p:cNvPr id="22530" name="Заголовок 2"/>
          <p:cNvSpPr>
            <a:spLocks noGrp="1"/>
          </p:cNvSpPr>
          <p:nvPr>
            <p:ph type="title"/>
          </p:nvPr>
        </p:nvSpPr>
        <p:spPr>
          <a:xfrm>
            <a:off x="838200" y="0"/>
            <a:ext cx="10515600" cy="1325563"/>
          </a:xfrm>
        </p:spPr>
        <p:txBody>
          <a:bodyPr/>
          <a:lstStyle/>
          <a:p>
            <a:r>
              <a:rPr lang="ru-RU" b="1" dirty="0">
                <a:solidFill>
                  <a:srgbClr val="7030A0"/>
                </a:solidFill>
              </a:rPr>
              <a:t>Нормативная база</a:t>
            </a:r>
          </a:p>
        </p:txBody>
      </p:sp>
    </p:spTree>
    <p:extLst>
      <p:ext uri="{BB962C8B-B14F-4D97-AF65-F5344CB8AC3E}">
        <p14:creationId xmlns:p14="http://schemas.microsoft.com/office/powerpoint/2010/main" val="3778937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p:spPr>
        <p:txBody>
          <a:bodyPr>
            <a:normAutofit/>
          </a:bodyPr>
          <a:lstStyle/>
          <a:p>
            <a:r>
              <a:rPr lang="ru-RU" b="1" dirty="0">
                <a:solidFill>
                  <a:srgbClr val="7030A0"/>
                </a:solidFill>
              </a:rPr>
              <a:t>Требования к участникам</a:t>
            </a:r>
          </a:p>
        </p:txBody>
      </p:sp>
      <p:sp>
        <p:nvSpPr>
          <p:cNvPr id="40" name="Объект 2"/>
          <p:cNvSpPr txBox="1">
            <a:spLocks/>
          </p:cNvSpPr>
          <p:nvPr/>
        </p:nvSpPr>
        <p:spPr bwMode="auto">
          <a:xfrm>
            <a:off x="335361" y="1268760"/>
            <a:ext cx="11325855" cy="558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400" kern="1200">
                <a:solidFill>
                  <a:schemeClr val="tx1"/>
                </a:solidFill>
                <a:latin typeface="+mn-lt"/>
                <a:ea typeface="+mn-ea"/>
                <a:cs typeface="+mn-cs"/>
              </a:defRPr>
            </a:lvl1pPr>
            <a:lvl2pPr marL="800100" indent="-3429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2000" b="1" dirty="0"/>
              <a:t>Участник должен соответствовать (ст.31 № 44-ФЗ) </a:t>
            </a:r>
            <a:r>
              <a:rPr lang="ru-RU" sz="2000" dirty="0">
                <a:solidFill>
                  <a:schemeClr val="tx1">
                    <a:lumMod val="75000"/>
                    <a:lumOff val="25000"/>
                  </a:schemeClr>
                </a:solidFill>
              </a:rPr>
              <a:t>(подтверждается декларативно):</a:t>
            </a:r>
          </a:p>
          <a:p>
            <a:pPr marL="342900" indent="-342900">
              <a:buFont typeface="Arial" panose="020B0604020202020204" pitchFamily="34" charset="0"/>
              <a:buChar char="•"/>
            </a:pPr>
            <a:r>
              <a:rPr lang="ru-RU" sz="2000" dirty="0">
                <a:solidFill>
                  <a:schemeClr val="tx1">
                    <a:lumMod val="75000"/>
                    <a:lumOff val="25000"/>
                  </a:schemeClr>
                </a:solidFill>
              </a:rPr>
              <a:t>НЕ ликвидация и НЕ банкрот; </a:t>
            </a:r>
          </a:p>
          <a:p>
            <a:pPr marL="342900" indent="-342900">
              <a:buFont typeface="Arial" panose="020B0604020202020204" pitchFamily="34" charset="0"/>
              <a:buChar char="•"/>
            </a:pPr>
            <a:r>
              <a:rPr lang="ru-RU" sz="2000" dirty="0">
                <a:solidFill>
                  <a:schemeClr val="tx1">
                    <a:lumMod val="75000"/>
                    <a:lumOff val="25000"/>
                  </a:schemeClr>
                </a:solidFill>
              </a:rPr>
              <a:t>НЕ приостановление деятельности;</a:t>
            </a:r>
          </a:p>
          <a:p>
            <a:pPr marL="342900" indent="-342900">
              <a:buFont typeface="Arial" panose="020B0604020202020204" pitchFamily="34" charset="0"/>
              <a:buChar char="•"/>
            </a:pPr>
            <a:r>
              <a:rPr lang="ru-RU" sz="2000" dirty="0">
                <a:solidFill>
                  <a:schemeClr val="tx1">
                    <a:lumMod val="75000"/>
                    <a:lumOff val="25000"/>
                  </a:schemeClr>
                </a:solidFill>
              </a:rPr>
              <a:t>НЕТ задолженности по налогам в бюджет;</a:t>
            </a:r>
          </a:p>
          <a:p>
            <a:pPr marL="342900" indent="-342900">
              <a:buFont typeface="Arial" panose="020B0604020202020204" pitchFamily="34" charset="0"/>
              <a:buChar char="•"/>
            </a:pPr>
            <a:r>
              <a:rPr lang="ru-RU" sz="2000" dirty="0">
                <a:solidFill>
                  <a:schemeClr val="tx1">
                    <a:lumMod val="75000"/>
                    <a:lumOff val="25000"/>
                  </a:schemeClr>
                </a:solidFill>
              </a:rPr>
              <a:t>НЕТ судимости за преступления в сфере экономики;</a:t>
            </a:r>
          </a:p>
          <a:p>
            <a:pPr marL="342900" indent="-342900">
              <a:buFont typeface="Arial" panose="020B0604020202020204" pitchFamily="34" charset="0"/>
              <a:buChar char="•"/>
            </a:pPr>
            <a:r>
              <a:rPr lang="ru-RU" sz="2000" dirty="0">
                <a:solidFill>
                  <a:schemeClr val="tx1">
                    <a:lumMod val="75000"/>
                    <a:lumOff val="25000"/>
                  </a:schemeClr>
                </a:solidFill>
              </a:rPr>
              <a:t>обладание исключительными правами на результаты интеллектуальной деятельности (если установлено).</a:t>
            </a:r>
          </a:p>
          <a:p>
            <a:endParaRPr lang="ru-RU" sz="2000" b="1" dirty="0"/>
          </a:p>
          <a:p>
            <a:r>
              <a:rPr lang="ru-RU" sz="2000" b="1" dirty="0"/>
              <a:t>Участник должен подтвердить документально </a:t>
            </a:r>
            <a:r>
              <a:rPr lang="ru-RU" sz="2000" dirty="0">
                <a:solidFill>
                  <a:schemeClr val="tx1">
                    <a:lumMod val="75000"/>
                    <a:lumOff val="25000"/>
                  </a:schemeClr>
                </a:solidFill>
              </a:rPr>
              <a:t>(предоставляются документы):</a:t>
            </a:r>
          </a:p>
          <a:p>
            <a:pPr marL="285750" indent="-285750">
              <a:buFont typeface="Arial" panose="020B0604020202020204" pitchFamily="34" charset="0"/>
              <a:buChar char="•"/>
            </a:pPr>
            <a:r>
              <a:rPr lang="ru-RU" sz="2000" dirty="0">
                <a:solidFill>
                  <a:schemeClr val="tx1">
                    <a:lumMod val="75000"/>
                    <a:lumOff val="25000"/>
                  </a:schemeClr>
                </a:solidFill>
              </a:rPr>
              <a:t>соответствие требованиям законодательства; </a:t>
            </a:r>
          </a:p>
          <a:p>
            <a:pPr marL="285750" indent="-285750">
              <a:buFont typeface="Arial" panose="020B0604020202020204" pitchFamily="34" charset="0"/>
              <a:buChar char="•"/>
            </a:pPr>
            <a:r>
              <a:rPr lang="ru-RU" sz="2000" dirty="0">
                <a:solidFill>
                  <a:schemeClr val="tx1">
                    <a:lumMod val="75000"/>
                    <a:lumOff val="25000"/>
                  </a:schemeClr>
                </a:solidFill>
              </a:rPr>
              <a:t>дополнительные требования Правительства для отдельных видов ТРУ и отдельных способов закупок;</a:t>
            </a:r>
          </a:p>
          <a:p>
            <a:pPr marL="285750" indent="-285750">
              <a:buFont typeface="Arial" panose="020B0604020202020204" pitchFamily="34" charset="0"/>
              <a:buChar char="•"/>
            </a:pPr>
            <a:r>
              <a:rPr lang="ru-RU" sz="2000" dirty="0">
                <a:solidFill>
                  <a:schemeClr val="tx1">
                    <a:lumMod val="75000"/>
                    <a:lumOff val="25000"/>
                  </a:schemeClr>
                </a:solidFill>
              </a:rPr>
              <a:t>соответствие требованиям и ограничениям (ст.28-29 и ст.14);</a:t>
            </a:r>
          </a:p>
          <a:p>
            <a:pPr marL="285750" indent="-285750">
              <a:buFont typeface="Arial" panose="020B0604020202020204" pitchFamily="34" charset="0"/>
              <a:buChar char="•"/>
            </a:pPr>
            <a:r>
              <a:rPr lang="ru-RU" sz="2000" dirty="0">
                <a:solidFill>
                  <a:schemeClr val="tx1">
                    <a:lumMod val="75000"/>
                    <a:lumOff val="25000"/>
                  </a:schemeClr>
                </a:solidFill>
              </a:rPr>
              <a:t>соответствие ограничениям  (ст.30) (декларативно).</a:t>
            </a:r>
          </a:p>
        </p:txBody>
      </p:sp>
    </p:spTree>
    <p:extLst>
      <p:ext uri="{BB962C8B-B14F-4D97-AF65-F5344CB8AC3E}">
        <p14:creationId xmlns:p14="http://schemas.microsoft.com/office/powerpoint/2010/main" val="354660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5360" y="1268761"/>
            <a:ext cx="11521280" cy="4176464"/>
          </a:xfrm>
        </p:spPr>
        <p:txBody>
          <a:bodyPr>
            <a:normAutofit/>
          </a:bodyPr>
          <a:lstStyle/>
          <a:p>
            <a:pPr marL="0" indent="0">
              <a:buNone/>
            </a:pPr>
            <a:r>
              <a:rPr lang="ru-RU" sz="2800" b="1" dirty="0"/>
              <a:t>Дополнительные требования Правительства РФ к участнику закупки:</a:t>
            </a:r>
          </a:p>
          <a:p>
            <a:pPr marL="892175" indent="-514350">
              <a:buFont typeface="+mj-lt"/>
              <a:buAutoNum type="arabicPeriod"/>
            </a:pPr>
            <a:r>
              <a:rPr lang="ru-RU" dirty="0"/>
              <a:t>Финансовые ресурсы для исполнения контракта;</a:t>
            </a:r>
          </a:p>
          <a:p>
            <a:pPr marL="892175" indent="-514350">
              <a:buFont typeface="+mj-lt"/>
              <a:buAutoNum type="arabicPeriod"/>
            </a:pPr>
            <a:r>
              <a:rPr lang="ru-RU" dirty="0"/>
              <a:t>Право собственности на оборудование и другие материальные ресурсы для исполнения контракта;</a:t>
            </a:r>
          </a:p>
          <a:p>
            <a:pPr marL="892175" indent="-514350">
              <a:buFont typeface="+mj-lt"/>
              <a:buAutoNum type="arabicPeriod"/>
            </a:pPr>
            <a:r>
              <a:rPr lang="ru-RU" dirty="0"/>
              <a:t>Опыт работы, связанный с предметом контракта, и требования деловой репутации;</a:t>
            </a:r>
          </a:p>
          <a:p>
            <a:pPr marL="892175" indent="-514350">
              <a:buFont typeface="+mj-lt"/>
              <a:buAutoNum type="arabicPeriod"/>
            </a:pPr>
            <a:r>
              <a:rPr lang="ru-RU" dirty="0"/>
              <a:t>Необходимое количество специалистов и иных работников определенного уровня квалификации для исполнения контракта</a:t>
            </a:r>
          </a:p>
        </p:txBody>
      </p:sp>
      <p:sp>
        <p:nvSpPr>
          <p:cNvPr id="2" name="Заголовок 1"/>
          <p:cNvSpPr>
            <a:spLocks noGrp="1"/>
          </p:cNvSpPr>
          <p:nvPr>
            <p:ph type="title"/>
          </p:nvPr>
        </p:nvSpPr>
        <p:spPr>
          <a:xfrm>
            <a:off x="838200" y="0"/>
            <a:ext cx="10515600" cy="1325563"/>
          </a:xfrm>
        </p:spPr>
        <p:txBody>
          <a:bodyPr>
            <a:normAutofit/>
          </a:bodyPr>
          <a:lstStyle/>
          <a:p>
            <a:r>
              <a:rPr lang="ru-RU" b="1" dirty="0">
                <a:solidFill>
                  <a:srgbClr val="7030A0"/>
                </a:solidFill>
              </a:rPr>
              <a:t>Требования к участникам</a:t>
            </a:r>
          </a:p>
        </p:txBody>
      </p:sp>
    </p:spTree>
    <p:extLst>
      <p:ext uri="{BB962C8B-B14F-4D97-AF65-F5344CB8AC3E}">
        <p14:creationId xmlns:p14="http://schemas.microsoft.com/office/powerpoint/2010/main" val="1355945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Скругленный прямоугольник 12"/>
          <p:cNvSpPr>
            <a:spLocks noChangeArrowheads="1"/>
          </p:cNvSpPr>
          <p:nvPr/>
        </p:nvSpPr>
        <p:spPr bwMode="auto">
          <a:xfrm>
            <a:off x="527382" y="3932834"/>
            <a:ext cx="8053916" cy="7207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spcBef>
                <a:spcPct val="50000"/>
              </a:spcBef>
              <a:defRPr/>
            </a:pPr>
            <a:r>
              <a:rPr lang="ru-RU" sz="2400">
                <a:latin typeface="Calibri" charset="0"/>
              </a:rPr>
              <a:t>Субъектам малого предпринимательства</a:t>
            </a:r>
          </a:p>
        </p:txBody>
      </p:sp>
      <p:sp>
        <p:nvSpPr>
          <p:cNvPr id="24" name="Скругленный прямоугольник 12"/>
          <p:cNvSpPr>
            <a:spLocks noChangeArrowheads="1"/>
          </p:cNvSpPr>
          <p:nvPr/>
        </p:nvSpPr>
        <p:spPr bwMode="auto">
          <a:xfrm>
            <a:off x="527382" y="5012333"/>
            <a:ext cx="8053916" cy="8636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ru-RU" sz="2400">
                <a:latin typeface="Calibri" charset="0"/>
              </a:rPr>
              <a:t>Социально ориентированным некоммерческим организациям </a:t>
            </a:r>
            <a:endParaRPr lang="ru-RU" sz="2400" i="1">
              <a:latin typeface="Calibri" charset="0"/>
            </a:endParaRPr>
          </a:p>
        </p:txBody>
      </p:sp>
      <p:sp>
        <p:nvSpPr>
          <p:cNvPr id="14" name="Text Box 12"/>
          <p:cNvSpPr txBox="1">
            <a:spLocks noChangeArrowheads="1"/>
          </p:cNvSpPr>
          <p:nvPr/>
        </p:nvSpPr>
        <p:spPr bwMode="auto">
          <a:xfrm>
            <a:off x="8689249" y="4004270"/>
            <a:ext cx="2976033" cy="6492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Arial" charset="0"/>
              </a:defRPr>
            </a:lvl1pPr>
            <a:lvl2pPr marL="742950" indent="-285750" eaLnBrk="0" hangingPunct="0">
              <a:defRPr>
                <a:solidFill>
                  <a:schemeClr val="tx1"/>
                </a:solidFill>
                <a:latin typeface="Arial" charset="0"/>
                <a:ea typeface="Arial" charset="0"/>
              </a:defRPr>
            </a:lvl2pPr>
            <a:lvl3pPr marL="1143000" indent="-228600" eaLnBrk="0" hangingPunct="0">
              <a:defRPr>
                <a:solidFill>
                  <a:schemeClr val="tx1"/>
                </a:solidFill>
                <a:latin typeface="Arial" charset="0"/>
                <a:ea typeface="Arial" charset="0"/>
              </a:defRPr>
            </a:lvl3pPr>
            <a:lvl4pPr marL="1600200" indent="-228600" eaLnBrk="0" hangingPunct="0">
              <a:defRPr>
                <a:solidFill>
                  <a:schemeClr val="tx1"/>
                </a:solidFill>
                <a:latin typeface="Arial" charset="0"/>
                <a:ea typeface="Arial" charset="0"/>
              </a:defRPr>
            </a:lvl4pPr>
            <a:lvl5pPr marL="2057400" indent="-228600" eaLnBrk="0" hangingPunct="0">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eaLnBrk="1" hangingPunct="1">
              <a:spcBef>
                <a:spcPct val="50000"/>
              </a:spcBef>
              <a:defRPr/>
            </a:pPr>
            <a:r>
              <a:rPr lang="ru-RU" sz="1600" b="1">
                <a:solidFill>
                  <a:schemeClr val="bg1"/>
                </a:solidFill>
                <a:latin typeface="Calibri" charset="0"/>
              </a:rPr>
              <a:t>статья 30 Закона 44-ФЗ</a:t>
            </a:r>
          </a:p>
        </p:txBody>
      </p:sp>
      <p:sp>
        <p:nvSpPr>
          <p:cNvPr id="16389" name="Заголовок 1"/>
          <p:cNvSpPr txBox="1">
            <a:spLocks/>
          </p:cNvSpPr>
          <p:nvPr/>
        </p:nvSpPr>
        <p:spPr bwMode="auto">
          <a:xfrm>
            <a:off x="667088" y="274638"/>
            <a:ext cx="10915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eaLnBrk="0" hangingPunct="0"/>
            <a:r>
              <a:rPr kumimoji="0" lang="ru-RU" sz="4400" b="1" dirty="0">
                <a:solidFill>
                  <a:srgbClr val="7030A0"/>
                </a:solidFill>
                <a:latin typeface="+mj-lt"/>
              </a:rPr>
              <a:t>Предоставление преимуществ </a:t>
            </a:r>
          </a:p>
        </p:txBody>
      </p:sp>
      <p:sp>
        <p:nvSpPr>
          <p:cNvPr id="19" name="Скругленный прямоугольник 14"/>
          <p:cNvSpPr>
            <a:spLocks noChangeArrowheads="1"/>
          </p:cNvSpPr>
          <p:nvPr/>
        </p:nvSpPr>
        <p:spPr bwMode="auto">
          <a:xfrm>
            <a:off x="527382" y="2851746"/>
            <a:ext cx="8053916" cy="7286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defRPr/>
            </a:pPr>
            <a:r>
              <a:rPr lang="ru-RU" sz="2400">
                <a:latin typeface="Calibri" charset="0"/>
              </a:rPr>
              <a:t>Организациям инвалидов  - </a:t>
            </a:r>
            <a:r>
              <a:rPr lang="ru-RU" sz="2400" b="1">
                <a:solidFill>
                  <a:srgbClr val="000000"/>
                </a:solidFill>
                <a:latin typeface="Calibri" charset="0"/>
              </a:rPr>
              <a:t>до 15 %, но не выше НМЦ</a:t>
            </a:r>
            <a:endParaRPr lang="ru-RU" sz="2400" b="1">
              <a:solidFill>
                <a:srgbClr val="000000"/>
              </a:solidFill>
              <a:latin typeface="Calibri" charset="0"/>
              <a:cs typeface="Times New Roman" charset="0"/>
            </a:endParaRPr>
          </a:p>
        </p:txBody>
      </p:sp>
      <p:sp>
        <p:nvSpPr>
          <p:cNvPr id="20" name="Скругленный прямоугольник 14"/>
          <p:cNvSpPr>
            <a:spLocks noChangeArrowheads="1"/>
          </p:cNvSpPr>
          <p:nvPr/>
        </p:nvSpPr>
        <p:spPr bwMode="auto">
          <a:xfrm>
            <a:off x="527382" y="1700809"/>
            <a:ext cx="8053916" cy="79057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defRPr/>
            </a:pPr>
            <a:r>
              <a:rPr lang="ru-RU" sz="2400">
                <a:latin typeface="Calibri" charset="0"/>
              </a:rPr>
              <a:t>Учреждениям и предприятиям УИС – </a:t>
            </a:r>
            <a:br>
              <a:rPr lang="ru-RU" sz="2400">
                <a:latin typeface="Calibri" charset="0"/>
              </a:rPr>
            </a:br>
            <a:r>
              <a:rPr lang="ru-RU" sz="2400" b="1">
                <a:solidFill>
                  <a:srgbClr val="000000"/>
                </a:solidFill>
                <a:latin typeface="Calibri" charset="0"/>
              </a:rPr>
              <a:t>до 15 %, но не выше НМЦ</a:t>
            </a:r>
            <a:endParaRPr lang="ru-RU" sz="2400" b="1">
              <a:solidFill>
                <a:srgbClr val="000000"/>
              </a:solidFill>
              <a:latin typeface="Calibri" charset="0"/>
              <a:cs typeface="Times New Roman" charset="0"/>
            </a:endParaRPr>
          </a:p>
        </p:txBody>
      </p:sp>
      <p:sp>
        <p:nvSpPr>
          <p:cNvPr id="21" name="Text Box 12"/>
          <p:cNvSpPr txBox="1">
            <a:spLocks noChangeArrowheads="1"/>
          </p:cNvSpPr>
          <p:nvPr/>
        </p:nvSpPr>
        <p:spPr bwMode="auto">
          <a:xfrm>
            <a:off x="8689249" y="1772245"/>
            <a:ext cx="2976033" cy="6477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Arial" charset="0"/>
              </a:defRPr>
            </a:lvl1pPr>
            <a:lvl2pPr marL="742950" indent="-285750" eaLnBrk="0" hangingPunct="0">
              <a:defRPr>
                <a:solidFill>
                  <a:schemeClr val="tx1"/>
                </a:solidFill>
                <a:latin typeface="Arial" charset="0"/>
                <a:ea typeface="Arial" charset="0"/>
              </a:defRPr>
            </a:lvl2pPr>
            <a:lvl3pPr marL="1143000" indent="-228600" eaLnBrk="0" hangingPunct="0">
              <a:defRPr>
                <a:solidFill>
                  <a:schemeClr val="tx1"/>
                </a:solidFill>
                <a:latin typeface="Arial" charset="0"/>
                <a:ea typeface="Arial" charset="0"/>
              </a:defRPr>
            </a:lvl3pPr>
            <a:lvl4pPr marL="1600200" indent="-228600" eaLnBrk="0" hangingPunct="0">
              <a:defRPr>
                <a:solidFill>
                  <a:schemeClr val="tx1"/>
                </a:solidFill>
                <a:latin typeface="Arial" charset="0"/>
                <a:ea typeface="Arial" charset="0"/>
              </a:defRPr>
            </a:lvl4pPr>
            <a:lvl5pPr marL="2057400" indent="-228600" eaLnBrk="0" hangingPunct="0">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eaLnBrk="1" hangingPunct="1">
              <a:spcBef>
                <a:spcPct val="50000"/>
              </a:spcBef>
              <a:defRPr/>
            </a:pPr>
            <a:r>
              <a:rPr lang="ru-RU" sz="1600" b="1">
                <a:solidFill>
                  <a:schemeClr val="bg1"/>
                </a:solidFill>
                <a:latin typeface="Calibri" charset="0"/>
              </a:rPr>
              <a:t>статья 28 Закона 44-ФЗ</a:t>
            </a:r>
          </a:p>
        </p:txBody>
      </p:sp>
      <p:sp>
        <p:nvSpPr>
          <p:cNvPr id="22" name="Text Box 12"/>
          <p:cNvSpPr txBox="1">
            <a:spLocks noChangeArrowheads="1"/>
          </p:cNvSpPr>
          <p:nvPr/>
        </p:nvSpPr>
        <p:spPr bwMode="auto">
          <a:xfrm>
            <a:off x="8689249" y="2924771"/>
            <a:ext cx="2976033" cy="65246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Arial" charset="0"/>
              </a:defRPr>
            </a:lvl1pPr>
            <a:lvl2pPr marL="742950" indent="-285750" eaLnBrk="0" hangingPunct="0">
              <a:defRPr>
                <a:solidFill>
                  <a:schemeClr val="tx1"/>
                </a:solidFill>
                <a:latin typeface="Arial" charset="0"/>
                <a:ea typeface="Arial" charset="0"/>
              </a:defRPr>
            </a:lvl2pPr>
            <a:lvl3pPr marL="1143000" indent="-228600" eaLnBrk="0" hangingPunct="0">
              <a:defRPr>
                <a:solidFill>
                  <a:schemeClr val="tx1"/>
                </a:solidFill>
                <a:latin typeface="Arial" charset="0"/>
                <a:ea typeface="Arial" charset="0"/>
              </a:defRPr>
            </a:lvl3pPr>
            <a:lvl4pPr marL="1600200" indent="-228600" eaLnBrk="0" hangingPunct="0">
              <a:defRPr>
                <a:solidFill>
                  <a:schemeClr val="tx1"/>
                </a:solidFill>
                <a:latin typeface="Arial" charset="0"/>
                <a:ea typeface="Arial" charset="0"/>
              </a:defRPr>
            </a:lvl4pPr>
            <a:lvl5pPr marL="2057400" indent="-228600" eaLnBrk="0" hangingPunct="0">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eaLnBrk="1" hangingPunct="1">
              <a:spcBef>
                <a:spcPct val="50000"/>
              </a:spcBef>
              <a:defRPr/>
            </a:pPr>
            <a:r>
              <a:rPr lang="ru-RU" sz="1600" b="1">
                <a:solidFill>
                  <a:schemeClr val="bg1"/>
                </a:solidFill>
                <a:latin typeface="Calibri" charset="0"/>
              </a:rPr>
              <a:t>статья 29 Закона 44-ФЗ </a:t>
            </a:r>
          </a:p>
        </p:txBody>
      </p:sp>
      <p:sp>
        <p:nvSpPr>
          <p:cNvPr id="23" name="Text Box 12"/>
          <p:cNvSpPr txBox="1">
            <a:spLocks noChangeArrowheads="1"/>
          </p:cNvSpPr>
          <p:nvPr/>
        </p:nvSpPr>
        <p:spPr bwMode="auto">
          <a:xfrm>
            <a:off x="8689249" y="5083771"/>
            <a:ext cx="2976033" cy="7207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charset="0"/>
                <a:ea typeface="Arial" charset="0"/>
              </a:defRPr>
            </a:lvl1pPr>
            <a:lvl2pPr marL="742950" indent="-285750" eaLnBrk="0" hangingPunct="0">
              <a:defRPr>
                <a:solidFill>
                  <a:schemeClr val="tx1"/>
                </a:solidFill>
                <a:latin typeface="Arial" charset="0"/>
                <a:ea typeface="Arial" charset="0"/>
              </a:defRPr>
            </a:lvl2pPr>
            <a:lvl3pPr marL="1143000" indent="-228600" eaLnBrk="0" hangingPunct="0">
              <a:defRPr>
                <a:solidFill>
                  <a:schemeClr val="tx1"/>
                </a:solidFill>
                <a:latin typeface="Arial" charset="0"/>
                <a:ea typeface="Arial" charset="0"/>
              </a:defRPr>
            </a:lvl3pPr>
            <a:lvl4pPr marL="1600200" indent="-228600" eaLnBrk="0" hangingPunct="0">
              <a:defRPr>
                <a:solidFill>
                  <a:schemeClr val="tx1"/>
                </a:solidFill>
                <a:latin typeface="Arial" charset="0"/>
                <a:ea typeface="Arial" charset="0"/>
              </a:defRPr>
            </a:lvl4pPr>
            <a:lvl5pPr marL="2057400" indent="-228600" eaLnBrk="0" hangingPunct="0">
              <a:defRPr>
                <a:solidFill>
                  <a:schemeClr val="tx1"/>
                </a:solidFill>
                <a:latin typeface="Arial" charset="0"/>
                <a:ea typeface="Arial" charset="0"/>
              </a:defRPr>
            </a:lvl5pPr>
            <a:lvl6pPr marL="2514600" indent="-228600" eaLnBrk="0" fontAlgn="base" hangingPunct="0">
              <a:spcBef>
                <a:spcPct val="0"/>
              </a:spcBef>
              <a:spcAft>
                <a:spcPct val="0"/>
              </a:spcAft>
              <a:defRPr>
                <a:solidFill>
                  <a:schemeClr val="tx1"/>
                </a:solidFill>
                <a:latin typeface="Arial" charset="0"/>
                <a:ea typeface="Arial" charset="0"/>
              </a:defRPr>
            </a:lvl6pPr>
            <a:lvl7pPr marL="2971800" indent="-228600" eaLnBrk="0" fontAlgn="base" hangingPunct="0">
              <a:spcBef>
                <a:spcPct val="0"/>
              </a:spcBef>
              <a:spcAft>
                <a:spcPct val="0"/>
              </a:spcAft>
              <a:defRPr>
                <a:solidFill>
                  <a:schemeClr val="tx1"/>
                </a:solidFill>
                <a:latin typeface="Arial" charset="0"/>
                <a:ea typeface="Arial" charset="0"/>
              </a:defRPr>
            </a:lvl7pPr>
            <a:lvl8pPr marL="3429000" indent="-228600" eaLnBrk="0" fontAlgn="base" hangingPunct="0">
              <a:spcBef>
                <a:spcPct val="0"/>
              </a:spcBef>
              <a:spcAft>
                <a:spcPct val="0"/>
              </a:spcAft>
              <a:defRPr>
                <a:solidFill>
                  <a:schemeClr val="tx1"/>
                </a:solidFill>
                <a:latin typeface="Arial" charset="0"/>
                <a:ea typeface="Arial" charset="0"/>
              </a:defRPr>
            </a:lvl8pPr>
            <a:lvl9pPr marL="3886200" indent="-228600" eaLnBrk="0" fontAlgn="base" hangingPunct="0">
              <a:spcBef>
                <a:spcPct val="0"/>
              </a:spcBef>
              <a:spcAft>
                <a:spcPct val="0"/>
              </a:spcAft>
              <a:defRPr>
                <a:solidFill>
                  <a:schemeClr val="tx1"/>
                </a:solidFill>
                <a:latin typeface="Arial" charset="0"/>
                <a:ea typeface="Arial" charset="0"/>
              </a:defRPr>
            </a:lvl9pPr>
          </a:lstStyle>
          <a:p>
            <a:pPr eaLnBrk="1" hangingPunct="1">
              <a:spcBef>
                <a:spcPct val="50000"/>
              </a:spcBef>
              <a:defRPr/>
            </a:pPr>
            <a:r>
              <a:rPr lang="ru-RU" sz="1600" b="1">
                <a:solidFill>
                  <a:schemeClr val="bg1"/>
                </a:solidFill>
                <a:latin typeface="Calibri" charset="0"/>
              </a:rPr>
              <a:t>статья 30 Закона 44-ФЗ</a:t>
            </a:r>
          </a:p>
        </p:txBody>
      </p:sp>
    </p:spTree>
    <p:extLst>
      <p:ext uri="{BB962C8B-B14F-4D97-AF65-F5344CB8AC3E}">
        <p14:creationId xmlns:p14="http://schemas.microsoft.com/office/powerpoint/2010/main" val="13039724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728391" y="2268781"/>
            <a:ext cx="4812292" cy="275967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2400" b="1" dirty="0">
                <a:solidFill>
                  <a:srgbClr val="000000"/>
                </a:solidFill>
                <a:latin typeface="Arial" pitchFamily="34" charset="0"/>
                <a:cs typeface="Arial" pitchFamily="34" charset="0"/>
              </a:rPr>
              <a:t>Контрактная служба (управляющий)</a:t>
            </a:r>
          </a:p>
          <a:p>
            <a:pPr algn="ctr"/>
            <a:r>
              <a:rPr lang="ru-RU" sz="2000" dirty="0">
                <a:solidFill>
                  <a:srgbClr val="000000"/>
                </a:solidFill>
              </a:rPr>
              <a:t>Ст. 38 № 44-ФЗ</a:t>
            </a:r>
            <a:endParaRPr lang="ru-RU" sz="2000" dirty="0">
              <a:solidFill>
                <a:srgbClr val="000000"/>
              </a:solidFill>
              <a:latin typeface="Arial" pitchFamily="34" charset="0"/>
              <a:cs typeface="Arial" pitchFamily="34" charset="0"/>
            </a:endParaRPr>
          </a:p>
        </p:txBody>
      </p:sp>
      <p:sp>
        <p:nvSpPr>
          <p:cNvPr id="3" name="Заголовок 2"/>
          <p:cNvSpPr>
            <a:spLocks noGrp="1"/>
          </p:cNvSpPr>
          <p:nvPr>
            <p:ph type="title"/>
          </p:nvPr>
        </p:nvSpPr>
        <p:spPr>
          <a:xfrm>
            <a:off x="851029" y="0"/>
            <a:ext cx="10515600" cy="1325563"/>
          </a:xfrm>
        </p:spPr>
        <p:txBody>
          <a:bodyPr/>
          <a:lstStyle/>
          <a:p>
            <a:r>
              <a:rPr lang="ru-RU" b="1" dirty="0">
                <a:solidFill>
                  <a:srgbClr val="7030A0"/>
                </a:solidFill>
              </a:rPr>
              <a:t>Контрактная служба заказчика</a:t>
            </a:r>
          </a:p>
        </p:txBody>
      </p:sp>
      <p:sp>
        <p:nvSpPr>
          <p:cNvPr id="21" name="Прямоугольник 20"/>
          <p:cNvSpPr/>
          <p:nvPr/>
        </p:nvSpPr>
        <p:spPr>
          <a:xfrm>
            <a:off x="6463420" y="2266091"/>
            <a:ext cx="5159310" cy="76254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FFFFFF"/>
                </a:solidFill>
              </a:rPr>
              <a:t>Отвечает за реализацию всего цикла закупок</a:t>
            </a:r>
          </a:p>
        </p:txBody>
      </p:sp>
      <p:sp>
        <p:nvSpPr>
          <p:cNvPr id="22" name="Прямоугольник 21"/>
          <p:cNvSpPr/>
          <p:nvPr/>
        </p:nvSpPr>
        <p:spPr>
          <a:xfrm>
            <a:off x="6480042" y="3428373"/>
            <a:ext cx="5142688" cy="160601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bg1"/>
                </a:solidFill>
              </a:rPr>
              <a:t>Сотрудники несут персональную ответственность</a:t>
            </a:r>
          </a:p>
          <a:p>
            <a:pPr marL="468000"/>
            <a:r>
              <a:rPr lang="ru-RU" dirty="0">
                <a:solidFill>
                  <a:schemeClr val="bg1"/>
                </a:solidFill>
              </a:rPr>
              <a:t>- за соблюдение закона</a:t>
            </a:r>
          </a:p>
          <a:p>
            <a:pPr marL="468000"/>
            <a:r>
              <a:rPr lang="ru-RU" dirty="0">
                <a:solidFill>
                  <a:schemeClr val="bg1"/>
                </a:solidFill>
              </a:rPr>
              <a:t>- за достижение задач</a:t>
            </a:r>
          </a:p>
        </p:txBody>
      </p:sp>
    </p:spTree>
    <p:extLst>
      <p:ext uri="{BB962C8B-B14F-4D97-AF65-F5344CB8AC3E}">
        <p14:creationId xmlns:p14="http://schemas.microsoft.com/office/powerpoint/2010/main" val="155562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825371" y="0"/>
            <a:ext cx="10515600" cy="1325563"/>
          </a:xfrm>
        </p:spPr>
        <p:txBody>
          <a:bodyPr/>
          <a:lstStyle/>
          <a:p>
            <a:pPr eaLnBrk="1" hangingPunct="1"/>
            <a:r>
              <a:rPr lang="ru-RU" b="1" dirty="0">
                <a:solidFill>
                  <a:srgbClr val="7030A0"/>
                </a:solidFill>
              </a:rPr>
              <a:t>Лот</a:t>
            </a:r>
          </a:p>
        </p:txBody>
      </p:sp>
      <p:sp>
        <p:nvSpPr>
          <p:cNvPr id="37890" name="Rectangle 3"/>
          <p:cNvSpPr>
            <a:spLocks noGrp="1" noChangeArrowheads="1"/>
          </p:cNvSpPr>
          <p:nvPr>
            <p:ph type="body" idx="1"/>
          </p:nvPr>
        </p:nvSpPr>
        <p:spPr>
          <a:xfrm>
            <a:off x="838200" y="1552150"/>
            <a:ext cx="10515600" cy="4624813"/>
          </a:xfrm>
        </p:spPr>
        <p:txBody>
          <a:bodyPr>
            <a:normAutofit lnSpcReduction="10000"/>
          </a:bodyPr>
          <a:lstStyle/>
          <a:p>
            <a:pPr eaLnBrk="1" hangingPunct="1">
              <a:lnSpc>
                <a:spcPct val="100000"/>
              </a:lnSpc>
              <a:spcBef>
                <a:spcPts val="1600"/>
              </a:spcBef>
            </a:pPr>
            <a:r>
              <a:rPr lang="ru-RU" sz="2400"/>
              <a:t>При размещении заказов на поставки товаров, выполнение работ, оказание услуг </a:t>
            </a:r>
            <a:r>
              <a:rPr lang="ru-RU" sz="2400" b="1"/>
              <a:t>путем</a:t>
            </a:r>
            <a:r>
              <a:rPr lang="ru-RU" sz="2400"/>
              <a:t> </a:t>
            </a:r>
            <a:r>
              <a:rPr lang="ru-RU" sz="2400" b="1"/>
              <a:t>проведения торгов </a:t>
            </a:r>
            <a:r>
              <a:rPr lang="ru-RU" sz="2400"/>
              <a:t>могут выделяться лоты, в отношении которых в извещении о проведении конкурса или аукциона, в конкурсной документации, документации об аукционе отдельно указываются предмет, начальная (максимальная) цена, сроки и иные условия поставки товаров, выполнения работ или оказания услуг. </a:t>
            </a:r>
          </a:p>
          <a:p>
            <a:pPr eaLnBrk="1" hangingPunct="1">
              <a:lnSpc>
                <a:spcPct val="100000"/>
              </a:lnSpc>
              <a:spcBef>
                <a:spcPts val="1600"/>
              </a:spcBef>
            </a:pPr>
            <a:r>
              <a:rPr lang="ru-RU" sz="2400"/>
              <a:t>Участник размещения заказа подает заявку на участие в конкурсе или аукционе в отношении определенного лота. </a:t>
            </a:r>
          </a:p>
          <a:p>
            <a:pPr eaLnBrk="1" hangingPunct="1">
              <a:lnSpc>
                <a:spcPct val="100000"/>
              </a:lnSpc>
              <a:spcBef>
                <a:spcPts val="1600"/>
              </a:spcBef>
            </a:pPr>
            <a:r>
              <a:rPr lang="ru-RU" sz="2400"/>
              <a:t>В отношении каждого лота заключается отдельный государственный или муниципальный контракт.</a:t>
            </a:r>
          </a:p>
          <a:p>
            <a:pPr eaLnBrk="1" hangingPunct="1">
              <a:lnSpc>
                <a:spcPct val="100000"/>
              </a:lnSpc>
              <a:spcBef>
                <a:spcPts val="1600"/>
              </a:spcBef>
              <a:buFontTx/>
              <a:buNone/>
            </a:pPr>
            <a:r>
              <a:rPr lang="ru-RU" sz="2400"/>
              <a:t>(</a:t>
            </a:r>
            <a:r>
              <a:rPr lang="ru-RU" sz="2400" i="1"/>
              <a:t>Статья 10)</a:t>
            </a:r>
          </a:p>
        </p:txBody>
      </p:sp>
    </p:spTree>
    <p:extLst>
      <p:ext uri="{BB962C8B-B14F-4D97-AF65-F5344CB8AC3E}">
        <p14:creationId xmlns:p14="http://schemas.microsoft.com/office/powerpoint/2010/main" val="588198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838200" y="0"/>
            <a:ext cx="10515600" cy="1325563"/>
          </a:xfrm>
        </p:spPr>
        <p:txBody>
          <a:bodyPr>
            <a:normAutofit/>
          </a:bodyPr>
          <a:lstStyle/>
          <a:p>
            <a:pPr eaLnBrk="1" hangingPunct="1"/>
            <a:r>
              <a:rPr lang="ru-RU" b="1" dirty="0">
                <a:solidFill>
                  <a:srgbClr val="7030A0"/>
                </a:solidFill>
              </a:rPr>
              <a:t>Классификация потребности 1</a:t>
            </a:r>
          </a:p>
        </p:txBody>
      </p:sp>
      <p:sp>
        <p:nvSpPr>
          <p:cNvPr id="38914" name="Rectangle 3"/>
          <p:cNvSpPr>
            <a:spLocks noGrp="1" noChangeArrowheads="1"/>
          </p:cNvSpPr>
          <p:nvPr>
            <p:ph type="body" idx="1"/>
          </p:nvPr>
        </p:nvSpPr>
        <p:spPr/>
        <p:txBody>
          <a:bodyPr/>
          <a:lstStyle/>
          <a:p>
            <a:pPr eaLnBrk="1" hangingPunct="1">
              <a:buFontTx/>
              <a:buNone/>
            </a:pPr>
            <a:r>
              <a:rPr lang="ru-RU" i="1" dirty="0"/>
              <a:t>По видам закупаемой продукции:</a:t>
            </a:r>
            <a:endParaRPr lang="ru-RU" dirty="0"/>
          </a:p>
          <a:p>
            <a:pPr eaLnBrk="1" hangingPunct="1"/>
            <a:r>
              <a:rPr lang="ru-RU" dirty="0"/>
              <a:t>товары,</a:t>
            </a:r>
          </a:p>
          <a:p>
            <a:pPr eaLnBrk="1" hangingPunct="1"/>
            <a:r>
              <a:rPr lang="ru-RU" dirty="0"/>
              <a:t>работы,</a:t>
            </a:r>
          </a:p>
          <a:p>
            <a:pPr eaLnBrk="1" hangingPunct="1"/>
            <a:r>
              <a:rPr lang="ru-RU" dirty="0"/>
              <a:t>услуги,</a:t>
            </a:r>
          </a:p>
          <a:p>
            <a:pPr eaLnBrk="1" hangingPunct="1"/>
            <a:r>
              <a:rPr lang="ru-RU" dirty="0"/>
              <a:t>интеллектуальные закупки.</a:t>
            </a:r>
          </a:p>
        </p:txBody>
      </p:sp>
    </p:spTree>
    <p:extLst>
      <p:ext uri="{BB962C8B-B14F-4D97-AF65-F5344CB8AC3E}">
        <p14:creationId xmlns:p14="http://schemas.microsoft.com/office/powerpoint/2010/main" val="1546852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838200" y="0"/>
            <a:ext cx="10515600" cy="1325563"/>
          </a:xfrm>
        </p:spPr>
        <p:txBody>
          <a:bodyPr>
            <a:normAutofit/>
          </a:bodyPr>
          <a:lstStyle/>
          <a:p>
            <a:pPr eaLnBrk="1" hangingPunct="1"/>
            <a:r>
              <a:rPr lang="ru-RU" b="1" dirty="0">
                <a:solidFill>
                  <a:srgbClr val="7030A0"/>
                </a:solidFill>
              </a:rPr>
              <a:t>Классификация потребности 2</a:t>
            </a:r>
          </a:p>
        </p:txBody>
      </p:sp>
      <p:sp>
        <p:nvSpPr>
          <p:cNvPr id="39938" name="Rectangle 3"/>
          <p:cNvSpPr>
            <a:spLocks noGrp="1" noChangeArrowheads="1"/>
          </p:cNvSpPr>
          <p:nvPr>
            <p:ph type="body" idx="1"/>
          </p:nvPr>
        </p:nvSpPr>
        <p:spPr/>
        <p:txBody>
          <a:bodyPr/>
          <a:lstStyle/>
          <a:p>
            <a:pPr eaLnBrk="1" hangingPunct="1">
              <a:buFontTx/>
              <a:buNone/>
            </a:pPr>
            <a:r>
              <a:rPr lang="ru-RU"/>
              <a:t> </a:t>
            </a:r>
            <a:r>
              <a:rPr lang="ru-RU" i="1"/>
              <a:t>По предназначению:</a:t>
            </a:r>
            <a:endParaRPr lang="ru-RU"/>
          </a:p>
          <a:p>
            <a:pPr eaLnBrk="1" hangingPunct="1"/>
            <a:r>
              <a:rPr lang="ru-RU"/>
              <a:t>для выполнения закрепленных за заказчиком государственных услуг;</a:t>
            </a:r>
          </a:p>
          <a:p>
            <a:pPr eaLnBrk="1" hangingPunct="1"/>
            <a:r>
              <a:rPr lang="ru-RU"/>
              <a:t> для обеспечения функционирования подразделений заказчика.</a:t>
            </a:r>
          </a:p>
        </p:txBody>
      </p:sp>
    </p:spTree>
    <p:extLst>
      <p:ext uri="{BB962C8B-B14F-4D97-AF65-F5344CB8AC3E}">
        <p14:creationId xmlns:p14="http://schemas.microsoft.com/office/powerpoint/2010/main" val="273952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981876" y="0"/>
            <a:ext cx="10972800" cy="1143000"/>
          </a:xfrm>
        </p:spPr>
        <p:txBody>
          <a:bodyPr>
            <a:normAutofit/>
          </a:bodyPr>
          <a:lstStyle/>
          <a:p>
            <a:pPr eaLnBrk="1" hangingPunct="1"/>
            <a:r>
              <a:rPr lang="ru-RU" b="1" dirty="0">
                <a:solidFill>
                  <a:srgbClr val="7030A0"/>
                </a:solidFill>
              </a:rPr>
              <a:t>Классификация потребности 3</a:t>
            </a:r>
          </a:p>
        </p:txBody>
      </p:sp>
      <p:sp>
        <p:nvSpPr>
          <p:cNvPr id="40962" name="Rectangle 3"/>
          <p:cNvSpPr>
            <a:spLocks noGrp="1" noChangeArrowheads="1"/>
          </p:cNvSpPr>
          <p:nvPr>
            <p:ph type="body" idx="1"/>
          </p:nvPr>
        </p:nvSpPr>
        <p:spPr/>
        <p:txBody>
          <a:bodyPr/>
          <a:lstStyle/>
          <a:p>
            <a:pPr eaLnBrk="1" hangingPunct="1">
              <a:buFontTx/>
              <a:buNone/>
            </a:pPr>
            <a:r>
              <a:rPr lang="ru-RU" i="1"/>
              <a:t>По уровню централизации закупок:</a:t>
            </a:r>
            <a:endParaRPr lang="ru-RU"/>
          </a:p>
          <a:p>
            <a:pPr eaLnBrk="1" hangingPunct="1"/>
            <a:r>
              <a:rPr lang="ru-RU"/>
              <a:t>полностью централизованные;</a:t>
            </a:r>
          </a:p>
          <a:p>
            <a:pPr eaLnBrk="1" hangingPunct="1"/>
            <a:r>
              <a:rPr lang="ru-RU"/>
              <a:t>частично централизованные;</a:t>
            </a:r>
          </a:p>
          <a:p>
            <a:pPr eaLnBrk="1" hangingPunct="1"/>
            <a:r>
              <a:rPr lang="ru-RU"/>
              <a:t>децентрализованные. </a:t>
            </a:r>
          </a:p>
        </p:txBody>
      </p:sp>
    </p:spTree>
    <p:extLst>
      <p:ext uri="{BB962C8B-B14F-4D97-AF65-F5344CB8AC3E}">
        <p14:creationId xmlns:p14="http://schemas.microsoft.com/office/powerpoint/2010/main" val="607746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838200" y="0"/>
            <a:ext cx="10515600" cy="1325563"/>
          </a:xfrm>
        </p:spPr>
        <p:txBody>
          <a:bodyPr>
            <a:normAutofit/>
          </a:bodyPr>
          <a:lstStyle/>
          <a:p>
            <a:pPr eaLnBrk="1" hangingPunct="1"/>
            <a:r>
              <a:rPr lang="ru-RU" b="1" dirty="0">
                <a:solidFill>
                  <a:srgbClr val="7030A0"/>
                </a:solidFill>
              </a:rPr>
              <a:t>Классификация потребности 4</a:t>
            </a:r>
          </a:p>
        </p:txBody>
      </p:sp>
      <p:sp>
        <p:nvSpPr>
          <p:cNvPr id="41986" name="Rectangle 3"/>
          <p:cNvSpPr>
            <a:spLocks noGrp="1" noChangeArrowheads="1"/>
          </p:cNvSpPr>
          <p:nvPr>
            <p:ph type="body" idx="1"/>
          </p:nvPr>
        </p:nvSpPr>
        <p:spPr/>
        <p:txBody>
          <a:bodyPr/>
          <a:lstStyle/>
          <a:p>
            <a:pPr eaLnBrk="1" hangingPunct="1">
              <a:buFontTx/>
              <a:buNone/>
            </a:pPr>
            <a:r>
              <a:rPr lang="ru-RU" i="1" dirty="0"/>
              <a:t>По периодичности возникновения:</a:t>
            </a:r>
            <a:endParaRPr lang="ru-RU" dirty="0"/>
          </a:p>
          <a:p>
            <a:pPr eaLnBrk="1" hangingPunct="1"/>
            <a:r>
              <a:rPr lang="ru-RU" dirty="0"/>
              <a:t>постоянные; </a:t>
            </a:r>
          </a:p>
          <a:p>
            <a:pPr eaLnBrk="1" hangingPunct="1"/>
            <a:r>
              <a:rPr lang="ru-RU" dirty="0"/>
              <a:t>периодические;</a:t>
            </a:r>
          </a:p>
          <a:p>
            <a:pPr eaLnBrk="1" hangingPunct="1"/>
            <a:r>
              <a:rPr lang="ru-RU" dirty="0"/>
              <a:t>разовые.</a:t>
            </a:r>
          </a:p>
        </p:txBody>
      </p:sp>
    </p:spTree>
    <p:extLst>
      <p:ext uri="{BB962C8B-B14F-4D97-AF65-F5344CB8AC3E}">
        <p14:creationId xmlns:p14="http://schemas.microsoft.com/office/powerpoint/2010/main" val="2528977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825372" y="0"/>
            <a:ext cx="10515600" cy="1325563"/>
          </a:xfrm>
        </p:spPr>
        <p:txBody>
          <a:bodyPr>
            <a:normAutofit/>
          </a:bodyPr>
          <a:lstStyle/>
          <a:p>
            <a:pPr eaLnBrk="1" hangingPunct="1"/>
            <a:r>
              <a:rPr lang="ru-RU" b="1" dirty="0">
                <a:solidFill>
                  <a:srgbClr val="7030A0"/>
                </a:solidFill>
              </a:rPr>
              <a:t>Классификация потребности 5</a:t>
            </a:r>
          </a:p>
        </p:txBody>
      </p:sp>
      <p:sp>
        <p:nvSpPr>
          <p:cNvPr id="43010" name="Rectangle 4"/>
          <p:cNvSpPr>
            <a:spLocks noGrp="1" noChangeArrowheads="1"/>
          </p:cNvSpPr>
          <p:nvPr>
            <p:ph type="body" idx="1"/>
          </p:nvPr>
        </p:nvSpPr>
        <p:spPr/>
        <p:txBody>
          <a:bodyPr/>
          <a:lstStyle/>
          <a:p>
            <a:pPr eaLnBrk="1" hangingPunct="1">
              <a:buFontTx/>
              <a:buNone/>
            </a:pPr>
            <a:r>
              <a:rPr lang="ru-RU" i="1" dirty="0"/>
              <a:t>По объему закупок:</a:t>
            </a:r>
            <a:endParaRPr lang="ru-RU" dirty="0"/>
          </a:p>
          <a:p>
            <a:pPr eaLnBrk="1" hangingPunct="1"/>
            <a:r>
              <a:rPr lang="ru-RU" dirty="0"/>
              <a:t>крупнейшие;</a:t>
            </a:r>
          </a:p>
          <a:p>
            <a:pPr eaLnBrk="1" hangingPunct="1"/>
            <a:r>
              <a:rPr lang="ru-RU" dirty="0"/>
              <a:t>малые;</a:t>
            </a:r>
          </a:p>
          <a:p>
            <a:pPr eaLnBrk="1" hangingPunct="1"/>
            <a:r>
              <a:rPr lang="ru-RU" dirty="0"/>
              <a:t>остальные.</a:t>
            </a:r>
          </a:p>
          <a:p>
            <a:pPr eaLnBrk="1" hangingPunct="1">
              <a:buFontTx/>
              <a:buNone/>
            </a:pPr>
            <a:endParaRPr lang="ru-RU" dirty="0"/>
          </a:p>
        </p:txBody>
      </p:sp>
    </p:spTree>
    <p:extLst>
      <p:ext uri="{BB962C8B-B14F-4D97-AF65-F5344CB8AC3E}">
        <p14:creationId xmlns:p14="http://schemas.microsoft.com/office/powerpoint/2010/main" val="414865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ru-RU" altLang="ru-RU" b="1">
                <a:solidFill>
                  <a:srgbClr val="7030A0"/>
                </a:solidFill>
              </a:rPr>
              <a:t>План лекции</a:t>
            </a:r>
            <a:r>
              <a:rPr lang="ru-RU" altLang="ru-RU">
                <a:solidFill>
                  <a:srgbClr val="7030A0"/>
                </a:solidFill>
              </a:rPr>
              <a:t>:</a:t>
            </a:r>
          </a:p>
        </p:txBody>
      </p:sp>
      <p:sp>
        <p:nvSpPr>
          <p:cNvPr id="3075" name="Rectangle 3"/>
          <p:cNvSpPr>
            <a:spLocks noGrp="1" noChangeArrowheads="1"/>
          </p:cNvSpPr>
          <p:nvPr>
            <p:ph type="body" idx="1"/>
          </p:nvPr>
        </p:nvSpPr>
        <p:spPr/>
        <p:txBody>
          <a:bodyPr/>
          <a:lstStyle/>
          <a:p>
            <a:pPr eaLnBrk="1" hangingPunct="1">
              <a:lnSpc>
                <a:spcPct val="90000"/>
              </a:lnSpc>
            </a:pPr>
            <a:r>
              <a:rPr lang="ru-RU" altLang="ru-RU" dirty="0"/>
              <a:t>Нормативная база и основные определения</a:t>
            </a:r>
          </a:p>
          <a:p>
            <a:pPr eaLnBrk="1" hangingPunct="1">
              <a:lnSpc>
                <a:spcPct val="90000"/>
              </a:lnSpc>
            </a:pPr>
            <a:r>
              <a:rPr lang="ru-RU" altLang="ru-RU" dirty="0"/>
              <a:t>Планирование закупок</a:t>
            </a:r>
          </a:p>
          <a:p>
            <a:pPr eaLnBrk="1" hangingPunct="1">
              <a:lnSpc>
                <a:spcPct val="90000"/>
              </a:lnSpc>
            </a:pPr>
            <a:r>
              <a:rPr lang="ru-RU" altLang="ru-RU" dirty="0"/>
              <a:t>Обоснование НМЦК</a:t>
            </a:r>
          </a:p>
          <a:p>
            <a:pPr eaLnBrk="1" hangingPunct="1">
              <a:lnSpc>
                <a:spcPct val="90000"/>
              </a:lnSpc>
            </a:pPr>
            <a:r>
              <a:rPr lang="ru-RU" altLang="ru-RU" dirty="0"/>
              <a:t>Обзор закупочных процедур</a:t>
            </a:r>
          </a:p>
          <a:p>
            <a:pPr eaLnBrk="1" hangingPunct="1">
              <a:lnSpc>
                <a:spcPct val="90000"/>
              </a:lnSpc>
            </a:pPr>
            <a:r>
              <a:rPr lang="ru-RU" altLang="ru-RU" dirty="0"/>
              <a:t>Электронный аукцион</a:t>
            </a:r>
          </a:p>
          <a:p>
            <a:pPr eaLnBrk="1" hangingPunct="1">
              <a:lnSpc>
                <a:spcPct val="90000"/>
              </a:lnSpc>
            </a:pPr>
            <a:r>
              <a:rPr lang="ru-RU" altLang="ru-RU" dirty="0"/>
              <a:t>Исполнение контракта</a:t>
            </a:r>
          </a:p>
          <a:p>
            <a:pPr eaLnBrk="1" hangingPunct="1">
              <a:lnSpc>
                <a:spcPct val="90000"/>
              </a:lnSpc>
            </a:pPr>
            <a:r>
              <a:rPr lang="ru-RU" altLang="ru-RU" dirty="0"/>
              <a:t>223-ФЗ</a:t>
            </a:r>
          </a:p>
          <a:p>
            <a:pPr eaLnBrk="1" hangingPunct="1">
              <a:lnSpc>
                <a:spcPct val="90000"/>
              </a:lnSpc>
            </a:pPr>
            <a:endParaRPr lang="ru-RU" altLang="ru-RU" dirty="0"/>
          </a:p>
          <a:p>
            <a:pPr eaLnBrk="1" hangingPunct="1">
              <a:lnSpc>
                <a:spcPct val="90000"/>
              </a:lnSpc>
            </a:pPr>
            <a:endParaRPr lang="ru-RU" altLang="ru-RU" dirty="0"/>
          </a:p>
        </p:txBody>
      </p:sp>
    </p:spTree>
    <p:extLst>
      <p:ext uri="{BB962C8B-B14F-4D97-AF65-F5344CB8AC3E}">
        <p14:creationId xmlns:p14="http://schemas.microsoft.com/office/powerpoint/2010/main" val="4163541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nSpc>
                <a:spcPct val="150000"/>
              </a:lnSpc>
              <a:spcBef>
                <a:spcPts val="0"/>
              </a:spcBef>
            </a:pPr>
            <a:r>
              <a:rPr lang="ru-RU" dirty="0"/>
              <a:t>Метод сопоставимых рыночных цен (анализа рынка)</a:t>
            </a:r>
          </a:p>
          <a:p>
            <a:pPr>
              <a:lnSpc>
                <a:spcPct val="150000"/>
              </a:lnSpc>
              <a:spcBef>
                <a:spcPts val="0"/>
              </a:spcBef>
            </a:pPr>
            <a:r>
              <a:rPr lang="ru-RU" dirty="0"/>
              <a:t>Нормативный метод</a:t>
            </a:r>
          </a:p>
          <a:p>
            <a:pPr>
              <a:lnSpc>
                <a:spcPct val="150000"/>
              </a:lnSpc>
              <a:spcBef>
                <a:spcPts val="0"/>
              </a:spcBef>
            </a:pPr>
            <a:r>
              <a:rPr lang="ru-RU" dirty="0"/>
              <a:t>Тарифный метод</a:t>
            </a:r>
          </a:p>
          <a:p>
            <a:pPr>
              <a:lnSpc>
                <a:spcPct val="150000"/>
              </a:lnSpc>
              <a:spcBef>
                <a:spcPts val="0"/>
              </a:spcBef>
            </a:pPr>
            <a:r>
              <a:rPr lang="ru-RU" dirty="0"/>
              <a:t>Проектно-сметный метод</a:t>
            </a:r>
          </a:p>
          <a:p>
            <a:pPr>
              <a:lnSpc>
                <a:spcPct val="150000"/>
              </a:lnSpc>
              <a:spcBef>
                <a:spcPts val="0"/>
              </a:spcBef>
            </a:pPr>
            <a:r>
              <a:rPr lang="ru-RU" dirty="0"/>
              <a:t>Затратный метод</a:t>
            </a:r>
            <a:endParaRPr lang="ru-RU" sz="2000" dirty="0"/>
          </a:p>
        </p:txBody>
      </p:sp>
      <p:sp>
        <p:nvSpPr>
          <p:cNvPr id="2" name="Заголовок 1"/>
          <p:cNvSpPr>
            <a:spLocks noGrp="1"/>
          </p:cNvSpPr>
          <p:nvPr>
            <p:ph type="title"/>
          </p:nvPr>
        </p:nvSpPr>
        <p:spPr>
          <a:xfrm>
            <a:off x="838200" y="0"/>
            <a:ext cx="10515600" cy="1325563"/>
          </a:xfrm>
        </p:spPr>
        <p:txBody>
          <a:bodyPr>
            <a:normAutofit/>
          </a:bodyPr>
          <a:lstStyle/>
          <a:p>
            <a:r>
              <a:rPr lang="ru-RU" b="1" dirty="0">
                <a:solidFill>
                  <a:srgbClr val="7030A0"/>
                </a:solidFill>
              </a:rPr>
              <a:t>Обоснование НМЦ</a:t>
            </a:r>
          </a:p>
        </p:txBody>
      </p:sp>
    </p:spTree>
    <p:extLst>
      <p:ext uri="{BB962C8B-B14F-4D97-AF65-F5344CB8AC3E}">
        <p14:creationId xmlns:p14="http://schemas.microsoft.com/office/powerpoint/2010/main" val="2449119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2533" y="0"/>
            <a:ext cx="11233247" cy="1368152"/>
          </a:xfrm>
        </p:spPr>
        <p:txBody>
          <a:bodyPr>
            <a:scene3d>
              <a:camera prst="orthographicFront"/>
              <a:lightRig rig="soft" dir="t">
                <a:rot lat="0" lon="0" rev="10800000"/>
              </a:lightRig>
            </a:scene3d>
            <a:sp3d>
              <a:bevelT w="27940" h="12700"/>
              <a:contourClr>
                <a:srgbClr val="DDDDDD"/>
              </a:contourClr>
            </a:sp3d>
          </a:bodyPr>
          <a:lstStyle/>
          <a:p>
            <a:pPr marL="0" indent="0">
              <a:buNone/>
            </a:pPr>
            <a:r>
              <a:rPr lang="ru-RU" b="1" dirty="0">
                <a:solidFill>
                  <a:srgbClr val="7030A0"/>
                </a:solidFill>
              </a:rPr>
              <a:t>Метод анализа рынка</a:t>
            </a:r>
          </a:p>
        </p:txBody>
      </p:sp>
      <p:graphicFrame>
        <p:nvGraphicFramePr>
          <p:cNvPr id="5" name="Таблица 4"/>
          <p:cNvGraphicFramePr>
            <a:graphicFrameLocks noGrp="1"/>
          </p:cNvGraphicFramePr>
          <p:nvPr>
            <p:extLst>
              <p:ext uri="{D42A27DB-BD31-4B8C-83A1-F6EECF244321}">
                <p14:modId xmlns:p14="http://schemas.microsoft.com/office/powerpoint/2010/main" val="1155039482"/>
              </p:ext>
            </p:extLst>
          </p:nvPr>
        </p:nvGraphicFramePr>
        <p:xfrm>
          <a:off x="667088" y="1488010"/>
          <a:ext cx="10981299" cy="3779520"/>
        </p:xfrm>
        <a:graphic>
          <a:graphicData uri="http://schemas.openxmlformats.org/drawingml/2006/table">
            <a:tbl>
              <a:tblPr firstRow="1" bandRow="1">
                <a:tableStyleId>{2D5ABB26-0587-4C30-8999-92F81FD0307C}</a:tableStyleId>
              </a:tblPr>
              <a:tblGrid>
                <a:gridCol w="5494586">
                  <a:extLst>
                    <a:ext uri="{9D8B030D-6E8A-4147-A177-3AD203B41FA5}">
                      <a16:colId xmlns:a16="http://schemas.microsoft.com/office/drawing/2014/main" val="20000"/>
                    </a:ext>
                  </a:extLst>
                </a:gridCol>
                <a:gridCol w="5486713">
                  <a:extLst>
                    <a:ext uri="{9D8B030D-6E8A-4147-A177-3AD203B41FA5}">
                      <a16:colId xmlns:a16="http://schemas.microsoft.com/office/drawing/2014/main" val="20001"/>
                    </a:ext>
                  </a:extLst>
                </a:gridCol>
              </a:tblGrid>
              <a:tr h="2310763">
                <a:tc>
                  <a:txBody>
                    <a:bodyPr/>
                    <a:lstStyle/>
                    <a:p>
                      <a:pPr algn="ctr"/>
                      <a:r>
                        <a:rPr lang="ru-RU" sz="5400" b="1" dirty="0">
                          <a:solidFill>
                            <a:srgbClr val="00B122"/>
                          </a:solidFill>
                          <a:sym typeface="Wingdings"/>
                        </a:rPr>
                        <a:t></a:t>
                      </a:r>
                    </a:p>
                    <a:p>
                      <a:pPr lvl="0">
                        <a:spcBef>
                          <a:spcPts val="1200"/>
                        </a:spcBef>
                      </a:pPr>
                      <a:r>
                        <a:rPr lang="ru-RU" sz="2400" dirty="0"/>
                        <a:t>Наиболее понятный способ для заказчиков - минимизация риска допущения ошибок при расчете цены</a:t>
                      </a:r>
                    </a:p>
                    <a:p>
                      <a:endParaRPr lang="ru-RU" sz="2400" dirty="0"/>
                    </a:p>
                  </a:txBody>
                  <a:tcPr/>
                </a:tc>
                <a:tc>
                  <a:txBody>
                    <a:bodyPr/>
                    <a:lstStyle/>
                    <a:p>
                      <a:pPr algn="ctr"/>
                      <a:r>
                        <a:rPr lang="ru-RU" sz="5400">
                          <a:solidFill>
                            <a:srgbClr val="FF0000"/>
                          </a:solidFill>
                          <a:sym typeface="Wingdings"/>
                        </a:rPr>
                        <a:t></a:t>
                      </a:r>
                    </a:p>
                    <a:p>
                      <a:pPr marL="342900" lvl="0" indent="-342900">
                        <a:spcBef>
                          <a:spcPts val="1200"/>
                        </a:spcBef>
                        <a:buFont typeface="Arial"/>
                        <a:buChar char="•"/>
                      </a:pPr>
                      <a:r>
                        <a:rPr lang="ru-RU" sz="2400" dirty="0"/>
                        <a:t>Возможность ошибок/злоупотреблений при выборе источника информации </a:t>
                      </a:r>
                    </a:p>
                    <a:p>
                      <a:pPr marL="342900" lvl="0" indent="-342900">
                        <a:spcBef>
                          <a:spcPts val="1200"/>
                        </a:spcBef>
                        <a:buFont typeface="Arial"/>
                        <a:buChar char="•"/>
                      </a:pPr>
                      <a:r>
                        <a:rPr lang="ru-RU" sz="2400" dirty="0"/>
                        <a:t>Возможность определения некорректной цены по причине значительного разброса цен</a:t>
                      </a:r>
                    </a:p>
                    <a:p>
                      <a:endParaRPr lang="ru-RU" sz="240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9513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403" y="166760"/>
            <a:ext cx="10972800" cy="836712"/>
          </a:xfrm>
        </p:spPr>
        <p:txBody>
          <a:bodyPr>
            <a:noAutofit/>
            <a:scene3d>
              <a:camera prst="orthographicFront"/>
              <a:lightRig rig="soft" dir="t">
                <a:rot lat="0" lon="0" rev="10800000"/>
              </a:lightRig>
            </a:scene3d>
            <a:sp3d>
              <a:bevelT w="27940" h="12700"/>
              <a:contourClr>
                <a:srgbClr val="DDDDDD"/>
              </a:contourClr>
            </a:sp3d>
          </a:bodyPr>
          <a:lstStyle/>
          <a:p>
            <a:pPr marL="0" indent="0">
              <a:buNone/>
            </a:pPr>
            <a:r>
              <a:rPr lang="ru-RU" dirty="0"/>
              <a:t>Метод сопоставимых рыночных цен</a:t>
            </a:r>
          </a:p>
        </p:txBody>
      </p:sp>
      <p:sp>
        <p:nvSpPr>
          <p:cNvPr id="6" name="Прямоугольник 5"/>
          <p:cNvSpPr/>
          <p:nvPr/>
        </p:nvSpPr>
        <p:spPr>
          <a:xfrm>
            <a:off x="373845" y="1509576"/>
            <a:ext cx="11041227" cy="1015663"/>
          </a:xfrm>
          <a:prstGeom prst="rect">
            <a:avLst/>
          </a:prstGeom>
        </p:spPr>
        <p:txBody>
          <a:bodyPr wrap="square">
            <a:spAutoFit/>
          </a:bodyPr>
          <a:lstStyle/>
          <a:p>
            <a:r>
              <a:rPr lang="ru-RU" sz="2000" dirty="0">
                <a:cs typeface="Times New Roman" pitchFamily="18" charset="0"/>
              </a:rPr>
              <a:t>установление начальной (максимальной) цены контракта на основании информации о рыночных ценах </a:t>
            </a:r>
            <a:r>
              <a:rPr lang="ru-RU" sz="2000" b="1" dirty="0">
                <a:cs typeface="Times New Roman" pitchFamily="18" charset="0"/>
              </a:rPr>
              <a:t>идентичных</a:t>
            </a:r>
            <a:r>
              <a:rPr lang="ru-RU" sz="2000" dirty="0">
                <a:cs typeface="Times New Roman" pitchFamily="18" charset="0"/>
              </a:rPr>
              <a:t> товаров, работ, услуг, планируемых к закупкам, при отсутствии идентичных товаров, работ и услуг - </a:t>
            </a:r>
            <a:r>
              <a:rPr lang="ru-RU" sz="2000" b="1" dirty="0">
                <a:cs typeface="Times New Roman" pitchFamily="18" charset="0"/>
              </a:rPr>
              <a:t>однородных</a:t>
            </a:r>
            <a:r>
              <a:rPr lang="ru-RU" sz="2000" dirty="0">
                <a:cs typeface="Times New Roman" pitchFamily="18" charset="0"/>
              </a:rPr>
              <a:t> товаров, работ, услуг</a:t>
            </a:r>
          </a:p>
        </p:txBody>
      </p:sp>
      <p:graphicFrame>
        <p:nvGraphicFramePr>
          <p:cNvPr id="3" name="Схема 2"/>
          <p:cNvGraphicFramePr/>
          <p:nvPr>
            <p:extLst>
              <p:ext uri="{D42A27DB-BD31-4B8C-83A1-F6EECF244321}">
                <p14:modId xmlns:p14="http://schemas.microsoft.com/office/powerpoint/2010/main" val="110099252"/>
              </p:ext>
            </p:extLst>
          </p:nvPr>
        </p:nvGraphicFramePr>
        <p:xfrm>
          <a:off x="551631" y="2552708"/>
          <a:ext cx="11173728" cy="3932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928087" y="897937"/>
            <a:ext cx="4137671" cy="584776"/>
          </a:xfrm>
          <a:prstGeom prst="rect">
            <a:avLst/>
          </a:prstGeom>
          <a:noFill/>
        </p:spPr>
        <p:txBody>
          <a:bodyPr wrap="none" rtlCol="0">
            <a:spAutoFit/>
          </a:bodyPr>
          <a:lstStyle/>
          <a:p>
            <a:r>
              <a:rPr lang="ru-RU" sz="3200" b="1" dirty="0"/>
              <a:t>приоритетный метод!</a:t>
            </a:r>
            <a:endParaRPr lang="ru-RU" sz="3200" b="1"/>
          </a:p>
        </p:txBody>
      </p:sp>
    </p:spTree>
    <p:extLst>
      <p:ext uri="{BB962C8B-B14F-4D97-AF65-F5344CB8AC3E}">
        <p14:creationId xmlns:p14="http://schemas.microsoft.com/office/powerpoint/2010/main" val="2863006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488" y="260648"/>
            <a:ext cx="11693180" cy="720080"/>
          </a:xfrm>
        </p:spPr>
        <p:txBody>
          <a:bodyPr>
            <a:scene3d>
              <a:camera prst="orthographicFront"/>
              <a:lightRig rig="soft" dir="t">
                <a:rot lat="0" lon="0" rev="10800000"/>
              </a:lightRig>
            </a:scene3d>
            <a:sp3d>
              <a:bevelT w="27940" h="12700"/>
              <a:contourClr>
                <a:srgbClr val="DDDDDD"/>
              </a:contourClr>
            </a:sp3d>
          </a:bodyPr>
          <a:lstStyle/>
          <a:p>
            <a:pPr marL="0" indent="0">
              <a:buNone/>
            </a:pPr>
            <a:r>
              <a:rPr lang="ru-RU" dirty="0"/>
              <a:t>В целях получения ценовой информации:</a:t>
            </a:r>
          </a:p>
        </p:txBody>
      </p:sp>
      <p:graphicFrame>
        <p:nvGraphicFramePr>
          <p:cNvPr id="4" name="Схема 3"/>
          <p:cNvGraphicFramePr/>
          <p:nvPr>
            <p:extLst>
              <p:ext uri="{D42A27DB-BD31-4B8C-83A1-F6EECF244321}">
                <p14:modId xmlns:p14="http://schemas.microsoft.com/office/powerpoint/2010/main" val="998282361"/>
              </p:ext>
            </p:extLst>
          </p:nvPr>
        </p:nvGraphicFramePr>
        <p:xfrm>
          <a:off x="505532" y="1269940"/>
          <a:ext cx="11233248" cy="5254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778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254" y="184547"/>
            <a:ext cx="10972800" cy="836712"/>
          </a:xfrm>
        </p:spPr>
        <p:txBody>
          <a:bodyPr>
            <a:normAutofit/>
          </a:bodyPr>
          <a:lstStyle/>
          <a:p>
            <a:pPr marL="0" indent="0">
              <a:buNone/>
            </a:pPr>
            <a:r>
              <a:rPr lang="ru-RU" b="1" dirty="0">
                <a:solidFill>
                  <a:srgbClr val="7030A0"/>
                </a:solidFill>
              </a:rPr>
              <a:t>Нормативный метод</a:t>
            </a:r>
          </a:p>
        </p:txBody>
      </p:sp>
      <p:sp>
        <p:nvSpPr>
          <p:cNvPr id="5" name="Прямоугольник 4"/>
          <p:cNvSpPr/>
          <p:nvPr/>
        </p:nvSpPr>
        <p:spPr>
          <a:xfrm>
            <a:off x="436173" y="1628800"/>
            <a:ext cx="11378986" cy="1569660"/>
          </a:xfrm>
          <a:prstGeom prst="rect">
            <a:avLst/>
          </a:prstGeom>
        </p:spPr>
        <p:txBody>
          <a:bodyPr wrap="square">
            <a:spAutoFit/>
          </a:bodyPr>
          <a:lstStyle/>
          <a:p>
            <a:r>
              <a:rPr lang="ru-RU" sz="2400" dirty="0"/>
              <a:t>заключается в расчете начальной (максимальной) цены контракта, цены контракта, заключаемого </a:t>
            </a:r>
            <a:r>
              <a:rPr lang="ru-RU" sz="2400" dirty="0">
                <a:solidFill>
                  <a:srgbClr val="FF0000"/>
                </a:solidFill>
              </a:rPr>
              <a:t>с единственным поставщиком (подрядчиком, исполнителем), </a:t>
            </a:r>
            <a:r>
              <a:rPr lang="ru-RU" sz="2400" dirty="0"/>
              <a:t>на основе требований к закупаемым товарам, работам, услугам, в случае, если такие требования предусматривают </a:t>
            </a:r>
            <a:r>
              <a:rPr lang="ru-RU" sz="2400" dirty="0">
                <a:solidFill>
                  <a:srgbClr val="FF0000"/>
                </a:solidFill>
              </a:rPr>
              <a:t>установление предельных цен товаров</a:t>
            </a:r>
            <a:r>
              <a:rPr lang="ru-RU" sz="2400" dirty="0"/>
              <a:t>, работ и услуг.</a:t>
            </a:r>
          </a:p>
        </p:txBody>
      </p:sp>
    </p:spTree>
    <p:extLst>
      <p:ext uri="{BB962C8B-B14F-4D97-AF65-F5344CB8AC3E}">
        <p14:creationId xmlns:p14="http://schemas.microsoft.com/office/powerpoint/2010/main" val="3823561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254" y="184547"/>
            <a:ext cx="10972800" cy="836712"/>
          </a:xfrm>
        </p:spPr>
        <p:txBody>
          <a:bodyPr>
            <a:normAutofit/>
          </a:bodyPr>
          <a:lstStyle/>
          <a:p>
            <a:pPr marL="0" indent="0">
              <a:buNone/>
            </a:pPr>
            <a:r>
              <a:rPr lang="ru-RU" dirty="0"/>
              <a:t> </a:t>
            </a:r>
            <a:r>
              <a:rPr lang="ru-RU" b="1" dirty="0">
                <a:solidFill>
                  <a:srgbClr val="7030A0"/>
                </a:solidFill>
              </a:rPr>
              <a:t>Тарифный метод</a:t>
            </a:r>
          </a:p>
        </p:txBody>
      </p:sp>
      <p:sp>
        <p:nvSpPr>
          <p:cNvPr id="5" name="Прямоугольник 4"/>
          <p:cNvSpPr/>
          <p:nvPr/>
        </p:nvSpPr>
        <p:spPr>
          <a:xfrm>
            <a:off x="436173" y="1628800"/>
            <a:ext cx="11378986" cy="1569660"/>
          </a:xfrm>
          <a:prstGeom prst="rect">
            <a:avLst/>
          </a:prstGeom>
        </p:spPr>
        <p:txBody>
          <a:bodyPr wrap="square">
            <a:spAutoFit/>
          </a:bodyPr>
          <a:lstStyle/>
          <a:p>
            <a:r>
              <a:rPr lang="ru-RU" sz="2400" dirty="0"/>
              <a:t>применяется заказчиком, если в соответствии с законодательством Российской Федерации цены закупаемых товаров, работ, услуг для обеспечения государственных и муниципальных нужд подлежат государственному регулированию или установлены муниципальными правовыми актами</a:t>
            </a:r>
          </a:p>
        </p:txBody>
      </p:sp>
    </p:spTree>
    <p:extLst>
      <p:ext uri="{BB962C8B-B14F-4D97-AF65-F5344CB8AC3E}">
        <p14:creationId xmlns:p14="http://schemas.microsoft.com/office/powerpoint/2010/main" val="1654927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316" y="119544"/>
            <a:ext cx="9958553" cy="1143000"/>
          </a:xfrm>
        </p:spPr>
        <p:txBody>
          <a:bodyPr>
            <a:normAutofit/>
            <a:scene3d>
              <a:camera prst="orthographicFront"/>
              <a:lightRig rig="soft" dir="t">
                <a:rot lat="0" lon="0" rev="10800000"/>
              </a:lightRig>
            </a:scene3d>
            <a:sp3d>
              <a:bevelT w="27940" h="12700"/>
              <a:contourClr>
                <a:srgbClr val="DDDDDD"/>
              </a:contourClr>
            </a:sp3d>
          </a:bodyPr>
          <a:lstStyle/>
          <a:p>
            <a:pPr marL="0" indent="0">
              <a:buNone/>
            </a:pPr>
            <a:r>
              <a:rPr lang="ru-RU" sz="4900" b="1" dirty="0">
                <a:solidFill>
                  <a:srgbClr val="7030A0"/>
                </a:solidFill>
              </a:rPr>
              <a:t>Тарифный метод</a:t>
            </a:r>
            <a:endParaRPr lang="ru-RU" b="1" dirty="0">
              <a:solidFill>
                <a:srgbClr val="7030A0"/>
              </a:solidFill>
            </a:endParaRPr>
          </a:p>
        </p:txBody>
      </p:sp>
      <p:sp>
        <p:nvSpPr>
          <p:cNvPr id="3" name="Содержимое 2"/>
          <p:cNvSpPr>
            <a:spLocks noGrp="1"/>
          </p:cNvSpPr>
          <p:nvPr>
            <p:ph sz="quarter" idx="4294967295"/>
          </p:nvPr>
        </p:nvSpPr>
        <p:spPr>
          <a:xfrm>
            <a:off x="431371" y="2060848"/>
            <a:ext cx="10945216" cy="3840488"/>
          </a:xfrm>
          <a:prstGeom prst="rect">
            <a:avLst/>
          </a:prstGeom>
        </p:spPr>
        <p:txBody>
          <a:bodyPr/>
          <a:lstStyle/>
          <a:p>
            <a:pPr marL="324000" lvl="1" indent="-313200" algn="just" eaLnBrk="0" fontAlgn="base" hangingPunct="0">
              <a:lnSpc>
                <a:spcPct val="100000"/>
              </a:lnSpc>
              <a:spcBef>
                <a:spcPts val="2400"/>
              </a:spcBef>
              <a:spcAft>
                <a:spcPct val="0"/>
              </a:spcAft>
              <a:buClrTx/>
              <a:buSzTx/>
              <a:buFont typeface="+mj-lt"/>
              <a:buAutoNum type="arabicPeriod"/>
            </a:pPr>
            <a:r>
              <a:rPr lang="ru-RU" dirty="0">
                <a:solidFill>
                  <a:schemeClr val="tx1"/>
                </a:solidFill>
                <a:ea typeface="Times New Roman" pitchFamily="18" charset="0"/>
                <a:cs typeface="Times New Roman" pitchFamily="18" charset="0"/>
              </a:rPr>
              <a:t>Официальный сайт Почты России по адресу: </a:t>
            </a:r>
            <a:r>
              <a:rPr lang="en-US" dirty="0">
                <a:solidFill>
                  <a:schemeClr val="tx1"/>
                </a:solidFill>
                <a:ea typeface="Times New Roman" pitchFamily="18" charset="0"/>
                <a:cs typeface="Times New Roman" pitchFamily="18" charset="0"/>
              </a:rPr>
              <a:t>www.russianpost.ru</a:t>
            </a:r>
            <a:endParaRPr lang="ru-RU" dirty="0">
              <a:solidFill>
                <a:schemeClr val="tx1"/>
              </a:solidFill>
              <a:cs typeface="Calibri"/>
            </a:endParaRPr>
          </a:p>
          <a:p>
            <a:pPr marL="324000" lvl="1" indent="-313200" algn="just" eaLnBrk="0" fontAlgn="base" hangingPunct="0">
              <a:lnSpc>
                <a:spcPct val="100000"/>
              </a:lnSpc>
              <a:spcBef>
                <a:spcPts val="2400"/>
              </a:spcBef>
              <a:spcAft>
                <a:spcPct val="0"/>
              </a:spcAft>
              <a:buClrTx/>
              <a:buSzTx/>
              <a:buFont typeface="+mj-lt"/>
              <a:buAutoNum type="arabicPeriod"/>
            </a:pPr>
            <a:r>
              <a:rPr lang="ru-RU" dirty="0">
                <a:solidFill>
                  <a:schemeClr val="tx1"/>
                </a:solidFill>
                <a:ea typeface="Times New Roman" pitchFamily="18" charset="0"/>
                <a:cs typeface="Times New Roman" pitchFamily="18" charset="0"/>
              </a:rPr>
              <a:t>Официальный сайт Минтранса России по адресу: </a:t>
            </a:r>
            <a:r>
              <a:rPr lang="en-US" dirty="0">
                <a:solidFill>
                  <a:schemeClr val="tx1"/>
                </a:solidFill>
                <a:ea typeface="Times New Roman" pitchFamily="18" charset="0"/>
                <a:cs typeface="Times New Roman" pitchFamily="18" charset="0"/>
              </a:rPr>
              <a:t>www.mintrans.ru</a:t>
            </a:r>
            <a:endParaRPr lang="ru-RU" dirty="0">
              <a:solidFill>
                <a:schemeClr val="tx1"/>
              </a:solidFill>
              <a:cs typeface="Calibri"/>
            </a:endParaRPr>
          </a:p>
          <a:p>
            <a:pPr marL="324000" lvl="1" indent="-313200" eaLnBrk="0" fontAlgn="base" hangingPunct="0">
              <a:lnSpc>
                <a:spcPct val="100000"/>
              </a:lnSpc>
              <a:spcBef>
                <a:spcPts val="2400"/>
              </a:spcBef>
              <a:spcAft>
                <a:spcPct val="0"/>
              </a:spcAft>
              <a:buClrTx/>
              <a:buSzTx/>
              <a:buFont typeface="+mj-lt"/>
              <a:buAutoNum type="arabicPeriod"/>
            </a:pPr>
            <a:r>
              <a:rPr lang="ru-RU" dirty="0">
                <a:solidFill>
                  <a:schemeClr val="tx1"/>
                </a:solidFill>
                <a:ea typeface="Times New Roman" pitchFamily="18" charset="0"/>
                <a:cs typeface="Times New Roman" pitchFamily="18" charset="0"/>
              </a:rPr>
              <a:t>Официальный сайт ОАО «Российские железные дороги» по адресу: </a:t>
            </a:r>
            <a:r>
              <a:rPr lang="en-US" dirty="0">
                <a:solidFill>
                  <a:schemeClr val="tx1"/>
                </a:solidFill>
                <a:ea typeface="Times New Roman" pitchFamily="18" charset="0"/>
                <a:cs typeface="Times New Roman" pitchFamily="18" charset="0"/>
              </a:rPr>
              <a:t>www.rzd.ru</a:t>
            </a:r>
          </a:p>
          <a:p>
            <a:pPr marL="324000" lvl="1" indent="-313200" eaLnBrk="0" fontAlgn="base" hangingPunct="0">
              <a:lnSpc>
                <a:spcPct val="100000"/>
              </a:lnSpc>
              <a:spcBef>
                <a:spcPts val="2400"/>
              </a:spcBef>
              <a:spcAft>
                <a:spcPct val="0"/>
              </a:spcAft>
              <a:buClrTx/>
              <a:buSzTx/>
              <a:buFont typeface="+mj-lt"/>
              <a:buAutoNum type="arabicPeriod"/>
            </a:pPr>
            <a:r>
              <a:rPr lang="ru-RU" dirty="0">
                <a:solidFill>
                  <a:schemeClr val="tx1"/>
                </a:solidFill>
                <a:ea typeface="Times New Roman" pitchFamily="18" charset="0"/>
                <a:cs typeface="Times New Roman" pitchFamily="18" charset="0"/>
              </a:rPr>
              <a:t>Официальный сайт Федеральной службой по надзору в сфере здравоохранения и социального развития по адресу: </a:t>
            </a:r>
            <a:r>
              <a:rPr lang="en-US" dirty="0">
                <a:solidFill>
                  <a:schemeClr val="tx1"/>
                </a:solidFill>
                <a:ea typeface="Times New Roman" pitchFamily="18" charset="0"/>
                <a:cs typeface="Times New Roman" pitchFamily="18" charset="0"/>
              </a:rPr>
              <a:t>www.roszdravnadzor.ru</a:t>
            </a:r>
            <a:endParaRPr lang="ru-RU" dirty="0">
              <a:solidFill>
                <a:schemeClr val="tx1"/>
              </a:solidFill>
              <a:cs typeface="Calibri"/>
            </a:endParaRPr>
          </a:p>
          <a:p>
            <a:endParaRPr lang="ru-RU" sz="2000" dirty="0"/>
          </a:p>
        </p:txBody>
      </p:sp>
    </p:spTree>
    <p:extLst>
      <p:ext uri="{BB962C8B-B14F-4D97-AF65-F5344CB8AC3E}">
        <p14:creationId xmlns:p14="http://schemas.microsoft.com/office/powerpoint/2010/main" val="2465115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371" y="116632"/>
            <a:ext cx="11472597" cy="836712"/>
          </a:xfrm>
        </p:spPr>
        <p:txBody>
          <a:bodyPr>
            <a:normAutofit/>
            <a:scene3d>
              <a:camera prst="orthographicFront"/>
              <a:lightRig rig="soft" dir="t">
                <a:rot lat="0" lon="0" rev="10800000"/>
              </a:lightRig>
            </a:scene3d>
            <a:sp3d>
              <a:bevelT w="27940" h="12700"/>
              <a:contourClr>
                <a:srgbClr val="DDDDDD"/>
              </a:contourClr>
            </a:sp3d>
          </a:bodyPr>
          <a:lstStyle/>
          <a:p>
            <a:pPr marL="0" indent="0">
              <a:buNone/>
            </a:pPr>
            <a:r>
              <a:rPr lang="ru-RU" b="1" dirty="0">
                <a:solidFill>
                  <a:srgbClr val="7030A0"/>
                </a:solidFill>
              </a:rPr>
              <a:t>Проектно-сметный  метод</a:t>
            </a:r>
          </a:p>
        </p:txBody>
      </p:sp>
      <p:sp>
        <p:nvSpPr>
          <p:cNvPr id="3" name="Прямоугольник 2"/>
          <p:cNvSpPr/>
          <p:nvPr/>
        </p:nvSpPr>
        <p:spPr>
          <a:xfrm>
            <a:off x="623392" y="1124745"/>
            <a:ext cx="11024995" cy="4632037"/>
          </a:xfrm>
          <a:prstGeom prst="rect">
            <a:avLst/>
          </a:prstGeom>
        </p:spPr>
        <p:txBody>
          <a:bodyPr wrap="square">
            <a:spAutoFit/>
          </a:bodyPr>
          <a:lstStyle/>
          <a:p>
            <a:pPr marL="342900" indent="-342900">
              <a:spcBef>
                <a:spcPts val="1800"/>
              </a:spcBef>
              <a:buFont typeface="+mj-lt"/>
              <a:buAutoNum type="arabicPeriod"/>
            </a:pPr>
            <a:r>
              <a:rPr lang="ru-RU" sz="2000" dirty="0"/>
              <a:t>строительство, реконструкцию, капитальный ремонт объекта капитального строительства на основании проектной документации в соответствии с методиками и нормативами (единичными расценками, элементными сметными нормами) строительных работ и специальных строительных работ, утвержденных федеральным органом исполнительной власти, осуществляющим функции по выработке государственной политики и нормативно-правовому регулированию в сфере строительства;</a:t>
            </a:r>
          </a:p>
          <a:p>
            <a:pPr marL="342900" indent="-342900">
              <a:spcBef>
                <a:spcPts val="1800"/>
              </a:spcBef>
              <a:buFont typeface="+mj-lt"/>
              <a:buAutoNum type="arabicPeriod"/>
            </a:pPr>
            <a:r>
              <a:rPr lang="ru-RU" sz="2000" dirty="0"/>
              <a:t>проведение работ по сохранению объектов культурного наследия (памятников истории и культуры) народов Российской Федерации, за исключением научно-методического руководства, технического и авторского надзора, на основании согласованной в порядке, установленном законодательством Российской Федерации, проектной документации на проведение работ по сохранению объектов культурного наследия, и в соответствии с реставрационными нормами и правилами, утвержденными федеральным органом исполнительной власти, уполномоченным Правительством Российской Федерации в области государственной охраны объектов культурного наследия.</a:t>
            </a:r>
          </a:p>
        </p:txBody>
      </p:sp>
    </p:spTree>
    <p:extLst>
      <p:ext uri="{BB962C8B-B14F-4D97-AF65-F5344CB8AC3E}">
        <p14:creationId xmlns:p14="http://schemas.microsoft.com/office/powerpoint/2010/main" val="2599076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002" y="153547"/>
            <a:ext cx="11599659" cy="836712"/>
          </a:xfrm>
        </p:spPr>
        <p:txBody>
          <a:bodyPr>
            <a:normAutofit/>
            <a:scene3d>
              <a:camera prst="orthographicFront"/>
              <a:lightRig rig="soft" dir="t">
                <a:rot lat="0" lon="0" rev="10800000"/>
              </a:lightRig>
            </a:scene3d>
            <a:sp3d>
              <a:bevelT w="27940" h="12700"/>
              <a:contourClr>
                <a:srgbClr val="DDDDDD"/>
              </a:contourClr>
            </a:sp3d>
          </a:bodyPr>
          <a:lstStyle/>
          <a:p>
            <a:pPr marL="0" indent="0">
              <a:buNone/>
            </a:pPr>
            <a:r>
              <a:rPr lang="ru-RU" b="1" dirty="0">
                <a:solidFill>
                  <a:srgbClr val="7030A0"/>
                </a:solidFill>
              </a:rPr>
              <a:t>Затратный метод</a:t>
            </a:r>
          </a:p>
        </p:txBody>
      </p:sp>
      <p:sp>
        <p:nvSpPr>
          <p:cNvPr id="3" name="Прямоугольник 2"/>
          <p:cNvSpPr/>
          <p:nvPr/>
        </p:nvSpPr>
        <p:spPr>
          <a:xfrm>
            <a:off x="623392" y="1124745"/>
            <a:ext cx="10849205" cy="1938992"/>
          </a:xfrm>
          <a:prstGeom prst="rect">
            <a:avLst/>
          </a:prstGeom>
        </p:spPr>
        <p:txBody>
          <a:bodyPr wrap="square">
            <a:spAutoFit/>
          </a:bodyPr>
          <a:lstStyle/>
          <a:p>
            <a:r>
              <a:rPr lang="ru-RU" sz="2000" dirty="0"/>
              <a:t>заключается в определении начальной (максимальной) цены контракта, цены контракта, заключаемого с единственным поставщиком (подрядчиком, исполнителем), как суммы произведенных затрат и обычной для определенной сферы деятельности прибыли. При этом учитываются обычные в подобных случаях прямые и косвенные затраты на производство или приобретение и (или) реализацию товаров, работ, услуг, затраты на транспортировку, хранение, страхование и иные затраты</a:t>
            </a:r>
          </a:p>
        </p:txBody>
      </p:sp>
      <p:sp>
        <p:nvSpPr>
          <p:cNvPr id="6" name="Прямоугольник 5"/>
          <p:cNvSpPr/>
          <p:nvPr/>
        </p:nvSpPr>
        <p:spPr>
          <a:xfrm>
            <a:off x="2514410" y="3429000"/>
            <a:ext cx="8766166" cy="1938992"/>
          </a:xfrm>
          <a:prstGeom prst="rect">
            <a:avLst/>
          </a:prstGeom>
        </p:spPr>
        <p:txBody>
          <a:bodyPr wrap="square">
            <a:spAutoFit/>
          </a:bodyPr>
          <a:lstStyle/>
          <a:p>
            <a:r>
              <a:rPr lang="ru-RU" sz="2000" dirty="0">
                <a:solidFill>
                  <a:srgbClr val="000000"/>
                </a:solidFill>
              </a:rPr>
              <a:t>Информация об обычной прибыли для определенной сферы деятельности может быть получена заказчиком исходя из анализа контрактов, размещенных в единой информационной системе, других общедоступных источников информации, в том числе информации информационно-ценовых агентств, общедоступных результатов изучения рынка, а также результатов изучения рынка, проведенных по инициативе заказчика</a:t>
            </a:r>
          </a:p>
        </p:txBody>
      </p:sp>
      <p:sp>
        <p:nvSpPr>
          <p:cNvPr id="5" name="Управляющая кнопка: сведения 4">
            <a:hlinkClick r:id="" action="ppaction://noaction" highlightClick="1"/>
          </p:cNvPr>
          <p:cNvSpPr/>
          <p:nvPr/>
        </p:nvSpPr>
        <p:spPr>
          <a:xfrm>
            <a:off x="731231" y="3501959"/>
            <a:ext cx="1500948" cy="1213819"/>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149190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781" y="166255"/>
            <a:ext cx="11859491" cy="6493163"/>
          </a:xfrm>
        </p:spPr>
        <p:txBody>
          <a:bodyPr/>
          <a:lstStyle/>
          <a:p>
            <a:pPr marL="0" indent="0">
              <a:buNone/>
            </a:pPr>
            <a:endParaRPr lang="ru-RU" dirty="0"/>
          </a:p>
          <a:p>
            <a:pPr marL="0" indent="0">
              <a:buNone/>
            </a:pPr>
            <a:endParaRPr lang="ru-RU" dirty="0"/>
          </a:p>
          <a:p>
            <a:pPr marL="0" indent="0">
              <a:buNone/>
            </a:pPr>
            <a:endParaRPr lang="ru-RU" dirty="0"/>
          </a:p>
          <a:p>
            <a:pPr marL="0" indent="0">
              <a:buNone/>
            </a:pPr>
            <a:endParaRPr lang="ru-RU" dirty="0"/>
          </a:p>
          <a:p>
            <a:pPr marL="0" indent="0" algn="ctr">
              <a:buNone/>
            </a:pPr>
            <a:r>
              <a:rPr lang="en-US" b="1" dirty="0"/>
              <a:t>     </a:t>
            </a:r>
            <a:endParaRPr lang="en-US" b="1" dirty="0">
              <a:latin typeface="Algerian" panose="04020705040A02060702" pitchFamily="82" charset="0"/>
            </a:endParaRPr>
          </a:p>
          <a:p>
            <a:pPr marL="0" indent="0" algn="ctr">
              <a:buNone/>
            </a:pPr>
            <a:endParaRPr lang="en-US" b="1" dirty="0">
              <a:latin typeface="Algerian" panose="04020705040A02060702" pitchFamily="82" charset="0"/>
            </a:endParaRPr>
          </a:p>
          <a:p>
            <a:pPr marL="0" indent="0" algn="ctr">
              <a:buNone/>
            </a:pPr>
            <a:r>
              <a:rPr lang="ru-RU" b="1" dirty="0">
                <a:solidFill>
                  <a:srgbClr val="7030A0"/>
                </a:solidFill>
              </a:rPr>
              <a:t>КОНТРАКТНАЯ СИСТЕМА В СФЕРЕ ЗАКУПОК</a:t>
            </a:r>
          </a:p>
          <a:p>
            <a:pPr marL="0" indent="0" algn="ctr">
              <a:buNone/>
            </a:pPr>
            <a:r>
              <a:rPr lang="ru-RU" b="1" dirty="0">
                <a:solidFill>
                  <a:srgbClr val="7030A0"/>
                </a:solidFill>
              </a:rPr>
              <a:t>ОБЗОР ПРОЦЕДУР</a:t>
            </a:r>
            <a:endParaRPr lang="en-US" b="1" dirty="0">
              <a:solidFill>
                <a:srgbClr val="7030A0"/>
              </a:solidFill>
            </a:endParaRPr>
          </a:p>
          <a:p>
            <a:pPr marL="0" indent="0" algn="ctr">
              <a:buNone/>
            </a:pPr>
            <a:endParaRPr lang="en-US" b="1" dirty="0"/>
          </a:p>
          <a:p>
            <a:pPr marL="0" indent="0" algn="ctr">
              <a:buNone/>
            </a:pPr>
            <a:endParaRPr lang="en-US" sz="1800" b="1" dirty="0"/>
          </a:p>
          <a:p>
            <a:pPr marL="0" indent="0" algn="ctr">
              <a:buNone/>
            </a:pPr>
            <a:endParaRPr lang="ru-RU" dirty="0"/>
          </a:p>
          <a:p>
            <a:pPr marL="0" indent="0" algn="ctr">
              <a:buNone/>
            </a:pPr>
            <a:endParaRPr lang="ru-RU" dirty="0"/>
          </a:p>
          <a:p>
            <a:pPr marL="0" indent="0" algn="ctr">
              <a:buNone/>
            </a:pPr>
            <a:endParaRPr lang="ru-RU" dirty="0"/>
          </a:p>
          <a:p>
            <a:pPr marL="0" indent="0" algn="ctr">
              <a:buNone/>
            </a:pPr>
            <a:endParaRPr lang="ru-RU" dirty="0"/>
          </a:p>
          <a:p>
            <a:pPr marL="0" indent="0" algn="ctr">
              <a:buNone/>
            </a:pPr>
            <a:endParaRPr lang="ru-RU" dirty="0"/>
          </a:p>
        </p:txBody>
      </p:sp>
    </p:spTree>
    <p:extLst>
      <p:ext uri="{BB962C8B-B14F-4D97-AF65-F5344CB8AC3E}">
        <p14:creationId xmlns:p14="http://schemas.microsoft.com/office/powerpoint/2010/main" val="357716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609600" y="0"/>
            <a:ext cx="10972800" cy="1143000"/>
          </a:xfrm>
        </p:spPr>
        <p:txBody>
          <a:bodyPr>
            <a:normAutofit/>
          </a:bodyPr>
          <a:lstStyle/>
          <a:p>
            <a:r>
              <a:rPr lang="ru-RU" b="1" dirty="0">
                <a:solidFill>
                  <a:srgbClr val="7030A0"/>
                </a:solidFill>
              </a:rPr>
              <a:t>Заказчики и участники</a:t>
            </a:r>
          </a:p>
        </p:txBody>
      </p:sp>
      <p:sp>
        <p:nvSpPr>
          <p:cNvPr id="2" name="TextBox 1"/>
          <p:cNvSpPr txBox="1"/>
          <p:nvPr/>
        </p:nvSpPr>
        <p:spPr>
          <a:xfrm>
            <a:off x="109410" y="783127"/>
            <a:ext cx="6654247" cy="3539430"/>
          </a:xfrm>
          <a:prstGeom prst="rect">
            <a:avLst/>
          </a:prstGeom>
          <a:noFill/>
        </p:spPr>
        <p:txBody>
          <a:bodyPr wrap="square" rtlCol="0">
            <a:spAutoFit/>
          </a:bodyPr>
          <a:lstStyle/>
          <a:p>
            <a:pPr>
              <a:lnSpc>
                <a:spcPct val="150000"/>
              </a:lnSpc>
              <a:defRPr/>
            </a:pPr>
            <a:r>
              <a:rPr lang="ru-RU" sz="3200" b="1" dirty="0">
                <a:solidFill>
                  <a:srgbClr val="000000"/>
                </a:solidFill>
              </a:rPr>
              <a:t>Заказчик:</a:t>
            </a:r>
          </a:p>
          <a:p>
            <a:pPr marL="457200" indent="-457200">
              <a:lnSpc>
                <a:spcPct val="150000"/>
              </a:lnSpc>
              <a:buFont typeface="Arial" panose="020B0604020202020204" pitchFamily="34" charset="0"/>
              <a:buChar char="•"/>
              <a:defRPr/>
            </a:pPr>
            <a:r>
              <a:rPr lang="ru-RU" sz="3200" dirty="0">
                <a:solidFill>
                  <a:srgbClr val="000000"/>
                </a:solidFill>
              </a:rPr>
              <a:t>государственный заказчик</a:t>
            </a:r>
          </a:p>
          <a:p>
            <a:pPr marL="457200" indent="-457200">
              <a:lnSpc>
                <a:spcPct val="150000"/>
              </a:lnSpc>
              <a:buFont typeface="Arial" panose="020B0604020202020204" pitchFamily="34" charset="0"/>
              <a:buChar char="•"/>
              <a:defRPr/>
            </a:pPr>
            <a:r>
              <a:rPr lang="ru-RU" sz="3200" dirty="0">
                <a:solidFill>
                  <a:srgbClr val="000000"/>
                </a:solidFill>
              </a:rPr>
              <a:t>муниципальный заказчик </a:t>
            </a:r>
          </a:p>
          <a:p>
            <a:pPr marL="457200" indent="-457200">
              <a:lnSpc>
                <a:spcPct val="150000"/>
              </a:lnSpc>
              <a:buFont typeface="Arial" panose="020B0604020202020204" pitchFamily="34" charset="0"/>
              <a:buChar char="•"/>
              <a:defRPr/>
            </a:pPr>
            <a:r>
              <a:rPr lang="ru-RU" sz="3200" dirty="0">
                <a:solidFill>
                  <a:srgbClr val="000000"/>
                </a:solidFill>
              </a:rPr>
              <a:t>бюджетное учреждение (ч.1 ст.15)</a:t>
            </a:r>
          </a:p>
          <a:p>
            <a:endParaRPr lang="ru-RU" sz="3200" dirty="0">
              <a:solidFill>
                <a:srgbClr val="000000"/>
              </a:solidFill>
            </a:endParaRPr>
          </a:p>
        </p:txBody>
      </p:sp>
      <p:sp>
        <p:nvSpPr>
          <p:cNvPr id="5" name="TextBox 4">
            <a:extLst>
              <a:ext uri="{FF2B5EF4-FFF2-40B4-BE49-F238E27FC236}">
                <a16:creationId xmlns:a16="http://schemas.microsoft.com/office/drawing/2014/main" id="{549625E3-B5B3-4A5C-9244-4AD7F9351F13}"/>
              </a:ext>
            </a:extLst>
          </p:cNvPr>
          <p:cNvSpPr txBox="1"/>
          <p:nvPr/>
        </p:nvSpPr>
        <p:spPr>
          <a:xfrm>
            <a:off x="6618514" y="4026878"/>
            <a:ext cx="4136572" cy="2308324"/>
          </a:xfrm>
          <a:prstGeom prst="rect">
            <a:avLst/>
          </a:prstGeom>
          <a:noFill/>
        </p:spPr>
        <p:txBody>
          <a:bodyPr wrap="square">
            <a:spAutoFit/>
          </a:bodyPr>
          <a:lstStyle/>
          <a:p>
            <a:r>
              <a:rPr lang="ru-RU" sz="3600" b="1" dirty="0"/>
              <a:t>Участник:</a:t>
            </a:r>
          </a:p>
          <a:p>
            <a:r>
              <a:rPr lang="ru-RU" sz="3600" dirty="0"/>
              <a:t>юридическое лицо</a:t>
            </a:r>
          </a:p>
          <a:p>
            <a:r>
              <a:rPr lang="ru-RU" sz="3600" dirty="0"/>
              <a:t>физическое лицо,      в т. ч. ИП</a:t>
            </a:r>
          </a:p>
        </p:txBody>
      </p:sp>
    </p:spTree>
    <p:extLst>
      <p:ext uri="{BB962C8B-B14F-4D97-AF65-F5344CB8AC3E}">
        <p14:creationId xmlns:p14="http://schemas.microsoft.com/office/powerpoint/2010/main" val="2243726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99456" y="1628800"/>
            <a:ext cx="5856544" cy="50149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ая выноска 5"/>
          <p:cNvSpPr/>
          <p:nvPr/>
        </p:nvSpPr>
        <p:spPr>
          <a:xfrm>
            <a:off x="7454630" y="1437457"/>
            <a:ext cx="4306000" cy="4488812"/>
          </a:xfrm>
          <a:prstGeom prst="wedgeRectCallout">
            <a:avLst>
              <a:gd name="adj1" fmla="val -75602"/>
              <a:gd name="adj2" fmla="val -33017"/>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itchFamily="2" charset="2"/>
              <a:buChar char="§"/>
            </a:pPr>
            <a:r>
              <a:rPr lang="ru-RU" dirty="0">
                <a:solidFill>
                  <a:schemeClr val="tx1"/>
                </a:solidFill>
              </a:rPr>
              <a:t>Конкурс - это торги, победителем которых признается </a:t>
            </a:r>
            <a:r>
              <a:rPr lang="ru-RU" dirty="0">
                <a:solidFill>
                  <a:srgbClr val="FF0000"/>
                </a:solidFill>
              </a:rPr>
              <a:t>лицо, которое предложило лучшие условия исполнения контракта</a:t>
            </a:r>
            <a:r>
              <a:rPr lang="ru-RU" dirty="0">
                <a:solidFill>
                  <a:schemeClr val="tx1"/>
                </a:solidFill>
              </a:rPr>
              <a:t>.</a:t>
            </a:r>
          </a:p>
          <a:p>
            <a:pPr marL="285750" indent="-285750">
              <a:buFont typeface="Wingdings" pitchFamily="2" charset="2"/>
              <a:buChar char="§"/>
            </a:pPr>
            <a:r>
              <a:rPr lang="ru-RU" dirty="0">
                <a:solidFill>
                  <a:schemeClr val="tx1"/>
                </a:solidFill>
              </a:rPr>
              <a:t>Для определения лучших условий исполнения контракта, предложенных в заявках на участие в конкурсе, конкурсная комиссия должна оценивать и сопоставлять такие заявки </a:t>
            </a:r>
            <a:r>
              <a:rPr lang="ru-RU" dirty="0">
                <a:solidFill>
                  <a:srgbClr val="FF0000"/>
                </a:solidFill>
              </a:rPr>
              <a:t>по цене контракта и иным критериям, указанным в конкурсной документации (функциональные  и качественные характеристики, расходы на эксплуатацию  и ремонт, квалификация участников закупки</a:t>
            </a:r>
            <a:r>
              <a:rPr lang="ru-RU" dirty="0">
                <a:solidFill>
                  <a:schemeClr val="tx1"/>
                </a:solidFill>
              </a:rPr>
              <a:t>).</a:t>
            </a:r>
          </a:p>
        </p:txBody>
      </p:sp>
      <p:graphicFrame>
        <p:nvGraphicFramePr>
          <p:cNvPr id="9" name="Объект 4"/>
          <p:cNvGraphicFramePr>
            <a:graphicFrameLocks/>
          </p:cNvGraphicFramePr>
          <p:nvPr>
            <p:extLst>
              <p:ext uri="{D42A27DB-BD31-4B8C-83A1-F6EECF244321}">
                <p14:modId xmlns:p14="http://schemas.microsoft.com/office/powerpoint/2010/main" val="806154762"/>
              </p:ext>
            </p:extLst>
          </p:nvPr>
        </p:nvGraphicFramePr>
        <p:xfrm>
          <a:off x="476212" y="1325129"/>
          <a:ext cx="7429552" cy="522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Заголовок 1"/>
          <p:cNvSpPr>
            <a:spLocks noGrp="1"/>
          </p:cNvSpPr>
          <p:nvPr>
            <p:ph type="title"/>
          </p:nvPr>
        </p:nvSpPr>
        <p:spPr>
          <a:xfrm>
            <a:off x="838200" y="0"/>
            <a:ext cx="10515600" cy="1325563"/>
          </a:xfrm>
          <a:noFill/>
          <a:ln w="9525" cap="rnd" cmpd="sng">
            <a:noFill/>
            <a:round/>
          </a:ln>
          <a:effectLst>
            <a:softEdge rad="0"/>
          </a:effectLst>
        </p:spPr>
        <p:txBody>
          <a:bodyPr vert="horz" wrap="square" lIns="91440" tIns="45720" rIns="91440" bIns="45720" numCol="1" anchor="ctr" anchorCtr="0" compatLnSpc="1">
            <a:prstTxWarp prst="textNoShape">
              <a:avLst/>
            </a:prstTxWarp>
            <a:normAutofit/>
          </a:bodyPr>
          <a:lstStyle/>
          <a:p>
            <a:r>
              <a:rPr lang="ru-RU" sz="3600" b="1" dirty="0">
                <a:solidFill>
                  <a:srgbClr val="7030A0"/>
                </a:solidFill>
              </a:rPr>
              <a:t>Способы определения поставщиков</a:t>
            </a:r>
          </a:p>
        </p:txBody>
      </p:sp>
    </p:spTree>
    <p:extLst>
      <p:ext uri="{BB962C8B-B14F-4D97-AF65-F5344CB8AC3E}">
        <p14:creationId xmlns:p14="http://schemas.microsoft.com/office/powerpoint/2010/main" val="4075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99456" y="1628800"/>
            <a:ext cx="5856544" cy="50149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Объект 4"/>
          <p:cNvGraphicFramePr>
            <a:graphicFrameLocks/>
          </p:cNvGraphicFramePr>
          <p:nvPr>
            <p:extLst>
              <p:ext uri="{D42A27DB-BD31-4B8C-83A1-F6EECF244321}">
                <p14:modId xmlns:p14="http://schemas.microsoft.com/office/powerpoint/2010/main" val="1270544892"/>
              </p:ext>
            </p:extLst>
          </p:nvPr>
        </p:nvGraphicFramePr>
        <p:xfrm>
          <a:off x="476212" y="1325129"/>
          <a:ext cx="7429552" cy="522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Прямоугольная выноска 7"/>
          <p:cNvSpPr/>
          <p:nvPr/>
        </p:nvSpPr>
        <p:spPr>
          <a:xfrm>
            <a:off x="7440149" y="1380341"/>
            <a:ext cx="4320480" cy="4821995"/>
          </a:xfrm>
          <a:prstGeom prst="wedgeRectCallout">
            <a:avLst>
              <a:gd name="adj1" fmla="val -75370"/>
              <a:gd name="adj2" fmla="val -23567"/>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itchFamily="2" charset="2"/>
              <a:buChar char="§"/>
            </a:pPr>
            <a:r>
              <a:rPr lang="ru-RU" sz="1600" dirty="0">
                <a:solidFill>
                  <a:schemeClr val="tx1"/>
                </a:solidFill>
              </a:rPr>
              <a:t>Двухэтапный конкурс проводится если одновременно:</a:t>
            </a:r>
          </a:p>
          <a:p>
            <a:pPr marL="268288"/>
            <a:r>
              <a:rPr lang="ru-RU" sz="1600" dirty="0">
                <a:solidFill>
                  <a:schemeClr val="tx1"/>
                </a:solidFill>
              </a:rPr>
              <a:t>1) </a:t>
            </a:r>
            <a:r>
              <a:rPr lang="ru-RU" sz="1600" dirty="0">
                <a:solidFill>
                  <a:srgbClr val="FF0000"/>
                </a:solidFill>
              </a:rPr>
              <a:t>конкурс на проведение научных исследований, проектных работ (в </a:t>
            </a:r>
            <a:r>
              <a:rPr lang="ru-RU" sz="1600" dirty="0" err="1">
                <a:solidFill>
                  <a:srgbClr val="FF0000"/>
                </a:solidFill>
              </a:rPr>
              <a:t>т.ч</a:t>
            </a:r>
            <a:r>
              <a:rPr lang="ru-RU" sz="1600" dirty="0">
                <a:solidFill>
                  <a:srgbClr val="FF0000"/>
                </a:solidFill>
              </a:rPr>
              <a:t>. архитектурно-строительного проектирования), экспериментов, изысканий, на поставку инновационной и высокотехнологичной продукции, </a:t>
            </a:r>
            <a:r>
              <a:rPr lang="ru-RU" sz="1600" dirty="0" err="1">
                <a:solidFill>
                  <a:srgbClr val="FF0000"/>
                </a:solidFill>
              </a:rPr>
              <a:t>энергосервисного</a:t>
            </a:r>
            <a:r>
              <a:rPr lang="ru-RU" sz="1600" dirty="0">
                <a:solidFill>
                  <a:srgbClr val="FF0000"/>
                </a:solidFill>
              </a:rPr>
              <a:t> контракта, на создание произведения литературы или искусства</a:t>
            </a:r>
            <a:r>
              <a:rPr lang="ru-RU" sz="1600" dirty="0">
                <a:solidFill>
                  <a:schemeClr val="tx1"/>
                </a:solidFill>
              </a:rPr>
              <a:t>;</a:t>
            </a:r>
          </a:p>
          <a:p>
            <a:pPr marL="268288"/>
            <a:r>
              <a:rPr lang="ru-RU" sz="1600" dirty="0">
                <a:solidFill>
                  <a:schemeClr val="tx1"/>
                </a:solidFill>
              </a:rPr>
              <a:t>2) </a:t>
            </a:r>
            <a:r>
              <a:rPr lang="ru-RU" sz="1600" dirty="0">
                <a:solidFill>
                  <a:srgbClr val="FF0000"/>
                </a:solidFill>
              </a:rPr>
              <a:t>для уточнения характеристик необходимо обсуждение с участниками закупки.</a:t>
            </a:r>
          </a:p>
          <a:p>
            <a:pPr marL="285750" indent="-285750">
              <a:buFont typeface="Wingdings" pitchFamily="2" charset="2"/>
              <a:buChar char="§"/>
            </a:pPr>
            <a:r>
              <a:rPr lang="ru-RU" sz="1600" dirty="0">
                <a:solidFill>
                  <a:schemeClr val="tx1"/>
                </a:solidFill>
              </a:rPr>
              <a:t>Победитель двухэтапного конкурса участвовал в обоих этапах (в том числе, прошел </a:t>
            </a:r>
            <a:r>
              <a:rPr lang="ru-RU" sz="1600" dirty="0" err="1">
                <a:solidFill>
                  <a:schemeClr val="tx1"/>
                </a:solidFill>
              </a:rPr>
              <a:t>предквалификационный</a:t>
            </a:r>
            <a:r>
              <a:rPr lang="ru-RU" sz="1600" dirty="0">
                <a:solidFill>
                  <a:schemeClr val="tx1"/>
                </a:solidFill>
              </a:rPr>
              <a:t> отбор) и предложил лучшие условия исполнения контракта по результатам второго этапа.</a:t>
            </a:r>
          </a:p>
        </p:txBody>
      </p:sp>
      <p:sp>
        <p:nvSpPr>
          <p:cNvPr id="10" name="Заголовок 1"/>
          <p:cNvSpPr>
            <a:spLocks noGrp="1"/>
          </p:cNvSpPr>
          <p:nvPr>
            <p:ph type="title"/>
          </p:nvPr>
        </p:nvSpPr>
        <p:spPr>
          <a:xfrm>
            <a:off x="838200" y="0"/>
            <a:ext cx="10515600" cy="1325563"/>
          </a:xfrm>
          <a:noFill/>
          <a:ln w="9525" cap="rnd" cmpd="sng">
            <a:noFill/>
            <a:round/>
          </a:ln>
          <a:effectLst>
            <a:softEdge rad="0"/>
          </a:effectLst>
        </p:spPr>
        <p:txBody>
          <a:bodyPr vert="horz" wrap="square" lIns="91440" tIns="45720" rIns="91440" bIns="45720" numCol="1" anchor="ctr" anchorCtr="0" compatLnSpc="1">
            <a:prstTxWarp prst="textNoShape">
              <a:avLst/>
            </a:prstTxWarp>
            <a:normAutofit/>
          </a:bodyPr>
          <a:lstStyle/>
          <a:p>
            <a:r>
              <a:rPr lang="ru-RU" sz="3600" dirty="0"/>
              <a:t>Способы определения поставщиков</a:t>
            </a:r>
          </a:p>
        </p:txBody>
      </p:sp>
    </p:spTree>
    <p:extLst>
      <p:ext uri="{BB962C8B-B14F-4D97-AF65-F5344CB8AC3E}">
        <p14:creationId xmlns:p14="http://schemas.microsoft.com/office/powerpoint/2010/main" val="329999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99456" y="1628800"/>
            <a:ext cx="5856544" cy="50149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Объект 4"/>
          <p:cNvGraphicFramePr>
            <a:graphicFrameLocks/>
          </p:cNvGraphicFramePr>
          <p:nvPr>
            <p:extLst>
              <p:ext uri="{D42A27DB-BD31-4B8C-83A1-F6EECF244321}">
                <p14:modId xmlns:p14="http://schemas.microsoft.com/office/powerpoint/2010/main" val="1647116014"/>
              </p:ext>
            </p:extLst>
          </p:nvPr>
        </p:nvGraphicFramePr>
        <p:xfrm>
          <a:off x="476212" y="1325129"/>
          <a:ext cx="7429552" cy="522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ая выноска 5"/>
          <p:cNvSpPr/>
          <p:nvPr/>
        </p:nvSpPr>
        <p:spPr>
          <a:xfrm>
            <a:off x="7248128" y="1196752"/>
            <a:ext cx="4512501" cy="5184576"/>
          </a:xfrm>
          <a:prstGeom prst="wedgeRectCallout">
            <a:avLst>
              <a:gd name="adj1" fmla="val -70553"/>
              <a:gd name="adj2" fmla="val -13115"/>
            </a:avLst>
          </a:prstGeom>
          <a:ln/>
        </p:spPr>
        <p:style>
          <a:lnRef idx="2">
            <a:schemeClr val="accent1"/>
          </a:lnRef>
          <a:fillRef idx="1">
            <a:schemeClr val="lt1"/>
          </a:fillRef>
          <a:effectRef idx="0">
            <a:schemeClr val="accent1"/>
          </a:effectRef>
          <a:fontRef idx="minor">
            <a:schemeClr val="dk1"/>
          </a:fontRef>
        </p:style>
        <p:txBody>
          <a:bodyPr rtlCol="0" anchor="ctr"/>
          <a:lstStyle/>
          <a:p>
            <a:r>
              <a:rPr lang="ru-RU" sz="1600" dirty="0">
                <a:solidFill>
                  <a:schemeClr val="tx1"/>
                </a:solidFill>
              </a:rPr>
              <a:t>Конкурс с ограниченным участием проводится:</a:t>
            </a:r>
          </a:p>
          <a:p>
            <a:pPr marL="285750" indent="-285750">
              <a:buFont typeface="Wingdings" pitchFamily="2" charset="2"/>
              <a:buChar char="§"/>
            </a:pPr>
            <a:r>
              <a:rPr lang="ru-RU" sz="1600" dirty="0">
                <a:solidFill>
                  <a:srgbClr val="FF0000"/>
                </a:solidFill>
              </a:rPr>
              <a:t>работы по сохранению объектов культурного наследия, музейных коллекций, фондов и т.п.;</a:t>
            </a:r>
          </a:p>
          <a:p>
            <a:pPr marL="285750" indent="-285750">
              <a:buFont typeface="Wingdings" pitchFamily="2" charset="2"/>
              <a:buChar char="§"/>
            </a:pPr>
            <a:r>
              <a:rPr lang="ru-RU" sz="1600" dirty="0">
                <a:solidFill>
                  <a:srgbClr val="FF0000"/>
                </a:solidFill>
              </a:rPr>
              <a:t>работы/услуги, связанные с допуском исполнителей к учетным БД музеев, архивов, к системам обеспечения безопасности  музейных коллекций, архивов.</a:t>
            </a:r>
          </a:p>
          <a:p>
            <a:pPr marL="285750" indent="-285750">
              <a:buFont typeface="Wingdings" pitchFamily="2" charset="2"/>
              <a:buChar char="§"/>
            </a:pPr>
            <a:r>
              <a:rPr lang="ru-RU" sz="1600" dirty="0">
                <a:solidFill>
                  <a:srgbClr val="FF0000"/>
                </a:solidFill>
              </a:rPr>
              <a:t>в случае, если поставки ТРУ способны осуществить только поставщики, имеющие необходимый уровень квалификации;</a:t>
            </a:r>
          </a:p>
          <a:p>
            <a:r>
              <a:rPr lang="ru-RU" sz="1600" dirty="0">
                <a:solidFill>
                  <a:srgbClr val="FF0000"/>
                </a:solidFill>
              </a:rPr>
              <a:t>Перечень таких ТРУ устанавливается Правительством</a:t>
            </a:r>
          </a:p>
          <a:p>
            <a:endParaRPr lang="ru-RU" sz="1600" dirty="0">
              <a:solidFill>
                <a:schemeClr val="tx1"/>
              </a:solidFill>
            </a:endParaRPr>
          </a:p>
          <a:p>
            <a:r>
              <a:rPr lang="ru-RU" sz="1600" dirty="0">
                <a:solidFill>
                  <a:schemeClr val="tx1"/>
                </a:solidFill>
              </a:rPr>
              <a:t>К участникам КОУ предъявляются единые требования и дополнительные требования, победитель такого конкурса определяется из числа участников закупки, прошедших </a:t>
            </a:r>
            <a:r>
              <a:rPr lang="ru-RU" sz="1600" dirty="0" err="1">
                <a:solidFill>
                  <a:schemeClr val="tx1"/>
                </a:solidFill>
              </a:rPr>
              <a:t>предквалификационный</a:t>
            </a:r>
            <a:r>
              <a:rPr lang="ru-RU" sz="1600" dirty="0">
                <a:solidFill>
                  <a:schemeClr val="tx1"/>
                </a:solidFill>
              </a:rPr>
              <a:t> отбор.</a:t>
            </a:r>
          </a:p>
        </p:txBody>
      </p:sp>
      <p:sp>
        <p:nvSpPr>
          <p:cNvPr id="10" name="Заголовок 1"/>
          <p:cNvSpPr>
            <a:spLocks noGrp="1"/>
          </p:cNvSpPr>
          <p:nvPr>
            <p:ph type="title"/>
          </p:nvPr>
        </p:nvSpPr>
        <p:spPr>
          <a:xfrm>
            <a:off x="838200" y="0"/>
            <a:ext cx="10515600" cy="1325563"/>
          </a:xfrm>
          <a:noFill/>
          <a:ln w="9525" cap="rnd" cmpd="sng">
            <a:noFill/>
            <a:round/>
          </a:ln>
          <a:effectLst>
            <a:softEdge rad="0"/>
          </a:effectLst>
        </p:spPr>
        <p:txBody>
          <a:bodyPr vert="horz" wrap="square" lIns="91440" tIns="45720" rIns="91440" bIns="45720" numCol="1" anchor="ctr" anchorCtr="0" compatLnSpc="1">
            <a:prstTxWarp prst="textNoShape">
              <a:avLst/>
            </a:prstTxWarp>
            <a:normAutofit/>
          </a:bodyPr>
          <a:lstStyle/>
          <a:p>
            <a:r>
              <a:rPr lang="ru-RU" sz="3600" dirty="0"/>
              <a:t>Способы определения поставщиков</a:t>
            </a:r>
          </a:p>
        </p:txBody>
      </p:sp>
    </p:spTree>
    <p:extLst>
      <p:ext uri="{BB962C8B-B14F-4D97-AF65-F5344CB8AC3E}">
        <p14:creationId xmlns:p14="http://schemas.microsoft.com/office/powerpoint/2010/main" val="26163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99456" y="1628800"/>
            <a:ext cx="5856544" cy="50149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Объект 4"/>
          <p:cNvGraphicFramePr>
            <a:graphicFrameLocks/>
          </p:cNvGraphicFramePr>
          <p:nvPr>
            <p:extLst>
              <p:ext uri="{D42A27DB-BD31-4B8C-83A1-F6EECF244321}">
                <p14:modId xmlns:p14="http://schemas.microsoft.com/office/powerpoint/2010/main" val="453777724"/>
              </p:ext>
            </p:extLst>
          </p:nvPr>
        </p:nvGraphicFramePr>
        <p:xfrm>
          <a:off x="476212" y="1325129"/>
          <a:ext cx="7429552" cy="522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ая выноска 4"/>
          <p:cNvSpPr/>
          <p:nvPr/>
        </p:nvSpPr>
        <p:spPr>
          <a:xfrm>
            <a:off x="7632171" y="1628800"/>
            <a:ext cx="4128459" cy="4591942"/>
          </a:xfrm>
          <a:prstGeom prst="wedgeRectCallout">
            <a:avLst>
              <a:gd name="adj1" fmla="val -81938"/>
              <a:gd name="adj2" fmla="val -4214"/>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itchFamily="2" charset="2"/>
              <a:buChar char="§"/>
            </a:pPr>
            <a:r>
              <a:rPr lang="ru-RU" dirty="0">
                <a:solidFill>
                  <a:schemeClr val="tx1"/>
                </a:solidFill>
              </a:rPr>
              <a:t>Аукцион - это торги на право заключить контракт, победителем которых признается </a:t>
            </a:r>
            <a:r>
              <a:rPr lang="ru-RU" dirty="0">
                <a:solidFill>
                  <a:srgbClr val="FF0000"/>
                </a:solidFill>
              </a:rPr>
              <a:t>лицо, предложившее наиболее низкую цену контракта.</a:t>
            </a:r>
          </a:p>
          <a:p>
            <a:pPr marL="285750" indent="-285750">
              <a:buFont typeface="Wingdings" pitchFamily="2" charset="2"/>
              <a:buChar char="§"/>
            </a:pPr>
            <a:r>
              <a:rPr lang="ru-RU" dirty="0">
                <a:solidFill>
                  <a:schemeClr val="tx1"/>
                </a:solidFill>
              </a:rPr>
              <a:t>Открытый аукцион в электронной форме на право заключить контракт - открытый аукцион, проведение которого обеспечивается оператором электронной площадки на сайте в сети Интернет. </a:t>
            </a:r>
          </a:p>
          <a:p>
            <a:pPr marL="285750" indent="-285750">
              <a:buFont typeface="Wingdings" pitchFamily="2" charset="2"/>
              <a:buChar char="§"/>
            </a:pPr>
            <a:r>
              <a:rPr lang="ru-RU" dirty="0">
                <a:solidFill>
                  <a:schemeClr val="tx1"/>
                </a:solidFill>
              </a:rPr>
              <a:t>Электронный аукцион обязательно проводится для ТРУ из аукционных перечней Правительства и субъектов РФ., Распоряжение Правительства от 21.03.2016 № 471-р </a:t>
            </a:r>
          </a:p>
        </p:txBody>
      </p:sp>
      <p:sp>
        <p:nvSpPr>
          <p:cNvPr id="8" name="Заголовок 1"/>
          <p:cNvSpPr>
            <a:spLocks noGrp="1"/>
          </p:cNvSpPr>
          <p:nvPr>
            <p:ph type="title"/>
          </p:nvPr>
        </p:nvSpPr>
        <p:spPr>
          <a:xfrm>
            <a:off x="838200" y="0"/>
            <a:ext cx="10515600" cy="1325563"/>
          </a:xfrm>
          <a:noFill/>
          <a:ln w="9525" cap="rnd" cmpd="sng">
            <a:noFill/>
            <a:round/>
          </a:ln>
          <a:effectLst>
            <a:softEdge rad="0"/>
          </a:effectLst>
        </p:spPr>
        <p:txBody>
          <a:bodyPr vert="horz" wrap="square" lIns="91440" tIns="45720" rIns="91440" bIns="45720" numCol="1" anchor="ctr" anchorCtr="0" compatLnSpc="1">
            <a:prstTxWarp prst="textNoShape">
              <a:avLst/>
            </a:prstTxWarp>
            <a:normAutofit/>
          </a:bodyPr>
          <a:lstStyle/>
          <a:p>
            <a:r>
              <a:rPr lang="ru-RU" sz="3600" dirty="0"/>
              <a:t>Способы определения поставщиков</a:t>
            </a:r>
          </a:p>
        </p:txBody>
      </p:sp>
    </p:spTree>
    <p:extLst>
      <p:ext uri="{BB962C8B-B14F-4D97-AF65-F5344CB8AC3E}">
        <p14:creationId xmlns:p14="http://schemas.microsoft.com/office/powerpoint/2010/main" val="402088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99456" y="1628800"/>
            <a:ext cx="5856544" cy="50149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Объект 4"/>
          <p:cNvGraphicFramePr>
            <a:graphicFrameLocks/>
          </p:cNvGraphicFramePr>
          <p:nvPr>
            <p:extLst>
              <p:ext uri="{D42A27DB-BD31-4B8C-83A1-F6EECF244321}">
                <p14:modId xmlns:p14="http://schemas.microsoft.com/office/powerpoint/2010/main" val="20914500"/>
              </p:ext>
            </p:extLst>
          </p:nvPr>
        </p:nvGraphicFramePr>
        <p:xfrm>
          <a:off x="476212" y="1325129"/>
          <a:ext cx="7429552" cy="522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ая выноска 4"/>
          <p:cNvSpPr/>
          <p:nvPr/>
        </p:nvSpPr>
        <p:spPr>
          <a:xfrm>
            <a:off x="7824192" y="1988840"/>
            <a:ext cx="3936437" cy="4287116"/>
          </a:xfrm>
          <a:prstGeom prst="wedgeRectCallout">
            <a:avLst>
              <a:gd name="adj1" fmla="val -89399"/>
              <a:gd name="adj2" fmla="val 1339"/>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itchFamily="2" charset="2"/>
              <a:buChar char="§"/>
            </a:pPr>
            <a:r>
              <a:rPr lang="ru-RU" dirty="0">
                <a:solidFill>
                  <a:schemeClr val="tx1"/>
                </a:solidFill>
              </a:rPr>
              <a:t>Запрос котировок - информация о закупке сообщается неограниченному кругу лиц,  победителем признается </a:t>
            </a:r>
            <a:r>
              <a:rPr lang="ru-RU" dirty="0">
                <a:solidFill>
                  <a:srgbClr val="FF0000"/>
                </a:solidFill>
              </a:rPr>
              <a:t>участник закупки, предложивший наиболее низкую цену контракта.</a:t>
            </a:r>
          </a:p>
          <a:p>
            <a:pPr marL="285750" indent="-285750">
              <a:buFont typeface="Wingdings" pitchFamily="2" charset="2"/>
              <a:buChar char="§"/>
            </a:pPr>
            <a:r>
              <a:rPr lang="ru-RU" dirty="0">
                <a:solidFill>
                  <a:srgbClr val="FF0000"/>
                </a:solidFill>
              </a:rPr>
              <a:t>НМЦ контракта не превышает 500 тысяч рублей. </a:t>
            </a:r>
          </a:p>
          <a:p>
            <a:pPr marL="285750" indent="-285750">
              <a:buFont typeface="Wingdings" pitchFamily="2" charset="2"/>
              <a:buChar char="§"/>
            </a:pPr>
            <a:r>
              <a:rPr lang="ru-RU" dirty="0">
                <a:solidFill>
                  <a:schemeClr val="tx1"/>
                </a:solidFill>
              </a:rPr>
              <a:t>Совокупный годовой объем закупок запросом котировок:</a:t>
            </a:r>
          </a:p>
          <a:p>
            <a:pPr marL="441325" lvl="1" indent="-173038"/>
            <a:r>
              <a:rPr lang="ru-RU" dirty="0">
                <a:solidFill>
                  <a:schemeClr val="tx1"/>
                </a:solidFill>
              </a:rPr>
              <a:t>1) </a:t>
            </a:r>
            <a:r>
              <a:rPr lang="ru-RU" dirty="0">
                <a:solidFill>
                  <a:srgbClr val="FF0000"/>
                </a:solidFill>
              </a:rPr>
              <a:t>не более 10% общего объема закупок заказчика в соответствии с планом-графиком (или ЛБО);</a:t>
            </a:r>
          </a:p>
          <a:p>
            <a:pPr marL="441325" lvl="1" indent="-173038"/>
            <a:r>
              <a:rPr lang="ru-RU" dirty="0">
                <a:solidFill>
                  <a:srgbClr val="FF0000"/>
                </a:solidFill>
              </a:rPr>
              <a:t>2) не более 100 </a:t>
            </a:r>
            <a:r>
              <a:rPr lang="ru-RU" dirty="0" err="1">
                <a:solidFill>
                  <a:srgbClr val="FF0000"/>
                </a:solidFill>
              </a:rPr>
              <a:t>млн.р</a:t>
            </a:r>
            <a:r>
              <a:rPr lang="ru-RU" dirty="0">
                <a:solidFill>
                  <a:srgbClr val="FF0000"/>
                </a:solidFill>
              </a:rPr>
              <a:t>. в год</a:t>
            </a:r>
            <a:r>
              <a:rPr lang="ru-RU" dirty="0">
                <a:solidFill>
                  <a:schemeClr val="tx1"/>
                </a:solidFill>
              </a:rPr>
              <a:t>.</a:t>
            </a:r>
          </a:p>
        </p:txBody>
      </p:sp>
      <p:sp>
        <p:nvSpPr>
          <p:cNvPr id="8" name="Заголовок 1"/>
          <p:cNvSpPr>
            <a:spLocks noGrp="1"/>
          </p:cNvSpPr>
          <p:nvPr>
            <p:ph type="title"/>
          </p:nvPr>
        </p:nvSpPr>
        <p:spPr>
          <a:xfrm>
            <a:off x="838200" y="0"/>
            <a:ext cx="10515600" cy="1325563"/>
          </a:xfrm>
          <a:noFill/>
          <a:ln w="9525" cap="rnd" cmpd="sng">
            <a:noFill/>
            <a:round/>
          </a:ln>
          <a:effectLst>
            <a:softEdge rad="0"/>
          </a:effectLst>
        </p:spPr>
        <p:txBody>
          <a:bodyPr vert="horz" wrap="square" lIns="91440" tIns="45720" rIns="91440" bIns="45720" numCol="1" anchor="ctr" anchorCtr="0" compatLnSpc="1">
            <a:prstTxWarp prst="textNoShape">
              <a:avLst/>
            </a:prstTxWarp>
            <a:normAutofit/>
          </a:bodyPr>
          <a:lstStyle/>
          <a:p>
            <a:r>
              <a:rPr lang="ru-RU" sz="3600" dirty="0"/>
              <a:t>Способы определения поставщиков</a:t>
            </a:r>
          </a:p>
        </p:txBody>
      </p:sp>
    </p:spTree>
    <p:extLst>
      <p:ext uri="{BB962C8B-B14F-4D97-AF65-F5344CB8AC3E}">
        <p14:creationId xmlns:p14="http://schemas.microsoft.com/office/powerpoint/2010/main" val="310704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99456" y="1628800"/>
            <a:ext cx="5856544" cy="50149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Объект 4"/>
          <p:cNvGraphicFramePr>
            <a:graphicFrameLocks/>
          </p:cNvGraphicFramePr>
          <p:nvPr>
            <p:extLst>
              <p:ext uri="{D42A27DB-BD31-4B8C-83A1-F6EECF244321}">
                <p14:modId xmlns:p14="http://schemas.microsoft.com/office/powerpoint/2010/main" val="4049586886"/>
              </p:ext>
            </p:extLst>
          </p:nvPr>
        </p:nvGraphicFramePr>
        <p:xfrm>
          <a:off x="476212" y="1325129"/>
          <a:ext cx="7429552" cy="522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ая выноска 4"/>
          <p:cNvSpPr/>
          <p:nvPr/>
        </p:nvSpPr>
        <p:spPr>
          <a:xfrm>
            <a:off x="7728181" y="1545982"/>
            <a:ext cx="4032448" cy="4969233"/>
          </a:xfrm>
          <a:prstGeom prst="wedgeRectCallout">
            <a:avLst>
              <a:gd name="adj1" fmla="val -84040"/>
              <a:gd name="adj2" fmla="val 14852"/>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itchFamily="2" charset="2"/>
              <a:buChar char="§"/>
            </a:pPr>
            <a:r>
              <a:rPr lang="ru-RU" dirty="0">
                <a:solidFill>
                  <a:schemeClr val="tx1"/>
                </a:solidFill>
              </a:rPr>
              <a:t>Предварительный отбор участников размещения заказа проводят для определения </a:t>
            </a:r>
            <a:r>
              <a:rPr lang="ru-RU" dirty="0">
                <a:solidFill>
                  <a:srgbClr val="FF0000"/>
                </a:solidFill>
              </a:rPr>
              <a:t>списка поставщиков,  которые могут в возможно короткий срок без предварительной оплаты и (или) с отсрочкой платежа осуществить поставки товаров и выполнение работ в целях оказания гуманитарной помощи либо ликвидации последствий чрезвычайных ситуаций</a:t>
            </a:r>
            <a:r>
              <a:rPr lang="ru-RU" dirty="0">
                <a:solidFill>
                  <a:schemeClr val="tx1"/>
                </a:solidFill>
              </a:rPr>
              <a:t>. </a:t>
            </a:r>
          </a:p>
          <a:p>
            <a:pPr marL="285750" indent="-285750">
              <a:buFont typeface="Wingdings" pitchFamily="2" charset="2"/>
              <a:buChar char="§"/>
            </a:pPr>
            <a:r>
              <a:rPr lang="ru-RU" dirty="0">
                <a:solidFill>
                  <a:schemeClr val="tx1"/>
                </a:solidFill>
              </a:rPr>
              <a:t>Котировочная комиссия рассматривает заявки на участие в предварительном отборе и принимает решение о включении участника в перечень поставщиков</a:t>
            </a:r>
          </a:p>
        </p:txBody>
      </p:sp>
      <p:sp>
        <p:nvSpPr>
          <p:cNvPr id="8" name="Заголовок 1"/>
          <p:cNvSpPr>
            <a:spLocks noGrp="1"/>
          </p:cNvSpPr>
          <p:nvPr>
            <p:ph type="title"/>
          </p:nvPr>
        </p:nvSpPr>
        <p:spPr>
          <a:xfrm>
            <a:off x="838200" y="0"/>
            <a:ext cx="10515600" cy="1325563"/>
          </a:xfrm>
          <a:noFill/>
          <a:ln w="9525" cap="rnd" cmpd="sng">
            <a:noFill/>
            <a:round/>
          </a:ln>
          <a:effectLst>
            <a:softEdge rad="0"/>
          </a:effectLst>
        </p:spPr>
        <p:txBody>
          <a:bodyPr vert="horz" wrap="square" lIns="91440" tIns="45720" rIns="91440" bIns="45720" numCol="1" anchor="ctr" anchorCtr="0" compatLnSpc="1">
            <a:prstTxWarp prst="textNoShape">
              <a:avLst/>
            </a:prstTxWarp>
            <a:normAutofit/>
          </a:bodyPr>
          <a:lstStyle/>
          <a:p>
            <a:r>
              <a:rPr lang="ru-RU" sz="3600" dirty="0"/>
              <a:t>Способы определения поставщиков</a:t>
            </a:r>
          </a:p>
        </p:txBody>
      </p:sp>
    </p:spTree>
    <p:extLst>
      <p:ext uri="{BB962C8B-B14F-4D97-AF65-F5344CB8AC3E}">
        <p14:creationId xmlns:p14="http://schemas.microsoft.com/office/powerpoint/2010/main" val="48750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99456" y="1628800"/>
            <a:ext cx="5856544" cy="50149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Объект 4"/>
          <p:cNvGraphicFramePr>
            <a:graphicFrameLocks/>
          </p:cNvGraphicFramePr>
          <p:nvPr>
            <p:extLst>
              <p:ext uri="{D42A27DB-BD31-4B8C-83A1-F6EECF244321}">
                <p14:modId xmlns:p14="http://schemas.microsoft.com/office/powerpoint/2010/main" val="3953696179"/>
              </p:ext>
            </p:extLst>
          </p:nvPr>
        </p:nvGraphicFramePr>
        <p:xfrm>
          <a:off x="476212" y="1325129"/>
          <a:ext cx="7429552" cy="522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ая выноска 4"/>
          <p:cNvSpPr/>
          <p:nvPr/>
        </p:nvSpPr>
        <p:spPr>
          <a:xfrm>
            <a:off x="7728181" y="1325128"/>
            <a:ext cx="3987608" cy="5032830"/>
          </a:xfrm>
          <a:prstGeom prst="wedgeRectCallout">
            <a:avLst>
              <a:gd name="adj1" fmla="val -84714"/>
              <a:gd name="adj2" fmla="val 28712"/>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itchFamily="2" charset="2"/>
              <a:buChar char="§"/>
            </a:pPr>
            <a:r>
              <a:rPr lang="ru-RU" sz="1600" dirty="0">
                <a:solidFill>
                  <a:schemeClr val="tx1"/>
                </a:solidFill>
              </a:rPr>
              <a:t>Рассмотрение и оценка котировочных заявок проводятся в случае </a:t>
            </a:r>
            <a:r>
              <a:rPr lang="ru-RU" sz="1600" dirty="0">
                <a:solidFill>
                  <a:srgbClr val="FF0000"/>
                </a:solidFill>
              </a:rPr>
              <a:t>необходимости оказания гуманитарной помощи либо ликвидации последствий чрезвычайной ситуации природного или техногенного характера. </a:t>
            </a:r>
          </a:p>
          <a:p>
            <a:pPr marL="285750" indent="-285750">
              <a:buFont typeface="Wingdings" pitchFamily="2" charset="2"/>
              <a:buChar char="§"/>
            </a:pPr>
            <a:r>
              <a:rPr lang="ru-RU" sz="1600" dirty="0">
                <a:solidFill>
                  <a:schemeClr val="tx1"/>
                </a:solidFill>
              </a:rPr>
              <a:t>Заказчик направляет запрос котировок всем участникам (</a:t>
            </a:r>
            <a:r>
              <a:rPr lang="ru-RU" sz="1600" dirty="0">
                <a:solidFill>
                  <a:srgbClr val="FF0000"/>
                </a:solidFill>
              </a:rPr>
              <a:t>из списка предварительного отбора</a:t>
            </a:r>
            <a:r>
              <a:rPr lang="ru-RU" sz="1600" dirty="0">
                <a:solidFill>
                  <a:schemeClr val="tx1"/>
                </a:solidFill>
              </a:rPr>
              <a:t>).</a:t>
            </a:r>
          </a:p>
          <a:p>
            <a:pPr marL="285750" indent="-285750">
              <a:buFont typeface="Wingdings" pitchFamily="2" charset="2"/>
              <a:buChar char="§"/>
            </a:pPr>
            <a:r>
              <a:rPr lang="ru-RU" sz="1600" dirty="0">
                <a:solidFill>
                  <a:schemeClr val="tx1"/>
                </a:solidFill>
              </a:rPr>
              <a:t>Размещение заказа осуществляется без ограничения цены контракта. Котировочная комиссия рассматривает заявки и определяет победителей с учетом цены и возможного объема поставки (первый номер присваивается котировочной заявке, в которой предусмотрено не менее 30% количества товаров).</a:t>
            </a:r>
          </a:p>
        </p:txBody>
      </p:sp>
      <p:sp>
        <p:nvSpPr>
          <p:cNvPr id="8" name="Заголовок 1"/>
          <p:cNvSpPr>
            <a:spLocks noGrp="1"/>
          </p:cNvSpPr>
          <p:nvPr>
            <p:ph type="title"/>
          </p:nvPr>
        </p:nvSpPr>
        <p:spPr>
          <a:xfrm>
            <a:off x="838200" y="0"/>
            <a:ext cx="10515600" cy="1325563"/>
          </a:xfrm>
          <a:noFill/>
          <a:ln w="9525" cap="rnd" cmpd="sng">
            <a:noFill/>
            <a:round/>
          </a:ln>
          <a:effectLst>
            <a:softEdge rad="0"/>
          </a:effectLst>
        </p:spPr>
        <p:txBody>
          <a:bodyPr vert="horz" wrap="square" lIns="91440" tIns="45720" rIns="91440" bIns="45720" numCol="1" anchor="ctr" anchorCtr="0" compatLnSpc="1">
            <a:prstTxWarp prst="textNoShape">
              <a:avLst/>
            </a:prstTxWarp>
            <a:normAutofit/>
          </a:bodyPr>
          <a:lstStyle/>
          <a:p>
            <a:r>
              <a:rPr lang="ru-RU" sz="3600" dirty="0"/>
              <a:t>Способы определения поставщиков</a:t>
            </a:r>
          </a:p>
        </p:txBody>
      </p:sp>
    </p:spTree>
    <p:extLst>
      <p:ext uri="{BB962C8B-B14F-4D97-AF65-F5344CB8AC3E}">
        <p14:creationId xmlns:p14="http://schemas.microsoft.com/office/powerpoint/2010/main" val="210724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99456" y="1628800"/>
            <a:ext cx="5856544" cy="50149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Объект 4"/>
          <p:cNvGraphicFramePr>
            <a:graphicFrameLocks/>
          </p:cNvGraphicFramePr>
          <p:nvPr>
            <p:extLst>
              <p:ext uri="{D42A27DB-BD31-4B8C-83A1-F6EECF244321}">
                <p14:modId xmlns:p14="http://schemas.microsoft.com/office/powerpoint/2010/main" val="2109026897"/>
              </p:ext>
            </p:extLst>
          </p:nvPr>
        </p:nvGraphicFramePr>
        <p:xfrm>
          <a:off x="476212" y="1325129"/>
          <a:ext cx="7429552" cy="522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ая выноска 4"/>
          <p:cNvSpPr/>
          <p:nvPr/>
        </p:nvSpPr>
        <p:spPr>
          <a:xfrm>
            <a:off x="7536160" y="1490770"/>
            <a:ext cx="4179629" cy="4962566"/>
          </a:xfrm>
          <a:prstGeom prst="wedgeRectCallout">
            <a:avLst>
              <a:gd name="adj1" fmla="val -79234"/>
              <a:gd name="adj2" fmla="val 37455"/>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itchFamily="2" charset="2"/>
              <a:buChar char="§"/>
            </a:pPr>
            <a:r>
              <a:rPr lang="ru-RU" sz="1600" dirty="0">
                <a:solidFill>
                  <a:schemeClr val="tx1"/>
                </a:solidFill>
              </a:rPr>
              <a:t>Запрос предложений - информация о закупке сообщается неограниченному кругу лиц,  победителем признается участник закупки, чьё окончательное предложение наилучшим образом удовлетворяет потребностям заказчика.</a:t>
            </a:r>
          </a:p>
          <a:p>
            <a:pPr marL="285750" lvl="0" indent="-285750">
              <a:buFont typeface="Wingdings" pitchFamily="2" charset="2"/>
              <a:buChar char="§"/>
            </a:pPr>
            <a:r>
              <a:rPr lang="ru-RU" sz="1600" dirty="0">
                <a:solidFill>
                  <a:schemeClr val="tx1"/>
                </a:solidFill>
              </a:rPr>
              <a:t>ЗП размещают поставку спортинвентаря, </a:t>
            </a:r>
            <a:r>
              <a:rPr lang="ru-RU" sz="1600" dirty="0">
                <a:solidFill>
                  <a:srgbClr val="FF0000"/>
                </a:solidFill>
              </a:rPr>
              <a:t>некоторые несостоявшиеся процедуры лечение за рубежом</a:t>
            </a:r>
            <a:r>
              <a:rPr lang="ru-RU" sz="1600" dirty="0">
                <a:solidFill>
                  <a:schemeClr val="tx1"/>
                </a:solidFill>
              </a:rPr>
              <a:t>, преподавательские услуги, расторгнутые контракты, </a:t>
            </a:r>
            <a:r>
              <a:rPr lang="ru-RU" sz="1600" dirty="0">
                <a:solidFill>
                  <a:srgbClr val="FF0000"/>
                </a:solidFill>
              </a:rPr>
              <a:t>лекарства по </a:t>
            </a:r>
            <a:r>
              <a:rPr lang="ru-RU" sz="1600" dirty="0" err="1">
                <a:solidFill>
                  <a:srgbClr val="FF0000"/>
                </a:solidFill>
              </a:rPr>
              <a:t>медпоказаниям</a:t>
            </a:r>
            <a:r>
              <a:rPr lang="ru-RU" sz="1600" dirty="0">
                <a:solidFill>
                  <a:schemeClr val="tx1"/>
                </a:solidFill>
              </a:rPr>
              <a:t>, народные промыслы.</a:t>
            </a:r>
          </a:p>
          <a:p>
            <a:pPr marL="285750" lvl="0" indent="-285750">
              <a:buFont typeface="Wingdings" pitchFamily="2" charset="2"/>
              <a:buChar char="§"/>
            </a:pPr>
            <a:r>
              <a:rPr lang="ru-RU" sz="1600" dirty="0">
                <a:solidFill>
                  <a:schemeClr val="tx1"/>
                </a:solidFill>
              </a:rPr>
              <a:t>Закупка в два этапа: запрос предложений, определение и оглашение лучшего предложения; подача окончательных предложений и определение победителя.</a:t>
            </a:r>
          </a:p>
        </p:txBody>
      </p:sp>
      <p:sp>
        <p:nvSpPr>
          <p:cNvPr id="8" name="Заголовок 1"/>
          <p:cNvSpPr txBox="1">
            <a:spLocks/>
          </p:cNvSpPr>
          <p:nvPr/>
        </p:nvSpPr>
        <p:spPr>
          <a:xfrm>
            <a:off x="838200" y="0"/>
            <a:ext cx="8777891" cy="1325563"/>
          </a:xfrm>
          <a:prstGeom prst="rect">
            <a:avLst/>
          </a:prstGeom>
          <a:noFill/>
          <a:ln w="9525" cap="rnd" cmpd="sng">
            <a:noFill/>
            <a:round/>
          </a:ln>
          <a:effectLst>
            <a:softEdge rad="0"/>
          </a:effec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t>Способы определения поставщиков</a:t>
            </a:r>
          </a:p>
        </p:txBody>
      </p:sp>
    </p:spTree>
    <p:extLst>
      <p:ext uri="{BB962C8B-B14F-4D97-AF65-F5344CB8AC3E}">
        <p14:creationId xmlns:p14="http://schemas.microsoft.com/office/powerpoint/2010/main" val="157355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0"/>
            <a:ext cx="10515600" cy="1325563"/>
          </a:xfrm>
          <a:noFill/>
          <a:ln w="9525" cap="rnd" cmpd="sng">
            <a:noFill/>
            <a:round/>
          </a:ln>
          <a:effectLst>
            <a:softEdge rad="0"/>
          </a:effectLst>
        </p:spPr>
        <p:txBody>
          <a:bodyPr vert="horz" wrap="square" lIns="91440" tIns="45720" rIns="91440" bIns="45720" numCol="1" anchor="ctr" anchorCtr="0" compatLnSpc="1">
            <a:prstTxWarp prst="textNoShape">
              <a:avLst/>
            </a:prstTxWarp>
            <a:normAutofit/>
          </a:bodyPr>
          <a:lstStyle/>
          <a:p>
            <a:r>
              <a:rPr lang="ru-RU" sz="3600" dirty="0"/>
              <a:t>Способы определения поставщиков</a:t>
            </a:r>
          </a:p>
        </p:txBody>
      </p:sp>
      <p:sp>
        <p:nvSpPr>
          <p:cNvPr id="7" name="Прямоугольник 6"/>
          <p:cNvSpPr/>
          <p:nvPr/>
        </p:nvSpPr>
        <p:spPr>
          <a:xfrm>
            <a:off x="1199456" y="1628800"/>
            <a:ext cx="5856544" cy="501491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Объект 4"/>
          <p:cNvGraphicFramePr>
            <a:graphicFrameLocks/>
          </p:cNvGraphicFramePr>
          <p:nvPr>
            <p:extLst>
              <p:ext uri="{D42A27DB-BD31-4B8C-83A1-F6EECF244321}">
                <p14:modId xmlns:p14="http://schemas.microsoft.com/office/powerpoint/2010/main" val="3734829161"/>
              </p:ext>
            </p:extLst>
          </p:nvPr>
        </p:nvGraphicFramePr>
        <p:xfrm>
          <a:off x="476212" y="1325129"/>
          <a:ext cx="7429552" cy="5228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ая выноска 4"/>
          <p:cNvSpPr/>
          <p:nvPr/>
        </p:nvSpPr>
        <p:spPr>
          <a:xfrm>
            <a:off x="7728181" y="1582792"/>
            <a:ext cx="4032448" cy="4650690"/>
          </a:xfrm>
          <a:prstGeom prst="wedgeRectCallout">
            <a:avLst>
              <a:gd name="adj1" fmla="val -84496"/>
              <a:gd name="adj2" fmla="val 51241"/>
            </a:avLst>
          </a:prstGeom>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Wingdings" pitchFamily="2" charset="2"/>
              <a:buChar char="§"/>
            </a:pPr>
            <a:r>
              <a:rPr lang="ru-RU" dirty="0">
                <a:solidFill>
                  <a:schemeClr val="tx1"/>
                </a:solidFill>
              </a:rPr>
              <a:t>Закупка у единственного поставщика – способ размещения заказа, при котором </a:t>
            </a:r>
            <a:r>
              <a:rPr lang="ru-RU" dirty="0">
                <a:solidFill>
                  <a:srgbClr val="FF0000"/>
                </a:solidFill>
              </a:rPr>
              <a:t>заказчик предлагает заключить контракт только одному поставщику.</a:t>
            </a:r>
          </a:p>
          <a:p>
            <a:pPr marL="285750" indent="-285750">
              <a:buFont typeface="Wingdings" pitchFamily="2" charset="2"/>
              <a:buChar char="§"/>
            </a:pPr>
            <a:r>
              <a:rPr lang="ru-RU" dirty="0">
                <a:solidFill>
                  <a:schemeClr val="tx1"/>
                </a:solidFill>
              </a:rPr>
              <a:t>Существует  законодательно определенный перечень  условий , при которых возможно размещение у единственного поставщика (</a:t>
            </a:r>
            <a:r>
              <a:rPr lang="ru-RU" dirty="0">
                <a:solidFill>
                  <a:srgbClr val="FF0000"/>
                </a:solidFill>
              </a:rPr>
              <a:t>контракты с субъектами естественных монополий, энерго-/водо-/газо-/ теплоснабжение, пополнение музейных фондов,  некоторые несостоявшиеся процедуры, «малые закупки» до 100/400 </a:t>
            </a:r>
            <a:r>
              <a:rPr lang="ru-RU" dirty="0" err="1">
                <a:solidFill>
                  <a:srgbClr val="FF0000"/>
                </a:solidFill>
              </a:rPr>
              <a:t>тыс.р</a:t>
            </a:r>
            <a:r>
              <a:rPr lang="ru-RU" dirty="0">
                <a:solidFill>
                  <a:srgbClr val="FF0000"/>
                </a:solidFill>
              </a:rPr>
              <a:t>. и пр.</a:t>
            </a:r>
            <a:r>
              <a:rPr lang="ru-RU" dirty="0">
                <a:solidFill>
                  <a:schemeClr val="tx1"/>
                </a:solidFill>
              </a:rPr>
              <a:t>). </a:t>
            </a:r>
          </a:p>
        </p:txBody>
      </p:sp>
    </p:spTree>
    <p:extLst>
      <p:ext uri="{BB962C8B-B14F-4D97-AF65-F5344CB8AC3E}">
        <p14:creationId xmlns:p14="http://schemas.microsoft.com/office/powerpoint/2010/main" val="27802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334434" y="1268414"/>
            <a:ext cx="11521017" cy="720725"/>
            <a:chOff x="0" y="0"/>
            <a:chExt cx="5443" cy="454"/>
          </a:xfrm>
        </p:grpSpPr>
        <p:sp>
          <p:nvSpPr>
            <p:cNvPr id="24579" name="AutoShape 3"/>
            <p:cNvSpPr>
              <a:spLocks/>
            </p:cNvSpPr>
            <p:nvPr/>
          </p:nvSpPr>
          <p:spPr bwMode="auto">
            <a:xfrm>
              <a:off x="0" y="0"/>
              <a:ext cx="5443" cy="454"/>
            </a:xfrm>
            <a:prstGeom prst="roundRect">
              <a:avLst>
                <a:gd name="adj" fmla="val 16662"/>
              </a:avLst>
            </a:prstGeom>
            <a:gradFill rotWithShape="0">
              <a:gsLst>
                <a:gs pos="0">
                  <a:srgbClr val="3A7CCB"/>
                </a:gs>
                <a:gs pos="20000">
                  <a:srgbClr val="3C7BC7"/>
                </a:gs>
                <a:gs pos="100000">
                  <a:srgbClr val="2C5D98"/>
                </a:gs>
              </a:gsLst>
              <a:lin ang="5400000" scaled="1"/>
            </a:gradFill>
            <a:ln w="9525" cap="flat">
              <a:solidFill>
                <a:srgbClr val="4A7EBB"/>
              </a:solidFill>
              <a:prstDash val="solid"/>
              <a:round/>
              <a:headEnd type="none" w="med" len="med"/>
              <a:tailEnd type="none" w="med" len="med"/>
            </a:ln>
            <a:effectLst>
              <a:outerShdw blurRad="63500" dist="25399" dir="5400000" algn="ctr" rotWithShape="0">
                <a:schemeClr val="bg2">
                  <a:alpha val="34998"/>
                </a:schemeClr>
              </a:outerShdw>
            </a:effectLst>
          </p:spPr>
          <p:txBody>
            <a:bodyPr lIns="0" tIns="0" rIns="0" bIns="0"/>
            <a:lstStyle/>
            <a:p>
              <a:endParaRPr lang="ru-RU"/>
            </a:p>
          </p:txBody>
        </p:sp>
        <p:sp>
          <p:nvSpPr>
            <p:cNvPr id="24580" name="Rectangle 4"/>
            <p:cNvSpPr>
              <a:spLocks/>
            </p:cNvSpPr>
            <p:nvPr/>
          </p:nvSpPr>
          <p:spPr bwMode="auto">
            <a:xfrm>
              <a:off x="21" y="115"/>
              <a:ext cx="540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1067" bIns="38100" anchor="ctr"/>
            <a:lstStyle/>
            <a:p>
              <a:pPr marL="14288" algn="ctr"/>
              <a:r>
                <a:rPr lang="en-US" sz="2000">
                  <a:solidFill>
                    <a:srgbClr val="FFFFFF"/>
                  </a:solidFill>
                  <a:ea typeface="Arial" charset="0"/>
                  <a:cs typeface="Arial" charset="0"/>
                </a:rPr>
                <a:t>Извещение об осуществлении закупки (ст. 42):</a:t>
              </a:r>
            </a:p>
          </p:txBody>
        </p:sp>
      </p:grpSp>
      <p:grpSp>
        <p:nvGrpSpPr>
          <p:cNvPr id="24581" name="Group 5"/>
          <p:cNvGrpSpPr>
            <a:grpSpLocks/>
          </p:cNvGrpSpPr>
          <p:nvPr/>
        </p:nvGrpSpPr>
        <p:grpSpPr bwMode="auto">
          <a:xfrm>
            <a:off x="1295401" y="2168525"/>
            <a:ext cx="9599084" cy="539750"/>
            <a:chOff x="0" y="0"/>
            <a:chExt cx="4535" cy="340"/>
          </a:xfrm>
        </p:grpSpPr>
        <p:sp>
          <p:nvSpPr>
            <p:cNvPr id="24582" name="AutoShape 6"/>
            <p:cNvSpPr>
              <a:spLocks/>
            </p:cNvSpPr>
            <p:nvPr/>
          </p:nvSpPr>
          <p:spPr bwMode="auto">
            <a:xfrm>
              <a:off x="0" y="0"/>
              <a:ext cx="4535" cy="34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4583" name="Rectangle 7"/>
            <p:cNvSpPr>
              <a:spLocks/>
            </p:cNvSpPr>
            <p:nvPr/>
          </p:nvSpPr>
          <p:spPr bwMode="auto">
            <a:xfrm>
              <a:off x="15" y="78"/>
              <a:ext cx="45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1105" bIns="38100" anchor="ctr"/>
            <a:lstStyle/>
            <a:p>
              <a:pPr marL="14288" algn="ctr"/>
              <a:r>
                <a:rPr lang="en-US" sz="1600">
                  <a:solidFill>
                    <a:srgbClr val="FFFFFF"/>
                  </a:solidFill>
                  <a:ea typeface="Arial" charset="0"/>
                  <a:cs typeface="Arial" charset="0"/>
                </a:rPr>
                <a:t>Наименование, адрес Заказчика</a:t>
              </a:r>
            </a:p>
          </p:txBody>
        </p:sp>
      </p:grpSp>
      <p:grpSp>
        <p:nvGrpSpPr>
          <p:cNvPr id="24584" name="Group 8"/>
          <p:cNvGrpSpPr>
            <a:grpSpLocks/>
          </p:cNvGrpSpPr>
          <p:nvPr/>
        </p:nvGrpSpPr>
        <p:grpSpPr bwMode="auto">
          <a:xfrm>
            <a:off x="1295401" y="2816225"/>
            <a:ext cx="9599084" cy="541338"/>
            <a:chOff x="0" y="0"/>
            <a:chExt cx="4535" cy="341"/>
          </a:xfrm>
        </p:grpSpPr>
        <p:sp>
          <p:nvSpPr>
            <p:cNvPr id="24585" name="AutoShape 9"/>
            <p:cNvSpPr>
              <a:spLocks/>
            </p:cNvSpPr>
            <p:nvPr/>
          </p:nvSpPr>
          <p:spPr bwMode="auto">
            <a:xfrm>
              <a:off x="0" y="0"/>
              <a:ext cx="4535" cy="341"/>
            </a:xfrm>
            <a:prstGeom prst="roundRect">
              <a:avLst>
                <a:gd name="adj" fmla="val 1666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4586" name="Rectangle 10"/>
            <p:cNvSpPr>
              <a:spLocks/>
            </p:cNvSpPr>
            <p:nvPr/>
          </p:nvSpPr>
          <p:spPr bwMode="auto">
            <a:xfrm>
              <a:off x="15" y="78"/>
              <a:ext cx="45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1104" bIns="38100" anchor="ctr"/>
            <a:lstStyle/>
            <a:p>
              <a:pPr marL="14288" algn="ctr"/>
              <a:r>
                <a:rPr lang="en-US" sz="1600">
                  <a:solidFill>
                    <a:srgbClr val="FFFFFF"/>
                  </a:solidFill>
                  <a:ea typeface="Arial" charset="0"/>
                  <a:cs typeface="Arial" charset="0"/>
                </a:rPr>
                <a:t>Условия контракта и описание объекта закупки (ст. 33)</a:t>
              </a:r>
            </a:p>
          </p:txBody>
        </p:sp>
      </p:grpSp>
      <p:grpSp>
        <p:nvGrpSpPr>
          <p:cNvPr id="24587" name="Group 11"/>
          <p:cNvGrpSpPr>
            <a:grpSpLocks/>
          </p:cNvGrpSpPr>
          <p:nvPr/>
        </p:nvGrpSpPr>
        <p:grpSpPr bwMode="auto">
          <a:xfrm>
            <a:off x="1295401" y="4113213"/>
            <a:ext cx="9599084" cy="539750"/>
            <a:chOff x="0" y="0"/>
            <a:chExt cx="4535" cy="340"/>
          </a:xfrm>
        </p:grpSpPr>
        <p:sp>
          <p:nvSpPr>
            <p:cNvPr id="24588" name="AutoShape 12"/>
            <p:cNvSpPr>
              <a:spLocks/>
            </p:cNvSpPr>
            <p:nvPr/>
          </p:nvSpPr>
          <p:spPr bwMode="auto">
            <a:xfrm>
              <a:off x="0" y="0"/>
              <a:ext cx="4535" cy="34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4589" name="Rectangle 13"/>
            <p:cNvSpPr>
              <a:spLocks/>
            </p:cNvSpPr>
            <p:nvPr/>
          </p:nvSpPr>
          <p:spPr bwMode="auto">
            <a:xfrm>
              <a:off x="15" y="78"/>
              <a:ext cx="45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1105" bIns="38100" anchor="ctr"/>
            <a:lstStyle/>
            <a:p>
              <a:pPr marL="14288" algn="ctr"/>
              <a:r>
                <a:rPr lang="en-US" sz="1600">
                  <a:solidFill>
                    <a:srgbClr val="FFFFFF"/>
                  </a:solidFill>
                  <a:ea typeface="Arial" charset="0"/>
                  <a:cs typeface="Arial" charset="0"/>
                </a:rPr>
                <a:t>Ограничения участия (если имеются)</a:t>
              </a:r>
            </a:p>
          </p:txBody>
        </p:sp>
      </p:grpSp>
      <p:grpSp>
        <p:nvGrpSpPr>
          <p:cNvPr id="24590" name="Group 14"/>
          <p:cNvGrpSpPr>
            <a:grpSpLocks/>
          </p:cNvGrpSpPr>
          <p:nvPr/>
        </p:nvGrpSpPr>
        <p:grpSpPr bwMode="auto">
          <a:xfrm>
            <a:off x="1295401" y="3465513"/>
            <a:ext cx="9599084" cy="539750"/>
            <a:chOff x="0" y="0"/>
            <a:chExt cx="4535" cy="340"/>
          </a:xfrm>
        </p:grpSpPr>
        <p:sp>
          <p:nvSpPr>
            <p:cNvPr id="24591" name="AutoShape 15"/>
            <p:cNvSpPr>
              <a:spLocks/>
            </p:cNvSpPr>
            <p:nvPr/>
          </p:nvSpPr>
          <p:spPr bwMode="auto">
            <a:xfrm>
              <a:off x="0" y="0"/>
              <a:ext cx="4535" cy="34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4592" name="Rectangle 16"/>
            <p:cNvSpPr>
              <a:spLocks/>
            </p:cNvSpPr>
            <p:nvPr/>
          </p:nvSpPr>
          <p:spPr bwMode="auto">
            <a:xfrm>
              <a:off x="15" y="78"/>
              <a:ext cx="45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1105" bIns="38100" anchor="ctr"/>
            <a:lstStyle/>
            <a:p>
              <a:pPr marL="14288" algn="ctr"/>
              <a:r>
                <a:rPr lang="en-US" sz="1600">
                  <a:solidFill>
                    <a:srgbClr val="FFFFFF"/>
                  </a:solidFill>
                  <a:latin typeface="Arial Italic" charset="0"/>
                  <a:ea typeface="Arial" charset="0"/>
                  <a:cs typeface="Arial Italic" charset="0"/>
                  <a:sym typeface="Arial Italic" charset="0"/>
                </a:rPr>
                <a:t>*Идентификационный код закупки (с 01.01.16) </a:t>
              </a:r>
            </a:p>
          </p:txBody>
        </p:sp>
      </p:grpSp>
      <p:grpSp>
        <p:nvGrpSpPr>
          <p:cNvPr id="24593" name="Group 17"/>
          <p:cNvGrpSpPr>
            <a:grpSpLocks/>
          </p:cNvGrpSpPr>
          <p:nvPr/>
        </p:nvGrpSpPr>
        <p:grpSpPr bwMode="auto">
          <a:xfrm>
            <a:off x="1295401" y="4724400"/>
            <a:ext cx="9599084" cy="541338"/>
            <a:chOff x="0" y="0"/>
            <a:chExt cx="4535" cy="341"/>
          </a:xfrm>
        </p:grpSpPr>
        <p:sp>
          <p:nvSpPr>
            <p:cNvPr id="24594" name="AutoShape 18"/>
            <p:cNvSpPr>
              <a:spLocks/>
            </p:cNvSpPr>
            <p:nvPr/>
          </p:nvSpPr>
          <p:spPr bwMode="auto">
            <a:xfrm>
              <a:off x="0" y="0"/>
              <a:ext cx="4535" cy="341"/>
            </a:xfrm>
            <a:prstGeom prst="roundRect">
              <a:avLst>
                <a:gd name="adj" fmla="val 16662"/>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4595" name="Rectangle 19"/>
            <p:cNvSpPr>
              <a:spLocks/>
            </p:cNvSpPr>
            <p:nvPr/>
          </p:nvSpPr>
          <p:spPr bwMode="auto">
            <a:xfrm>
              <a:off x="15" y="78"/>
              <a:ext cx="45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1104" bIns="38100" anchor="ctr"/>
            <a:lstStyle/>
            <a:p>
              <a:pPr marL="14288" algn="ctr"/>
              <a:r>
                <a:rPr lang="en-US" sz="1600">
                  <a:solidFill>
                    <a:srgbClr val="FFFFFF"/>
                  </a:solidFill>
                  <a:ea typeface="Arial" charset="0"/>
                  <a:cs typeface="Arial" charset="0"/>
                </a:rPr>
                <a:t>Используемый способ определения поставщика</a:t>
              </a:r>
            </a:p>
          </p:txBody>
        </p:sp>
      </p:grpSp>
      <p:grpSp>
        <p:nvGrpSpPr>
          <p:cNvPr id="24596" name="Group 20"/>
          <p:cNvGrpSpPr>
            <a:grpSpLocks/>
          </p:cNvGrpSpPr>
          <p:nvPr/>
        </p:nvGrpSpPr>
        <p:grpSpPr bwMode="auto">
          <a:xfrm>
            <a:off x="1284817" y="6021388"/>
            <a:ext cx="9601200" cy="539750"/>
            <a:chOff x="0" y="0"/>
            <a:chExt cx="4536" cy="340"/>
          </a:xfrm>
        </p:grpSpPr>
        <p:sp>
          <p:nvSpPr>
            <p:cNvPr id="24597" name="AutoShape 21"/>
            <p:cNvSpPr>
              <a:spLocks/>
            </p:cNvSpPr>
            <p:nvPr/>
          </p:nvSpPr>
          <p:spPr bwMode="auto">
            <a:xfrm>
              <a:off x="0" y="0"/>
              <a:ext cx="4536" cy="34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4598" name="Rectangle 22"/>
            <p:cNvSpPr>
              <a:spLocks/>
            </p:cNvSpPr>
            <p:nvPr/>
          </p:nvSpPr>
          <p:spPr bwMode="auto">
            <a:xfrm>
              <a:off x="16" y="78"/>
              <a:ext cx="45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1105" bIns="38100" anchor="ctr"/>
            <a:lstStyle/>
            <a:p>
              <a:pPr marL="14288" algn="ctr"/>
              <a:r>
                <a:rPr lang="en-US" sz="1600">
                  <a:solidFill>
                    <a:srgbClr val="FFFFFF"/>
                  </a:solidFill>
                  <a:ea typeface="Arial" charset="0"/>
                  <a:cs typeface="Arial" charset="0"/>
                </a:rPr>
                <a:t>Размер и порядок внесения обеспечения заявок</a:t>
              </a:r>
            </a:p>
          </p:txBody>
        </p:sp>
      </p:grpSp>
      <p:grpSp>
        <p:nvGrpSpPr>
          <p:cNvPr id="24599" name="Group 23"/>
          <p:cNvGrpSpPr>
            <a:grpSpLocks/>
          </p:cNvGrpSpPr>
          <p:nvPr/>
        </p:nvGrpSpPr>
        <p:grpSpPr bwMode="auto">
          <a:xfrm>
            <a:off x="1295401" y="5373688"/>
            <a:ext cx="9599084" cy="539750"/>
            <a:chOff x="0" y="0"/>
            <a:chExt cx="4535" cy="340"/>
          </a:xfrm>
        </p:grpSpPr>
        <p:sp>
          <p:nvSpPr>
            <p:cNvPr id="24600" name="AutoShape 24"/>
            <p:cNvSpPr>
              <a:spLocks/>
            </p:cNvSpPr>
            <p:nvPr/>
          </p:nvSpPr>
          <p:spPr bwMode="auto">
            <a:xfrm>
              <a:off x="0" y="0"/>
              <a:ext cx="4535" cy="34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4601" name="Rectangle 25"/>
            <p:cNvSpPr>
              <a:spLocks/>
            </p:cNvSpPr>
            <p:nvPr/>
          </p:nvSpPr>
          <p:spPr bwMode="auto">
            <a:xfrm>
              <a:off x="15" y="78"/>
              <a:ext cx="450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1105" bIns="38100" anchor="ctr"/>
            <a:lstStyle/>
            <a:p>
              <a:pPr marL="14288" algn="ctr"/>
              <a:r>
                <a:rPr lang="en-US" sz="1600">
                  <a:solidFill>
                    <a:srgbClr val="FFFFFF"/>
                  </a:solidFill>
                  <a:ea typeface="Arial" charset="0"/>
                  <a:cs typeface="Arial" charset="0"/>
                </a:rPr>
                <a:t>Срок и порядок подачи заявок</a:t>
              </a:r>
            </a:p>
          </p:txBody>
        </p:sp>
      </p:grpSp>
      <p:sp>
        <p:nvSpPr>
          <p:cNvPr id="27" name="Rectangle 18"/>
          <p:cNvSpPr>
            <a:spLocks/>
          </p:cNvSpPr>
          <p:nvPr/>
        </p:nvSpPr>
        <p:spPr bwMode="auto">
          <a:xfrm>
            <a:off x="878532" y="100013"/>
            <a:ext cx="992199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nchor="ctr"/>
          <a:lstStyle/>
          <a:p>
            <a:pPr marL="39688"/>
            <a:r>
              <a:rPr lang="en-US" sz="3600" b="1" dirty="0" err="1">
                <a:solidFill>
                  <a:srgbClr val="7030A0"/>
                </a:solidFill>
                <a:latin typeface="+mj-lt"/>
                <a:ea typeface="Arial" charset="0"/>
                <a:cs typeface="Arial Bold" charset="0"/>
                <a:sym typeface="Arial Bold" charset="0"/>
              </a:rPr>
              <a:t>Осуществление</a:t>
            </a:r>
            <a:r>
              <a:rPr lang="en-US" sz="3600" b="1" dirty="0">
                <a:solidFill>
                  <a:srgbClr val="7030A0"/>
                </a:solidFill>
                <a:latin typeface="+mj-lt"/>
                <a:ea typeface="Arial" charset="0"/>
                <a:cs typeface="Arial Bold" charset="0"/>
                <a:sym typeface="Arial Bold" charset="0"/>
              </a:rPr>
              <a:t> </a:t>
            </a:r>
            <a:r>
              <a:rPr lang="en-US" sz="3600" b="1" dirty="0" err="1">
                <a:solidFill>
                  <a:srgbClr val="7030A0"/>
                </a:solidFill>
                <a:latin typeface="+mj-lt"/>
                <a:ea typeface="Arial" charset="0"/>
                <a:cs typeface="Arial Bold" charset="0"/>
                <a:sym typeface="Arial Bold" charset="0"/>
              </a:rPr>
              <a:t>закупок</a:t>
            </a:r>
            <a:r>
              <a:rPr lang="en-US" sz="3600" b="1" dirty="0">
                <a:solidFill>
                  <a:srgbClr val="7030A0"/>
                </a:solidFill>
                <a:latin typeface="+mj-lt"/>
                <a:ea typeface="Arial" charset="0"/>
                <a:cs typeface="Arial Bold" charset="0"/>
                <a:sym typeface="Arial Bold" charset="0"/>
              </a:rPr>
              <a:t>:</a:t>
            </a:r>
            <a:r>
              <a:rPr lang="ru-RU" sz="3600" b="1" dirty="0">
                <a:solidFill>
                  <a:srgbClr val="7030A0"/>
                </a:solidFill>
                <a:latin typeface="+mj-lt"/>
                <a:ea typeface="Arial" charset="0"/>
                <a:cs typeface="Arial Bold" charset="0"/>
                <a:sym typeface="Arial Bold" charset="0"/>
              </a:rPr>
              <a:t> </a:t>
            </a:r>
            <a:r>
              <a:rPr lang="ru-RU" sz="3600" b="1" dirty="0">
                <a:solidFill>
                  <a:srgbClr val="7030A0"/>
                </a:solidFill>
                <a:latin typeface="+mj-lt"/>
                <a:ea typeface="Arial" charset="0"/>
                <a:cs typeface="Arial" charset="0"/>
              </a:rPr>
              <a:t>о</a:t>
            </a:r>
            <a:r>
              <a:rPr lang="en-US" sz="3600" b="1" dirty="0" err="1">
                <a:solidFill>
                  <a:srgbClr val="7030A0"/>
                </a:solidFill>
                <a:latin typeface="+mj-lt"/>
                <a:ea typeface="Arial" charset="0"/>
                <a:cs typeface="Arial" charset="0"/>
              </a:rPr>
              <a:t>бщие</a:t>
            </a:r>
            <a:r>
              <a:rPr lang="en-US" sz="3600" b="1" dirty="0">
                <a:solidFill>
                  <a:srgbClr val="7030A0"/>
                </a:solidFill>
                <a:latin typeface="+mj-lt"/>
                <a:ea typeface="Arial" charset="0"/>
                <a:cs typeface="Arial" charset="0"/>
              </a:rPr>
              <a:t> </a:t>
            </a:r>
            <a:r>
              <a:rPr lang="en-US" sz="3600" b="1" dirty="0" err="1">
                <a:solidFill>
                  <a:srgbClr val="7030A0"/>
                </a:solidFill>
                <a:latin typeface="+mj-lt"/>
                <a:ea typeface="Arial" charset="0"/>
                <a:cs typeface="Arial" charset="0"/>
              </a:rPr>
              <a:t>положения</a:t>
            </a:r>
            <a:endParaRPr lang="en-US" sz="3600" b="1" dirty="0">
              <a:solidFill>
                <a:srgbClr val="7030A0"/>
              </a:solidFill>
              <a:latin typeface="+mj-lt"/>
              <a:ea typeface="Arial" charset="0"/>
              <a:cs typeface="Arial" charset="0"/>
            </a:endParaRPr>
          </a:p>
        </p:txBody>
      </p:sp>
    </p:spTree>
    <p:extLst>
      <p:ext uri="{BB962C8B-B14F-4D97-AF65-F5344CB8AC3E}">
        <p14:creationId xmlns:p14="http://schemas.microsoft.com/office/powerpoint/2010/main" val="97158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760441" y="131881"/>
            <a:ext cx="10515600" cy="1325563"/>
          </a:xfrm>
          <a:extLst>
            <a:ext uri="{91240B29-F687-4F45-9708-019B960494DF}">
              <a14:hiddenLine xmlns:a14="http://schemas.microsoft.com/office/drawing/2010/main" w="9525" cap="rnd">
                <a:solidFill>
                  <a:srgbClr val="000000"/>
                </a:solidFill>
                <a:round/>
                <a:headEnd/>
                <a:tailEnd/>
              </a14:hiddenLine>
            </a:ext>
          </a:extLst>
        </p:spPr>
        <p:txBody>
          <a:bodyPr>
            <a:normAutofit/>
          </a:bodyPr>
          <a:lstStyle/>
          <a:p>
            <a:r>
              <a:rPr lang="ru-RU" b="1" dirty="0">
                <a:solidFill>
                  <a:srgbClr val="7030A0"/>
                </a:solidFill>
              </a:rPr>
              <a:t>Что такое закупка</a:t>
            </a:r>
          </a:p>
        </p:txBody>
      </p:sp>
      <p:sp>
        <p:nvSpPr>
          <p:cNvPr id="23" name="Скругленный прямоугольник 22"/>
          <p:cNvSpPr/>
          <p:nvPr/>
        </p:nvSpPr>
        <p:spPr>
          <a:xfrm>
            <a:off x="2462376" y="1891862"/>
            <a:ext cx="6765053" cy="805244"/>
          </a:xfrm>
          <a:prstGeom prst="roundRect">
            <a:avLst/>
          </a:prstGeom>
          <a:solidFill>
            <a:schemeClr val="bg1">
              <a:lumMod val="95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lumMod val="75000"/>
                    <a:lumOff val="25000"/>
                  </a:schemeClr>
                </a:solidFill>
              </a:rPr>
              <a:t>ОПРЕДЕЛЕНИЕ ПОСТАВЩИКА</a:t>
            </a:r>
          </a:p>
        </p:txBody>
      </p:sp>
      <p:sp>
        <p:nvSpPr>
          <p:cNvPr id="24" name="Скругленный прямоугольник 23"/>
          <p:cNvSpPr/>
          <p:nvPr/>
        </p:nvSpPr>
        <p:spPr>
          <a:xfrm>
            <a:off x="2462376" y="4397990"/>
            <a:ext cx="9045991" cy="746320"/>
          </a:xfrm>
          <a:prstGeom prst="roundRect">
            <a:avLst/>
          </a:prstGeom>
          <a:solidFill>
            <a:schemeClr val="bg1">
              <a:lumMod val="95000"/>
            </a:schemeClr>
          </a:solid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a:solidFill>
                  <a:schemeClr val="tx1">
                    <a:lumMod val="75000"/>
                    <a:lumOff val="25000"/>
                  </a:schemeClr>
                </a:solidFill>
              </a:rPr>
              <a:t>ЗАКУПКА</a:t>
            </a:r>
          </a:p>
        </p:txBody>
      </p:sp>
      <p:sp>
        <p:nvSpPr>
          <p:cNvPr id="3" name="Пятиугольник 2"/>
          <p:cNvSpPr/>
          <p:nvPr/>
        </p:nvSpPr>
        <p:spPr>
          <a:xfrm>
            <a:off x="233278" y="3019204"/>
            <a:ext cx="2695653" cy="1075511"/>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dirty="0"/>
              <a:t>Планирование</a:t>
            </a:r>
          </a:p>
        </p:txBody>
      </p:sp>
      <p:sp>
        <p:nvSpPr>
          <p:cNvPr id="5" name="Нашивка 4"/>
          <p:cNvSpPr/>
          <p:nvPr/>
        </p:nvSpPr>
        <p:spPr>
          <a:xfrm>
            <a:off x="2514215" y="3019204"/>
            <a:ext cx="2682694" cy="1062553"/>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100" dirty="0">
                <a:solidFill>
                  <a:schemeClr val="bg1"/>
                </a:solidFill>
              </a:rPr>
              <a:t>Извещение</a:t>
            </a:r>
            <a:r>
              <a:rPr lang="ru-RU" sz="2000" dirty="0">
                <a:solidFill>
                  <a:schemeClr val="bg1"/>
                </a:solidFill>
              </a:rPr>
              <a:t>/</a:t>
            </a:r>
            <a:r>
              <a:rPr lang="ru-RU" sz="1900" dirty="0">
                <a:solidFill>
                  <a:schemeClr val="bg1"/>
                </a:solidFill>
              </a:rPr>
              <a:t>приглашение</a:t>
            </a:r>
          </a:p>
        </p:txBody>
      </p:sp>
      <p:sp>
        <p:nvSpPr>
          <p:cNvPr id="18" name="Нашивка 17"/>
          <p:cNvSpPr/>
          <p:nvPr/>
        </p:nvSpPr>
        <p:spPr>
          <a:xfrm>
            <a:off x="4766114" y="3016109"/>
            <a:ext cx="2698772" cy="1062553"/>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dirty="0">
                <a:solidFill>
                  <a:schemeClr val="bg1"/>
                </a:solidFill>
              </a:rPr>
              <a:t>Процедура</a:t>
            </a:r>
            <a:r>
              <a:rPr lang="ru-RU" sz="2000" dirty="0">
                <a:solidFill>
                  <a:schemeClr val="bg1"/>
                </a:solidFill>
              </a:rPr>
              <a:t> </a:t>
            </a:r>
            <a:r>
              <a:rPr lang="ru-RU" sz="1500" dirty="0">
                <a:solidFill>
                  <a:schemeClr val="bg1"/>
                </a:solidFill>
              </a:rPr>
              <a:t>(ОК, ЭА, ЗК, ЗП, …)</a:t>
            </a:r>
          </a:p>
        </p:txBody>
      </p:sp>
      <p:sp>
        <p:nvSpPr>
          <p:cNvPr id="19" name="Нашивка 18"/>
          <p:cNvSpPr/>
          <p:nvPr/>
        </p:nvSpPr>
        <p:spPr>
          <a:xfrm>
            <a:off x="7043933" y="3013014"/>
            <a:ext cx="2688931" cy="1062553"/>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dirty="0">
                <a:solidFill>
                  <a:schemeClr val="bg1"/>
                </a:solidFill>
              </a:rPr>
              <a:t>Заключение контракта</a:t>
            </a:r>
          </a:p>
        </p:txBody>
      </p:sp>
      <p:sp>
        <p:nvSpPr>
          <p:cNvPr id="17" name="Нашивка 16"/>
          <p:cNvSpPr/>
          <p:nvPr/>
        </p:nvSpPr>
        <p:spPr>
          <a:xfrm>
            <a:off x="9308792" y="3009918"/>
            <a:ext cx="2688931" cy="1062553"/>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dirty="0">
                <a:solidFill>
                  <a:schemeClr val="bg1"/>
                </a:solidFill>
              </a:rPr>
              <a:t>Исполнение обязательств</a:t>
            </a:r>
          </a:p>
        </p:txBody>
      </p:sp>
    </p:spTree>
    <p:extLst>
      <p:ext uri="{BB962C8B-B14F-4D97-AF65-F5344CB8AC3E}">
        <p14:creationId xmlns:p14="http://schemas.microsoft.com/office/powerpoint/2010/main" val="3662151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Group 3"/>
          <p:cNvGrpSpPr>
            <a:grpSpLocks/>
          </p:cNvGrpSpPr>
          <p:nvPr/>
        </p:nvGrpSpPr>
        <p:grpSpPr bwMode="auto">
          <a:xfrm>
            <a:off x="1295401" y="1557339"/>
            <a:ext cx="9599084" cy="719137"/>
            <a:chOff x="0" y="0"/>
            <a:chExt cx="4535" cy="453"/>
          </a:xfrm>
        </p:grpSpPr>
        <p:sp>
          <p:nvSpPr>
            <p:cNvPr id="25604" name="AutoShape 4"/>
            <p:cNvSpPr>
              <a:spLocks/>
            </p:cNvSpPr>
            <p:nvPr/>
          </p:nvSpPr>
          <p:spPr bwMode="auto">
            <a:xfrm>
              <a:off x="0" y="0"/>
              <a:ext cx="4535" cy="453"/>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5605" name="Rectangle 5"/>
            <p:cNvSpPr>
              <a:spLocks/>
            </p:cNvSpPr>
            <p:nvPr/>
          </p:nvSpPr>
          <p:spPr bwMode="auto">
            <a:xfrm>
              <a:off x="23" y="114"/>
              <a:ext cx="448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0994" bIns="38100" anchor="ctr"/>
            <a:lstStyle/>
            <a:p>
              <a:pPr marL="14288" algn="ctr"/>
              <a:r>
                <a:rPr lang="en-US" sz="2000">
                  <a:solidFill>
                    <a:srgbClr val="FFFFFF"/>
                  </a:solidFill>
                  <a:ea typeface="Arial" charset="0"/>
                  <a:cs typeface="Arial" charset="0"/>
                </a:rPr>
                <a:t>В случае уклонения Участника от подписания контракта</a:t>
              </a:r>
            </a:p>
          </p:txBody>
        </p:sp>
      </p:grpSp>
      <p:grpSp>
        <p:nvGrpSpPr>
          <p:cNvPr id="25606" name="Group 6"/>
          <p:cNvGrpSpPr>
            <a:grpSpLocks/>
          </p:cNvGrpSpPr>
          <p:nvPr/>
        </p:nvGrpSpPr>
        <p:grpSpPr bwMode="auto">
          <a:xfrm>
            <a:off x="719403" y="3645024"/>
            <a:ext cx="4800600" cy="900112"/>
            <a:chOff x="0" y="0"/>
            <a:chExt cx="2268" cy="567"/>
          </a:xfrm>
        </p:grpSpPr>
        <p:sp>
          <p:nvSpPr>
            <p:cNvPr id="25607" name="AutoShape 7"/>
            <p:cNvSpPr>
              <a:spLocks/>
            </p:cNvSpPr>
            <p:nvPr/>
          </p:nvSpPr>
          <p:spPr bwMode="auto">
            <a:xfrm>
              <a:off x="0" y="0"/>
              <a:ext cx="2268" cy="567"/>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5608" name="Rectangle 8"/>
            <p:cNvSpPr>
              <a:spLocks/>
            </p:cNvSpPr>
            <p:nvPr/>
          </p:nvSpPr>
          <p:spPr bwMode="auto">
            <a:xfrm>
              <a:off x="26" y="11"/>
              <a:ext cx="221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0324" bIns="38100" anchor="ctr"/>
            <a:lstStyle/>
            <a:p>
              <a:pPr marL="12700" algn="ctr"/>
              <a:r>
                <a:rPr lang="en-US">
                  <a:solidFill>
                    <a:srgbClr val="FFFFFF"/>
                  </a:solidFill>
                  <a:ea typeface="Arial" charset="0"/>
                  <a:cs typeface="Arial" charset="0"/>
                </a:rPr>
                <a:t>Заказчик вправе через суд потребовать возмещение убытков</a:t>
              </a:r>
            </a:p>
          </p:txBody>
        </p:sp>
      </p:grpSp>
      <p:grpSp>
        <p:nvGrpSpPr>
          <p:cNvPr id="25609" name="Group 9"/>
          <p:cNvGrpSpPr>
            <a:grpSpLocks/>
          </p:cNvGrpSpPr>
          <p:nvPr/>
        </p:nvGrpSpPr>
        <p:grpSpPr bwMode="auto">
          <a:xfrm>
            <a:off x="6768075" y="3645025"/>
            <a:ext cx="4800600" cy="900113"/>
            <a:chOff x="0" y="0"/>
            <a:chExt cx="2268" cy="567"/>
          </a:xfrm>
        </p:grpSpPr>
        <p:sp>
          <p:nvSpPr>
            <p:cNvPr id="25610" name="AutoShape 10"/>
            <p:cNvSpPr>
              <a:spLocks/>
            </p:cNvSpPr>
            <p:nvPr/>
          </p:nvSpPr>
          <p:spPr bwMode="auto">
            <a:xfrm>
              <a:off x="0" y="0"/>
              <a:ext cx="2268" cy="567"/>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5611" name="Rectangle 11"/>
            <p:cNvSpPr>
              <a:spLocks/>
            </p:cNvSpPr>
            <p:nvPr/>
          </p:nvSpPr>
          <p:spPr bwMode="auto">
            <a:xfrm>
              <a:off x="26" y="95"/>
              <a:ext cx="221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0324" bIns="38100" anchor="ctr"/>
            <a:lstStyle/>
            <a:p>
              <a:pPr marL="12700" algn="ctr"/>
              <a:r>
                <a:rPr lang="en-US">
                  <a:solidFill>
                    <a:srgbClr val="FFFFFF"/>
                  </a:solidFill>
                  <a:ea typeface="Arial" charset="0"/>
                  <a:cs typeface="Arial" charset="0"/>
                </a:rPr>
                <a:t>Заказчик направляет контракт второму Участнику</a:t>
              </a:r>
            </a:p>
          </p:txBody>
        </p:sp>
      </p:grpSp>
      <p:sp>
        <p:nvSpPr>
          <p:cNvPr id="25612" name="AutoShape 12"/>
          <p:cNvSpPr>
            <a:spLocks noChangeShapeType="1"/>
          </p:cNvSpPr>
          <p:nvPr/>
        </p:nvSpPr>
        <p:spPr bwMode="auto">
          <a:xfrm flipH="1">
            <a:off x="3407701" y="2276872"/>
            <a:ext cx="2643552" cy="1368152"/>
          </a:xfrm>
          <a:prstGeom prst="straightConnector1">
            <a:avLst/>
          </a:prstGeom>
          <a:noFill/>
          <a:ln w="25400" cap="flat">
            <a:solidFill>
              <a:srgbClr val="4A7EBB"/>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a:lstStyle/>
          <a:p>
            <a:endParaRPr lang="ru-RU"/>
          </a:p>
        </p:txBody>
      </p:sp>
      <p:sp>
        <p:nvSpPr>
          <p:cNvPr id="25613" name="AutoShape 13"/>
          <p:cNvSpPr>
            <a:spLocks noChangeShapeType="1"/>
          </p:cNvSpPr>
          <p:nvPr/>
        </p:nvSpPr>
        <p:spPr bwMode="auto">
          <a:xfrm>
            <a:off x="6384033" y="2276872"/>
            <a:ext cx="2784309" cy="1368152"/>
          </a:xfrm>
          <a:prstGeom prst="straightConnector1">
            <a:avLst/>
          </a:prstGeom>
          <a:noFill/>
          <a:ln w="25400" cap="flat">
            <a:solidFill>
              <a:srgbClr val="4A7EBB"/>
            </a:solidFill>
            <a:prstDash val="solid"/>
            <a:miter lim="800000"/>
            <a:headEnd type="none" w="med" len="med"/>
            <a:tailEnd type="none" w="med" len="med"/>
          </a:ln>
          <a:extLst>
            <a:ext uri="{909E8E84-426E-40DD-AFC4-6F175D3DCCD1}">
              <a14:hiddenFill xmlns:a14="http://schemas.microsoft.com/office/drawing/2010/main">
                <a:noFill/>
              </a14:hiddenFill>
            </a:ext>
          </a:extLst>
        </p:spPr>
        <p:txBody>
          <a:bodyPr/>
          <a:lstStyle/>
          <a:p>
            <a:endParaRPr lang="ru-RU"/>
          </a:p>
        </p:txBody>
      </p:sp>
      <p:grpSp>
        <p:nvGrpSpPr>
          <p:cNvPr id="25614" name="Group 14"/>
          <p:cNvGrpSpPr>
            <a:grpSpLocks/>
          </p:cNvGrpSpPr>
          <p:nvPr/>
        </p:nvGrpSpPr>
        <p:grpSpPr bwMode="auto">
          <a:xfrm>
            <a:off x="1297517" y="5229225"/>
            <a:ext cx="9599083" cy="1079500"/>
            <a:chOff x="0" y="0"/>
            <a:chExt cx="4535" cy="680"/>
          </a:xfrm>
        </p:grpSpPr>
        <p:sp>
          <p:nvSpPr>
            <p:cNvPr id="25615" name="AutoShape 15"/>
            <p:cNvSpPr>
              <a:spLocks/>
            </p:cNvSpPr>
            <p:nvPr/>
          </p:nvSpPr>
          <p:spPr bwMode="auto">
            <a:xfrm>
              <a:off x="0" y="0"/>
              <a:ext cx="4535" cy="68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endParaRPr lang="ru-RU"/>
            </a:p>
          </p:txBody>
        </p:sp>
        <p:sp>
          <p:nvSpPr>
            <p:cNvPr id="25616" name="Rectangle 16"/>
            <p:cNvSpPr>
              <a:spLocks/>
            </p:cNvSpPr>
            <p:nvPr/>
          </p:nvSpPr>
          <p:spPr bwMode="auto">
            <a:xfrm>
              <a:off x="31" y="152"/>
              <a:ext cx="4472"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90770" bIns="38100" anchor="ctr"/>
            <a:lstStyle/>
            <a:p>
              <a:pPr marL="14288" algn="ctr"/>
              <a:r>
                <a:rPr lang="en-US">
                  <a:solidFill>
                    <a:srgbClr val="FFFFFF"/>
                  </a:solidFill>
                  <a:ea typeface="Arial" charset="0"/>
                  <a:cs typeface="Arial" charset="0"/>
                </a:rPr>
                <a:t>Уклонившийся Участник теряет обеспечение заявки и попадает в Реестр Недобросовестных Поставщиков (РНП)</a:t>
              </a:r>
            </a:p>
          </p:txBody>
        </p:sp>
      </p:grpSp>
      <p:sp>
        <p:nvSpPr>
          <p:cNvPr id="25618" name="Rectangle 18"/>
          <p:cNvSpPr>
            <a:spLocks/>
          </p:cNvSpPr>
          <p:nvPr/>
        </p:nvSpPr>
        <p:spPr bwMode="auto">
          <a:xfrm>
            <a:off x="878532" y="100013"/>
            <a:ext cx="992199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nchor="ctr"/>
          <a:lstStyle/>
          <a:p>
            <a:pPr marL="39688"/>
            <a:r>
              <a:rPr lang="en-US" sz="3600" b="1" dirty="0" err="1">
                <a:solidFill>
                  <a:srgbClr val="7030A0"/>
                </a:solidFill>
                <a:latin typeface="+mj-lt"/>
                <a:ea typeface="Arial" charset="0"/>
                <a:cs typeface="Arial Bold" charset="0"/>
                <a:sym typeface="Arial Bold" charset="0"/>
              </a:rPr>
              <a:t>Осуществление</a:t>
            </a:r>
            <a:r>
              <a:rPr lang="en-US" sz="3600" b="1" dirty="0">
                <a:solidFill>
                  <a:srgbClr val="7030A0"/>
                </a:solidFill>
                <a:latin typeface="+mj-lt"/>
                <a:ea typeface="Arial" charset="0"/>
                <a:cs typeface="Arial Bold" charset="0"/>
                <a:sym typeface="Arial Bold" charset="0"/>
              </a:rPr>
              <a:t> </a:t>
            </a:r>
            <a:r>
              <a:rPr lang="en-US" sz="3600" b="1" dirty="0" err="1">
                <a:solidFill>
                  <a:srgbClr val="7030A0"/>
                </a:solidFill>
                <a:latin typeface="+mj-lt"/>
                <a:ea typeface="Arial" charset="0"/>
                <a:cs typeface="Arial Bold" charset="0"/>
                <a:sym typeface="Arial Bold" charset="0"/>
              </a:rPr>
              <a:t>закупок</a:t>
            </a:r>
            <a:r>
              <a:rPr lang="en-US" sz="3600" b="1" dirty="0">
                <a:solidFill>
                  <a:srgbClr val="7030A0"/>
                </a:solidFill>
                <a:latin typeface="+mj-lt"/>
                <a:ea typeface="Arial" charset="0"/>
                <a:cs typeface="Arial Bold" charset="0"/>
                <a:sym typeface="Arial Bold" charset="0"/>
              </a:rPr>
              <a:t>:</a:t>
            </a:r>
            <a:r>
              <a:rPr lang="ru-RU" sz="3600" b="1" dirty="0">
                <a:solidFill>
                  <a:srgbClr val="7030A0"/>
                </a:solidFill>
                <a:latin typeface="+mj-lt"/>
                <a:ea typeface="Arial" charset="0"/>
                <a:cs typeface="Arial Bold" charset="0"/>
                <a:sym typeface="Arial Bold" charset="0"/>
              </a:rPr>
              <a:t> </a:t>
            </a:r>
            <a:r>
              <a:rPr lang="ru-RU" sz="3600" b="1" dirty="0">
                <a:solidFill>
                  <a:srgbClr val="7030A0"/>
                </a:solidFill>
                <a:latin typeface="+mj-lt"/>
                <a:ea typeface="Arial" charset="0"/>
                <a:cs typeface="Arial" charset="0"/>
              </a:rPr>
              <a:t>о</a:t>
            </a:r>
            <a:r>
              <a:rPr lang="en-US" sz="3600" b="1" dirty="0" err="1">
                <a:solidFill>
                  <a:srgbClr val="7030A0"/>
                </a:solidFill>
                <a:latin typeface="+mj-lt"/>
                <a:ea typeface="Arial" charset="0"/>
                <a:cs typeface="Arial" charset="0"/>
              </a:rPr>
              <a:t>бщие</a:t>
            </a:r>
            <a:r>
              <a:rPr lang="en-US" sz="3600" b="1" dirty="0">
                <a:solidFill>
                  <a:srgbClr val="7030A0"/>
                </a:solidFill>
                <a:latin typeface="+mj-lt"/>
                <a:ea typeface="Arial" charset="0"/>
                <a:cs typeface="Arial" charset="0"/>
              </a:rPr>
              <a:t> </a:t>
            </a:r>
            <a:r>
              <a:rPr lang="en-US" sz="3600" b="1" dirty="0" err="1">
                <a:solidFill>
                  <a:srgbClr val="7030A0"/>
                </a:solidFill>
                <a:latin typeface="+mj-lt"/>
                <a:ea typeface="Arial" charset="0"/>
                <a:cs typeface="Arial" charset="0"/>
              </a:rPr>
              <a:t>положения</a:t>
            </a:r>
            <a:endParaRPr lang="en-US" sz="3600" b="1" dirty="0">
              <a:solidFill>
                <a:srgbClr val="7030A0"/>
              </a:solidFill>
              <a:latin typeface="+mj-lt"/>
              <a:ea typeface="Arial" charset="0"/>
              <a:cs typeface="Arial" charset="0"/>
            </a:endParaRPr>
          </a:p>
        </p:txBody>
      </p:sp>
    </p:spTree>
    <p:extLst>
      <p:ext uri="{BB962C8B-B14F-4D97-AF65-F5344CB8AC3E}">
        <p14:creationId xmlns:p14="http://schemas.microsoft.com/office/powerpoint/2010/main" val="1446340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38200" y="0"/>
            <a:ext cx="10515600" cy="1325563"/>
          </a:xfrm>
        </p:spPr>
        <p:txBody>
          <a:bodyPr/>
          <a:lstStyle/>
          <a:p>
            <a:r>
              <a:rPr lang="ru-RU" sz="2800" b="1" dirty="0">
                <a:solidFill>
                  <a:srgbClr val="7030A0"/>
                </a:solidFill>
              </a:rPr>
              <a:t>Способы обеспечения заявок</a:t>
            </a:r>
          </a:p>
        </p:txBody>
      </p:sp>
      <p:sp>
        <p:nvSpPr>
          <p:cNvPr id="4" name="Прямоугольник 3"/>
          <p:cNvSpPr/>
          <p:nvPr/>
        </p:nvSpPr>
        <p:spPr>
          <a:xfrm>
            <a:off x="1295467" y="1772816"/>
            <a:ext cx="5280587"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t>Конкурс, закрытый аукцион</a:t>
            </a:r>
          </a:p>
        </p:txBody>
      </p:sp>
      <p:sp>
        <p:nvSpPr>
          <p:cNvPr id="5" name="Прямоугольник 4"/>
          <p:cNvSpPr/>
          <p:nvPr/>
        </p:nvSpPr>
        <p:spPr>
          <a:xfrm>
            <a:off x="6960096" y="1772816"/>
            <a:ext cx="4224469"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t>Электронный аукцион</a:t>
            </a:r>
          </a:p>
        </p:txBody>
      </p:sp>
      <p:sp>
        <p:nvSpPr>
          <p:cNvPr id="6" name="Прямоугольник 5"/>
          <p:cNvSpPr/>
          <p:nvPr/>
        </p:nvSpPr>
        <p:spPr>
          <a:xfrm>
            <a:off x="1295467" y="3429000"/>
            <a:ext cx="1824203"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t>Денежные средства</a:t>
            </a:r>
          </a:p>
        </p:txBody>
      </p:sp>
      <p:sp>
        <p:nvSpPr>
          <p:cNvPr id="7" name="Прямоугольник 6"/>
          <p:cNvSpPr/>
          <p:nvPr/>
        </p:nvSpPr>
        <p:spPr>
          <a:xfrm>
            <a:off x="3503712" y="3429000"/>
            <a:ext cx="3072341"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t>Банковская гарантия, выданная банком</a:t>
            </a:r>
          </a:p>
        </p:txBody>
      </p:sp>
      <p:sp>
        <p:nvSpPr>
          <p:cNvPr id="9" name="Прямоугольник 8"/>
          <p:cNvSpPr/>
          <p:nvPr/>
        </p:nvSpPr>
        <p:spPr>
          <a:xfrm>
            <a:off x="8112224" y="3429000"/>
            <a:ext cx="1824203"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t>Денежные средства</a:t>
            </a:r>
          </a:p>
        </p:txBody>
      </p:sp>
      <p:sp>
        <p:nvSpPr>
          <p:cNvPr id="12" name="Стрелка вверх 11"/>
          <p:cNvSpPr/>
          <p:nvPr/>
        </p:nvSpPr>
        <p:spPr>
          <a:xfrm>
            <a:off x="4847861" y="2852936"/>
            <a:ext cx="288032" cy="57606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Стрелка вверх 12"/>
          <p:cNvSpPr/>
          <p:nvPr/>
        </p:nvSpPr>
        <p:spPr>
          <a:xfrm>
            <a:off x="2063552" y="2852936"/>
            <a:ext cx="288032" cy="57606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4" name="Стрелка вверх 13"/>
          <p:cNvSpPr/>
          <p:nvPr/>
        </p:nvSpPr>
        <p:spPr>
          <a:xfrm>
            <a:off x="8880309" y="2852936"/>
            <a:ext cx="288032" cy="57606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1591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38200" y="0"/>
            <a:ext cx="10515600" cy="1325563"/>
          </a:xfrm>
        </p:spPr>
        <p:txBody>
          <a:bodyPr>
            <a:normAutofit/>
          </a:bodyPr>
          <a:lstStyle/>
          <a:p>
            <a:r>
              <a:rPr lang="ru-RU" sz="3600" b="1" dirty="0">
                <a:solidFill>
                  <a:srgbClr val="7030A0"/>
                </a:solidFill>
              </a:rPr>
              <a:t>Размеры обеспечения заявок (% от НМЦК)</a:t>
            </a:r>
          </a:p>
        </p:txBody>
      </p:sp>
      <p:sp>
        <p:nvSpPr>
          <p:cNvPr id="6" name="Скругленный прямоугольник 5"/>
          <p:cNvSpPr/>
          <p:nvPr/>
        </p:nvSpPr>
        <p:spPr>
          <a:xfrm>
            <a:off x="623392" y="2132856"/>
            <a:ext cx="3552395" cy="15841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t>0,5 – 5 %</a:t>
            </a:r>
          </a:p>
        </p:txBody>
      </p:sp>
      <p:sp>
        <p:nvSpPr>
          <p:cNvPr id="8" name="Скругленный прямоугольник 7"/>
          <p:cNvSpPr/>
          <p:nvPr/>
        </p:nvSpPr>
        <p:spPr>
          <a:xfrm>
            <a:off x="4426140" y="2132856"/>
            <a:ext cx="3552395" cy="15841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t>1 %</a:t>
            </a:r>
          </a:p>
          <a:p>
            <a:pPr algn="ctr"/>
            <a:r>
              <a:rPr lang="ru-RU" sz="1600"/>
              <a:t>если при проведении аукционов НМЦК не более 3 млн руб.</a:t>
            </a:r>
          </a:p>
        </p:txBody>
      </p:sp>
      <p:sp>
        <p:nvSpPr>
          <p:cNvPr id="9" name="Скругленный прямоугольник 8"/>
          <p:cNvSpPr/>
          <p:nvPr/>
        </p:nvSpPr>
        <p:spPr>
          <a:xfrm>
            <a:off x="8247986" y="2132856"/>
            <a:ext cx="3552395" cy="15841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t>2 %</a:t>
            </a:r>
          </a:p>
          <a:p>
            <a:pPr algn="ctr"/>
            <a:r>
              <a:rPr lang="ru-RU" sz="1600"/>
              <a:t>если участник закупки – УИС, ОИ, СМП или СОНКО</a:t>
            </a:r>
          </a:p>
        </p:txBody>
      </p:sp>
    </p:spTree>
    <p:extLst>
      <p:ext uri="{BB962C8B-B14F-4D97-AF65-F5344CB8AC3E}">
        <p14:creationId xmlns:p14="http://schemas.microsoft.com/office/powerpoint/2010/main" val="1403238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48331" y="85934"/>
            <a:ext cx="10972800" cy="843847"/>
          </a:xfrm>
        </p:spPr>
        <p:txBody>
          <a:bodyPr>
            <a:normAutofit/>
          </a:bodyPr>
          <a:lstStyle/>
          <a:p>
            <a:r>
              <a:rPr lang="ru-RU" sz="3600" b="1" dirty="0">
                <a:solidFill>
                  <a:srgbClr val="7030A0"/>
                </a:solidFill>
              </a:rPr>
              <a:t>Возврат обеспечения заявки</a:t>
            </a:r>
          </a:p>
        </p:txBody>
      </p:sp>
      <p:sp>
        <p:nvSpPr>
          <p:cNvPr id="3" name="Содержимое 2"/>
          <p:cNvSpPr>
            <a:spLocks noGrp="1"/>
          </p:cNvSpPr>
          <p:nvPr>
            <p:ph idx="1"/>
          </p:nvPr>
        </p:nvSpPr>
        <p:spPr>
          <a:xfrm>
            <a:off x="609600" y="1234994"/>
            <a:ext cx="10972800" cy="4891170"/>
          </a:xfrm>
        </p:spPr>
        <p:txBody>
          <a:bodyPr>
            <a:normAutofit lnSpcReduction="10000"/>
          </a:bodyPr>
          <a:lstStyle/>
          <a:p>
            <a:pPr marL="0" indent="0">
              <a:buNone/>
            </a:pPr>
            <a:r>
              <a:rPr lang="ru-RU" dirty="0"/>
              <a:t>Возврат осуществляется в течение 5 рабочих дней (блокировка снимается в течение 1 рабочего дня) с даты:</a:t>
            </a:r>
          </a:p>
          <a:p>
            <a:pPr>
              <a:buAutoNum type="arabicParenR"/>
            </a:pPr>
            <a:r>
              <a:rPr lang="ru-RU" dirty="0"/>
              <a:t>подписания протокола рассмотрения оценки, рассмотрения вторых частей (итогового протокола), протокола закрытого аукциона – </a:t>
            </a:r>
            <a:r>
              <a:rPr lang="ru-RU" u="sng" dirty="0"/>
              <a:t>кроме победителя</a:t>
            </a:r>
            <a:r>
              <a:rPr lang="ru-RU" dirty="0"/>
              <a:t> (</a:t>
            </a:r>
            <a:r>
              <a:rPr lang="ru-RU" b="1" u="sng" dirty="0"/>
              <a:t>?</a:t>
            </a:r>
            <a:r>
              <a:rPr lang="ru-RU" dirty="0"/>
              <a:t>) и кроме случая отклонения трех вторых частей в течение квартала;</a:t>
            </a:r>
          </a:p>
          <a:p>
            <a:pPr>
              <a:buAutoNum type="arabicParenR"/>
            </a:pPr>
            <a:r>
              <a:rPr lang="ru-RU" dirty="0"/>
              <a:t>отмены определения поставщика;</a:t>
            </a:r>
          </a:p>
          <a:p>
            <a:pPr>
              <a:buAutoNum type="arabicParenR"/>
            </a:pPr>
            <a:r>
              <a:rPr lang="ru-RU" dirty="0"/>
              <a:t>отзыва заявки (до окончания срока подачи заявок); (</a:t>
            </a:r>
            <a:r>
              <a:rPr lang="ru-RU" b="1" u="sng" dirty="0"/>
              <a:t>?</a:t>
            </a:r>
            <a:r>
              <a:rPr lang="ru-RU" dirty="0"/>
              <a:t>)</a:t>
            </a:r>
          </a:p>
          <a:p>
            <a:pPr>
              <a:buAutoNum type="arabicParenR"/>
            </a:pPr>
            <a:r>
              <a:rPr lang="ru-RU" dirty="0"/>
              <a:t>получения заявки после окончания срока подачи заявок;</a:t>
            </a:r>
          </a:p>
          <a:p>
            <a:pPr>
              <a:buAutoNum type="arabicParenR"/>
            </a:pPr>
            <a:r>
              <a:rPr lang="ru-RU" dirty="0"/>
              <a:t>отстранения участника закупки от участия или отказа от заключения контракта.</a:t>
            </a:r>
          </a:p>
          <a:p>
            <a:pPr>
              <a:buAutoNum type="arabicParenR"/>
            </a:pPr>
            <a:endParaRPr lang="ru-RU" dirty="0"/>
          </a:p>
          <a:p>
            <a:endParaRPr lang="ru-RU" dirty="0"/>
          </a:p>
        </p:txBody>
      </p:sp>
    </p:spTree>
    <p:extLst>
      <p:ext uri="{BB962C8B-B14F-4D97-AF65-F5344CB8AC3E}">
        <p14:creationId xmlns:p14="http://schemas.microsoft.com/office/powerpoint/2010/main" val="2790142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23927" y="0"/>
            <a:ext cx="10972800" cy="843847"/>
          </a:xfrm>
        </p:spPr>
        <p:txBody>
          <a:bodyPr>
            <a:normAutofit/>
          </a:bodyPr>
          <a:lstStyle/>
          <a:p>
            <a:r>
              <a:rPr lang="ru-RU" sz="3600" b="1" dirty="0">
                <a:solidFill>
                  <a:srgbClr val="7030A0"/>
                </a:solidFill>
              </a:rPr>
              <a:t>Обеспечение заявки не возвращается в случаях:</a:t>
            </a:r>
          </a:p>
        </p:txBody>
      </p:sp>
      <p:sp>
        <p:nvSpPr>
          <p:cNvPr id="3" name="Содержимое 2"/>
          <p:cNvSpPr>
            <a:spLocks noGrp="1"/>
          </p:cNvSpPr>
          <p:nvPr>
            <p:ph idx="1"/>
          </p:nvPr>
        </p:nvSpPr>
        <p:spPr>
          <a:xfrm>
            <a:off x="623392" y="1340768"/>
            <a:ext cx="10972800" cy="4891170"/>
          </a:xfrm>
        </p:spPr>
        <p:txBody>
          <a:bodyPr>
            <a:normAutofit/>
          </a:bodyPr>
          <a:lstStyle/>
          <a:p>
            <a:pPr marL="457200" indent="-457200">
              <a:spcBef>
                <a:spcPts val="4968"/>
              </a:spcBef>
              <a:buAutoNum type="arabicParenR"/>
            </a:pPr>
            <a:r>
              <a:rPr lang="ru-RU" u="sng" dirty="0"/>
              <a:t>уклонение или отказ</a:t>
            </a:r>
            <a:r>
              <a:rPr lang="ru-RU" dirty="0"/>
              <a:t> участника закупки заключить контракт;</a:t>
            </a:r>
          </a:p>
          <a:p>
            <a:pPr marL="0" indent="0" algn="just">
              <a:spcBef>
                <a:spcPts val="4968"/>
              </a:spcBef>
              <a:buNone/>
            </a:pPr>
            <a:r>
              <a:rPr lang="ru-RU" dirty="0"/>
              <a:t>2) </a:t>
            </a:r>
            <a:r>
              <a:rPr lang="ru-RU" u="sng" dirty="0" err="1"/>
              <a:t>непредоставление</a:t>
            </a:r>
            <a:r>
              <a:rPr lang="ru-RU" u="sng" dirty="0"/>
              <a:t> или предоставление с нарушением условий</a:t>
            </a:r>
            <a:r>
              <a:rPr lang="ru-RU" dirty="0"/>
              <a:t>, установленных 44-ФЗ, до заключения контракта заказчику </a:t>
            </a:r>
            <a:r>
              <a:rPr lang="ru-RU" u="sng" dirty="0"/>
              <a:t>обеспечения исполнения контракта</a:t>
            </a:r>
            <a:r>
              <a:rPr lang="ru-RU" dirty="0"/>
              <a:t>;</a:t>
            </a:r>
          </a:p>
          <a:p>
            <a:pPr marL="0" indent="0">
              <a:spcBef>
                <a:spcPts val="4968"/>
              </a:spcBef>
              <a:buNone/>
            </a:pPr>
            <a:r>
              <a:rPr lang="ru-RU" dirty="0"/>
              <a:t>3) изменение или отзыв участником закупки заявки на участие в определении поставщика (подрядчика, исполнителя) после истечения срока окончания подачи таких заявок.</a:t>
            </a:r>
          </a:p>
          <a:p>
            <a:endParaRPr lang="ru-RU"/>
          </a:p>
        </p:txBody>
      </p:sp>
    </p:spTree>
    <p:extLst>
      <p:ext uri="{BB962C8B-B14F-4D97-AF65-F5344CB8AC3E}">
        <p14:creationId xmlns:p14="http://schemas.microsoft.com/office/powerpoint/2010/main" val="22545223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28651" y="0"/>
            <a:ext cx="10515600" cy="1325563"/>
          </a:xfrm>
        </p:spPr>
        <p:txBody>
          <a:bodyPr/>
          <a:lstStyle/>
          <a:p>
            <a:r>
              <a:rPr lang="ru-RU" sz="3200" b="1" dirty="0">
                <a:solidFill>
                  <a:srgbClr val="7030A0"/>
                </a:solidFill>
              </a:rPr>
              <a:t>Обеспечение исполнения контракта</a:t>
            </a:r>
          </a:p>
        </p:txBody>
      </p:sp>
      <p:sp>
        <p:nvSpPr>
          <p:cNvPr id="3" name="Содержимое 2"/>
          <p:cNvSpPr>
            <a:spLocks noGrp="1"/>
          </p:cNvSpPr>
          <p:nvPr>
            <p:ph idx="1"/>
          </p:nvPr>
        </p:nvSpPr>
        <p:spPr>
          <a:xfrm>
            <a:off x="716193" y="3341873"/>
            <a:ext cx="5280734" cy="1394038"/>
          </a:xfrm>
        </p:spPr>
        <p:style>
          <a:lnRef idx="2">
            <a:schemeClr val="accent1"/>
          </a:lnRef>
          <a:fillRef idx="1">
            <a:schemeClr val="lt1"/>
          </a:fillRef>
          <a:effectRef idx="0">
            <a:schemeClr val="accent1"/>
          </a:effectRef>
          <a:fontRef idx="minor">
            <a:schemeClr val="dk1"/>
          </a:fontRef>
        </p:style>
        <p:txBody>
          <a:bodyPr/>
          <a:lstStyle/>
          <a:p>
            <a:pPr marL="342900" indent="-342900">
              <a:buFont typeface="Arial"/>
              <a:buChar char="•"/>
            </a:pPr>
            <a:r>
              <a:rPr lang="ru-RU"/>
              <a:t>конкурс</a:t>
            </a:r>
          </a:p>
          <a:p>
            <a:pPr marL="342900" indent="-342900">
              <a:buFont typeface="Arial"/>
              <a:buChar char="•"/>
            </a:pPr>
            <a:r>
              <a:rPr lang="ru-RU"/>
              <a:t>аукцион</a:t>
            </a:r>
          </a:p>
        </p:txBody>
      </p:sp>
      <p:sp>
        <p:nvSpPr>
          <p:cNvPr id="5" name="Выноска со стрелкой вниз 4"/>
          <p:cNvSpPr/>
          <p:nvPr/>
        </p:nvSpPr>
        <p:spPr>
          <a:xfrm>
            <a:off x="719403" y="1556792"/>
            <a:ext cx="5280587" cy="1224136"/>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t>ОБЯЗАННОСТЬ</a:t>
            </a:r>
          </a:p>
        </p:txBody>
      </p:sp>
      <p:sp>
        <p:nvSpPr>
          <p:cNvPr id="7" name="Выноска со стрелкой вниз 6"/>
          <p:cNvSpPr/>
          <p:nvPr/>
        </p:nvSpPr>
        <p:spPr>
          <a:xfrm>
            <a:off x="6576053" y="1556792"/>
            <a:ext cx="5184576" cy="1224136"/>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t>ПРАВО</a:t>
            </a:r>
          </a:p>
        </p:txBody>
      </p:sp>
      <p:sp>
        <p:nvSpPr>
          <p:cNvPr id="8" name="Содержимое 2"/>
          <p:cNvSpPr txBox="1">
            <a:spLocks/>
          </p:cNvSpPr>
          <p:nvPr/>
        </p:nvSpPr>
        <p:spPr bwMode="auto">
          <a:xfrm>
            <a:off x="6579431" y="3341874"/>
            <a:ext cx="5185240" cy="1394038"/>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400" kern="1200">
                <a:solidFill>
                  <a:schemeClr val="tx1"/>
                </a:solidFill>
                <a:latin typeface="+mn-lt"/>
                <a:ea typeface="+mn-ea"/>
                <a:cs typeface="+mn-cs"/>
              </a:defRPr>
            </a:lvl1pPr>
            <a:lvl2pPr marL="800100" indent="-3429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a:buChar char="•"/>
            </a:pPr>
            <a:r>
              <a:rPr lang="ru-RU"/>
              <a:t>единственный источник</a:t>
            </a:r>
          </a:p>
          <a:p>
            <a:pPr marL="342900" indent="-342900">
              <a:buFont typeface="Arial"/>
              <a:buChar char="•"/>
            </a:pPr>
            <a:r>
              <a:rPr lang="ru-RU"/>
              <a:t>запрос котировок</a:t>
            </a:r>
          </a:p>
          <a:p>
            <a:pPr marL="342900" indent="-342900">
              <a:buFont typeface="Arial"/>
              <a:buChar char="•"/>
            </a:pPr>
            <a:r>
              <a:rPr lang="ru-RU"/>
              <a:t>запрос предложений</a:t>
            </a:r>
          </a:p>
          <a:p>
            <a:endParaRPr lang="ru-RU"/>
          </a:p>
        </p:txBody>
      </p:sp>
    </p:spTree>
    <p:extLst>
      <p:ext uri="{BB962C8B-B14F-4D97-AF65-F5344CB8AC3E}">
        <p14:creationId xmlns:p14="http://schemas.microsoft.com/office/powerpoint/2010/main" val="443065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38200" y="0"/>
            <a:ext cx="10515600" cy="1325563"/>
          </a:xfrm>
        </p:spPr>
        <p:txBody>
          <a:bodyPr/>
          <a:lstStyle/>
          <a:p>
            <a:r>
              <a:rPr lang="ru-RU" sz="3200" b="1" dirty="0">
                <a:solidFill>
                  <a:srgbClr val="7030A0"/>
                </a:solidFill>
              </a:rPr>
              <a:t>Обеспечение исполнения контракта</a:t>
            </a:r>
          </a:p>
        </p:txBody>
      </p:sp>
      <p:sp>
        <p:nvSpPr>
          <p:cNvPr id="3" name="Содержимое 2"/>
          <p:cNvSpPr>
            <a:spLocks noGrp="1"/>
          </p:cNvSpPr>
          <p:nvPr>
            <p:ph idx="1"/>
          </p:nvPr>
        </p:nvSpPr>
        <p:spPr>
          <a:xfrm>
            <a:off x="609600" y="1600201"/>
            <a:ext cx="10972800" cy="604664"/>
          </a:xfrm>
        </p:spPr>
        <p:txBody>
          <a:bodyPr>
            <a:normAutofit fontScale="85000" lnSpcReduction="20000"/>
          </a:bodyPr>
          <a:lstStyle/>
          <a:p>
            <a:pPr>
              <a:spcBef>
                <a:spcPts val="0"/>
              </a:spcBef>
            </a:pPr>
            <a:r>
              <a:rPr lang="ru-RU" b="1"/>
              <a:t>Размер ОИК – </a:t>
            </a:r>
            <a:r>
              <a:rPr lang="ru-RU" b="1">
                <a:solidFill>
                  <a:srgbClr val="000000"/>
                </a:solidFill>
              </a:rPr>
              <a:t>от 5 до 30% НМЦК</a:t>
            </a:r>
            <a:r>
              <a:rPr lang="ru-RU"/>
              <a:t>, </a:t>
            </a:r>
          </a:p>
          <a:p>
            <a:pPr>
              <a:spcBef>
                <a:spcPts val="0"/>
              </a:spcBef>
            </a:pPr>
            <a:r>
              <a:rPr lang="ru-RU"/>
              <a:t>указанной в извещении об осуществлении закупки</a:t>
            </a:r>
          </a:p>
          <a:p>
            <a:endParaRPr lang="ru-RU"/>
          </a:p>
          <a:p>
            <a:endParaRPr lang="ru-RU"/>
          </a:p>
        </p:txBody>
      </p:sp>
      <p:graphicFrame>
        <p:nvGraphicFramePr>
          <p:cNvPr id="5" name="Таблица 4"/>
          <p:cNvGraphicFramePr>
            <a:graphicFrameLocks noGrp="1"/>
          </p:cNvGraphicFramePr>
          <p:nvPr>
            <p:extLst>
              <p:ext uri="{D42A27DB-BD31-4B8C-83A1-F6EECF244321}">
                <p14:modId xmlns:p14="http://schemas.microsoft.com/office/powerpoint/2010/main" val="3665636327"/>
              </p:ext>
            </p:extLst>
          </p:nvPr>
        </p:nvGraphicFramePr>
        <p:xfrm>
          <a:off x="815414" y="2996952"/>
          <a:ext cx="10561174" cy="3196680"/>
        </p:xfrm>
        <a:graphic>
          <a:graphicData uri="http://schemas.openxmlformats.org/drawingml/2006/table">
            <a:tbl>
              <a:tblPr firstRow="1" bandRow="1">
                <a:tableStyleId>{3B4B98B0-60AC-42C2-AFA5-B58CD77FA1E5}</a:tableStyleId>
              </a:tblPr>
              <a:tblGrid>
                <a:gridCol w="5280587">
                  <a:extLst>
                    <a:ext uri="{9D8B030D-6E8A-4147-A177-3AD203B41FA5}">
                      <a16:colId xmlns:a16="http://schemas.microsoft.com/office/drawing/2014/main" val="20000"/>
                    </a:ext>
                  </a:extLst>
                </a:gridCol>
                <a:gridCol w="5280587">
                  <a:extLst>
                    <a:ext uri="{9D8B030D-6E8A-4147-A177-3AD203B41FA5}">
                      <a16:colId xmlns:a16="http://schemas.microsoft.com/office/drawing/2014/main" val="20001"/>
                    </a:ext>
                  </a:extLst>
                </a:gridCol>
              </a:tblGrid>
              <a:tr h="1167483">
                <a:tc>
                  <a:txBody>
                    <a:bodyPr/>
                    <a:lstStyle/>
                    <a:p>
                      <a:pPr algn="ctr"/>
                      <a:r>
                        <a:rPr lang="ru-RU"/>
                        <a:t>Условия</a:t>
                      </a:r>
                    </a:p>
                  </a:txBody>
                  <a:tcPr marL="121920" marR="121920"/>
                </a:tc>
                <a:tc>
                  <a:txBody>
                    <a:bodyPr/>
                    <a:lstStyle/>
                    <a:p>
                      <a:pPr algn="ctr"/>
                      <a:r>
                        <a:rPr lang="ru-RU"/>
                        <a:t>Размер обеспечения </a:t>
                      </a:r>
                    </a:p>
                    <a:p>
                      <a:pPr algn="ctr"/>
                      <a:r>
                        <a:rPr lang="ru-RU"/>
                        <a:t>исполнения контракта</a:t>
                      </a:r>
                    </a:p>
                  </a:txBody>
                  <a:tcPr marL="121920" marR="121920"/>
                </a:tc>
                <a:extLst>
                  <a:ext uri="{0D108BD9-81ED-4DB2-BD59-A6C34878D82A}">
                    <a16:rowId xmlns:a16="http://schemas.microsoft.com/office/drawing/2014/main" val="10000"/>
                  </a:ext>
                </a:extLst>
              </a:tr>
              <a:tr h="676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a:t>НМЦК </a:t>
                      </a:r>
                      <a:r>
                        <a:rPr lang="en-US" sz="1800"/>
                        <a:t>&gt; 50 </a:t>
                      </a:r>
                      <a:r>
                        <a:rPr lang="ru-RU" sz="1800"/>
                        <a:t>млн руб.</a:t>
                      </a:r>
                    </a:p>
                  </a:txBody>
                  <a:tcPr marL="121920" marR="121920"/>
                </a:tc>
                <a:tc>
                  <a:txBody>
                    <a:bodyPr/>
                    <a:lstStyle/>
                    <a:p>
                      <a:r>
                        <a:rPr lang="ru-RU"/>
                        <a:t>От 10 до 30% НМЦК, но не менее чем в размере аванса (если предусмотрено)</a:t>
                      </a:r>
                    </a:p>
                  </a:txBody>
                  <a:tcPr marL="121920" marR="121920"/>
                </a:tc>
                <a:extLst>
                  <a:ext uri="{0D108BD9-81ED-4DB2-BD59-A6C34878D82A}">
                    <a16:rowId xmlns:a16="http://schemas.microsoft.com/office/drawing/2014/main" val="10001"/>
                  </a:ext>
                </a:extLst>
              </a:tr>
              <a:tr h="676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a:t>Аванс </a:t>
                      </a:r>
                      <a:r>
                        <a:rPr lang="en-US" sz="1800"/>
                        <a:t>&gt;</a:t>
                      </a:r>
                      <a:r>
                        <a:rPr lang="ru-RU" sz="1800"/>
                        <a:t> 30% НМЦК</a:t>
                      </a:r>
                    </a:p>
                  </a:txBody>
                  <a:tcPr marL="121920" marR="121920"/>
                </a:tc>
                <a:tc>
                  <a:txBody>
                    <a:bodyPr/>
                    <a:lstStyle/>
                    <a:p>
                      <a:r>
                        <a:rPr lang="ru-RU"/>
                        <a:t>В размере аванса</a:t>
                      </a:r>
                    </a:p>
                  </a:txBody>
                  <a:tcPr marL="121920" marR="121920"/>
                </a:tc>
                <a:extLst>
                  <a:ext uri="{0D108BD9-81ED-4DB2-BD59-A6C34878D82A}">
                    <a16:rowId xmlns:a16="http://schemas.microsoft.com/office/drawing/2014/main" val="10002"/>
                  </a:ext>
                </a:extLst>
              </a:tr>
              <a:tr h="676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a:t>Антидемпинговые меры</a:t>
                      </a:r>
                    </a:p>
                  </a:txBody>
                  <a:tcPr marL="121920" marR="121920"/>
                </a:tc>
                <a:tc>
                  <a:txBody>
                    <a:bodyPr/>
                    <a:lstStyle/>
                    <a:p>
                      <a:r>
                        <a:rPr lang="ru-RU"/>
                        <a:t>НМЦК</a:t>
                      </a:r>
                      <a:r>
                        <a:rPr lang="ru-RU" baseline="0"/>
                        <a:t> – 25% ОИК х </a:t>
                      </a:r>
                      <a:r>
                        <a:rPr lang="en-US" baseline="0"/>
                        <a:t>1</a:t>
                      </a:r>
                      <a:r>
                        <a:rPr lang="ru-RU" baseline="0"/>
                        <a:t>,5 раза (не менее размера аванса)</a:t>
                      </a:r>
                      <a:endParaRPr lang="ru-RU"/>
                    </a:p>
                  </a:txBody>
                  <a:tcPr marL="121920" marR="12192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70794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802137" y="0"/>
            <a:ext cx="11244970" cy="1080120"/>
          </a:xfrm>
        </p:spPr>
        <p:txBody>
          <a:bodyPr>
            <a:normAutofit/>
          </a:bodyPr>
          <a:lstStyle/>
          <a:p>
            <a:r>
              <a:rPr lang="ru-RU" sz="3600" b="1" dirty="0">
                <a:solidFill>
                  <a:srgbClr val="7030A0"/>
                </a:solidFill>
              </a:rPr>
              <a:t>Реестр банковских гарантий (ч.8 ст. 45 44-ФЗ)</a:t>
            </a:r>
          </a:p>
        </p:txBody>
      </p:sp>
      <p:sp>
        <p:nvSpPr>
          <p:cNvPr id="3" name="Содержимое 2"/>
          <p:cNvSpPr>
            <a:spLocks noGrp="1"/>
          </p:cNvSpPr>
          <p:nvPr>
            <p:ph idx="1"/>
          </p:nvPr>
        </p:nvSpPr>
        <p:spPr>
          <a:xfrm>
            <a:off x="609600" y="1600201"/>
            <a:ext cx="10972800" cy="2908920"/>
          </a:xfrm>
        </p:spPr>
        <p:txBody>
          <a:bodyPr/>
          <a:lstStyle/>
          <a:p>
            <a:r>
              <a:rPr lang="ru-RU" sz="2800" dirty="0"/>
              <a:t>Банковская гарантия, предоставляемая участником закупки в качестве обеспечения заявки на участие в конкурсе или закрытом аукционе, либо в качестве ОИК, </a:t>
            </a:r>
            <a:r>
              <a:rPr lang="ru-RU" sz="2800" b="1" dirty="0">
                <a:solidFill>
                  <a:srgbClr val="FF0000"/>
                </a:solidFill>
              </a:rPr>
              <a:t>должна быть включена в Реестр банковских гарантий</a:t>
            </a:r>
            <a:r>
              <a:rPr lang="ru-RU" sz="2800" dirty="0"/>
              <a:t>,</a:t>
            </a:r>
            <a:r>
              <a:rPr lang="ru-RU" sz="2800" b="1" dirty="0">
                <a:solidFill>
                  <a:srgbClr val="FF0000"/>
                </a:solidFill>
              </a:rPr>
              <a:t> </a:t>
            </a:r>
            <a:r>
              <a:rPr lang="ru-RU" sz="2800" b="1" dirty="0">
                <a:solidFill>
                  <a:srgbClr val="000000"/>
                </a:solidFill>
              </a:rPr>
              <a:t>размещенный в ЕИС</a:t>
            </a:r>
          </a:p>
          <a:p>
            <a:endParaRPr lang="ru-RU" dirty="0">
              <a:solidFill>
                <a:srgbClr val="000000"/>
              </a:solidFill>
            </a:endParaRPr>
          </a:p>
          <a:p>
            <a:endParaRPr lang="ru-RU" dirty="0"/>
          </a:p>
        </p:txBody>
      </p:sp>
    </p:spTree>
    <p:extLst>
      <p:ext uri="{BB962C8B-B14F-4D97-AF65-F5344CB8AC3E}">
        <p14:creationId xmlns:p14="http://schemas.microsoft.com/office/powerpoint/2010/main" val="408993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200102" y="0"/>
            <a:ext cx="10363200" cy="1143000"/>
          </a:xfrm>
        </p:spPr>
        <p:txBody>
          <a:bodyPr>
            <a:normAutofit/>
          </a:bodyPr>
          <a:lstStyle/>
          <a:p>
            <a:r>
              <a:rPr kumimoji="0" lang="ru-RU" dirty="0">
                <a:solidFill>
                  <a:srgbClr val="7030A0"/>
                </a:solidFill>
                <a:latin typeface="+mn-lt"/>
              </a:rPr>
              <a:t>Правила лотовой закупки</a:t>
            </a:r>
          </a:p>
        </p:txBody>
      </p:sp>
      <p:sp>
        <p:nvSpPr>
          <p:cNvPr id="11266" name="Rectangle 3"/>
          <p:cNvSpPr>
            <a:spLocks noGrp="1" noChangeArrowheads="1"/>
          </p:cNvSpPr>
          <p:nvPr>
            <p:ph type="body" sz="half" idx="1"/>
          </p:nvPr>
        </p:nvSpPr>
        <p:spPr>
          <a:xfrm>
            <a:off x="624418" y="1208654"/>
            <a:ext cx="11135783" cy="4679950"/>
          </a:xfrm>
        </p:spPr>
        <p:txBody>
          <a:bodyPr>
            <a:noAutofit/>
          </a:bodyPr>
          <a:lstStyle/>
          <a:p>
            <a:pPr>
              <a:lnSpc>
                <a:spcPct val="80000"/>
              </a:lnSpc>
              <a:buFont typeface="Arial"/>
              <a:buChar char="•"/>
            </a:pPr>
            <a:r>
              <a:rPr kumimoji="0" lang="ru-RU" sz="2400" b="1"/>
              <a:t>Запрещено</a:t>
            </a:r>
            <a:r>
              <a:rPr kumimoji="0" lang="ru-RU" sz="2400"/>
              <a:t> включать в состав  лотов  продукции  (товаров,  работ,  услуг), </a:t>
            </a:r>
            <a:r>
              <a:rPr kumimoji="0" lang="ru-RU" sz="2400" b="1"/>
              <a:t>технологически и функционально</a:t>
            </a:r>
            <a:r>
              <a:rPr kumimoji="0" lang="ru-RU" sz="2400"/>
              <a:t> </a:t>
            </a:r>
            <a:r>
              <a:rPr kumimoji="0" lang="ru-RU" sz="2400" b="1"/>
              <a:t>не связанной</a:t>
            </a:r>
            <a:r>
              <a:rPr kumimoji="0" lang="ru-RU" sz="2400"/>
              <a:t>  с товарами,  работами,  услугами,  поставки, выполнение, оказание которых являются предметом торгов </a:t>
            </a:r>
          </a:p>
          <a:p>
            <a:pPr>
              <a:lnSpc>
                <a:spcPct val="80000"/>
              </a:lnSpc>
              <a:buFont typeface="Arial"/>
              <a:buChar char="•"/>
            </a:pPr>
            <a:r>
              <a:rPr kumimoji="0" lang="ru-RU" sz="2400"/>
              <a:t>Нельзя включить в состав одного лота виды деятельности, подлежащие лицензированию и не подлежащие лицензированию</a:t>
            </a:r>
          </a:p>
          <a:p>
            <a:pPr>
              <a:lnSpc>
                <a:spcPct val="80000"/>
              </a:lnSpc>
              <a:buFont typeface="Arial"/>
              <a:buChar char="•"/>
            </a:pPr>
            <a:r>
              <a:rPr kumimoji="0" lang="ru-RU" sz="2400"/>
              <a:t>Должно быть предусмотрено право участия </a:t>
            </a:r>
            <a:r>
              <a:rPr kumimoji="0" lang="ru-RU" sz="2400" b="1"/>
              <a:t>по любому количеству лотов </a:t>
            </a:r>
            <a:r>
              <a:rPr kumimoji="0" lang="ru-RU" sz="2400"/>
              <a:t>(лоты не могут даваться «в нагрузку»)</a:t>
            </a:r>
            <a:r>
              <a:rPr kumimoji="0" lang="ru-RU" sz="2400" b="1"/>
              <a:t> </a:t>
            </a:r>
          </a:p>
          <a:p>
            <a:pPr>
              <a:lnSpc>
                <a:spcPct val="80000"/>
              </a:lnSpc>
              <a:buFont typeface="Arial"/>
              <a:buChar char="•"/>
            </a:pPr>
            <a:r>
              <a:rPr kumimoji="0" lang="ru-RU" sz="2400" b="1"/>
              <a:t>Начальная (максимальная) цена и размеры обеспечения</a:t>
            </a:r>
            <a:r>
              <a:rPr kumimoji="0" lang="ru-RU" sz="2400"/>
              <a:t> участия в конкурсе и обеспечения исполнения контракта должны быть установлены по каждому лоту </a:t>
            </a:r>
            <a:r>
              <a:rPr kumimoji="0" lang="ru-RU" sz="2400" b="1"/>
              <a:t>отдельно</a:t>
            </a:r>
          </a:p>
          <a:p>
            <a:pPr>
              <a:lnSpc>
                <a:spcPct val="80000"/>
              </a:lnSpc>
              <a:buFont typeface="Arial"/>
              <a:buChar char="•"/>
            </a:pPr>
            <a:r>
              <a:rPr kumimoji="0" lang="ru-RU" sz="2400" b="1"/>
              <a:t>Победа</a:t>
            </a:r>
            <a:r>
              <a:rPr kumimoji="0" lang="ru-RU" sz="2400"/>
              <a:t> в одном лоте </a:t>
            </a:r>
            <a:r>
              <a:rPr kumimoji="0" lang="ru-RU" sz="2400" b="1"/>
              <a:t>не может быть обусловлена</a:t>
            </a:r>
            <a:r>
              <a:rPr kumimoji="0" lang="ru-RU" sz="2400"/>
              <a:t> победой в другом лоте (лотах)</a:t>
            </a:r>
          </a:p>
          <a:p>
            <a:pPr>
              <a:lnSpc>
                <a:spcPct val="80000"/>
              </a:lnSpc>
              <a:buFont typeface="Arial"/>
              <a:buChar char="•"/>
            </a:pPr>
            <a:r>
              <a:rPr kumimoji="0" lang="ru-RU" sz="2400" b="1"/>
              <a:t>Контракты заключаются по каждому лоту отдельно</a:t>
            </a:r>
            <a:r>
              <a:rPr kumimoji="0" lang="ru-RU" sz="2400"/>
              <a:t> </a:t>
            </a:r>
          </a:p>
          <a:p>
            <a:pPr>
              <a:lnSpc>
                <a:spcPct val="80000"/>
              </a:lnSpc>
              <a:buFont typeface="Arial"/>
              <a:buChar char="•"/>
            </a:pPr>
            <a:r>
              <a:rPr kumimoji="0" lang="ru-RU" sz="2400"/>
              <a:t>Конкурс может быть признан несостоявшимся по каждому лоту отдельно независимо от других лотов</a:t>
            </a:r>
          </a:p>
          <a:p>
            <a:pPr>
              <a:lnSpc>
                <a:spcPct val="80000"/>
              </a:lnSpc>
            </a:pPr>
            <a:endParaRPr kumimoji="0" lang="ru-RU" sz="2400"/>
          </a:p>
        </p:txBody>
      </p:sp>
    </p:spTree>
    <p:extLst>
      <p:ext uri="{BB962C8B-B14F-4D97-AF65-F5344CB8AC3E}">
        <p14:creationId xmlns:p14="http://schemas.microsoft.com/office/powerpoint/2010/main" val="21345598"/>
      </p:ext>
    </p:extLst>
  </p:cSld>
  <p:clrMapOvr>
    <a:masterClrMapping/>
  </p:clrMapOvr>
  <p:transition>
    <p:diamon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838200" y="0"/>
            <a:ext cx="10515600" cy="1325563"/>
          </a:xfrm>
        </p:spPr>
        <p:txBody>
          <a:bodyPr>
            <a:normAutofit/>
          </a:bodyPr>
          <a:lstStyle/>
          <a:p>
            <a:r>
              <a:rPr kumimoji="0" lang="ru-RU" b="1" dirty="0">
                <a:solidFill>
                  <a:srgbClr val="7030A0"/>
                </a:solidFill>
              </a:rPr>
              <a:t>Основные принципы разбивки закупки на лоты</a:t>
            </a:r>
          </a:p>
        </p:txBody>
      </p:sp>
      <p:sp>
        <p:nvSpPr>
          <p:cNvPr id="12290" name="Rectangle 3"/>
          <p:cNvSpPr>
            <a:spLocks noGrp="1" noChangeArrowheads="1"/>
          </p:cNvSpPr>
          <p:nvPr>
            <p:ph idx="1"/>
          </p:nvPr>
        </p:nvSpPr>
        <p:spPr>
          <a:xfrm>
            <a:off x="838200" y="1625113"/>
            <a:ext cx="10515600" cy="4351338"/>
          </a:xfrm>
        </p:spPr>
        <p:txBody>
          <a:bodyPr/>
          <a:lstStyle/>
          <a:p>
            <a:pPr>
              <a:lnSpc>
                <a:spcPct val="90000"/>
              </a:lnSpc>
            </a:pPr>
            <a:r>
              <a:rPr kumimoji="0" lang="ru-RU" sz="2400" b="1"/>
              <a:t>По территориальному принципу</a:t>
            </a:r>
            <a:r>
              <a:rPr kumimoji="0" lang="ru-RU" sz="2400"/>
              <a:t> (в пределах одной области места поставки могут находится в сотнях км друг от друга)</a:t>
            </a:r>
          </a:p>
          <a:p>
            <a:pPr>
              <a:lnSpc>
                <a:spcPct val="90000"/>
              </a:lnSpc>
            </a:pPr>
            <a:r>
              <a:rPr kumimoji="0" lang="ru-RU" sz="2400" b="1"/>
              <a:t>По видам продукции</a:t>
            </a:r>
            <a:r>
              <a:rPr kumimoji="0" lang="ru-RU" sz="2400"/>
              <a:t> (бакалея и мясо-молоко; фармгруппы; замена оконных блоков и другие работы по ремонту помещений)</a:t>
            </a:r>
          </a:p>
          <a:p>
            <a:pPr>
              <a:lnSpc>
                <a:spcPct val="90000"/>
              </a:lnSpc>
            </a:pPr>
            <a:r>
              <a:rPr kumimoji="0" lang="ru-RU" sz="2400" b="1"/>
              <a:t>По периодам поставки</a:t>
            </a:r>
            <a:r>
              <a:rPr kumimoji="0" lang="ru-RU" sz="2400"/>
              <a:t> (в 1-м, 2-м …. кварталах)</a:t>
            </a:r>
          </a:p>
          <a:p>
            <a:pPr>
              <a:lnSpc>
                <a:spcPct val="90000"/>
              </a:lnSpc>
            </a:pPr>
            <a:r>
              <a:rPr kumimoji="0" lang="ru-RU" sz="2400" b="1"/>
              <a:t>По лицензируемым и не лицензируемым видам деятельности</a:t>
            </a:r>
            <a:r>
              <a:rPr kumimoji="0" lang="ru-RU" sz="2400"/>
              <a:t> (консалтинг и обучение)</a:t>
            </a:r>
          </a:p>
          <a:p>
            <a:pPr>
              <a:lnSpc>
                <a:spcPct val="90000"/>
              </a:lnSpc>
            </a:pPr>
            <a:r>
              <a:rPr kumimoji="0" lang="ru-RU" sz="2400" b="1"/>
              <a:t>По получателям продукции</a:t>
            </a:r>
            <a:r>
              <a:rPr kumimoji="0" lang="ru-RU" sz="2400"/>
              <a:t> (учреждения здравоохранения города, в учреждения образования города)</a:t>
            </a:r>
          </a:p>
        </p:txBody>
      </p:sp>
    </p:spTree>
    <p:extLst>
      <p:ext uri="{BB962C8B-B14F-4D97-AF65-F5344CB8AC3E}">
        <p14:creationId xmlns:p14="http://schemas.microsoft.com/office/powerpoint/2010/main" val="356285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082" y="132941"/>
            <a:ext cx="11169073" cy="650875"/>
          </a:xfrm>
        </p:spPr>
        <p:txBody>
          <a:bodyPr>
            <a:noAutofit/>
          </a:bodyPr>
          <a:lstStyle/>
          <a:p>
            <a:r>
              <a:rPr lang="ru-RU" b="1" dirty="0">
                <a:solidFill>
                  <a:srgbClr val="7030A0"/>
                </a:solidFill>
              </a:rPr>
              <a:t>ЕИС</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953749535"/>
              </p:ext>
            </p:extLst>
          </p:nvPr>
        </p:nvGraphicFramePr>
        <p:xfrm>
          <a:off x="147638" y="887413"/>
          <a:ext cx="11860212" cy="577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4402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27051" y="1293092"/>
            <a:ext cx="10972800" cy="3663756"/>
          </a:xfrm>
        </p:spPr>
        <p:txBody>
          <a:bodyPr>
            <a:normAutofit/>
          </a:bodyPr>
          <a:lstStyle/>
          <a:p>
            <a:pPr eaLnBrk="1" hangingPunct="1"/>
            <a:r>
              <a:rPr lang="ru-RU" sz="2400">
                <a:latin typeface="+mn-lt"/>
              </a:rPr>
              <a:t>Установленные ЗАКАЗЧИКОМ требования к качеству, техническим характеристикам товара, работы, услуги, к их безопасности, к функциональным характеристикам (потребительским свойствам) товара, к размерам, упаковке, отгрузке товара, к результатам работы (услуги) и иные требования, связанные с определением соответствия поставляемого товара, выполняемой работы, оказываемой услуги потребностям заказчика</a:t>
            </a:r>
            <a:br>
              <a:rPr lang="ru-RU" sz="2400">
                <a:latin typeface="+mn-lt"/>
              </a:rPr>
            </a:br>
            <a:r>
              <a:rPr lang="ru-RU" sz="1800">
                <a:latin typeface="+mn-lt"/>
              </a:rPr>
              <a:t> </a:t>
            </a:r>
            <a:r>
              <a:rPr lang="ru-RU" sz="2800">
                <a:latin typeface="+mn-lt"/>
              </a:rPr>
              <a:t>- ТЕХНИЧЕСКОЕ ЗАДАНИЕ</a:t>
            </a:r>
            <a:br>
              <a:rPr lang="ru-RU" sz="2800">
                <a:latin typeface="+mn-lt"/>
              </a:rPr>
            </a:br>
            <a:br>
              <a:rPr lang="ru-RU" sz="2800">
                <a:latin typeface="+mn-lt"/>
              </a:rPr>
            </a:br>
            <a:r>
              <a:rPr lang="ru-RU" sz="2800">
                <a:latin typeface="+mn-lt"/>
              </a:rPr>
              <a:t>(</a:t>
            </a:r>
            <a:r>
              <a:rPr lang="ru-RU" sz="2800" i="1">
                <a:latin typeface="+mn-lt"/>
              </a:rPr>
              <a:t>по сути – описание предмета закупки)</a:t>
            </a:r>
            <a:endParaRPr lang="ru-RU" sz="2800">
              <a:latin typeface="+mn-lt"/>
            </a:endParaRPr>
          </a:p>
        </p:txBody>
      </p:sp>
      <p:sp>
        <p:nvSpPr>
          <p:cNvPr id="3" name="Rectangle 5"/>
          <p:cNvSpPr txBox="1">
            <a:spLocks noChangeArrowheads="1"/>
          </p:cNvSpPr>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b="1" dirty="0">
                <a:solidFill>
                  <a:srgbClr val="7030A0"/>
                </a:solidFill>
              </a:rPr>
              <a:t>Техническое задание</a:t>
            </a:r>
          </a:p>
        </p:txBody>
      </p:sp>
    </p:spTree>
    <p:extLst>
      <p:ext uri="{BB962C8B-B14F-4D97-AF65-F5344CB8AC3E}">
        <p14:creationId xmlns:p14="http://schemas.microsoft.com/office/powerpoint/2010/main" val="1496609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77333" y="274638"/>
            <a:ext cx="10905067" cy="489455"/>
          </a:xfrm>
        </p:spPr>
        <p:txBody>
          <a:bodyPr>
            <a:noAutofit/>
          </a:bodyPr>
          <a:lstStyle/>
          <a:p>
            <a:r>
              <a:rPr lang="ru-RU" sz="3600" b="1" dirty="0">
                <a:solidFill>
                  <a:srgbClr val="7030A0"/>
                </a:solidFill>
              </a:rPr>
              <a:t>«Баланс» задач при формировании ТЗ</a:t>
            </a:r>
          </a:p>
        </p:txBody>
      </p:sp>
      <p:sp>
        <p:nvSpPr>
          <p:cNvPr id="3" name="Содержимое 2"/>
          <p:cNvSpPr>
            <a:spLocks noGrp="1"/>
          </p:cNvSpPr>
          <p:nvPr>
            <p:ph idx="1"/>
          </p:nvPr>
        </p:nvSpPr>
        <p:spPr>
          <a:xfrm>
            <a:off x="609600" y="1076188"/>
            <a:ext cx="10972800" cy="5049976"/>
          </a:xfrm>
        </p:spPr>
        <p:txBody>
          <a:bodyPr>
            <a:normAutofit/>
          </a:bodyPr>
          <a:lstStyle/>
          <a:p>
            <a:pPr marL="457200" indent="-457200">
              <a:buFont typeface="+mj-lt"/>
              <a:buAutoNum type="arabicPeriod"/>
            </a:pPr>
            <a:r>
              <a:rPr lang="ru-RU" sz="2200" dirty="0"/>
              <a:t>Установить такие требования продукции, чтобы закупить качественные ТРУ</a:t>
            </a:r>
          </a:p>
          <a:p>
            <a:pPr marL="457200" indent="-457200">
              <a:buFont typeface="+mj-lt"/>
              <a:buAutoNum type="arabicPeriod"/>
            </a:pPr>
            <a:r>
              <a:rPr lang="ru-RU" sz="2200" dirty="0"/>
              <a:t>Не ограничить конкуренцию за счет установления чрезмерных требований</a:t>
            </a:r>
          </a:p>
          <a:p>
            <a:pPr marL="457200" indent="-457200">
              <a:buFont typeface="+mj-lt"/>
              <a:buAutoNum type="arabicPeriod"/>
            </a:pPr>
            <a:endParaRPr lang="ru-RU" sz="2200" dirty="0"/>
          </a:p>
          <a:p>
            <a:pPr marL="0" indent="0">
              <a:buNone/>
            </a:pPr>
            <a:r>
              <a:rPr lang="ru-RU" sz="2200" dirty="0"/>
              <a:t>Ст. 8 44-ФЗ:</a:t>
            </a:r>
          </a:p>
          <a:p>
            <a:pPr marL="0" indent="0">
              <a:buNone/>
            </a:pPr>
            <a:r>
              <a:rPr lang="ru-RU" sz="2200" i="1" dirty="0"/>
              <a:t>Запрещается совершение любых действий, которые противоречат требованиям 44-ФЗ, в том числе приводят к ограничению конкуренции, в частности к необоснованному ограничению числа участников закупок</a:t>
            </a:r>
          </a:p>
          <a:p>
            <a:pPr marL="0" indent="0">
              <a:buNone/>
            </a:pPr>
            <a:endParaRPr lang="ru-RU" sz="2200" dirty="0"/>
          </a:p>
        </p:txBody>
      </p:sp>
    </p:spTree>
    <p:extLst>
      <p:ext uri="{BB962C8B-B14F-4D97-AF65-F5344CB8AC3E}">
        <p14:creationId xmlns:p14="http://schemas.microsoft.com/office/powerpoint/2010/main" val="306789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9600" y="274638"/>
            <a:ext cx="10972800" cy="489455"/>
          </a:xfrm>
        </p:spPr>
        <p:txBody>
          <a:bodyPr>
            <a:noAutofit/>
          </a:bodyPr>
          <a:lstStyle/>
          <a:p>
            <a:r>
              <a:rPr lang="ru-RU" sz="3600" b="1" dirty="0">
                <a:solidFill>
                  <a:srgbClr val="7030A0"/>
                </a:solidFill>
              </a:rPr>
              <a:t>Требования к содержанию ТЗ</a:t>
            </a:r>
          </a:p>
        </p:txBody>
      </p:sp>
      <p:sp>
        <p:nvSpPr>
          <p:cNvPr id="3" name="Содержимое 2"/>
          <p:cNvSpPr>
            <a:spLocks noGrp="1"/>
          </p:cNvSpPr>
          <p:nvPr>
            <p:ph idx="1"/>
          </p:nvPr>
        </p:nvSpPr>
        <p:spPr>
          <a:xfrm>
            <a:off x="609600" y="1076188"/>
            <a:ext cx="10972800" cy="5049976"/>
          </a:xfrm>
        </p:spPr>
        <p:txBody>
          <a:bodyPr>
            <a:normAutofit/>
          </a:bodyPr>
          <a:lstStyle/>
          <a:p>
            <a:pPr marL="0" indent="0">
              <a:buNone/>
            </a:pPr>
            <a:r>
              <a:rPr lang="ru-RU" sz="2200" b="1" dirty="0"/>
              <a:t>Указываются</a:t>
            </a:r>
            <a:r>
              <a:rPr lang="en-US" sz="2200" b="1" dirty="0"/>
              <a:t> </a:t>
            </a:r>
            <a:r>
              <a:rPr lang="ru-RU" sz="2200" b="1" dirty="0"/>
              <a:t>характеристики </a:t>
            </a:r>
            <a:r>
              <a:rPr lang="ru-RU" sz="2200" dirty="0"/>
              <a:t>объекта</a:t>
            </a:r>
          </a:p>
          <a:p>
            <a:pPr lvl="1"/>
            <a:r>
              <a:rPr lang="ru-RU" sz="1800" dirty="0"/>
              <a:t>Функциональные</a:t>
            </a:r>
          </a:p>
          <a:p>
            <a:pPr lvl="1"/>
            <a:r>
              <a:rPr lang="ru-RU" sz="1800" dirty="0"/>
              <a:t>Технические</a:t>
            </a:r>
          </a:p>
          <a:p>
            <a:pPr lvl="1"/>
            <a:r>
              <a:rPr lang="ru-RU" sz="1800" dirty="0"/>
              <a:t>Качественные</a:t>
            </a:r>
          </a:p>
          <a:p>
            <a:pPr lvl="1"/>
            <a:r>
              <a:rPr lang="ru-RU" sz="1800" dirty="0"/>
              <a:t>Эксплуатационные (при необходимости)</a:t>
            </a:r>
          </a:p>
          <a:p>
            <a:pPr lvl="1"/>
            <a:endParaRPr lang="ru-RU" sz="1800" dirty="0"/>
          </a:p>
          <a:p>
            <a:pPr marL="432000" indent="-457200">
              <a:buNone/>
            </a:pPr>
            <a:r>
              <a:rPr lang="ru-RU" sz="2200" dirty="0"/>
              <a:t>Документация о закупке должна содержать </a:t>
            </a:r>
            <a:r>
              <a:rPr lang="ru-RU" sz="2200" b="1" dirty="0"/>
              <a:t>показатели</a:t>
            </a:r>
            <a:r>
              <a:rPr lang="ru-RU" sz="2200" dirty="0"/>
              <a:t>, позволяющие определить соответствие закупаемых ТРУ потребностям заказчика</a:t>
            </a:r>
          </a:p>
          <a:p>
            <a:pPr marL="432000" indent="-457200">
              <a:buNone/>
            </a:pPr>
            <a:r>
              <a:rPr lang="ru-RU" sz="2200" dirty="0"/>
              <a:t>При этом указываются </a:t>
            </a:r>
            <a:r>
              <a:rPr lang="en-US" sz="2200" dirty="0"/>
              <a:t>MAX </a:t>
            </a:r>
            <a:r>
              <a:rPr lang="ru-RU" sz="2200" dirty="0"/>
              <a:t>и (или) </a:t>
            </a:r>
            <a:r>
              <a:rPr lang="en-US" sz="2200" dirty="0"/>
              <a:t>MIN </a:t>
            </a:r>
            <a:r>
              <a:rPr lang="ru-RU" sz="2200" dirty="0"/>
              <a:t>значения таких показателей, а также значения показателей, которые не могут изменяться.</a:t>
            </a:r>
          </a:p>
          <a:p>
            <a:pPr marL="0" indent="0">
              <a:buNone/>
            </a:pPr>
            <a:endParaRPr lang="ru-RU" sz="2200" dirty="0"/>
          </a:p>
          <a:p>
            <a:pPr marL="0" indent="0">
              <a:buNone/>
            </a:pPr>
            <a:r>
              <a:rPr lang="ru-RU" sz="2200" dirty="0"/>
              <a:t>Описание объекта закупок должно носить </a:t>
            </a:r>
            <a:r>
              <a:rPr lang="ru-RU" sz="2200" b="1" u="sng" dirty="0"/>
              <a:t>объективный характер</a:t>
            </a:r>
            <a:r>
              <a:rPr lang="ru-RU" sz="2200" dirty="0"/>
              <a:t>.</a:t>
            </a:r>
            <a:endParaRPr lang="en-US" sz="2200" dirty="0"/>
          </a:p>
          <a:p>
            <a:pPr marL="0" indent="0">
              <a:buNone/>
            </a:pPr>
            <a:endParaRPr lang="ru-RU" sz="2200" dirty="0"/>
          </a:p>
        </p:txBody>
      </p:sp>
    </p:spTree>
    <p:extLst>
      <p:ext uri="{BB962C8B-B14F-4D97-AF65-F5344CB8AC3E}">
        <p14:creationId xmlns:p14="http://schemas.microsoft.com/office/powerpoint/2010/main" val="1339948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838200" y="0"/>
            <a:ext cx="10515600" cy="1325563"/>
          </a:xfrm>
        </p:spPr>
        <p:txBody>
          <a:bodyPr>
            <a:normAutofit/>
          </a:bodyPr>
          <a:lstStyle/>
          <a:p>
            <a:pPr eaLnBrk="1" hangingPunct="1"/>
            <a:r>
              <a:rPr lang="ru-RU" sz="3600" b="1" dirty="0">
                <a:solidFill>
                  <a:srgbClr val="7030A0"/>
                </a:solidFill>
              </a:rPr>
              <a:t>Ясное и четкое описание технических требований</a:t>
            </a:r>
          </a:p>
        </p:txBody>
      </p:sp>
      <p:sp>
        <p:nvSpPr>
          <p:cNvPr id="9219" name="Содержимое 2"/>
          <p:cNvSpPr>
            <a:spLocks noGrp="1"/>
          </p:cNvSpPr>
          <p:nvPr>
            <p:ph idx="1"/>
          </p:nvPr>
        </p:nvSpPr>
        <p:spPr/>
        <p:txBody>
          <a:bodyPr/>
          <a:lstStyle/>
          <a:p>
            <a:pPr eaLnBrk="1" hangingPunct="1"/>
            <a:r>
              <a:rPr lang="ru-RU" dirty="0">
                <a:latin typeface="Calibri" charset="0"/>
              </a:rPr>
              <a:t>При составлении технического задания необходимо помнить, что все что </a:t>
            </a:r>
            <a:r>
              <a:rPr lang="ru-RU" b="1" dirty="0">
                <a:latin typeface="Calibri" charset="0"/>
              </a:rPr>
              <a:t>не будет указано в техническом задании</a:t>
            </a:r>
            <a:r>
              <a:rPr lang="ru-RU" dirty="0">
                <a:latin typeface="Calibri" charset="0"/>
              </a:rPr>
              <a:t>, </a:t>
            </a:r>
            <a:r>
              <a:rPr lang="ru-RU" b="1" dirty="0">
                <a:latin typeface="Calibri" charset="0"/>
              </a:rPr>
              <a:t>исполнитель имеет право</a:t>
            </a:r>
            <a:r>
              <a:rPr lang="ru-RU" dirty="0">
                <a:latin typeface="Calibri" charset="0"/>
              </a:rPr>
              <a:t> не включать в свое предложение и как следствие </a:t>
            </a:r>
            <a:r>
              <a:rPr lang="ru-RU" b="1" dirty="0">
                <a:latin typeface="Calibri" charset="0"/>
              </a:rPr>
              <a:t>не выполнять</a:t>
            </a:r>
            <a:r>
              <a:rPr lang="ru-RU" dirty="0">
                <a:latin typeface="Calibri" charset="0"/>
              </a:rPr>
              <a:t>, а наличие ясных и четких спецификаций является предпосылкой для успешного проведения закупок.</a:t>
            </a:r>
          </a:p>
        </p:txBody>
      </p:sp>
    </p:spTree>
    <p:extLst>
      <p:ext uri="{BB962C8B-B14F-4D97-AF65-F5344CB8AC3E}">
        <p14:creationId xmlns:p14="http://schemas.microsoft.com/office/powerpoint/2010/main" val="2085130952"/>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bwMode="auto">
          <a:xfrm>
            <a:off x="592667" y="0"/>
            <a:ext cx="10970685" cy="1143000"/>
          </a:xfrm>
        </p:spPr>
        <p:txBody>
          <a:bodyPr>
            <a:normAutofit/>
          </a:bodyPr>
          <a:lstStyle/>
          <a:p>
            <a:pPr eaLnBrk="1" hangingPunct="1"/>
            <a:r>
              <a:rPr lang="ru-RU" sz="3600" b="1" dirty="0">
                <a:solidFill>
                  <a:srgbClr val="7030A0"/>
                </a:solidFill>
              </a:rPr>
              <a:t>УКАЗАНИЕ ТОВАРНЫХ ЗНАКОВ</a:t>
            </a:r>
          </a:p>
        </p:txBody>
      </p:sp>
      <p:sp>
        <p:nvSpPr>
          <p:cNvPr id="22530" name="Содержимое 2"/>
          <p:cNvSpPr>
            <a:spLocks noGrp="1"/>
          </p:cNvSpPr>
          <p:nvPr>
            <p:ph idx="1"/>
          </p:nvPr>
        </p:nvSpPr>
        <p:spPr>
          <a:xfrm>
            <a:off x="719403" y="1557339"/>
            <a:ext cx="11186848" cy="4530725"/>
          </a:xfrm>
        </p:spPr>
        <p:txBody>
          <a:bodyPr>
            <a:normAutofit/>
          </a:bodyPr>
          <a:lstStyle/>
          <a:p>
            <a:r>
              <a:rPr lang="ru-RU" dirty="0"/>
              <a:t>Документация может содержать указание на товарные знаки при несовместимости товаров, на которых размещаются другие товарные знаки, необходимости обеспечения взаимодействия с товарами, используемыми заказчиком, либо при условии закупок запасных частей и расходных материалов к машинам </a:t>
            </a:r>
            <a:r>
              <a:rPr lang="ru-RU"/>
              <a:t>и оборудованию</a:t>
            </a:r>
            <a:endParaRPr lang="ru-RU" dirty="0"/>
          </a:p>
          <a:p>
            <a:pPr marL="0" indent="0" algn="ctr" eaLnBrk="1" hangingPunct="1">
              <a:buFont typeface="Wingdings" charset="0"/>
              <a:buNone/>
            </a:pPr>
            <a:r>
              <a:rPr lang="ru-RU" dirty="0"/>
              <a:t>Формула: </a:t>
            </a:r>
          </a:p>
          <a:p>
            <a:pPr marL="0" indent="0" algn="ctr" eaLnBrk="1" hangingPunct="1">
              <a:buFont typeface="Wingdings" charset="0"/>
              <a:buNone/>
            </a:pPr>
            <a:r>
              <a:rPr lang="ru-RU" b="1" dirty="0" err="1"/>
              <a:t>Тов.знак</a:t>
            </a:r>
            <a:r>
              <a:rPr lang="ru-RU" b="1" dirty="0"/>
              <a:t>  + «или эквивалент»</a:t>
            </a:r>
            <a:r>
              <a:rPr lang="ru-RU" dirty="0"/>
              <a:t>		</a:t>
            </a:r>
          </a:p>
        </p:txBody>
      </p:sp>
      <p:sp>
        <p:nvSpPr>
          <p:cNvPr id="5" name="Скругленный прямоугольник 4"/>
          <p:cNvSpPr/>
          <p:nvPr/>
        </p:nvSpPr>
        <p:spPr>
          <a:xfrm>
            <a:off x="1022829" y="5125705"/>
            <a:ext cx="10572751" cy="77787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buFont typeface="Wingdings" charset="0"/>
              <a:buNone/>
              <a:defRPr/>
            </a:pPr>
            <a:r>
              <a:rPr lang="ru-RU" sz="2400">
                <a:solidFill>
                  <a:schemeClr val="tx1"/>
                </a:solidFill>
                <a:ea typeface="Calibri"/>
              </a:rPr>
              <a:t>Товарный знак можно указывать для обеспечения взаимодействия с имеющимися у заказчика товарами!</a:t>
            </a:r>
          </a:p>
        </p:txBody>
      </p:sp>
    </p:spTree>
    <p:extLst>
      <p:ext uri="{BB962C8B-B14F-4D97-AF65-F5344CB8AC3E}">
        <p14:creationId xmlns:p14="http://schemas.microsoft.com/office/powerpoint/2010/main" val="976293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608061" y="274638"/>
            <a:ext cx="10974339" cy="489455"/>
          </a:xfrm>
        </p:spPr>
        <p:txBody>
          <a:bodyPr>
            <a:noAutofit/>
          </a:bodyPr>
          <a:lstStyle/>
          <a:p>
            <a:r>
              <a:rPr lang="ru-RU" sz="3600" b="1" dirty="0">
                <a:solidFill>
                  <a:srgbClr val="7030A0"/>
                </a:solidFill>
              </a:rPr>
              <a:t>Определение объема закупки путем указания:</a:t>
            </a:r>
          </a:p>
        </p:txBody>
      </p:sp>
      <p:sp>
        <p:nvSpPr>
          <p:cNvPr id="3" name="Содержимое 2"/>
          <p:cNvSpPr>
            <a:spLocks noGrp="1"/>
          </p:cNvSpPr>
          <p:nvPr>
            <p:ph idx="1"/>
          </p:nvPr>
        </p:nvSpPr>
        <p:spPr>
          <a:xfrm>
            <a:off x="609600" y="1076188"/>
            <a:ext cx="10972800" cy="5049976"/>
          </a:xfrm>
        </p:spPr>
        <p:txBody>
          <a:bodyPr>
            <a:normAutofit/>
          </a:bodyPr>
          <a:lstStyle/>
          <a:p>
            <a:pPr marL="457200" indent="-457200">
              <a:buFont typeface="+mj-lt"/>
              <a:buAutoNum type="arabicPeriod"/>
            </a:pPr>
            <a:r>
              <a:rPr lang="ru-RU" sz="2200" b="1">
                <a:solidFill>
                  <a:srgbClr val="000000"/>
                </a:solidFill>
              </a:rPr>
              <a:t>Точного количества </a:t>
            </a:r>
            <a:r>
              <a:rPr lang="ru-RU" sz="2200">
                <a:solidFill>
                  <a:srgbClr val="000000"/>
                </a:solidFill>
              </a:rPr>
              <a:t>(по общему правилу): веса (нетто, брутто), объема, штук и др.</a:t>
            </a:r>
          </a:p>
          <a:p>
            <a:pPr marL="457200" indent="-457200">
              <a:buFont typeface="+mj-lt"/>
              <a:buAutoNum type="arabicPeriod"/>
            </a:pPr>
            <a:r>
              <a:rPr lang="ru-RU" sz="2200" b="1">
                <a:solidFill>
                  <a:srgbClr val="000000"/>
                </a:solidFill>
              </a:rPr>
              <a:t>Порядка определения количества в пределах НМЦК </a:t>
            </a:r>
            <a:r>
              <a:rPr lang="ru-RU" sz="2200">
                <a:solidFill>
                  <a:srgbClr val="000000"/>
                </a:solidFill>
              </a:rPr>
              <a:t>(ч.2 ст. 9 44-ФЗ), </a:t>
            </a:r>
            <a:r>
              <a:rPr lang="ru-RU" sz="2200" b="1">
                <a:solidFill>
                  <a:srgbClr val="000000"/>
                </a:solidFill>
              </a:rPr>
              <a:t>исходя из цены за единицу, по</a:t>
            </a:r>
            <a:r>
              <a:rPr lang="ru-RU" sz="2200">
                <a:solidFill>
                  <a:srgbClr val="000000"/>
                </a:solidFill>
              </a:rPr>
              <a:t>:</a:t>
            </a:r>
          </a:p>
          <a:p>
            <a:pPr marL="857250" lvl="1" indent="-457200">
              <a:buFont typeface="+mj-lt"/>
              <a:buAutoNum type="arabicPeriod"/>
            </a:pPr>
            <a:r>
              <a:rPr lang="ru-RU" sz="1800">
                <a:solidFill>
                  <a:srgbClr val="000000"/>
                </a:solidFill>
              </a:rPr>
              <a:t>Техническому обслуживанию и (или) ремонту техники, оборудования</a:t>
            </a:r>
          </a:p>
          <a:p>
            <a:pPr marL="857250" lvl="1" indent="-457200">
              <a:buFont typeface="+mj-lt"/>
              <a:buAutoNum type="arabicPeriod"/>
            </a:pPr>
            <a:r>
              <a:rPr lang="ru-RU" sz="1800">
                <a:solidFill>
                  <a:srgbClr val="000000"/>
                </a:solidFill>
              </a:rPr>
              <a:t>Оказанию услуг связи</a:t>
            </a:r>
          </a:p>
          <a:p>
            <a:pPr marL="857250" lvl="1" indent="-457200">
              <a:buFont typeface="+mj-lt"/>
              <a:buAutoNum type="arabicPeriod"/>
            </a:pPr>
            <a:r>
              <a:rPr lang="ru-RU" sz="1800">
                <a:solidFill>
                  <a:srgbClr val="000000"/>
                </a:solidFill>
              </a:rPr>
              <a:t>Юридических услуг</a:t>
            </a:r>
          </a:p>
          <a:p>
            <a:pPr marL="857250" lvl="1" indent="-457200">
              <a:buFont typeface="+mj-lt"/>
              <a:buAutoNum type="arabicPeriod"/>
            </a:pPr>
            <a:r>
              <a:rPr lang="ru-RU" sz="1800">
                <a:solidFill>
                  <a:srgbClr val="000000"/>
                </a:solidFill>
              </a:rPr>
              <a:t>Медицинских услуг</a:t>
            </a:r>
          </a:p>
          <a:p>
            <a:pPr marL="857250" lvl="1" indent="-457200">
              <a:buFont typeface="+mj-lt"/>
              <a:buAutoNum type="arabicPeriod"/>
            </a:pPr>
            <a:r>
              <a:rPr lang="ru-RU" sz="1800">
                <a:solidFill>
                  <a:srgbClr val="000000"/>
                </a:solidFill>
              </a:rPr>
              <a:t>Образовательных услуг</a:t>
            </a:r>
          </a:p>
          <a:p>
            <a:pPr marL="857250" lvl="1" indent="-457200">
              <a:buFont typeface="+mj-lt"/>
              <a:buAutoNum type="arabicPeriod"/>
            </a:pPr>
            <a:r>
              <a:rPr lang="ru-RU" sz="1800">
                <a:solidFill>
                  <a:srgbClr val="000000"/>
                </a:solidFill>
              </a:rPr>
              <a:t>Услуг общественного питания</a:t>
            </a:r>
          </a:p>
          <a:p>
            <a:pPr marL="857250" lvl="1" indent="-457200">
              <a:buFont typeface="+mj-lt"/>
              <a:buAutoNum type="arabicPeriod"/>
            </a:pPr>
            <a:r>
              <a:rPr lang="ru-RU" sz="1800">
                <a:solidFill>
                  <a:srgbClr val="000000"/>
                </a:solidFill>
              </a:rPr>
              <a:t>Услуг переводчика, услуг по перевозкам грузов, пассажиров и багажа</a:t>
            </a:r>
          </a:p>
          <a:p>
            <a:pPr marL="857250" lvl="1" indent="-457200">
              <a:buFont typeface="+mj-lt"/>
              <a:buAutoNum type="arabicPeriod"/>
            </a:pPr>
            <a:r>
              <a:rPr lang="ru-RU" sz="1800">
                <a:solidFill>
                  <a:srgbClr val="000000"/>
                </a:solidFill>
              </a:rPr>
              <a:t>Гостиничных услуг</a:t>
            </a:r>
          </a:p>
          <a:p>
            <a:pPr marL="857250" lvl="1" indent="-457200">
              <a:buFont typeface="+mj-lt"/>
              <a:buAutoNum type="arabicPeriod"/>
            </a:pPr>
            <a:r>
              <a:rPr lang="ru-RU" sz="1800">
                <a:solidFill>
                  <a:srgbClr val="000000"/>
                </a:solidFill>
              </a:rPr>
              <a:t>Услуг по проведению оценки</a:t>
            </a:r>
          </a:p>
          <a:p>
            <a:pPr marL="457200" indent="-457200">
              <a:buFont typeface="+mj-lt"/>
              <a:buAutoNum type="arabicPeriod"/>
            </a:pPr>
            <a:r>
              <a:rPr lang="ru-RU" sz="2200" b="1">
                <a:solidFill>
                  <a:srgbClr val="000000"/>
                </a:solidFill>
              </a:rPr>
              <a:t>Максимального возможного количества </a:t>
            </a:r>
            <a:r>
              <a:rPr lang="ru-RU" sz="2200">
                <a:solidFill>
                  <a:srgbClr val="000000"/>
                </a:solidFill>
              </a:rPr>
              <a:t>(объема) с правом заказчика его </a:t>
            </a:r>
            <a:r>
              <a:rPr lang="ru-RU" sz="2200" b="1">
                <a:solidFill>
                  <a:srgbClr val="000000"/>
                </a:solidFill>
              </a:rPr>
              <a:t>постепенной выборки по мере возникновения потребности (по заявкам)</a:t>
            </a:r>
          </a:p>
          <a:p>
            <a:pPr marL="0" indent="0">
              <a:buNone/>
            </a:pPr>
            <a:endParaRPr lang="ru-RU" sz="2200">
              <a:solidFill>
                <a:srgbClr val="000000"/>
              </a:solidFill>
            </a:endParaRPr>
          </a:p>
        </p:txBody>
      </p:sp>
    </p:spTree>
    <p:extLst>
      <p:ext uri="{BB962C8B-B14F-4D97-AF65-F5344CB8AC3E}">
        <p14:creationId xmlns:p14="http://schemas.microsoft.com/office/powerpoint/2010/main" val="3905956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143000"/>
          </a:xfrm>
          <a:noFill/>
          <a:ln w="9525" cap="rnd" cmpd="sng">
            <a:noFill/>
            <a:round/>
          </a:ln>
          <a:effectLst/>
        </p:spPr>
        <p:txBody>
          <a:bodyPr vert="horz" wrap="square" lIns="91440" tIns="45720" rIns="91440" bIns="45720" numCol="1" anchor="ctr" anchorCtr="0" compatLnSpc="1">
            <a:prstTxWarp prst="textNoShape">
              <a:avLst/>
            </a:prstTxWarp>
          </a:bodyPr>
          <a:lstStyle/>
          <a:p>
            <a:pPr algn="ctr"/>
            <a:r>
              <a:rPr lang="ru-RU" sz="3200" b="1" dirty="0">
                <a:solidFill>
                  <a:srgbClr val="7030A0"/>
                </a:solidFill>
              </a:rPr>
              <a:t>Электронный аукцион</a:t>
            </a:r>
          </a:p>
        </p:txBody>
      </p:sp>
      <p:sp>
        <p:nvSpPr>
          <p:cNvPr id="3" name="Прямоугольник 2"/>
          <p:cNvSpPr/>
          <p:nvPr/>
        </p:nvSpPr>
        <p:spPr>
          <a:xfrm>
            <a:off x="490130" y="1268760"/>
            <a:ext cx="11137237" cy="4247316"/>
          </a:xfrm>
          <a:prstGeom prst="rect">
            <a:avLst/>
          </a:prstGeom>
        </p:spPr>
        <p:txBody>
          <a:bodyPr wrap="square">
            <a:spAutoFit/>
          </a:bodyPr>
          <a:lstStyle/>
          <a:p>
            <a:r>
              <a:rPr lang="ru-RU" sz="2400" dirty="0"/>
              <a:t>Под аукционом в электронной форме (электронным аукционом) понимается аукцион, при котором:</a:t>
            </a:r>
          </a:p>
          <a:p>
            <a:endParaRPr lang="ru-RU" sz="2400" dirty="0"/>
          </a:p>
          <a:p>
            <a:pPr marL="800100" lvl="1" indent="-342900">
              <a:spcAft>
                <a:spcPts val="1200"/>
              </a:spcAft>
              <a:buFont typeface="Arial"/>
              <a:buChar char="•"/>
            </a:pPr>
            <a:r>
              <a:rPr lang="ru-RU" sz="2400" dirty="0"/>
              <a:t>информация о закупке сообщается заказчиком неограниченному кругу лиц </a:t>
            </a:r>
          </a:p>
          <a:p>
            <a:pPr marL="800100" lvl="1" indent="-342900">
              <a:spcAft>
                <a:spcPts val="1200"/>
              </a:spcAft>
              <a:buFont typeface="Arial"/>
              <a:buChar char="•"/>
            </a:pPr>
            <a:r>
              <a:rPr lang="ru-RU" sz="2400" dirty="0"/>
              <a:t>путем размещения в </a:t>
            </a:r>
            <a:r>
              <a:rPr lang="ru-RU" sz="2400" b="1" dirty="0"/>
              <a:t>единой информационной системе </a:t>
            </a:r>
            <a:r>
              <a:rPr lang="ru-RU" sz="2400" dirty="0"/>
              <a:t>извещения о проведении такого аукциона и документации о нем, </a:t>
            </a:r>
          </a:p>
          <a:p>
            <a:pPr marL="800100" lvl="1" indent="-342900">
              <a:spcAft>
                <a:spcPts val="1200"/>
              </a:spcAft>
              <a:buFont typeface="Arial"/>
              <a:buChar char="•"/>
            </a:pPr>
            <a:r>
              <a:rPr lang="ru-RU" sz="2400" dirty="0"/>
              <a:t>к участникам закупки предъявляются </a:t>
            </a:r>
            <a:r>
              <a:rPr lang="ru-RU" sz="2400" b="1" dirty="0"/>
              <a:t>единые требования и дополнительные требования</a:t>
            </a:r>
            <a:r>
              <a:rPr lang="ru-RU" sz="2400" dirty="0"/>
              <a:t>, </a:t>
            </a:r>
          </a:p>
          <a:p>
            <a:pPr marL="800100" lvl="1" indent="-342900">
              <a:spcAft>
                <a:spcPts val="1200"/>
              </a:spcAft>
              <a:buFont typeface="Arial"/>
              <a:buChar char="•"/>
            </a:pPr>
            <a:r>
              <a:rPr lang="ru-RU" sz="2400" dirty="0"/>
              <a:t>проведение такого аукциона обеспечивается </a:t>
            </a:r>
            <a:r>
              <a:rPr lang="ru-RU" sz="2400" b="1" dirty="0"/>
              <a:t>на электронной площадке </a:t>
            </a:r>
            <a:r>
              <a:rPr lang="ru-RU" sz="2400" dirty="0"/>
              <a:t>ее оператором</a:t>
            </a:r>
            <a:endParaRPr lang="ru-RU" dirty="0"/>
          </a:p>
        </p:txBody>
      </p:sp>
    </p:spTree>
    <p:extLst>
      <p:ext uri="{BB962C8B-B14F-4D97-AF65-F5344CB8AC3E}">
        <p14:creationId xmlns:p14="http://schemas.microsoft.com/office/powerpoint/2010/main" val="13672505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381" y="0"/>
            <a:ext cx="10972800" cy="1143000"/>
          </a:xfrm>
        </p:spPr>
        <p:txBody>
          <a:bodyPr/>
          <a:lstStyle/>
          <a:p>
            <a:r>
              <a:rPr lang="ru-RU" sz="3200" b="1" dirty="0">
                <a:solidFill>
                  <a:srgbClr val="7030A0"/>
                </a:solidFill>
              </a:rPr>
              <a:t>ЭТП. Электронный документооборот</a:t>
            </a:r>
          </a:p>
        </p:txBody>
      </p:sp>
      <p:sp>
        <p:nvSpPr>
          <p:cNvPr id="16" name="Овал 15"/>
          <p:cNvSpPr/>
          <p:nvPr/>
        </p:nvSpPr>
        <p:spPr>
          <a:xfrm>
            <a:off x="5942495" y="2077250"/>
            <a:ext cx="4368977" cy="3230621"/>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b" anchorCtr="0"/>
          <a:lstStyle/>
          <a:p>
            <a:pPr algn="ctr"/>
            <a:endParaRPr lang="ru-RU" sz="4400" dirty="0">
              <a:solidFill>
                <a:schemeClr val="bg2"/>
              </a:solidFill>
            </a:endParaRPr>
          </a:p>
        </p:txBody>
      </p:sp>
      <p:pic>
        <p:nvPicPr>
          <p:cNvPr id="18" name="Рисунок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4381" y="4620834"/>
            <a:ext cx="1413168" cy="1059876"/>
          </a:xfrm>
          <a:prstGeom prst="rect">
            <a:avLst/>
          </a:prstGeom>
        </p:spPr>
      </p:pic>
      <p:pic>
        <p:nvPicPr>
          <p:cNvPr id="19" name="Рисунок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499" y="2816932"/>
            <a:ext cx="1415430" cy="1048784"/>
          </a:xfrm>
          <a:prstGeom prst="rect">
            <a:avLst/>
          </a:prstGeom>
        </p:spPr>
      </p:pic>
      <p:pic>
        <p:nvPicPr>
          <p:cNvPr id="20" name="Рисунок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5626" y="2803267"/>
            <a:ext cx="1413531" cy="1073236"/>
          </a:xfrm>
          <a:prstGeom prst="rect">
            <a:avLst/>
          </a:prstGeom>
        </p:spPr>
      </p:pic>
      <p:pic>
        <p:nvPicPr>
          <p:cNvPr id="21" name="Рисунок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6140" y="1741215"/>
            <a:ext cx="1413120" cy="1046916"/>
          </a:xfrm>
          <a:prstGeom prst="rect">
            <a:avLst/>
          </a:prstGeom>
        </p:spPr>
      </p:pic>
      <p:pic>
        <p:nvPicPr>
          <p:cNvPr id="22" name="Рисунок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13632" y="4627819"/>
            <a:ext cx="1437811" cy="1065209"/>
          </a:xfrm>
          <a:prstGeom prst="rect">
            <a:avLst/>
          </a:prstGeom>
        </p:spPr>
      </p:pic>
      <p:sp>
        <p:nvSpPr>
          <p:cNvPr id="3" name="TextBox 2"/>
          <p:cNvSpPr txBox="1"/>
          <p:nvPr/>
        </p:nvSpPr>
        <p:spPr>
          <a:xfrm>
            <a:off x="1210063" y="3858093"/>
            <a:ext cx="1043876" cy="707886"/>
          </a:xfrm>
          <a:prstGeom prst="rect">
            <a:avLst/>
          </a:prstGeom>
          <a:noFill/>
        </p:spPr>
        <p:txBody>
          <a:bodyPr wrap="none" rtlCol="0">
            <a:spAutoFit/>
          </a:bodyPr>
          <a:lstStyle/>
          <a:p>
            <a:r>
              <a:rPr lang="ru-RU" sz="4000" b="1"/>
              <a:t>ЕИС</a:t>
            </a:r>
          </a:p>
        </p:txBody>
      </p:sp>
      <p:sp>
        <p:nvSpPr>
          <p:cNvPr id="4" name="Двойная стрелка влево/вправо 3"/>
          <p:cNvSpPr/>
          <p:nvPr/>
        </p:nvSpPr>
        <p:spPr>
          <a:xfrm>
            <a:off x="2683708" y="4037818"/>
            <a:ext cx="2503995" cy="34746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37629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txBox="1">
            <a:spLocks/>
          </p:cNvSpPr>
          <p:nvPr/>
        </p:nvSpPr>
        <p:spPr bwMode="auto">
          <a:xfrm>
            <a:off x="623393" y="1"/>
            <a:ext cx="70485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r>
              <a:rPr lang="ru-RU" sz="3200" b="1" dirty="0">
                <a:solidFill>
                  <a:srgbClr val="7030A0"/>
                </a:solidFill>
                <a:latin typeface="+mj-lt"/>
              </a:rPr>
              <a:t>Функции электронной подписи</a:t>
            </a:r>
          </a:p>
        </p:txBody>
      </p:sp>
      <p:sp>
        <p:nvSpPr>
          <p:cNvPr id="12" name="Скругленный прямоугольник 11"/>
          <p:cNvSpPr>
            <a:spLocks noChangeArrowheads="1"/>
          </p:cNvSpPr>
          <p:nvPr/>
        </p:nvSpPr>
        <p:spPr bwMode="auto">
          <a:xfrm>
            <a:off x="334434" y="1268413"/>
            <a:ext cx="11521017" cy="90011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000" b="1">
                <a:solidFill>
                  <a:srgbClr val="000000"/>
                </a:solidFill>
              </a:rPr>
              <a:t>Использование технологий ЭП позволяет:</a:t>
            </a:r>
          </a:p>
        </p:txBody>
      </p:sp>
      <p:sp>
        <p:nvSpPr>
          <p:cNvPr id="13" name="Скругленный прямоугольник 12"/>
          <p:cNvSpPr>
            <a:spLocks noChangeArrowheads="1"/>
          </p:cNvSpPr>
          <p:nvPr/>
        </p:nvSpPr>
        <p:spPr bwMode="auto">
          <a:xfrm>
            <a:off x="1297517" y="2357439"/>
            <a:ext cx="9599083" cy="7207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342900" indent="-342900" algn="ctr">
              <a:defRPr/>
            </a:pPr>
            <a:r>
              <a:rPr lang="ru-RU" sz="2000">
                <a:solidFill>
                  <a:srgbClr val="000000"/>
                </a:solidFill>
              </a:rPr>
              <a:t>Обеспечить авторство и подлинность информации</a:t>
            </a:r>
          </a:p>
        </p:txBody>
      </p:sp>
      <p:sp>
        <p:nvSpPr>
          <p:cNvPr id="14" name="Скругленный прямоугольник 13"/>
          <p:cNvSpPr>
            <a:spLocks noChangeArrowheads="1"/>
          </p:cNvSpPr>
          <p:nvPr/>
        </p:nvSpPr>
        <p:spPr bwMode="auto">
          <a:xfrm>
            <a:off x="1297517" y="3214688"/>
            <a:ext cx="9599083" cy="7207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342900" indent="-342900" algn="ctr">
              <a:defRPr/>
            </a:pPr>
            <a:r>
              <a:rPr lang="ru-RU" sz="2000">
                <a:solidFill>
                  <a:srgbClr val="000000"/>
                </a:solidFill>
              </a:rPr>
              <a:t>Защитить цифровые данные от подделки</a:t>
            </a:r>
          </a:p>
        </p:txBody>
      </p:sp>
      <p:sp>
        <p:nvSpPr>
          <p:cNvPr id="15" name="Скругленный прямоугольник 14"/>
          <p:cNvSpPr>
            <a:spLocks noChangeArrowheads="1"/>
          </p:cNvSpPr>
          <p:nvPr/>
        </p:nvSpPr>
        <p:spPr bwMode="auto">
          <a:xfrm>
            <a:off x="1297517" y="4071939"/>
            <a:ext cx="9599083" cy="72072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342900" indent="-342900" algn="ctr">
              <a:defRPr/>
            </a:pPr>
            <a:r>
              <a:rPr lang="ru-RU" sz="2000">
                <a:solidFill>
                  <a:srgbClr val="000000"/>
                </a:solidFill>
              </a:rPr>
              <a:t>Шифровать документы при передаче по открытым каналам связи</a:t>
            </a:r>
          </a:p>
        </p:txBody>
      </p:sp>
      <p:sp>
        <p:nvSpPr>
          <p:cNvPr id="16" name="Скругленный прямоугольник 15"/>
          <p:cNvSpPr>
            <a:spLocks noChangeArrowheads="1"/>
          </p:cNvSpPr>
          <p:nvPr/>
        </p:nvSpPr>
        <p:spPr bwMode="auto">
          <a:xfrm>
            <a:off x="1297517" y="4929189"/>
            <a:ext cx="9599083" cy="126047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342900" indent="-342900" algn="ctr">
              <a:defRPr/>
            </a:pPr>
            <a:r>
              <a:rPr lang="ru-RU" sz="2000">
                <a:solidFill>
                  <a:srgbClr val="000000"/>
                </a:solidFill>
              </a:rPr>
              <a:t>Обеспечить юридическую значимость документа при соблюдении требований Федерального закона № 63-ФЗ </a:t>
            </a:r>
            <a:br>
              <a:rPr lang="ru-RU" sz="2000">
                <a:solidFill>
                  <a:srgbClr val="000000"/>
                </a:solidFill>
              </a:rPr>
            </a:br>
            <a:r>
              <a:rPr lang="ru-RU" sz="2000">
                <a:solidFill>
                  <a:srgbClr val="000000"/>
                </a:solidFill>
              </a:rPr>
              <a:t>«Об электронной подписи»</a:t>
            </a:r>
          </a:p>
        </p:txBody>
      </p:sp>
    </p:spTree>
    <p:extLst>
      <p:ext uri="{BB962C8B-B14F-4D97-AF65-F5344CB8AC3E}">
        <p14:creationId xmlns:p14="http://schemas.microsoft.com/office/powerpoint/2010/main" val="490250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10972800" cy="1143000"/>
          </a:xfrm>
        </p:spPr>
        <p:txBody>
          <a:bodyPr/>
          <a:lstStyle/>
          <a:p>
            <a:r>
              <a:rPr lang="ru-RU" sz="3200" b="1" dirty="0">
                <a:solidFill>
                  <a:srgbClr val="7030A0"/>
                </a:solidFill>
              </a:rPr>
              <a:t>Извещение</a:t>
            </a:r>
          </a:p>
        </p:txBody>
      </p:sp>
      <p:sp>
        <p:nvSpPr>
          <p:cNvPr id="3" name="Прямоугольник 2"/>
          <p:cNvSpPr/>
          <p:nvPr/>
        </p:nvSpPr>
        <p:spPr>
          <a:xfrm>
            <a:off x="599025" y="1124744"/>
            <a:ext cx="11324404" cy="5016758"/>
          </a:xfrm>
          <a:prstGeom prst="rect">
            <a:avLst/>
          </a:prstGeom>
        </p:spPr>
        <p:txBody>
          <a:bodyPr wrap="square">
            <a:spAutoFit/>
          </a:bodyPr>
          <a:lstStyle/>
          <a:p>
            <a:pPr marL="72000" lvl="7">
              <a:spcAft>
                <a:spcPts val="600"/>
              </a:spcAft>
            </a:pPr>
            <a:r>
              <a:rPr lang="ru-RU" sz="2000" dirty="0"/>
              <a:t>Содержание:</a:t>
            </a:r>
          </a:p>
          <a:p>
            <a:pPr marL="72000" lvl="7" indent="-342900">
              <a:spcAft>
                <a:spcPts val="600"/>
              </a:spcAft>
              <a:buClr>
                <a:schemeClr val="accent1"/>
              </a:buClr>
              <a:buFont typeface="Arial" panose="020B0604020202020204" pitchFamily="34" charset="0"/>
              <a:buChar char="•"/>
            </a:pPr>
            <a:r>
              <a:rPr lang="ru-RU" sz="2000" dirty="0"/>
              <a:t>Адрес ЭТП</a:t>
            </a:r>
          </a:p>
          <a:p>
            <a:pPr marL="72000" lvl="7" indent="-342900">
              <a:spcAft>
                <a:spcPts val="600"/>
              </a:spcAft>
              <a:buClr>
                <a:schemeClr val="accent1"/>
              </a:buClr>
              <a:buFont typeface="Arial" panose="020B0604020202020204" pitchFamily="34" charset="0"/>
              <a:buChar char="•"/>
            </a:pPr>
            <a:r>
              <a:rPr lang="ru-RU" sz="2000" dirty="0"/>
              <a:t>Дата окончания срока окончания рассмотрения заявок на участие</a:t>
            </a:r>
          </a:p>
          <a:p>
            <a:pPr marL="72000" lvl="7" indent="-342900">
              <a:spcAft>
                <a:spcPts val="600"/>
              </a:spcAft>
              <a:buClr>
                <a:schemeClr val="accent1"/>
              </a:buClr>
              <a:buFont typeface="Arial" panose="020B0604020202020204" pitchFamily="34" charset="0"/>
              <a:buChar char="•"/>
            </a:pPr>
            <a:r>
              <a:rPr lang="ru-RU" sz="2000" dirty="0"/>
              <a:t>Дата проведения аукциона</a:t>
            </a:r>
          </a:p>
          <a:p>
            <a:pPr marL="72000" lvl="7" indent="-342900">
              <a:spcAft>
                <a:spcPts val="600"/>
              </a:spcAft>
              <a:buClr>
                <a:schemeClr val="accent1"/>
              </a:buClr>
              <a:buFont typeface="Arial" panose="020B0604020202020204" pitchFamily="34" charset="0"/>
              <a:buChar char="•"/>
            </a:pPr>
            <a:r>
              <a:rPr lang="ru-RU" sz="2000" dirty="0"/>
              <a:t>Размер обеспечения заявок</a:t>
            </a:r>
          </a:p>
          <a:p>
            <a:pPr marL="72000" lvl="1" indent="-342900">
              <a:spcAft>
                <a:spcPts val="600"/>
              </a:spcAft>
              <a:buClr>
                <a:schemeClr val="accent1"/>
              </a:buClr>
              <a:buFont typeface="Arial" panose="020B0604020202020204" pitchFamily="34" charset="0"/>
              <a:buChar char="•"/>
            </a:pPr>
            <a:r>
              <a:rPr lang="ru-RU" sz="2000" dirty="0"/>
              <a:t>Преимущества, предоставляемые заказчиком </a:t>
            </a:r>
          </a:p>
          <a:p>
            <a:pPr marL="986400" lvl="4" indent="-342900">
              <a:spcAft>
                <a:spcPts val="600"/>
              </a:spcAft>
              <a:buClr>
                <a:schemeClr val="accent1"/>
              </a:buClr>
              <a:buFont typeface="Calibri" panose="020F0502020204030204" pitchFamily="34" charset="0"/>
              <a:buChar char="‒"/>
            </a:pPr>
            <a:r>
              <a:rPr lang="ru-RU" sz="2000" dirty="0"/>
              <a:t>УИС</a:t>
            </a:r>
          </a:p>
          <a:p>
            <a:pPr marL="986400" lvl="4" indent="-342900">
              <a:spcAft>
                <a:spcPts val="600"/>
              </a:spcAft>
              <a:buClr>
                <a:schemeClr val="accent1"/>
              </a:buClr>
              <a:buFont typeface="Calibri" panose="020F0502020204030204" pitchFamily="34" charset="0"/>
              <a:buChar char="‒"/>
            </a:pPr>
            <a:r>
              <a:rPr lang="ru-RU" sz="2000" dirty="0"/>
              <a:t>ОИ</a:t>
            </a:r>
          </a:p>
          <a:p>
            <a:pPr marL="986400" lvl="4" indent="-342900">
              <a:spcAft>
                <a:spcPts val="600"/>
              </a:spcAft>
              <a:buClr>
                <a:schemeClr val="accent1"/>
              </a:buClr>
              <a:buFont typeface="Calibri" panose="020F0502020204030204" pitchFamily="34" charset="0"/>
              <a:buChar char="‒"/>
            </a:pPr>
            <a:r>
              <a:rPr lang="ru-RU" sz="2000" dirty="0"/>
              <a:t>СМП и СО НКО</a:t>
            </a:r>
          </a:p>
          <a:p>
            <a:pPr marL="72000" lvl="1" indent="-342900">
              <a:spcAft>
                <a:spcPts val="600"/>
              </a:spcAft>
              <a:buClr>
                <a:schemeClr val="accent1"/>
              </a:buClr>
              <a:buFont typeface="Arial" panose="020B0604020202020204" pitchFamily="34" charset="0"/>
              <a:buChar char="•"/>
            </a:pPr>
            <a:r>
              <a:rPr lang="ru-RU" sz="2000" dirty="0"/>
              <a:t>Требования, предъявляемые к участникам  и исчерпывающий перечень документов,</a:t>
            </a:r>
          </a:p>
          <a:p>
            <a:pPr marL="986400" lvl="4" indent="-342900">
              <a:spcAft>
                <a:spcPts val="600"/>
              </a:spcAft>
              <a:buClr>
                <a:schemeClr val="accent1"/>
              </a:buClr>
              <a:buFont typeface="Calibri" panose="020F0502020204030204" pitchFamily="34" charset="0"/>
              <a:buChar char="‒"/>
            </a:pPr>
            <a:r>
              <a:rPr lang="ru-RU" sz="2000" dirty="0"/>
              <a:t>п. 1 ч. 1 и ч. 2 ст. 31</a:t>
            </a:r>
          </a:p>
          <a:p>
            <a:pPr marL="986400" lvl="4" indent="-342900">
              <a:spcAft>
                <a:spcPts val="600"/>
              </a:spcAft>
              <a:buClr>
                <a:schemeClr val="accent1"/>
              </a:buClr>
              <a:buFont typeface="Calibri" panose="020F0502020204030204" pitchFamily="34" charset="0"/>
              <a:buChar char="‒"/>
            </a:pPr>
            <a:r>
              <a:rPr lang="ru-RU" sz="2000" dirty="0"/>
              <a:t>ч. 1.1 (при наличии) ст.  31 </a:t>
            </a:r>
          </a:p>
          <a:p>
            <a:pPr marL="72000" lvl="1" indent="-342900">
              <a:spcAft>
                <a:spcPts val="600"/>
              </a:spcAft>
              <a:buClr>
                <a:schemeClr val="accent1"/>
              </a:buClr>
              <a:buFont typeface="Arial" panose="020B0604020202020204" pitchFamily="34" charset="0"/>
              <a:buChar char="•"/>
            </a:pPr>
            <a:r>
              <a:rPr lang="ru-RU" sz="2000" dirty="0"/>
              <a:t>Условия, запреты и ограничения допуска товаров.</a:t>
            </a:r>
          </a:p>
        </p:txBody>
      </p:sp>
    </p:spTree>
    <p:extLst>
      <p:ext uri="{BB962C8B-B14F-4D97-AF65-F5344CB8AC3E}">
        <p14:creationId xmlns:p14="http://schemas.microsoft.com/office/powerpoint/2010/main" val="2393747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383498" y="296746"/>
            <a:ext cx="1157846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ru-RU" sz="4400" b="1" dirty="0">
                <a:solidFill>
                  <a:srgbClr val="7030A0"/>
                </a:solidFill>
                <a:latin typeface="+mj-lt"/>
                <a:cs typeface="+mn-cs"/>
              </a:rPr>
              <a:t>Принципы контрактной системы</a:t>
            </a:r>
          </a:p>
        </p:txBody>
      </p:sp>
      <p:sp>
        <p:nvSpPr>
          <p:cNvPr id="2" name="Альтернативный процесс 1"/>
          <p:cNvSpPr/>
          <p:nvPr/>
        </p:nvSpPr>
        <p:spPr>
          <a:xfrm>
            <a:off x="660953" y="1917779"/>
            <a:ext cx="3239969" cy="143833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Открытости и прозрачности</a:t>
            </a:r>
          </a:p>
        </p:txBody>
      </p:sp>
      <p:sp>
        <p:nvSpPr>
          <p:cNvPr id="6" name="Альтернативный процесс 5"/>
          <p:cNvSpPr/>
          <p:nvPr/>
        </p:nvSpPr>
        <p:spPr>
          <a:xfrm>
            <a:off x="4208840" y="1914683"/>
            <a:ext cx="3239969" cy="143833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Обеспечения конкуренции</a:t>
            </a:r>
          </a:p>
        </p:txBody>
      </p:sp>
      <p:sp>
        <p:nvSpPr>
          <p:cNvPr id="7" name="Альтернативный процесс 6"/>
          <p:cNvSpPr/>
          <p:nvPr/>
        </p:nvSpPr>
        <p:spPr>
          <a:xfrm>
            <a:off x="7720966" y="1914683"/>
            <a:ext cx="3239969" cy="143833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Профессионализма заказчика</a:t>
            </a:r>
          </a:p>
        </p:txBody>
      </p:sp>
      <p:sp>
        <p:nvSpPr>
          <p:cNvPr id="8" name="Альтернативный процесс 7"/>
          <p:cNvSpPr/>
          <p:nvPr/>
        </p:nvSpPr>
        <p:spPr>
          <a:xfrm>
            <a:off x="657835" y="4143452"/>
            <a:ext cx="3239969" cy="143833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Ответственности за результативность обеспечения гос. и </a:t>
            </a:r>
            <a:r>
              <a:rPr lang="ru-RU" dirty="0" err="1"/>
              <a:t>мун</a:t>
            </a:r>
            <a:r>
              <a:rPr lang="ru-RU" dirty="0"/>
              <a:t>. нужд, эффективность осуществления закупок</a:t>
            </a:r>
          </a:p>
        </p:txBody>
      </p:sp>
      <p:sp>
        <p:nvSpPr>
          <p:cNvPr id="9" name="Альтернативный процесс 8"/>
          <p:cNvSpPr/>
          <p:nvPr/>
        </p:nvSpPr>
        <p:spPr>
          <a:xfrm>
            <a:off x="4205721" y="4153315"/>
            <a:ext cx="3239969" cy="143833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Единства контрактной системы</a:t>
            </a:r>
          </a:p>
        </p:txBody>
      </p:sp>
      <p:sp>
        <p:nvSpPr>
          <p:cNvPr id="10" name="Альтернативный процесс 9"/>
          <p:cNvSpPr/>
          <p:nvPr/>
        </p:nvSpPr>
        <p:spPr>
          <a:xfrm>
            <a:off x="7753608" y="4176135"/>
            <a:ext cx="3239969" cy="143833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a:t>Стимулирования инноваций</a:t>
            </a:r>
          </a:p>
        </p:txBody>
      </p:sp>
    </p:spTree>
    <p:extLst>
      <p:ext uri="{BB962C8B-B14F-4D97-AF65-F5344CB8AC3E}">
        <p14:creationId xmlns:p14="http://schemas.microsoft.com/office/powerpoint/2010/main" val="2766237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077053"/>
            <a:ext cx="10972800" cy="5472608"/>
          </a:xfrm>
        </p:spPr>
        <p:txBody>
          <a:bodyPr>
            <a:noAutofit/>
          </a:bodyPr>
          <a:lstStyle/>
          <a:p>
            <a:pPr>
              <a:buFont typeface="Arial"/>
              <a:buChar char="•"/>
            </a:pPr>
            <a:r>
              <a:rPr lang="ru-RU" sz="2200" dirty="0"/>
              <a:t>Предмет закупки</a:t>
            </a:r>
          </a:p>
          <a:p>
            <a:pPr>
              <a:buFont typeface="Arial"/>
              <a:buChar char="•"/>
            </a:pPr>
            <a:r>
              <a:rPr lang="ru-RU" sz="2200" dirty="0"/>
              <a:t>НМЦ</a:t>
            </a:r>
          </a:p>
          <a:p>
            <a:pPr>
              <a:buFont typeface="Arial"/>
              <a:buChar char="•"/>
            </a:pPr>
            <a:r>
              <a:rPr lang="ru-RU" sz="2200" dirty="0"/>
              <a:t>Сумма  обеспечения заявки</a:t>
            </a:r>
          </a:p>
          <a:p>
            <a:pPr marL="787400" lvl="1" indent="-342900">
              <a:buFont typeface="Arial"/>
              <a:buChar char="•"/>
            </a:pPr>
            <a:r>
              <a:rPr lang="ru-RU" sz="2200" b="1" dirty="0">
                <a:solidFill>
                  <a:prstClr val="black"/>
                </a:solidFill>
              </a:rPr>
              <a:t>≤ 3 млн. руб. 1%</a:t>
            </a:r>
          </a:p>
          <a:p>
            <a:pPr marL="787400" lvl="1" indent="-342900">
              <a:buFont typeface="Arial"/>
              <a:buChar char="•"/>
            </a:pPr>
            <a:r>
              <a:rPr lang="en-US" sz="2200" b="1" dirty="0">
                <a:solidFill>
                  <a:prstClr val="black"/>
                </a:solidFill>
              </a:rPr>
              <a:t>&gt; 3</a:t>
            </a:r>
            <a:r>
              <a:rPr lang="ru-RU" sz="2200" b="1" dirty="0">
                <a:solidFill>
                  <a:prstClr val="black"/>
                </a:solidFill>
              </a:rPr>
              <a:t> млн.</a:t>
            </a:r>
            <a:r>
              <a:rPr lang="en-US" sz="2200" b="1" dirty="0">
                <a:solidFill>
                  <a:prstClr val="black"/>
                </a:solidFill>
              </a:rPr>
              <a:t> </a:t>
            </a:r>
            <a:r>
              <a:rPr lang="ru-RU" sz="2200" b="1" dirty="0">
                <a:solidFill>
                  <a:prstClr val="black"/>
                </a:solidFill>
              </a:rPr>
              <a:t>руб. 0,5%-5%</a:t>
            </a:r>
            <a:endParaRPr lang="ru-RU" sz="2200" dirty="0"/>
          </a:p>
          <a:p>
            <a:pPr>
              <a:buFont typeface="Arial"/>
              <a:buChar char="•"/>
            </a:pPr>
            <a:r>
              <a:rPr lang="ru-RU" sz="2200" dirty="0"/>
              <a:t>Содержание и состав заявки</a:t>
            </a:r>
          </a:p>
          <a:p>
            <a:pPr>
              <a:buFont typeface="Arial"/>
              <a:buChar char="•"/>
            </a:pPr>
            <a:r>
              <a:rPr lang="ru-RU" sz="2200" dirty="0"/>
              <a:t>Сроки</a:t>
            </a:r>
          </a:p>
          <a:p>
            <a:pPr marL="787400" lvl="1" indent="-342900">
              <a:buFont typeface="Arial"/>
              <a:buChar char="•"/>
            </a:pPr>
            <a:r>
              <a:rPr lang="ru-RU" sz="2200" dirty="0"/>
              <a:t>Срок окончания подачи заявок</a:t>
            </a:r>
          </a:p>
          <a:p>
            <a:pPr marL="787400" lvl="1" indent="-342900">
              <a:buFont typeface="Arial"/>
              <a:buChar char="•"/>
            </a:pPr>
            <a:r>
              <a:rPr lang="ru-RU" sz="2200" dirty="0"/>
              <a:t>Дата и время проведения аукциона</a:t>
            </a:r>
          </a:p>
          <a:p>
            <a:pPr>
              <a:buFont typeface="Arial"/>
              <a:buChar char="•"/>
            </a:pPr>
            <a:r>
              <a:rPr lang="ru-RU" sz="2200" dirty="0"/>
              <a:t>Требования к товару (работам, услугам)</a:t>
            </a:r>
          </a:p>
          <a:p>
            <a:pPr>
              <a:buFont typeface="Arial"/>
              <a:buChar char="•"/>
            </a:pPr>
            <a:r>
              <a:rPr lang="ru-RU" sz="2200" dirty="0"/>
              <a:t>Требования к поставщику</a:t>
            </a:r>
          </a:p>
          <a:p>
            <a:pPr>
              <a:buFont typeface="Arial"/>
              <a:buChar char="•"/>
            </a:pPr>
            <a:r>
              <a:rPr lang="ru-RU" sz="2200" dirty="0"/>
              <a:t>Проект контракта</a:t>
            </a:r>
          </a:p>
          <a:p>
            <a:pPr>
              <a:buFont typeface="Arial"/>
              <a:buChar char="•"/>
            </a:pPr>
            <a:r>
              <a:rPr lang="ru-RU" sz="2200" dirty="0"/>
              <a:t>Обеспечение исполнения контракта</a:t>
            </a:r>
          </a:p>
        </p:txBody>
      </p:sp>
      <p:sp>
        <p:nvSpPr>
          <p:cNvPr id="2" name="Заголовок 1"/>
          <p:cNvSpPr>
            <a:spLocks noGrp="1"/>
          </p:cNvSpPr>
          <p:nvPr>
            <p:ph type="title"/>
          </p:nvPr>
        </p:nvSpPr>
        <p:spPr>
          <a:xfrm>
            <a:off x="342900" y="14401"/>
            <a:ext cx="11849100" cy="1080120"/>
          </a:xfrm>
        </p:spPr>
        <p:txBody>
          <a:bodyPr>
            <a:normAutofit/>
          </a:bodyPr>
          <a:lstStyle/>
          <a:p>
            <a:r>
              <a:rPr lang="ru-RU" sz="3200" b="1" dirty="0">
                <a:solidFill>
                  <a:srgbClr val="7030A0"/>
                </a:solidFill>
              </a:rPr>
              <a:t>Аукционная документация</a:t>
            </a:r>
          </a:p>
        </p:txBody>
      </p:sp>
    </p:spTree>
    <p:extLst>
      <p:ext uri="{BB962C8B-B14F-4D97-AF65-F5344CB8AC3E}">
        <p14:creationId xmlns:p14="http://schemas.microsoft.com/office/powerpoint/2010/main" val="4281178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a:spLocks/>
          </p:cNvSpPr>
          <p:nvPr/>
        </p:nvSpPr>
        <p:spPr>
          <a:xfrm>
            <a:off x="335361" y="0"/>
            <a:ext cx="9094391" cy="642938"/>
          </a:xfrm>
          <a:prstGeom prst="rect">
            <a:avLst/>
          </a:prstGeom>
        </p:spPr>
        <p:txBody>
          <a:bodyPr anchor="ctr">
            <a:norm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cs typeface="ＭＳ Ｐゴシック" charset="0"/>
              </a:defRPr>
            </a:lvl2pPr>
            <a:lvl3pPr marL="1143000" indent="-228600" eaLnBrk="0" hangingPunct="0">
              <a:defRPr>
                <a:solidFill>
                  <a:schemeClr val="tx1"/>
                </a:solidFill>
                <a:latin typeface="Arial" charset="0"/>
                <a:ea typeface="ＭＳ Ｐゴシック" charset="0"/>
                <a:cs typeface="ＭＳ Ｐゴシック" charset="0"/>
              </a:defRPr>
            </a:lvl3pPr>
            <a:lvl4pPr marL="1600200" indent="-228600" eaLnBrk="0" hangingPunct="0">
              <a:defRPr>
                <a:solidFill>
                  <a:schemeClr val="tx1"/>
                </a:solidFill>
                <a:latin typeface="Arial" charset="0"/>
                <a:ea typeface="ＭＳ Ｐゴシック" charset="0"/>
                <a:cs typeface="ＭＳ Ｐゴシック" charset="0"/>
              </a:defRPr>
            </a:lvl4pPr>
            <a:lvl5pPr marL="2057400" indent="-228600" eaLnBrk="0" hangingPunct="0">
              <a:defRPr>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eaLnBrk="1" hangingPunct="1">
              <a:defRPr/>
            </a:pPr>
            <a:r>
              <a:rPr lang="ru-RU" sz="3200" b="1" dirty="0">
                <a:solidFill>
                  <a:srgbClr val="7030A0"/>
                </a:solidFill>
                <a:latin typeface="+mj-lt"/>
              </a:rPr>
              <a:t>Публикация ЭА</a:t>
            </a:r>
          </a:p>
        </p:txBody>
      </p:sp>
      <p:sp>
        <p:nvSpPr>
          <p:cNvPr id="29" name="Скругленный прямоугольник 28"/>
          <p:cNvSpPr>
            <a:spLocks noChangeArrowheads="1"/>
          </p:cNvSpPr>
          <p:nvPr/>
        </p:nvSpPr>
        <p:spPr bwMode="auto">
          <a:xfrm>
            <a:off x="6637270" y="4159882"/>
            <a:ext cx="1437815" cy="642937"/>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1600">
                <a:solidFill>
                  <a:srgbClr val="000000"/>
                </a:solidFill>
              </a:rPr>
              <a:t>Извещение</a:t>
            </a:r>
          </a:p>
        </p:txBody>
      </p:sp>
      <p:sp>
        <p:nvSpPr>
          <p:cNvPr id="30" name="TextBox 29"/>
          <p:cNvSpPr txBox="1">
            <a:spLocks noChangeArrowheads="1"/>
          </p:cNvSpPr>
          <p:nvPr/>
        </p:nvSpPr>
        <p:spPr bwMode="auto">
          <a:xfrm>
            <a:off x="2832786" y="4216366"/>
            <a:ext cx="276224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Arial" charset="0"/>
                <a:cs typeface="Arial" charset="0"/>
              </a:defRPr>
            </a:lvl1pPr>
            <a:lvl2pPr marL="742950" indent="-285750">
              <a:defRPr sz="1400" b="1">
                <a:solidFill>
                  <a:schemeClr val="tx1"/>
                </a:solidFill>
                <a:latin typeface="Arial" charset="0"/>
                <a:ea typeface="Arial" charset="0"/>
              </a:defRPr>
            </a:lvl2pPr>
            <a:lvl3pPr marL="1143000" indent="-228600">
              <a:defRPr sz="1400" b="1">
                <a:solidFill>
                  <a:schemeClr val="tx1"/>
                </a:solidFill>
                <a:latin typeface="Arial" charset="0"/>
                <a:ea typeface="Arial" charset="0"/>
              </a:defRPr>
            </a:lvl3pPr>
            <a:lvl4pPr marL="1600200" indent="-228600">
              <a:defRPr sz="1400" b="1">
                <a:solidFill>
                  <a:schemeClr val="tx1"/>
                </a:solidFill>
                <a:latin typeface="Arial" charset="0"/>
                <a:ea typeface="Arial" charset="0"/>
              </a:defRPr>
            </a:lvl4pPr>
            <a:lvl5pPr marL="2057400" indent="-228600">
              <a:defRPr sz="1400" b="1">
                <a:solidFill>
                  <a:schemeClr val="tx1"/>
                </a:solidFill>
                <a:latin typeface="Arial" charset="0"/>
                <a:ea typeface="Arial" charset="0"/>
              </a:defRPr>
            </a:lvl5pPr>
            <a:lvl6pPr marL="2514600" indent="-228600" algn="ctr" fontAlgn="base">
              <a:spcBef>
                <a:spcPct val="0"/>
              </a:spcBef>
              <a:spcAft>
                <a:spcPct val="0"/>
              </a:spcAft>
              <a:defRPr sz="1400" b="1">
                <a:solidFill>
                  <a:schemeClr val="tx1"/>
                </a:solidFill>
                <a:latin typeface="Arial" charset="0"/>
                <a:ea typeface="Arial" charset="0"/>
              </a:defRPr>
            </a:lvl6pPr>
            <a:lvl7pPr marL="2971800" indent="-228600" algn="ctr" fontAlgn="base">
              <a:spcBef>
                <a:spcPct val="0"/>
              </a:spcBef>
              <a:spcAft>
                <a:spcPct val="0"/>
              </a:spcAft>
              <a:defRPr sz="1400" b="1">
                <a:solidFill>
                  <a:schemeClr val="tx1"/>
                </a:solidFill>
                <a:latin typeface="Arial" charset="0"/>
                <a:ea typeface="Arial" charset="0"/>
              </a:defRPr>
            </a:lvl7pPr>
            <a:lvl8pPr marL="3429000" indent="-228600" algn="ctr" fontAlgn="base">
              <a:spcBef>
                <a:spcPct val="0"/>
              </a:spcBef>
              <a:spcAft>
                <a:spcPct val="0"/>
              </a:spcAft>
              <a:defRPr sz="1400" b="1">
                <a:solidFill>
                  <a:schemeClr val="tx1"/>
                </a:solidFill>
                <a:latin typeface="Arial" charset="0"/>
                <a:ea typeface="Arial" charset="0"/>
              </a:defRPr>
            </a:lvl8pPr>
            <a:lvl9pPr marL="3886200" indent="-228600" algn="ctr" fontAlgn="base">
              <a:spcBef>
                <a:spcPct val="0"/>
              </a:spcBef>
              <a:spcAft>
                <a:spcPct val="0"/>
              </a:spcAft>
              <a:defRPr sz="1400" b="1">
                <a:solidFill>
                  <a:schemeClr val="tx1"/>
                </a:solidFill>
                <a:latin typeface="Arial" charset="0"/>
                <a:ea typeface="Arial" charset="0"/>
              </a:defRPr>
            </a:lvl9pPr>
          </a:lstStyle>
          <a:p>
            <a:pPr>
              <a:spcAft>
                <a:spcPts val="300"/>
              </a:spcAft>
            </a:pPr>
            <a:r>
              <a:rPr lang="ru-RU" sz="1600">
                <a:solidFill>
                  <a:srgbClr val="000000"/>
                </a:solidFill>
                <a:latin typeface="+mj-lt"/>
                <a:ea typeface="ＭＳ Ｐゴシック" charset="0"/>
                <a:cs typeface="ＭＳ Ｐゴシック" charset="0"/>
              </a:rPr>
              <a:t>Извещение</a:t>
            </a:r>
          </a:p>
          <a:p>
            <a:pPr>
              <a:spcAft>
                <a:spcPts val="600"/>
              </a:spcAft>
            </a:pPr>
            <a:r>
              <a:rPr lang="ru-RU" sz="1600">
                <a:solidFill>
                  <a:srgbClr val="000000"/>
                </a:solidFill>
                <a:latin typeface="+mj-lt"/>
                <a:ea typeface="ＭＳ Ｐゴシック" charset="0"/>
                <a:cs typeface="ＭＳ Ｐゴシック" charset="0"/>
              </a:rPr>
              <a:t>Аукционная документация</a:t>
            </a:r>
          </a:p>
        </p:txBody>
      </p:sp>
      <p:grpSp>
        <p:nvGrpSpPr>
          <p:cNvPr id="2" name="Группа 25"/>
          <p:cNvGrpSpPr>
            <a:grpSpLocks/>
          </p:cNvGrpSpPr>
          <p:nvPr/>
        </p:nvGrpSpPr>
        <p:grpSpPr bwMode="auto">
          <a:xfrm>
            <a:off x="473071" y="2515206"/>
            <a:ext cx="2286000" cy="1798638"/>
            <a:chOff x="785786" y="3571876"/>
            <a:chExt cx="1714512" cy="1798092"/>
          </a:xfrm>
        </p:grpSpPr>
        <p:pic>
          <p:nvPicPr>
            <p:cNvPr id="35862" name="Picture 2" descr="C:\Documents and Settings\volodyatoxic\Мои документы\fw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2" y="3571876"/>
              <a:ext cx="1428760" cy="166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3" name="TextBox 24"/>
            <p:cNvSpPr txBox="1">
              <a:spLocks noChangeArrowheads="1"/>
            </p:cNvSpPr>
            <p:nvPr/>
          </p:nvSpPr>
          <p:spPr bwMode="auto">
            <a:xfrm>
              <a:off x="785786" y="5000636"/>
              <a:ext cx="1714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charset="0"/>
                  <a:ea typeface="Arial" charset="0"/>
                  <a:cs typeface="Arial" charset="0"/>
                </a:defRPr>
              </a:lvl1pPr>
              <a:lvl2pPr marL="742950" indent="-285750">
                <a:defRPr sz="1400" b="1">
                  <a:solidFill>
                    <a:schemeClr val="tx1"/>
                  </a:solidFill>
                  <a:latin typeface="Arial" charset="0"/>
                  <a:ea typeface="Arial" charset="0"/>
                </a:defRPr>
              </a:lvl2pPr>
              <a:lvl3pPr marL="1143000" indent="-228600">
                <a:defRPr sz="1400" b="1">
                  <a:solidFill>
                    <a:schemeClr val="tx1"/>
                  </a:solidFill>
                  <a:latin typeface="Arial" charset="0"/>
                  <a:ea typeface="Arial" charset="0"/>
                </a:defRPr>
              </a:lvl3pPr>
              <a:lvl4pPr marL="1600200" indent="-228600">
                <a:defRPr sz="1400" b="1">
                  <a:solidFill>
                    <a:schemeClr val="tx1"/>
                  </a:solidFill>
                  <a:latin typeface="Arial" charset="0"/>
                  <a:ea typeface="Arial" charset="0"/>
                </a:defRPr>
              </a:lvl4pPr>
              <a:lvl5pPr marL="2057400" indent="-228600">
                <a:defRPr sz="1400" b="1">
                  <a:solidFill>
                    <a:schemeClr val="tx1"/>
                  </a:solidFill>
                  <a:latin typeface="Arial" charset="0"/>
                  <a:ea typeface="Arial" charset="0"/>
                </a:defRPr>
              </a:lvl5pPr>
              <a:lvl6pPr marL="2514600" indent="-228600" algn="ctr" fontAlgn="base">
                <a:spcBef>
                  <a:spcPct val="0"/>
                </a:spcBef>
                <a:spcAft>
                  <a:spcPct val="0"/>
                </a:spcAft>
                <a:defRPr sz="1400" b="1">
                  <a:solidFill>
                    <a:schemeClr val="tx1"/>
                  </a:solidFill>
                  <a:latin typeface="Arial" charset="0"/>
                  <a:ea typeface="Arial" charset="0"/>
                </a:defRPr>
              </a:lvl6pPr>
              <a:lvl7pPr marL="2971800" indent="-228600" algn="ctr" fontAlgn="base">
                <a:spcBef>
                  <a:spcPct val="0"/>
                </a:spcBef>
                <a:spcAft>
                  <a:spcPct val="0"/>
                </a:spcAft>
                <a:defRPr sz="1400" b="1">
                  <a:solidFill>
                    <a:schemeClr val="tx1"/>
                  </a:solidFill>
                  <a:latin typeface="Arial" charset="0"/>
                  <a:ea typeface="Arial" charset="0"/>
                </a:defRPr>
              </a:lvl7pPr>
              <a:lvl8pPr marL="3429000" indent="-228600" algn="ctr" fontAlgn="base">
                <a:spcBef>
                  <a:spcPct val="0"/>
                </a:spcBef>
                <a:spcAft>
                  <a:spcPct val="0"/>
                </a:spcAft>
                <a:defRPr sz="1400" b="1">
                  <a:solidFill>
                    <a:schemeClr val="tx1"/>
                  </a:solidFill>
                  <a:latin typeface="Arial" charset="0"/>
                  <a:ea typeface="Arial" charset="0"/>
                </a:defRPr>
              </a:lvl8pPr>
              <a:lvl9pPr marL="3886200" indent="-228600" algn="ctr" fontAlgn="base">
                <a:spcBef>
                  <a:spcPct val="0"/>
                </a:spcBef>
                <a:spcAft>
                  <a:spcPct val="0"/>
                </a:spcAft>
                <a:defRPr sz="1400" b="1">
                  <a:solidFill>
                    <a:schemeClr val="tx1"/>
                  </a:solidFill>
                  <a:latin typeface="Arial" charset="0"/>
                  <a:ea typeface="Arial" charset="0"/>
                </a:defRPr>
              </a:lvl9pPr>
            </a:lstStyle>
            <a:p>
              <a:r>
                <a:rPr lang="ru-RU" sz="1800">
                  <a:ea typeface="ＭＳ Ｐゴシック" charset="0"/>
                  <a:cs typeface="ＭＳ Ｐゴシック" charset="0"/>
                </a:rPr>
                <a:t>Заказчик</a:t>
              </a:r>
            </a:p>
          </p:txBody>
        </p:sp>
      </p:grpSp>
      <p:grpSp>
        <p:nvGrpSpPr>
          <p:cNvPr id="7" name="Группа 22"/>
          <p:cNvGrpSpPr>
            <a:grpSpLocks/>
          </p:cNvGrpSpPr>
          <p:nvPr/>
        </p:nvGrpSpPr>
        <p:grpSpPr bwMode="auto">
          <a:xfrm>
            <a:off x="4176770" y="2828619"/>
            <a:ext cx="2305116" cy="1228943"/>
            <a:chOff x="285750" y="3000375"/>
            <a:chExt cx="1714500" cy="1506292"/>
          </a:xfrm>
        </p:grpSpPr>
        <p:sp>
          <p:nvSpPr>
            <p:cNvPr id="35852" name="Скругленный прямоугольник 103"/>
            <p:cNvSpPr>
              <a:spLocks noChangeArrowheads="1"/>
            </p:cNvSpPr>
            <p:nvPr/>
          </p:nvSpPr>
          <p:spPr bwMode="auto">
            <a:xfrm>
              <a:off x="285750" y="3000375"/>
              <a:ext cx="1643063" cy="1500188"/>
            </a:xfrm>
            <a:prstGeom prst="roundRect">
              <a:avLst>
                <a:gd name="adj" fmla="val 16667"/>
              </a:avLst>
            </a:prstGeom>
            <a:solidFill>
              <a:srgbClr val="8CCBE0"/>
            </a:solidFill>
            <a:ln w="9525">
              <a:solidFill>
                <a:schemeClr val="tx1"/>
              </a:solidFill>
              <a:round/>
              <a:headEnd/>
              <a:tailEnd/>
            </a:ln>
          </p:spPr>
          <p:txBody>
            <a:bodyPr wrap="none" anchor="ctr"/>
            <a:lstStyle/>
            <a:p>
              <a:endParaRPr lang="ru-RU"/>
            </a:p>
          </p:txBody>
        </p:sp>
        <p:grpSp>
          <p:nvGrpSpPr>
            <p:cNvPr id="35853" name="Группа 50"/>
            <p:cNvGrpSpPr>
              <a:grpSpLocks/>
            </p:cNvGrpSpPr>
            <p:nvPr/>
          </p:nvGrpSpPr>
          <p:grpSpPr bwMode="auto">
            <a:xfrm>
              <a:off x="285750" y="3143249"/>
              <a:ext cx="1714500" cy="1363418"/>
              <a:chOff x="269828" y="3786190"/>
              <a:chExt cx="1714542" cy="1362619"/>
            </a:xfrm>
          </p:grpSpPr>
          <p:sp>
            <p:nvSpPr>
              <p:cNvPr id="26" name="Text Box 10"/>
              <p:cNvSpPr txBox="1">
                <a:spLocks noChangeArrowheads="1"/>
              </p:cNvSpPr>
              <p:nvPr/>
            </p:nvSpPr>
            <p:spPr bwMode="auto">
              <a:xfrm>
                <a:off x="269828" y="4357078"/>
                <a:ext cx="1714542" cy="791731"/>
              </a:xfrm>
              <a:prstGeom prst="rect">
                <a:avLst/>
              </a:prstGeom>
              <a:noFill/>
              <a:ln w="9525">
                <a:noFill/>
                <a:miter lim="800000"/>
                <a:headEnd/>
                <a:tailEnd/>
              </a:ln>
            </p:spPr>
            <p:txBody>
              <a:bodyPr>
                <a:spAutoFit/>
              </a:bodyPr>
              <a:lstStyle/>
              <a:p>
                <a:pPr algn="ctr">
                  <a:defRPr/>
                </a:pPr>
                <a:r>
                  <a:rPr lang="en-US" dirty="0">
                    <a:latin typeface="+mj-lt"/>
                    <a:ea typeface="ＭＳ Ｐゴシック" pitchFamily="34" charset="-128"/>
                    <a:cs typeface="+mn-cs"/>
                  </a:rPr>
                  <a:t>zakupki.gov.ru</a:t>
                </a:r>
                <a:endParaRPr lang="ru-RU" dirty="0">
                  <a:latin typeface="+mj-lt"/>
                  <a:ea typeface="ＭＳ Ｐゴシック" pitchFamily="34" charset="-128"/>
                  <a:cs typeface="+mn-cs"/>
                </a:endParaRPr>
              </a:p>
              <a:p>
                <a:pPr algn="ctr">
                  <a:defRPr/>
                </a:pPr>
                <a:r>
                  <a:rPr lang="ru-RU" dirty="0">
                    <a:latin typeface="+mj-lt"/>
                    <a:ea typeface="ＭＳ Ｐゴシック" pitchFamily="34" charset="-128"/>
                  </a:rPr>
                  <a:t>(ЕИС)</a:t>
                </a:r>
                <a:endParaRPr lang="ru-RU" dirty="0">
                  <a:latin typeface="+mj-lt"/>
                  <a:ea typeface="ＭＳ Ｐゴシック" pitchFamily="34" charset="-128"/>
                  <a:cs typeface="+mn-cs"/>
                </a:endParaRPr>
              </a:p>
            </p:txBody>
          </p:sp>
          <p:pic>
            <p:nvPicPr>
              <p:cNvPr id="35855" name="Picture 7" descr="D:\work\fas\graphics\presentation\zakupk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43" y="3786190"/>
                <a:ext cx="952498" cy="60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 name="Овал 22"/>
          <p:cNvSpPr/>
          <p:nvPr/>
        </p:nvSpPr>
        <p:spPr>
          <a:xfrm>
            <a:off x="8136187" y="2591938"/>
            <a:ext cx="3680239" cy="1607628"/>
          </a:xfrm>
          <a:prstGeom prst="ellipse">
            <a:avLst/>
          </a:prstGeom>
          <a:solidFill>
            <a:schemeClr val="bg1">
              <a:lumMod val="85000"/>
            </a:schemeClr>
          </a:solidFill>
          <a:ln>
            <a:solidFill>
              <a:schemeClr val="bg1">
                <a:lumMod val="75000"/>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ru-RU" sz="4400" dirty="0">
              <a:solidFill>
                <a:schemeClr val="bg2"/>
              </a:solidFill>
            </a:endParaRPr>
          </a:p>
        </p:txBody>
      </p:sp>
      <p:pic>
        <p:nvPicPr>
          <p:cNvPr id="24"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2899" y="3805557"/>
            <a:ext cx="1050691" cy="788018"/>
          </a:xfrm>
          <a:prstGeom prst="rect">
            <a:avLst/>
          </a:prstGeom>
        </p:spPr>
      </p:pic>
      <p:pic>
        <p:nvPicPr>
          <p:cNvPr id="25" name="Рисунок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0239" y="3235766"/>
            <a:ext cx="1063505" cy="788020"/>
          </a:xfrm>
          <a:prstGeom prst="rect">
            <a:avLst/>
          </a:prstGeom>
        </p:spPr>
      </p:pic>
      <p:pic>
        <p:nvPicPr>
          <p:cNvPr id="27" name="Рисунок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9877" y="2309154"/>
            <a:ext cx="1037877" cy="788017"/>
          </a:xfrm>
          <a:prstGeom prst="rect">
            <a:avLst/>
          </a:prstGeom>
        </p:spPr>
      </p:pic>
      <p:pic>
        <p:nvPicPr>
          <p:cNvPr id="31" name="Рисунок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6142" y="2236848"/>
            <a:ext cx="1050691" cy="778409"/>
          </a:xfrm>
          <a:prstGeom prst="rect">
            <a:avLst/>
          </a:prstGeom>
        </p:spPr>
      </p:pic>
      <p:pic>
        <p:nvPicPr>
          <p:cNvPr id="32" name="Рисунок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21939" y="3441111"/>
            <a:ext cx="1050691" cy="778409"/>
          </a:xfrm>
          <a:prstGeom prst="rect">
            <a:avLst/>
          </a:prstGeom>
        </p:spPr>
      </p:pic>
      <p:sp>
        <p:nvSpPr>
          <p:cNvPr id="8" name="Стрелка вправо 7"/>
          <p:cNvSpPr/>
          <p:nvPr/>
        </p:nvSpPr>
        <p:spPr>
          <a:xfrm>
            <a:off x="2755593" y="3223541"/>
            <a:ext cx="1269968" cy="504056"/>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sz="2400" dirty="0">
              <a:solidFill>
                <a:schemeClr val="tx1">
                  <a:lumMod val="65000"/>
                  <a:lumOff val="35000"/>
                </a:schemeClr>
              </a:solidFill>
            </a:endParaRPr>
          </a:p>
        </p:txBody>
      </p:sp>
      <p:sp>
        <p:nvSpPr>
          <p:cNvPr id="21" name="Стрелка вправо 20"/>
          <p:cNvSpPr/>
          <p:nvPr/>
        </p:nvSpPr>
        <p:spPr>
          <a:xfrm>
            <a:off x="6622053" y="3184235"/>
            <a:ext cx="1269968" cy="504056"/>
          </a:xfrm>
          <a:prstGeom prst="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sz="2400" dirty="0">
              <a:solidFill>
                <a:schemeClr val="tx1">
                  <a:lumMod val="65000"/>
                  <a:lumOff val="35000"/>
                </a:schemeClr>
              </a:solidFill>
            </a:endParaRPr>
          </a:p>
        </p:txBody>
      </p:sp>
    </p:spTree>
    <p:extLst>
      <p:ext uri="{BB962C8B-B14F-4D97-AF65-F5344CB8AC3E}">
        <p14:creationId xmlns:p14="http://schemas.microsoft.com/office/powerpoint/2010/main" val="1488280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936" y="0"/>
            <a:ext cx="11662064" cy="1080120"/>
          </a:xfrm>
        </p:spPr>
        <p:txBody>
          <a:bodyPr/>
          <a:lstStyle/>
          <a:p>
            <a:r>
              <a:rPr lang="ru-RU" sz="3200" b="1" dirty="0">
                <a:solidFill>
                  <a:srgbClr val="7030A0"/>
                </a:solidFill>
              </a:rPr>
              <a:t>Подача заявки</a:t>
            </a:r>
          </a:p>
        </p:txBody>
      </p:sp>
      <p:sp>
        <p:nvSpPr>
          <p:cNvPr id="3" name="Объект 2"/>
          <p:cNvSpPr>
            <a:spLocks noGrp="1"/>
          </p:cNvSpPr>
          <p:nvPr>
            <p:ph idx="4294967295"/>
          </p:nvPr>
        </p:nvSpPr>
        <p:spPr>
          <a:xfrm>
            <a:off x="623004" y="1341945"/>
            <a:ext cx="11568997" cy="3918002"/>
          </a:xfrm>
        </p:spPr>
        <p:txBody>
          <a:bodyPr>
            <a:normAutofit/>
          </a:bodyPr>
          <a:lstStyle/>
          <a:p>
            <a:pPr marL="0" indent="-529200">
              <a:spcBef>
                <a:spcPts val="1200"/>
              </a:spcBef>
              <a:buFont typeface="Arial"/>
              <a:buChar char="•"/>
            </a:pPr>
            <a:r>
              <a:rPr lang="ru-RU" dirty="0"/>
              <a:t>Через ЭТП</a:t>
            </a:r>
          </a:p>
          <a:p>
            <a:pPr marL="0" indent="-529200">
              <a:spcBef>
                <a:spcPts val="1200"/>
              </a:spcBef>
              <a:buFont typeface="Arial"/>
              <a:buChar char="•"/>
            </a:pPr>
            <a:r>
              <a:rPr lang="ru-RU" dirty="0"/>
              <a:t>Сразу  первая и вторая части заявки в единой форме</a:t>
            </a:r>
          </a:p>
          <a:p>
            <a:pPr marL="0" indent="-529200">
              <a:spcBef>
                <a:spcPts val="1200"/>
              </a:spcBef>
              <a:buFont typeface="Arial"/>
              <a:buChar char="•"/>
            </a:pPr>
            <a:r>
              <a:rPr lang="ru-RU" dirty="0"/>
              <a:t>Документы приложить</a:t>
            </a:r>
          </a:p>
          <a:p>
            <a:pPr marL="0" indent="-529200">
              <a:spcBef>
                <a:spcPts val="1200"/>
              </a:spcBef>
              <a:buFont typeface="Arial"/>
              <a:buChar char="•"/>
            </a:pPr>
            <a:r>
              <a:rPr lang="ru-RU" dirty="0"/>
              <a:t>Заявку подписать </a:t>
            </a:r>
          </a:p>
          <a:p>
            <a:pPr marL="484188" indent="0">
              <a:spcBef>
                <a:spcPts val="1200"/>
              </a:spcBef>
              <a:buNone/>
            </a:pPr>
            <a:endParaRPr lang="ru-RU" sz="2400" dirty="0"/>
          </a:p>
        </p:txBody>
      </p:sp>
    </p:spTree>
    <p:extLst>
      <p:ext uri="{BB962C8B-B14F-4D97-AF65-F5344CB8AC3E}">
        <p14:creationId xmlns:p14="http://schemas.microsoft.com/office/powerpoint/2010/main" val="18112931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1"/>
          <p:cNvGrpSpPr>
            <a:grpSpLocks/>
          </p:cNvGrpSpPr>
          <p:nvPr/>
        </p:nvGrpSpPr>
        <p:grpSpPr bwMode="auto">
          <a:xfrm>
            <a:off x="571500" y="2071688"/>
            <a:ext cx="5334000" cy="3429000"/>
            <a:chOff x="0" y="0"/>
            <a:chExt cx="2520" cy="2160"/>
          </a:xfrm>
        </p:grpSpPr>
        <p:grpSp>
          <p:nvGrpSpPr>
            <p:cNvPr id="43018" name="Group 2"/>
            <p:cNvGrpSpPr>
              <a:grpSpLocks/>
            </p:cNvGrpSpPr>
            <p:nvPr/>
          </p:nvGrpSpPr>
          <p:grpSpPr bwMode="auto">
            <a:xfrm>
              <a:off x="0" y="0"/>
              <a:ext cx="2520" cy="2160"/>
              <a:chOff x="0" y="0"/>
              <a:chExt cx="2520" cy="2160"/>
            </a:xfrm>
          </p:grpSpPr>
          <p:sp>
            <p:nvSpPr>
              <p:cNvPr id="43020" name="Rectangle 3"/>
              <p:cNvSpPr>
                <a:spLocks/>
              </p:cNvSpPr>
              <p:nvPr/>
            </p:nvSpPr>
            <p:spPr bwMode="auto">
              <a:xfrm>
                <a:off x="0" y="134"/>
                <a:ext cx="2520" cy="202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endParaRPr lang="ru-RU">
                  <a:cs typeface="Calibri"/>
                </a:endParaRPr>
              </a:p>
            </p:txBody>
          </p:sp>
          <p:grpSp>
            <p:nvGrpSpPr>
              <p:cNvPr id="43021" name="Group 4"/>
              <p:cNvGrpSpPr>
                <a:grpSpLocks/>
              </p:cNvGrpSpPr>
              <p:nvPr/>
            </p:nvGrpSpPr>
            <p:grpSpPr bwMode="auto">
              <a:xfrm>
                <a:off x="360" y="0"/>
                <a:ext cx="1710" cy="270"/>
                <a:chOff x="0" y="0"/>
                <a:chExt cx="1710" cy="270"/>
              </a:xfrm>
            </p:grpSpPr>
            <p:sp>
              <p:nvSpPr>
                <p:cNvPr id="59397" name="AutoShape 5"/>
                <p:cNvSpPr>
                  <a:spLocks/>
                </p:cNvSpPr>
                <p:nvPr/>
              </p:nvSpPr>
              <p:spPr bwMode="auto">
                <a:xfrm>
                  <a:off x="0" y="0"/>
                  <a:ext cx="1710" cy="270"/>
                </a:xfrm>
                <a:prstGeom prst="roundRect">
                  <a:avLst>
                    <a:gd name="adj" fmla="val 16667"/>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lstStyle/>
                <a:p>
                  <a:pPr>
                    <a:defRPr/>
                  </a:pPr>
                  <a:endParaRPr lang="ru-RU">
                    <a:cs typeface="Calibri"/>
                  </a:endParaRPr>
                </a:p>
              </p:txBody>
            </p:sp>
            <p:sp>
              <p:nvSpPr>
                <p:cNvPr id="43023" name="Rectangle 6"/>
                <p:cNvSpPr>
                  <a:spLocks/>
                </p:cNvSpPr>
                <p:nvPr/>
              </p:nvSpPr>
              <p:spPr bwMode="auto">
                <a:xfrm>
                  <a:off x="14" y="43"/>
                  <a:ext cx="16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90735" bIns="38100" anchor="ctr"/>
                <a:lstStyle/>
                <a:p>
                  <a:pPr marL="14288" algn="ctr"/>
                  <a:r>
                    <a:rPr lang="en-US" sz="2000">
                      <a:solidFill>
                        <a:srgbClr val="FFFFFF"/>
                      </a:solidFill>
                      <a:cs typeface="Calibri"/>
                    </a:rPr>
                    <a:t>1-ая часть заявки</a:t>
                  </a:r>
                </a:p>
              </p:txBody>
            </p:sp>
          </p:grpSp>
        </p:grpSp>
        <p:sp>
          <p:nvSpPr>
            <p:cNvPr id="43019" name="Rectangle 7"/>
            <p:cNvSpPr>
              <a:spLocks/>
            </p:cNvSpPr>
            <p:nvPr/>
          </p:nvSpPr>
          <p:spPr bwMode="auto">
            <a:xfrm>
              <a:off x="90" y="331"/>
              <a:ext cx="2216"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600"/>
                </a:spcBef>
                <a:buClr>
                  <a:srgbClr val="000000"/>
                </a:buClr>
                <a:buSzPct val="100000"/>
                <a:buFont typeface="Arial" charset="0"/>
                <a:buChar char="•"/>
              </a:pPr>
              <a:r>
                <a:rPr lang="en-US" sz="2000">
                  <a:cs typeface="Calibri"/>
                </a:rPr>
                <a:t> Согласие Участника на поставку товара (работ, услуг)</a:t>
              </a:r>
            </a:p>
            <a:p>
              <a:pPr marL="39688">
                <a:spcBef>
                  <a:spcPts val="1200"/>
                </a:spcBef>
                <a:buClr>
                  <a:srgbClr val="000000"/>
                </a:buClr>
                <a:buSzPct val="100000"/>
                <a:buFont typeface="Arial" charset="0"/>
                <a:buChar char="•"/>
              </a:pPr>
              <a:r>
                <a:rPr lang="en-US" sz="2000">
                  <a:cs typeface="Calibri"/>
                </a:rPr>
                <a:t> Краткая формулировка предложения товара, работ и услуг</a:t>
              </a:r>
            </a:p>
            <a:p>
              <a:pPr marL="39688">
                <a:spcBef>
                  <a:spcPts val="1200"/>
                </a:spcBef>
                <a:buClr>
                  <a:srgbClr val="000000"/>
                </a:buClr>
                <a:buSzPct val="100000"/>
                <a:buFont typeface="Arial" charset="0"/>
                <a:buChar char="•"/>
              </a:pPr>
              <a:r>
                <a:rPr lang="en-US" sz="2000">
                  <a:cs typeface="Calibri"/>
                </a:rPr>
                <a:t> Может содержать чертежи, эскизы, рисунки</a:t>
              </a:r>
            </a:p>
          </p:txBody>
        </p:sp>
      </p:grpSp>
      <p:grpSp>
        <p:nvGrpSpPr>
          <p:cNvPr id="59400" name="Group 8"/>
          <p:cNvGrpSpPr>
            <a:grpSpLocks/>
          </p:cNvGrpSpPr>
          <p:nvPr/>
        </p:nvGrpSpPr>
        <p:grpSpPr bwMode="auto">
          <a:xfrm>
            <a:off x="6286500" y="2071688"/>
            <a:ext cx="5334000" cy="3429000"/>
            <a:chOff x="0" y="0"/>
            <a:chExt cx="2520" cy="2160"/>
          </a:xfrm>
        </p:grpSpPr>
        <p:sp>
          <p:nvSpPr>
            <p:cNvPr id="43013" name="Rectangle 9"/>
            <p:cNvSpPr>
              <a:spLocks/>
            </p:cNvSpPr>
            <p:nvPr/>
          </p:nvSpPr>
          <p:spPr bwMode="auto">
            <a:xfrm>
              <a:off x="0" y="134"/>
              <a:ext cx="2520" cy="2025"/>
            </a:xfrm>
            <a:prstGeom prst="rect">
              <a:avLst/>
            </a:prstGeom>
            <a:solidFill>
              <a:schemeClr val="accent1"/>
            </a:solidFill>
            <a:ln w="25400">
              <a:solidFill>
                <a:srgbClr val="4F81BD"/>
              </a:solidFill>
              <a:miter lim="800000"/>
              <a:headEnd/>
              <a:tailEnd/>
            </a:ln>
          </p:spPr>
          <p:txBody>
            <a:bodyPr lIns="0" tIns="0" rIns="0" bIns="0"/>
            <a:lstStyle/>
            <a:p>
              <a:endParaRPr lang="ru-RU">
                <a:cs typeface="Calibri"/>
              </a:endParaRPr>
            </a:p>
          </p:txBody>
        </p:sp>
        <p:grpSp>
          <p:nvGrpSpPr>
            <p:cNvPr id="43014" name="Group 10"/>
            <p:cNvGrpSpPr>
              <a:grpSpLocks/>
            </p:cNvGrpSpPr>
            <p:nvPr/>
          </p:nvGrpSpPr>
          <p:grpSpPr bwMode="auto">
            <a:xfrm>
              <a:off x="405" y="0"/>
              <a:ext cx="1710" cy="270"/>
              <a:chOff x="0" y="0"/>
              <a:chExt cx="1710" cy="270"/>
            </a:xfrm>
          </p:grpSpPr>
          <p:sp>
            <p:nvSpPr>
              <p:cNvPr id="59403" name="AutoShape 11"/>
              <p:cNvSpPr>
                <a:spLocks/>
              </p:cNvSpPr>
              <p:nvPr/>
            </p:nvSpPr>
            <p:spPr bwMode="auto">
              <a:xfrm>
                <a:off x="0" y="0"/>
                <a:ext cx="1710" cy="270"/>
              </a:xfrm>
              <a:prstGeom prst="roundRect">
                <a:avLst>
                  <a:gd name="adj" fmla="val 16667"/>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0" tIns="0" rIns="0" bIns="0"/>
              <a:lstStyle/>
              <a:p>
                <a:pPr>
                  <a:defRPr/>
                </a:pPr>
                <a:endParaRPr lang="ru-RU">
                  <a:cs typeface="Calibri"/>
                </a:endParaRPr>
              </a:p>
            </p:txBody>
          </p:sp>
          <p:sp>
            <p:nvSpPr>
              <p:cNvPr id="43017" name="Rectangle 12"/>
              <p:cNvSpPr>
                <a:spLocks/>
              </p:cNvSpPr>
              <p:nvPr/>
            </p:nvSpPr>
            <p:spPr bwMode="auto">
              <a:xfrm>
                <a:off x="14" y="43"/>
                <a:ext cx="168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90735" bIns="38100" anchor="ctr"/>
              <a:lstStyle/>
              <a:p>
                <a:pPr marL="14288" algn="ctr"/>
                <a:r>
                  <a:rPr lang="en-US" sz="2000">
                    <a:solidFill>
                      <a:srgbClr val="FFFFFF"/>
                    </a:solidFill>
                    <a:cs typeface="Calibri"/>
                  </a:rPr>
                  <a:t>2-ая часть заявки</a:t>
                </a:r>
              </a:p>
            </p:txBody>
          </p:sp>
        </p:grpSp>
        <p:sp>
          <p:nvSpPr>
            <p:cNvPr id="43015" name="Rectangle 13"/>
            <p:cNvSpPr>
              <a:spLocks/>
            </p:cNvSpPr>
            <p:nvPr/>
          </p:nvSpPr>
          <p:spPr bwMode="auto">
            <a:xfrm>
              <a:off x="89" y="367"/>
              <a:ext cx="2304"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p>
              <a:pPr marL="39688">
                <a:spcBef>
                  <a:spcPts val="600"/>
                </a:spcBef>
                <a:buClr>
                  <a:srgbClr val="000000"/>
                </a:buClr>
                <a:buSzPct val="100000"/>
                <a:buFont typeface="Arial" charset="0"/>
                <a:buChar char="•"/>
              </a:pPr>
              <a:r>
                <a:rPr lang="en-US" sz="2000">
                  <a:cs typeface="Calibri"/>
                </a:rPr>
                <a:t> Сведения об Участнике</a:t>
              </a:r>
            </a:p>
            <a:p>
              <a:pPr marL="39688">
                <a:spcBef>
                  <a:spcPts val="1200"/>
                </a:spcBef>
                <a:buClr>
                  <a:srgbClr val="000000"/>
                </a:buClr>
                <a:buSzPct val="100000"/>
                <a:buFont typeface="Arial" charset="0"/>
                <a:buChar char="•"/>
              </a:pPr>
              <a:r>
                <a:rPr lang="en-US" sz="2000">
                  <a:cs typeface="Calibri"/>
                </a:rPr>
                <a:t> Документы, подтверждающие соответствие Участника требованиям установленным документацией </a:t>
              </a:r>
            </a:p>
          </p:txBody>
        </p:sp>
      </p:grpSp>
      <p:sp>
        <p:nvSpPr>
          <p:cNvPr id="43011" name="Rectangle 15"/>
          <p:cNvSpPr>
            <a:spLocks/>
          </p:cNvSpPr>
          <p:nvPr/>
        </p:nvSpPr>
        <p:spPr bwMode="auto">
          <a:xfrm>
            <a:off x="561879" y="260648"/>
            <a:ext cx="972634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r>
              <a:rPr lang="ru-RU" sz="4400" b="1" dirty="0">
                <a:solidFill>
                  <a:srgbClr val="7030A0"/>
                </a:solidFill>
                <a:latin typeface="+mj-lt"/>
                <a:cs typeface="Arial Bold" charset="0"/>
                <a:sym typeface="Arial Bold" charset="0"/>
              </a:rPr>
              <a:t>Заявка</a:t>
            </a:r>
            <a:endParaRPr lang="en-US" sz="4400" b="1" dirty="0">
              <a:solidFill>
                <a:srgbClr val="7030A0"/>
              </a:solidFill>
              <a:latin typeface="+mj-lt"/>
              <a:cs typeface="Arial Bold" charset="0"/>
              <a:sym typeface="Arial Bold" charset="0"/>
            </a:endParaRPr>
          </a:p>
        </p:txBody>
      </p:sp>
    </p:spTree>
    <p:extLst>
      <p:ext uri="{BB962C8B-B14F-4D97-AF65-F5344CB8AC3E}">
        <p14:creationId xmlns:p14="http://schemas.microsoft.com/office/powerpoint/2010/main" val="15705681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8" presetClass="entr" presetSubtype="0" fill="hold" nodeType="afterEffect">
                                  <p:stCondLst>
                                    <p:cond delay="500"/>
                                  </p:stCondLst>
                                  <p:childTnLst>
                                    <p:set>
                                      <p:cBhvr>
                                        <p:cTn id="6" dur="1" fill="hold">
                                          <p:stCondLst>
                                            <p:cond delay="499"/>
                                          </p:stCondLst>
                                        </p:cTn>
                                        <p:tgtEl>
                                          <p:spTgt spid="59393"/>
                                        </p:tgtEl>
                                        <p:attrNameLst>
                                          <p:attrName>style.visibility</p:attrName>
                                        </p:attrNameLst>
                                      </p:cBhvr>
                                      <p:to>
                                        <p:strVal val="visible"/>
                                      </p:to>
                                    </p:set>
                                  </p:childTnLst>
                                </p:cTn>
                              </p:par>
                            </p:childTnLst>
                          </p:cTn>
                        </p:par>
                        <p:par>
                          <p:cTn id="7" fill="hold" nodeType="afterGroup">
                            <p:stCondLst>
                              <p:cond delay="1000"/>
                            </p:stCondLst>
                            <p:childTnLst>
                              <p:par>
                                <p:cTn id="8" presetID="168" presetClass="entr" presetSubtype="0" fill="hold" nodeType="afterEffect">
                                  <p:stCondLst>
                                    <p:cond delay="500"/>
                                  </p:stCondLst>
                                  <p:childTnLst>
                                    <p:set>
                                      <p:cBhvr>
                                        <p:cTn id="9" dur="1" fill="hold">
                                          <p:stCondLst>
                                            <p:cond delay="499"/>
                                          </p:stCondLst>
                                        </p:cTn>
                                        <p:tgtEl>
                                          <p:spTgt spid="5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530078" y="104533"/>
            <a:ext cx="11661922" cy="1080120"/>
          </a:xfrm>
        </p:spPr>
        <p:txBody>
          <a:bodyPr/>
          <a:lstStyle/>
          <a:p>
            <a:r>
              <a:rPr lang="ru-RU" sz="3200" b="1" dirty="0">
                <a:solidFill>
                  <a:srgbClr val="7030A0"/>
                </a:solidFill>
              </a:rPr>
              <a:t>Заявка. 1я часть</a:t>
            </a:r>
            <a:r>
              <a:rPr lang="ru-RU" sz="3200" b="1" dirty="0"/>
              <a:t>.</a:t>
            </a:r>
          </a:p>
        </p:txBody>
      </p:sp>
      <p:sp>
        <p:nvSpPr>
          <p:cNvPr id="2" name="TextBox 1"/>
          <p:cNvSpPr txBox="1"/>
          <p:nvPr/>
        </p:nvSpPr>
        <p:spPr>
          <a:xfrm>
            <a:off x="530078" y="1222129"/>
            <a:ext cx="10839738" cy="3724097"/>
          </a:xfrm>
          <a:prstGeom prst="rect">
            <a:avLst/>
          </a:prstGeom>
          <a:noFill/>
        </p:spPr>
        <p:txBody>
          <a:bodyPr wrap="square" rtlCol="0">
            <a:spAutoFit/>
          </a:bodyPr>
          <a:lstStyle/>
          <a:p>
            <a:pPr marL="457200" indent="-457200">
              <a:spcBef>
                <a:spcPts val="3600"/>
              </a:spcBef>
              <a:buFont typeface="Arial"/>
              <a:buChar char="•"/>
            </a:pPr>
            <a:r>
              <a:rPr lang="ru-RU" sz="2800" dirty="0"/>
              <a:t>Функциональные, технические и качественные характеристики, эксплуатационные характеристики </a:t>
            </a:r>
            <a:r>
              <a:rPr lang="ru-RU" sz="2800" dirty="0">
                <a:solidFill>
                  <a:srgbClr val="000000"/>
                </a:solidFill>
              </a:rPr>
              <a:t>(ТЗ при наличии)</a:t>
            </a:r>
          </a:p>
          <a:p>
            <a:pPr marL="457200" indent="-457200">
              <a:spcBef>
                <a:spcPts val="3600"/>
              </a:spcBef>
              <a:buFont typeface="Arial"/>
              <a:buChar char="•"/>
            </a:pPr>
            <a:r>
              <a:rPr lang="ru-RU" sz="2800" dirty="0"/>
              <a:t>Конкретные показатели, соответствующие значениям, установленным документацией</a:t>
            </a:r>
          </a:p>
          <a:p>
            <a:pPr marL="457200" indent="-457200">
              <a:spcBef>
                <a:spcPts val="3600"/>
              </a:spcBef>
              <a:buFont typeface="Arial"/>
              <a:buChar char="•"/>
            </a:pPr>
            <a:r>
              <a:rPr lang="ru-RU" sz="2800" dirty="0"/>
              <a:t>Наименование страны происхождения товара</a:t>
            </a:r>
          </a:p>
          <a:p>
            <a:pPr algn="ctr"/>
            <a:endParaRPr lang="ru-RU" dirty="0"/>
          </a:p>
          <a:p>
            <a:endParaRPr lang="ru-RU"/>
          </a:p>
        </p:txBody>
      </p:sp>
    </p:spTree>
    <p:extLst>
      <p:ext uri="{BB962C8B-B14F-4D97-AF65-F5344CB8AC3E}">
        <p14:creationId xmlns:p14="http://schemas.microsoft.com/office/powerpoint/2010/main" val="17833355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1"/>
          <p:cNvGrpSpPr>
            <a:grpSpLocks/>
          </p:cNvGrpSpPr>
          <p:nvPr/>
        </p:nvGrpSpPr>
        <p:grpSpPr bwMode="auto">
          <a:xfrm>
            <a:off x="1295401" y="1377852"/>
            <a:ext cx="9599084" cy="720725"/>
            <a:chOff x="0" y="0"/>
            <a:chExt cx="4535" cy="454"/>
          </a:xfrm>
        </p:grpSpPr>
        <p:sp>
          <p:nvSpPr>
            <p:cNvPr id="61442" name="AutoShape 2"/>
            <p:cNvSpPr>
              <a:spLocks/>
            </p:cNvSpPr>
            <p:nvPr/>
          </p:nvSpPr>
          <p:spPr bwMode="auto">
            <a:xfrm>
              <a:off x="0" y="0"/>
              <a:ext cx="4535" cy="454"/>
            </a:xfrm>
            <a:prstGeom prst="roundRect">
              <a:avLst>
                <a:gd name="adj" fmla="val 16662"/>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lang="ru-RU" sz="2000">
                <a:solidFill>
                  <a:srgbClr val="000000"/>
                </a:solidFill>
                <a:cs typeface="Calibri"/>
              </a:endParaRPr>
            </a:p>
          </p:txBody>
        </p:sp>
        <p:sp>
          <p:nvSpPr>
            <p:cNvPr id="45076" name="Rectangle 3"/>
            <p:cNvSpPr>
              <a:spLocks/>
            </p:cNvSpPr>
            <p:nvPr/>
          </p:nvSpPr>
          <p:spPr bwMode="auto">
            <a:xfrm>
              <a:off x="23" y="135"/>
              <a:ext cx="448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90993" bIns="38100" anchor="ctr"/>
            <a:lstStyle/>
            <a:p>
              <a:pPr marL="14288"/>
              <a:r>
                <a:rPr lang="en-US" sz="2000">
                  <a:solidFill>
                    <a:srgbClr val="000000"/>
                  </a:solidFill>
                  <a:cs typeface="Calibri"/>
                </a:rPr>
                <a:t>Фирменное наименование и реквизиты Участника</a:t>
              </a:r>
              <a:r>
                <a:rPr lang="ru-RU" sz="2000">
                  <a:solidFill>
                    <a:srgbClr val="000000"/>
                  </a:solidFill>
                  <a:cs typeface="Calibri"/>
                </a:rPr>
                <a:t>, ИНН учредителей</a:t>
              </a:r>
              <a:endParaRPr lang="en-US" sz="2000">
                <a:solidFill>
                  <a:srgbClr val="000000"/>
                </a:solidFill>
                <a:cs typeface="Calibri"/>
              </a:endParaRPr>
            </a:p>
          </p:txBody>
        </p:sp>
      </p:grpSp>
      <p:grpSp>
        <p:nvGrpSpPr>
          <p:cNvPr id="45058" name="Group 4"/>
          <p:cNvGrpSpPr>
            <a:grpSpLocks/>
          </p:cNvGrpSpPr>
          <p:nvPr/>
        </p:nvGrpSpPr>
        <p:grpSpPr bwMode="auto">
          <a:xfrm>
            <a:off x="1295401" y="3141664"/>
            <a:ext cx="9599084" cy="719137"/>
            <a:chOff x="0" y="0"/>
            <a:chExt cx="4535" cy="453"/>
          </a:xfrm>
        </p:grpSpPr>
        <p:sp>
          <p:nvSpPr>
            <p:cNvPr id="61445" name="AutoShape 5"/>
            <p:cNvSpPr>
              <a:spLocks/>
            </p:cNvSpPr>
            <p:nvPr/>
          </p:nvSpPr>
          <p:spPr bwMode="auto">
            <a:xfrm>
              <a:off x="0" y="0"/>
              <a:ext cx="4535" cy="453"/>
            </a:xfrm>
            <a:prstGeom prst="roundRect">
              <a:avLst>
                <a:gd name="adj"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lang="ru-RU" sz="2000">
                <a:cs typeface="Calibri"/>
              </a:endParaRPr>
            </a:p>
          </p:txBody>
        </p:sp>
        <p:sp>
          <p:nvSpPr>
            <p:cNvPr id="45074" name="Rectangle 6"/>
            <p:cNvSpPr>
              <a:spLocks/>
            </p:cNvSpPr>
            <p:nvPr/>
          </p:nvSpPr>
          <p:spPr bwMode="auto">
            <a:xfrm>
              <a:off x="23" y="62"/>
              <a:ext cx="448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90994" bIns="38100" anchor="ctr"/>
            <a:lstStyle/>
            <a:p>
              <a:pPr marL="14288"/>
              <a:r>
                <a:rPr lang="en-US" sz="2000">
                  <a:solidFill>
                    <a:srgbClr val="000000"/>
                  </a:solidFill>
                  <a:cs typeface="Calibri"/>
                </a:rPr>
                <a:t>Копии документов, подтверждающих соответствие товара, работы или услуги требованиям, установленным законодательством РФ</a:t>
              </a:r>
            </a:p>
          </p:txBody>
        </p:sp>
      </p:grpSp>
      <p:grpSp>
        <p:nvGrpSpPr>
          <p:cNvPr id="45059" name="Group 7"/>
          <p:cNvGrpSpPr>
            <a:grpSpLocks/>
          </p:cNvGrpSpPr>
          <p:nvPr/>
        </p:nvGrpSpPr>
        <p:grpSpPr bwMode="auto">
          <a:xfrm>
            <a:off x="1295401" y="4005264"/>
            <a:ext cx="9599084" cy="719137"/>
            <a:chOff x="0" y="0"/>
            <a:chExt cx="4535" cy="453"/>
          </a:xfrm>
        </p:grpSpPr>
        <p:sp>
          <p:nvSpPr>
            <p:cNvPr id="61448" name="AutoShape 8"/>
            <p:cNvSpPr>
              <a:spLocks/>
            </p:cNvSpPr>
            <p:nvPr/>
          </p:nvSpPr>
          <p:spPr bwMode="auto">
            <a:xfrm>
              <a:off x="0" y="0"/>
              <a:ext cx="4535" cy="453"/>
            </a:xfrm>
            <a:prstGeom prst="roundRect">
              <a:avLst>
                <a:gd name="adj" fmla="val 166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lang="ru-RU" sz="2000">
                <a:cs typeface="Calibri"/>
              </a:endParaRPr>
            </a:p>
          </p:txBody>
        </p:sp>
        <p:sp>
          <p:nvSpPr>
            <p:cNvPr id="45072" name="Rectangle 9"/>
            <p:cNvSpPr>
              <a:spLocks/>
            </p:cNvSpPr>
            <p:nvPr/>
          </p:nvSpPr>
          <p:spPr bwMode="auto">
            <a:xfrm>
              <a:off x="23" y="134"/>
              <a:ext cx="448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90994" bIns="38100" anchor="ctr"/>
            <a:lstStyle/>
            <a:p>
              <a:pPr marL="14288"/>
              <a:r>
                <a:rPr lang="en-US" sz="2000">
                  <a:solidFill>
                    <a:srgbClr val="000000"/>
                  </a:solidFill>
                  <a:cs typeface="Calibri"/>
                </a:rPr>
                <a:t>Решение об одобрении или о совершении крупной сделки</a:t>
              </a:r>
            </a:p>
          </p:txBody>
        </p:sp>
      </p:grpSp>
      <p:grpSp>
        <p:nvGrpSpPr>
          <p:cNvPr id="45060" name="Group 10"/>
          <p:cNvGrpSpPr>
            <a:grpSpLocks/>
          </p:cNvGrpSpPr>
          <p:nvPr/>
        </p:nvGrpSpPr>
        <p:grpSpPr bwMode="auto">
          <a:xfrm>
            <a:off x="1295401" y="4868864"/>
            <a:ext cx="9599084" cy="720725"/>
            <a:chOff x="0" y="0"/>
            <a:chExt cx="4535" cy="454"/>
          </a:xfrm>
        </p:grpSpPr>
        <p:sp>
          <p:nvSpPr>
            <p:cNvPr id="61451" name="AutoShape 11"/>
            <p:cNvSpPr>
              <a:spLocks/>
            </p:cNvSpPr>
            <p:nvPr/>
          </p:nvSpPr>
          <p:spPr bwMode="auto">
            <a:xfrm>
              <a:off x="0" y="0"/>
              <a:ext cx="4535" cy="454"/>
            </a:xfrm>
            <a:prstGeom prst="roundRect">
              <a:avLst>
                <a:gd name="adj" fmla="val 16662"/>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lang="ru-RU" sz="2000">
                <a:cs typeface="Calibri"/>
              </a:endParaRPr>
            </a:p>
          </p:txBody>
        </p:sp>
        <p:sp>
          <p:nvSpPr>
            <p:cNvPr id="45070" name="Rectangle 12"/>
            <p:cNvSpPr>
              <a:spLocks/>
            </p:cNvSpPr>
            <p:nvPr/>
          </p:nvSpPr>
          <p:spPr bwMode="auto">
            <a:xfrm>
              <a:off x="23" y="63"/>
              <a:ext cx="448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90993" bIns="38100" anchor="ctr"/>
            <a:lstStyle/>
            <a:p>
              <a:pPr marL="14288"/>
              <a:r>
                <a:rPr lang="en-US" sz="2000">
                  <a:solidFill>
                    <a:srgbClr val="000000"/>
                  </a:solidFill>
                  <a:cs typeface="Calibri"/>
                </a:rPr>
                <a:t>Документы, подтверждающие право Участника на получение преимуществ в соответствии со статьями 28-30</a:t>
              </a:r>
            </a:p>
          </p:txBody>
        </p:sp>
      </p:grpSp>
      <p:grpSp>
        <p:nvGrpSpPr>
          <p:cNvPr id="45062" name="Group 15"/>
          <p:cNvGrpSpPr>
            <a:grpSpLocks/>
          </p:cNvGrpSpPr>
          <p:nvPr/>
        </p:nvGrpSpPr>
        <p:grpSpPr bwMode="auto">
          <a:xfrm>
            <a:off x="1295401" y="5732464"/>
            <a:ext cx="9599084" cy="720725"/>
            <a:chOff x="0" y="0"/>
            <a:chExt cx="4535" cy="454"/>
          </a:xfrm>
        </p:grpSpPr>
        <p:sp>
          <p:nvSpPr>
            <p:cNvPr id="61456" name="AutoShape 16"/>
            <p:cNvSpPr>
              <a:spLocks/>
            </p:cNvSpPr>
            <p:nvPr/>
          </p:nvSpPr>
          <p:spPr bwMode="auto">
            <a:xfrm>
              <a:off x="0" y="0"/>
              <a:ext cx="4535" cy="454"/>
            </a:xfrm>
            <a:prstGeom prst="roundRect">
              <a:avLst>
                <a:gd name="adj" fmla="val 16662"/>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lang="ru-RU" sz="2000">
                <a:cs typeface="Calibri"/>
              </a:endParaRPr>
            </a:p>
          </p:txBody>
        </p:sp>
        <p:sp>
          <p:nvSpPr>
            <p:cNvPr id="45068" name="Rectangle 17"/>
            <p:cNvSpPr>
              <a:spLocks/>
            </p:cNvSpPr>
            <p:nvPr/>
          </p:nvSpPr>
          <p:spPr bwMode="auto">
            <a:xfrm>
              <a:off x="23" y="63"/>
              <a:ext cx="448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90993" bIns="38100" anchor="ctr"/>
            <a:lstStyle/>
            <a:p>
              <a:pPr marL="14288"/>
              <a:r>
                <a:rPr lang="en-US" sz="2000">
                  <a:solidFill>
                    <a:srgbClr val="000000"/>
                  </a:solidFill>
                  <a:cs typeface="Calibri"/>
                </a:rPr>
                <a:t>Документы, подтверждающие соответствие Участника и товаров запретам и ограничениям по статье 14 (по национальному режиму)</a:t>
              </a:r>
            </a:p>
          </p:txBody>
        </p:sp>
      </p:grpSp>
      <p:sp>
        <p:nvSpPr>
          <p:cNvPr id="45064" name="Rectangle 21"/>
          <p:cNvSpPr>
            <a:spLocks/>
          </p:cNvSpPr>
          <p:nvPr/>
        </p:nvSpPr>
        <p:spPr bwMode="auto">
          <a:xfrm>
            <a:off x="723515" y="116632"/>
            <a:ext cx="9564709"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nchor="ctr"/>
          <a:lstStyle/>
          <a:p>
            <a:pPr marL="39688"/>
            <a:r>
              <a:rPr lang="ru-RU" sz="4400" b="1" dirty="0">
                <a:solidFill>
                  <a:srgbClr val="7030A0"/>
                </a:solidFill>
                <a:latin typeface="+mj-lt"/>
                <a:cs typeface="Calibri"/>
              </a:rPr>
              <a:t>Состав </a:t>
            </a:r>
            <a:r>
              <a:rPr lang="en-US" sz="4400" b="1" dirty="0">
                <a:solidFill>
                  <a:srgbClr val="7030A0"/>
                </a:solidFill>
                <a:latin typeface="+mj-lt"/>
                <a:cs typeface="Calibri"/>
              </a:rPr>
              <a:t>2-</a:t>
            </a:r>
            <a:r>
              <a:rPr lang="ru-RU" sz="4400" b="1" dirty="0">
                <a:solidFill>
                  <a:srgbClr val="7030A0"/>
                </a:solidFill>
                <a:latin typeface="+mj-lt"/>
                <a:cs typeface="Calibri"/>
              </a:rPr>
              <a:t>й</a:t>
            </a:r>
            <a:r>
              <a:rPr lang="en-US" sz="4400" b="1" dirty="0">
                <a:solidFill>
                  <a:srgbClr val="7030A0"/>
                </a:solidFill>
                <a:latin typeface="+mj-lt"/>
                <a:cs typeface="Calibri"/>
              </a:rPr>
              <a:t> </a:t>
            </a:r>
            <a:r>
              <a:rPr lang="en-US" sz="4400" b="1" dirty="0" err="1">
                <a:solidFill>
                  <a:srgbClr val="7030A0"/>
                </a:solidFill>
                <a:latin typeface="+mj-lt"/>
                <a:cs typeface="Calibri"/>
              </a:rPr>
              <a:t>часть</a:t>
            </a:r>
            <a:r>
              <a:rPr lang="en-US" sz="4400" b="1" dirty="0">
                <a:solidFill>
                  <a:srgbClr val="7030A0"/>
                </a:solidFill>
                <a:latin typeface="+mj-lt"/>
                <a:cs typeface="Calibri"/>
              </a:rPr>
              <a:t> </a:t>
            </a:r>
            <a:r>
              <a:rPr lang="en-US" sz="4400" b="1" dirty="0" err="1">
                <a:solidFill>
                  <a:srgbClr val="7030A0"/>
                </a:solidFill>
                <a:latin typeface="+mj-lt"/>
                <a:cs typeface="Calibri"/>
              </a:rPr>
              <a:t>заявк</a:t>
            </a:r>
            <a:r>
              <a:rPr lang="ru-RU" sz="4400" b="1" dirty="0">
                <a:solidFill>
                  <a:srgbClr val="7030A0"/>
                </a:solidFill>
                <a:latin typeface="+mj-lt"/>
                <a:cs typeface="Calibri"/>
              </a:rPr>
              <a:t>и</a:t>
            </a:r>
            <a:endParaRPr lang="en-US" sz="4400" b="1" dirty="0">
              <a:solidFill>
                <a:srgbClr val="7030A0"/>
              </a:solidFill>
              <a:latin typeface="+mj-lt"/>
              <a:cs typeface="Calibri"/>
            </a:endParaRPr>
          </a:p>
        </p:txBody>
      </p:sp>
      <p:sp>
        <p:nvSpPr>
          <p:cNvPr id="21" name="AutoShape 2"/>
          <p:cNvSpPr>
            <a:spLocks/>
          </p:cNvSpPr>
          <p:nvPr/>
        </p:nvSpPr>
        <p:spPr bwMode="auto">
          <a:xfrm>
            <a:off x="1304031" y="2285096"/>
            <a:ext cx="9599084" cy="720725"/>
          </a:xfrm>
          <a:prstGeom prst="roundRect">
            <a:avLst>
              <a:gd name="adj" fmla="val 16662"/>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0" tIns="0" rIns="0" bIns="0"/>
          <a:lstStyle/>
          <a:p>
            <a:pPr>
              <a:defRPr/>
            </a:pPr>
            <a:endParaRPr lang="ru-RU" sz="2000">
              <a:solidFill>
                <a:srgbClr val="000000"/>
              </a:solidFill>
              <a:cs typeface="Calibri"/>
            </a:endParaRPr>
          </a:p>
        </p:txBody>
      </p:sp>
      <p:sp>
        <p:nvSpPr>
          <p:cNvPr id="22" name="Rectangle 3"/>
          <p:cNvSpPr>
            <a:spLocks/>
          </p:cNvSpPr>
          <p:nvPr/>
        </p:nvSpPr>
        <p:spPr bwMode="auto">
          <a:xfrm>
            <a:off x="1400637" y="2511391"/>
            <a:ext cx="9499601"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90993" bIns="38100" anchor="ctr"/>
          <a:lstStyle/>
          <a:p>
            <a:pPr>
              <a:defRPr/>
            </a:pPr>
            <a:r>
              <a:rPr lang="ru-RU" sz="2000">
                <a:solidFill>
                  <a:srgbClr val="000000"/>
                </a:solidFill>
                <a:cs typeface="Calibri"/>
              </a:rPr>
              <a:t>Декларация о соответствии требованиям ст. 31</a:t>
            </a:r>
          </a:p>
        </p:txBody>
      </p:sp>
    </p:spTree>
    <p:extLst>
      <p:ext uri="{BB962C8B-B14F-4D97-AF65-F5344CB8AC3E}">
        <p14:creationId xmlns:p14="http://schemas.microsoft.com/office/powerpoint/2010/main" val="98799273"/>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2"/>
          <p:cNvSpPr>
            <a:spLocks noGrp="1"/>
          </p:cNvSpPr>
          <p:nvPr>
            <p:ph idx="1"/>
          </p:nvPr>
        </p:nvSpPr>
        <p:spPr>
          <a:xfrm>
            <a:off x="609600" y="1268760"/>
            <a:ext cx="10862997" cy="4392488"/>
          </a:xfrm>
        </p:spPr>
        <p:txBody>
          <a:bodyPr/>
          <a:lstStyle/>
          <a:p>
            <a:r>
              <a:rPr lang="ru-RU" sz="2800" b="1" dirty="0"/>
              <a:t>Комиссия заказчика обязана:</a:t>
            </a:r>
          </a:p>
          <a:p>
            <a:endParaRPr lang="ru-RU" sz="1100" dirty="0"/>
          </a:p>
          <a:p>
            <a:pPr marL="1074738" lvl="1"/>
            <a:r>
              <a:rPr lang="ru-RU" sz="2400" b="1" dirty="0"/>
              <a:t>Проверить заявку </a:t>
            </a:r>
            <a:r>
              <a:rPr lang="ru-RU" sz="2400" dirty="0"/>
              <a:t>на соответствие требованиям, установленным документацией </a:t>
            </a:r>
          </a:p>
          <a:p>
            <a:pPr marL="1074738" lvl="1"/>
            <a:endParaRPr lang="ru-RU" sz="800" dirty="0"/>
          </a:p>
          <a:p>
            <a:pPr marL="1074738" lvl="1"/>
            <a:r>
              <a:rPr lang="ru-RU" sz="2400" b="1" dirty="0"/>
              <a:t>Оформить протокол</a:t>
            </a:r>
            <a:r>
              <a:rPr lang="ru-RU" sz="2400" dirty="0"/>
              <a:t>, содержащий</a:t>
            </a:r>
          </a:p>
          <a:p>
            <a:pPr marL="1074738" lvl="1"/>
            <a:endParaRPr lang="ru-RU" sz="800" dirty="0"/>
          </a:p>
          <a:p>
            <a:pPr marL="1417638" lvl="2">
              <a:spcBef>
                <a:spcPts val="0"/>
              </a:spcBef>
            </a:pPr>
            <a:r>
              <a:rPr lang="ru-RU" sz="2000" dirty="0"/>
              <a:t>порядковые номера заявок</a:t>
            </a:r>
          </a:p>
          <a:p>
            <a:pPr marL="1417638" lvl="2">
              <a:spcBef>
                <a:spcPts val="0"/>
              </a:spcBef>
            </a:pPr>
            <a:endParaRPr lang="ru-RU" sz="800" dirty="0"/>
          </a:p>
          <a:p>
            <a:pPr marL="1417638" lvl="2">
              <a:spcBef>
                <a:spcPts val="0"/>
              </a:spcBef>
            </a:pPr>
            <a:r>
              <a:rPr lang="ru-RU" sz="2000" b="1" dirty="0"/>
              <a:t>допуск/отказ</a:t>
            </a:r>
            <a:r>
              <a:rPr lang="ru-RU" sz="2000" dirty="0"/>
              <a:t> в допуске по каждой заявке</a:t>
            </a:r>
          </a:p>
          <a:p>
            <a:pPr marL="1417638" lvl="2">
              <a:spcBef>
                <a:spcPts val="0"/>
              </a:spcBef>
            </a:pPr>
            <a:endParaRPr lang="ru-RU" sz="800" dirty="0"/>
          </a:p>
          <a:p>
            <a:pPr marL="1874838" lvl="3">
              <a:spcBef>
                <a:spcPts val="0"/>
              </a:spcBef>
            </a:pPr>
            <a:r>
              <a:rPr lang="ru-RU" sz="1800" dirty="0"/>
              <a:t>обоснование решения об отказе</a:t>
            </a:r>
          </a:p>
          <a:p>
            <a:pPr marL="1874838" lvl="3">
              <a:spcBef>
                <a:spcPts val="0"/>
              </a:spcBef>
            </a:pPr>
            <a:endParaRPr lang="ru-RU" sz="800" dirty="0"/>
          </a:p>
          <a:p>
            <a:pPr marL="1417638" lvl="2">
              <a:spcBef>
                <a:spcPts val="0"/>
              </a:spcBef>
            </a:pPr>
            <a:r>
              <a:rPr lang="ru-RU" sz="2000" b="1" dirty="0"/>
              <a:t>решение каждого члена комиссии </a:t>
            </a:r>
            <a:r>
              <a:rPr lang="ru-RU" sz="2000" dirty="0"/>
              <a:t>в отношении каждого участника</a:t>
            </a:r>
          </a:p>
        </p:txBody>
      </p:sp>
      <p:sp>
        <p:nvSpPr>
          <p:cNvPr id="2" name="Заголовок 1"/>
          <p:cNvSpPr>
            <a:spLocks noGrp="1"/>
          </p:cNvSpPr>
          <p:nvPr>
            <p:ph type="title"/>
          </p:nvPr>
        </p:nvSpPr>
        <p:spPr>
          <a:xfrm>
            <a:off x="187036" y="44624"/>
            <a:ext cx="12004964" cy="865552"/>
          </a:xfrm>
          <a:noFill/>
          <a:ln w="9525" cap="rnd" cmpd="sng">
            <a:noFill/>
            <a:round/>
          </a:ln>
          <a:effectLst>
            <a:softEdge rad="0"/>
          </a:effectLst>
        </p:spPr>
        <p:txBody>
          <a:bodyPr vert="horz" wrap="square" lIns="91440" tIns="45720" rIns="91440" bIns="45720" numCol="1" anchor="ctr" anchorCtr="0" compatLnSpc="1">
            <a:prstTxWarp prst="textNoShape">
              <a:avLst/>
            </a:prstTxWarp>
            <a:noAutofit/>
          </a:bodyPr>
          <a:lstStyle/>
          <a:p>
            <a:r>
              <a:rPr lang="ru-RU" sz="3200" b="1" dirty="0">
                <a:solidFill>
                  <a:srgbClr val="7030A0"/>
                </a:solidFill>
              </a:rPr>
              <a:t>Порядок рассмотрения 1х частей заявок</a:t>
            </a:r>
          </a:p>
        </p:txBody>
      </p:sp>
    </p:spTree>
    <p:extLst>
      <p:ext uri="{BB962C8B-B14F-4D97-AF65-F5344CB8AC3E}">
        <p14:creationId xmlns:p14="http://schemas.microsoft.com/office/powerpoint/2010/main" val="8122334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1268760"/>
            <a:ext cx="10972800" cy="5472608"/>
          </a:xfrm>
        </p:spPr>
        <p:txBody>
          <a:bodyPr/>
          <a:lstStyle/>
          <a:p>
            <a:pPr>
              <a:spcAft>
                <a:spcPts val="1200"/>
              </a:spcAft>
              <a:buFont typeface="Arial"/>
              <a:buChar char="•"/>
            </a:pPr>
            <a:r>
              <a:rPr lang="ru-RU" sz="2400" b="1" dirty="0"/>
              <a:t>Непредставление</a:t>
            </a:r>
            <a:r>
              <a:rPr lang="ru-RU" sz="2400" dirty="0"/>
              <a:t> информации, предусмотренной ч.3 ст.66, или предоставления </a:t>
            </a:r>
            <a:r>
              <a:rPr lang="ru-RU" sz="2400" b="1" dirty="0"/>
              <a:t>недостоверной</a:t>
            </a:r>
            <a:r>
              <a:rPr lang="ru-RU" sz="2400" dirty="0"/>
              <a:t> информации</a:t>
            </a:r>
          </a:p>
          <a:p>
            <a:pPr>
              <a:buFont typeface="Arial"/>
              <a:buChar char="•"/>
            </a:pPr>
            <a:r>
              <a:rPr lang="ru-RU" sz="2400" b="1" dirty="0"/>
              <a:t>Несоответствие</a:t>
            </a:r>
            <a:r>
              <a:rPr lang="ru-RU" sz="2400" dirty="0"/>
              <a:t> информации, предусмотренной ч.3 ст.66, требованиям документации </a:t>
            </a:r>
          </a:p>
          <a:p>
            <a:pPr>
              <a:buClr>
                <a:srgbClr val="C00000"/>
              </a:buClr>
            </a:pPr>
            <a:endParaRPr lang="ru-RU" sz="2400" dirty="0"/>
          </a:p>
          <a:p>
            <a:pPr>
              <a:buClr>
                <a:srgbClr val="C00000"/>
              </a:buClr>
            </a:pPr>
            <a:endParaRPr lang="ru-RU" sz="2400" dirty="0"/>
          </a:p>
          <a:p>
            <a:pPr marL="1446213" indent="0">
              <a:buClr>
                <a:srgbClr val="C00000"/>
              </a:buClr>
              <a:buNone/>
            </a:pPr>
            <a:r>
              <a:rPr lang="ru-RU" sz="2400" b="1" dirty="0"/>
              <a:t>Отказ в допуске к участию в электронном аукционе по основаниям, не предусмотренным ч.4 ст.67, не допускается</a:t>
            </a:r>
            <a:endParaRPr lang="ru-RU" sz="2400" dirty="0"/>
          </a:p>
        </p:txBody>
      </p:sp>
      <p:sp>
        <p:nvSpPr>
          <p:cNvPr id="2" name="Заголовок 1"/>
          <p:cNvSpPr>
            <a:spLocks noGrp="1"/>
          </p:cNvSpPr>
          <p:nvPr>
            <p:ph type="title"/>
          </p:nvPr>
        </p:nvSpPr>
        <p:spPr>
          <a:xfrm>
            <a:off x="342900" y="44624"/>
            <a:ext cx="11815564" cy="1080120"/>
          </a:xfrm>
        </p:spPr>
        <p:txBody>
          <a:bodyPr>
            <a:normAutofit/>
          </a:bodyPr>
          <a:lstStyle/>
          <a:p>
            <a:r>
              <a:rPr lang="ru-RU" sz="3200" b="1" dirty="0">
                <a:solidFill>
                  <a:srgbClr val="7030A0"/>
                </a:solidFill>
              </a:rPr>
              <a:t>Причины отклонения заявки</a:t>
            </a:r>
          </a:p>
        </p:txBody>
      </p:sp>
      <p:pic>
        <p:nvPicPr>
          <p:cNvPr id="6" name="Picture 2" descr="C:\Татьяна_Рубан\дизайн\Images\OldStyle\Alert - Caution.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32636" y="3723017"/>
            <a:ext cx="1199397" cy="875527"/>
          </a:xfrm>
          <a:prstGeom prst="rect">
            <a:avLst/>
          </a:prstGeom>
          <a:noFill/>
        </p:spPr>
      </p:pic>
    </p:spTree>
    <p:extLst>
      <p:ext uri="{BB962C8B-B14F-4D97-AF65-F5344CB8AC3E}">
        <p14:creationId xmlns:p14="http://schemas.microsoft.com/office/powerpoint/2010/main" val="6116359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0" y="44624"/>
            <a:ext cx="12158464" cy="1080120"/>
          </a:xfrm>
        </p:spPr>
        <p:txBody>
          <a:bodyPr/>
          <a:lstStyle/>
          <a:p>
            <a:r>
              <a:rPr lang="ru-RU" sz="3200" b="1" dirty="0">
                <a:solidFill>
                  <a:srgbClr val="7030A0"/>
                </a:solidFill>
              </a:rPr>
              <a:t>Что проверяет заказчик?</a:t>
            </a:r>
          </a:p>
        </p:txBody>
      </p:sp>
      <p:sp>
        <p:nvSpPr>
          <p:cNvPr id="11" name="Прямоугольник 10"/>
          <p:cNvSpPr/>
          <p:nvPr/>
        </p:nvSpPr>
        <p:spPr>
          <a:xfrm>
            <a:off x="1967541" y="1768381"/>
            <a:ext cx="3552395" cy="403244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a:solidFill>
                  <a:srgbClr val="000000"/>
                </a:solidFill>
              </a:rPr>
              <a:t>Функциональные, технические и качественные характеристики, эксплуатационные характеристики</a:t>
            </a:r>
          </a:p>
          <a:p>
            <a:pPr algn="ctr"/>
            <a:r>
              <a:rPr lang="ru-RU" sz="2000" dirty="0">
                <a:solidFill>
                  <a:srgbClr val="000000"/>
                </a:solidFill>
              </a:rPr>
              <a:t>(может быть товарный знак</a:t>
            </a:r>
          </a:p>
          <a:p>
            <a:pPr algn="ctr"/>
            <a:r>
              <a:rPr lang="ru-RU" sz="2000" dirty="0">
                <a:solidFill>
                  <a:srgbClr val="000000"/>
                </a:solidFill>
              </a:rPr>
              <a:t>или эквивалент)</a:t>
            </a:r>
          </a:p>
          <a:p>
            <a:pPr algn="ctr"/>
            <a:r>
              <a:rPr lang="ru-RU" sz="2000" dirty="0">
                <a:solidFill>
                  <a:srgbClr val="000000"/>
                </a:solidFill>
              </a:rPr>
              <a:t>(ч.1 ст.33)</a:t>
            </a:r>
          </a:p>
        </p:txBody>
      </p:sp>
      <p:sp>
        <p:nvSpPr>
          <p:cNvPr id="13" name="Прямоугольник 12"/>
          <p:cNvSpPr/>
          <p:nvPr/>
        </p:nvSpPr>
        <p:spPr>
          <a:xfrm>
            <a:off x="5903979" y="1768381"/>
            <a:ext cx="3552395" cy="4032448"/>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a:solidFill>
                  <a:srgbClr val="000000"/>
                </a:solidFill>
              </a:rPr>
              <a:t>Конкретные показатели, соответствующие значениям, установленным документацией</a:t>
            </a:r>
          </a:p>
          <a:p>
            <a:pPr algn="ctr"/>
            <a:r>
              <a:rPr lang="ru-RU" sz="2000" dirty="0">
                <a:solidFill>
                  <a:srgbClr val="000000"/>
                </a:solidFill>
              </a:rPr>
              <a:t>(товарный знак – при наличии)</a:t>
            </a:r>
          </a:p>
          <a:p>
            <a:pPr algn="ctr"/>
            <a:r>
              <a:rPr lang="ru-RU" sz="2000" dirty="0">
                <a:solidFill>
                  <a:srgbClr val="000000"/>
                </a:solidFill>
              </a:rPr>
              <a:t>наименование страны происхождения товара</a:t>
            </a:r>
          </a:p>
          <a:p>
            <a:pPr algn="ctr"/>
            <a:r>
              <a:rPr lang="ru-RU" sz="2000" dirty="0">
                <a:solidFill>
                  <a:srgbClr val="000000"/>
                </a:solidFill>
              </a:rPr>
              <a:t>(ч.3 ст.66)</a:t>
            </a:r>
          </a:p>
        </p:txBody>
      </p:sp>
    </p:spTree>
    <p:extLst>
      <p:ext uri="{BB962C8B-B14F-4D97-AF65-F5344CB8AC3E}">
        <p14:creationId xmlns:p14="http://schemas.microsoft.com/office/powerpoint/2010/main" val="10957341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5360" y="1124744"/>
            <a:ext cx="11268509" cy="5616624"/>
          </a:xfrm>
        </p:spPr>
        <p:txBody>
          <a:bodyPr/>
          <a:lstStyle/>
          <a:p>
            <a:r>
              <a:rPr lang="ru-RU" sz="2800" b="1" dirty="0"/>
              <a:t>Заседание аукционной комиссии</a:t>
            </a:r>
          </a:p>
          <a:p>
            <a:endParaRPr lang="ru-RU" sz="2800" dirty="0"/>
          </a:p>
          <a:p>
            <a:r>
              <a:rPr lang="ru-RU" sz="2800" b="1" dirty="0"/>
              <a:t>Протокол:</a:t>
            </a:r>
          </a:p>
          <a:p>
            <a:pPr marL="733425" lvl="1" indent="0">
              <a:buNone/>
            </a:pPr>
            <a:endParaRPr lang="ru-RU" sz="1800" dirty="0"/>
          </a:p>
          <a:p>
            <a:pPr marL="269875" lvl="1" indent="0">
              <a:buNone/>
            </a:pPr>
            <a:r>
              <a:rPr lang="ru-RU" sz="2400" dirty="0"/>
              <a:t>По каждой заявке </a:t>
            </a:r>
            <a:r>
              <a:rPr lang="ru-RU" sz="2400" b="1" dirty="0"/>
              <a:t>№ заявки - решение</a:t>
            </a:r>
          </a:p>
          <a:p>
            <a:pPr marL="722313" lvl="1"/>
            <a:r>
              <a:rPr lang="ru-RU" sz="2200" dirty="0"/>
              <a:t>Допуск </a:t>
            </a:r>
          </a:p>
          <a:p>
            <a:pPr marL="722313" lvl="1"/>
            <a:r>
              <a:rPr lang="ru-RU" sz="2200" dirty="0"/>
              <a:t>Отказ в допуске </a:t>
            </a:r>
          </a:p>
          <a:p>
            <a:pPr marL="1069975" lvl="2" indent="-342900">
              <a:buFont typeface="Wingdings" pitchFamily="2" charset="2"/>
              <a:buChar char="§"/>
            </a:pPr>
            <a:r>
              <a:rPr lang="ru-RU" sz="2200" dirty="0"/>
              <a:t>Обоснование решения</a:t>
            </a:r>
          </a:p>
          <a:p>
            <a:pPr marL="1258888" lvl="3" indent="-342900">
              <a:buFont typeface="Wingdings" pitchFamily="2" charset="2"/>
              <a:buChar char="§"/>
            </a:pPr>
            <a:r>
              <a:rPr lang="ru-RU" sz="2200" b="1" dirty="0">
                <a:solidFill>
                  <a:srgbClr val="000000"/>
                </a:solidFill>
              </a:rPr>
              <a:t>Положение аукционной документации</a:t>
            </a:r>
          </a:p>
          <a:p>
            <a:pPr marL="1258888" lvl="3" indent="-342900">
              <a:buFont typeface="Wingdings" pitchFamily="2" charset="2"/>
              <a:buChar char="§"/>
            </a:pPr>
            <a:r>
              <a:rPr lang="ru-RU" sz="2200" b="1" dirty="0">
                <a:solidFill>
                  <a:srgbClr val="000000"/>
                </a:solidFill>
              </a:rPr>
              <a:t>Положение  заявки </a:t>
            </a:r>
          </a:p>
          <a:p>
            <a:pPr marL="1069975" lvl="2" indent="-342900">
              <a:buFont typeface="Wingdings" pitchFamily="2" charset="2"/>
              <a:buChar char="§"/>
            </a:pPr>
            <a:r>
              <a:rPr lang="ru-RU" sz="2200" dirty="0"/>
              <a:t>Ссылка на статью закона</a:t>
            </a:r>
          </a:p>
        </p:txBody>
      </p:sp>
      <p:sp>
        <p:nvSpPr>
          <p:cNvPr id="2" name="Заголовок 1"/>
          <p:cNvSpPr>
            <a:spLocks noGrp="1"/>
          </p:cNvSpPr>
          <p:nvPr>
            <p:ph type="title"/>
          </p:nvPr>
        </p:nvSpPr>
        <p:spPr>
          <a:xfrm>
            <a:off x="0" y="44624"/>
            <a:ext cx="12158464" cy="1080120"/>
          </a:xfrm>
        </p:spPr>
        <p:txBody>
          <a:bodyPr/>
          <a:lstStyle/>
          <a:p>
            <a:r>
              <a:rPr lang="ru-RU" sz="3200" b="1" dirty="0">
                <a:solidFill>
                  <a:srgbClr val="7030A0"/>
                </a:solidFill>
              </a:rPr>
              <a:t>Решение о допуске к участию</a:t>
            </a:r>
          </a:p>
        </p:txBody>
      </p:sp>
    </p:spTree>
    <p:extLst>
      <p:ext uri="{BB962C8B-B14F-4D97-AF65-F5344CB8AC3E}">
        <p14:creationId xmlns:p14="http://schemas.microsoft.com/office/powerpoint/2010/main" val="355701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Заголовок 1"/>
          <p:cNvSpPr>
            <a:spLocks noGrp="1"/>
          </p:cNvSpPr>
          <p:nvPr>
            <p:ph type="title"/>
          </p:nvPr>
        </p:nvSpPr>
        <p:spPr>
          <a:xfrm>
            <a:off x="825241" y="209629"/>
            <a:ext cx="10515600" cy="1325563"/>
          </a:xfrm>
          <a:extLst>
            <a:ext uri="{91240B29-F687-4F45-9708-019B960494DF}">
              <a14:hiddenLine xmlns:a14="http://schemas.microsoft.com/office/drawing/2010/main" w="9525" cap="rnd">
                <a:solidFill>
                  <a:srgbClr val="000000"/>
                </a:solidFill>
                <a:round/>
                <a:headEnd/>
                <a:tailEnd/>
              </a14:hiddenLine>
            </a:ext>
          </a:extLst>
        </p:spPr>
        <p:txBody>
          <a:bodyPr/>
          <a:lstStyle/>
          <a:p>
            <a:r>
              <a:rPr lang="ru-RU" b="1" dirty="0">
                <a:solidFill>
                  <a:srgbClr val="7030A0"/>
                </a:solidFill>
              </a:rPr>
              <a:t>Единая информационная система</a:t>
            </a:r>
          </a:p>
        </p:txBody>
      </p:sp>
      <p:sp>
        <p:nvSpPr>
          <p:cNvPr id="9" name="Скругленный прямоугольник 8"/>
          <p:cNvSpPr/>
          <p:nvPr/>
        </p:nvSpPr>
        <p:spPr>
          <a:xfrm>
            <a:off x="335360" y="1311896"/>
            <a:ext cx="11521280" cy="5272457"/>
          </a:xfrm>
          <a:prstGeom prst="roundRect">
            <a:avLst>
              <a:gd name="adj" fmla="val 587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lvl="6" indent="-285750">
              <a:buFont typeface="Arial" panose="020B0604020202020204" pitchFamily="34" charset="0"/>
              <a:buChar char="•"/>
              <a:defRPr/>
            </a:pPr>
            <a:r>
              <a:rPr lang="ru-RU" dirty="0">
                <a:solidFill>
                  <a:schemeClr val="tx1"/>
                </a:solidFill>
              </a:rPr>
              <a:t>планы закупок</a:t>
            </a:r>
            <a:r>
              <a:rPr lang="en-US" dirty="0">
                <a:solidFill>
                  <a:schemeClr val="tx1"/>
                </a:solidFill>
              </a:rPr>
              <a:t> </a:t>
            </a:r>
            <a:r>
              <a:rPr lang="ru-RU" dirty="0">
                <a:solidFill>
                  <a:schemeClr val="tx1"/>
                </a:solidFill>
              </a:rPr>
              <a:t>и планы-графики</a:t>
            </a:r>
          </a:p>
          <a:p>
            <a:pPr marL="0" lvl="6" indent="-285750">
              <a:buFont typeface="Arial" panose="020B0604020202020204" pitchFamily="34" charset="0"/>
              <a:buChar char="•"/>
              <a:defRPr/>
            </a:pPr>
            <a:r>
              <a:rPr lang="ru-RU" dirty="0">
                <a:solidFill>
                  <a:schemeClr val="tx1"/>
                </a:solidFill>
              </a:rPr>
              <a:t>информация о реализации планов закупок и планов-графиков</a:t>
            </a:r>
          </a:p>
          <a:p>
            <a:pPr marL="0" lvl="6" indent="-285750">
              <a:buFont typeface="Arial" panose="020B0604020202020204" pitchFamily="34" charset="0"/>
              <a:buChar char="•"/>
              <a:defRPr/>
            </a:pPr>
            <a:r>
              <a:rPr lang="ru-RU" dirty="0">
                <a:solidFill>
                  <a:schemeClr val="tx1"/>
                </a:solidFill>
              </a:rPr>
              <a:t>информация об условиях, о запретах и об ограничениях допуска товаров </a:t>
            </a:r>
          </a:p>
          <a:p>
            <a:pPr marL="0" lvl="6" indent="-285750">
              <a:buFont typeface="Arial" panose="020B0604020202020204" pitchFamily="34" charset="0"/>
              <a:buChar char="•"/>
              <a:defRPr/>
            </a:pPr>
            <a:r>
              <a:rPr lang="ru-RU" dirty="0">
                <a:solidFill>
                  <a:schemeClr val="tx1"/>
                </a:solidFill>
              </a:rPr>
              <a:t>информация о закупках, и об исполнении контрактов</a:t>
            </a:r>
          </a:p>
          <a:p>
            <a:pPr indent="-285750">
              <a:buFont typeface="Arial" panose="020B0604020202020204" pitchFamily="34" charset="0"/>
              <a:buChar char="•"/>
              <a:defRPr/>
            </a:pPr>
            <a:r>
              <a:rPr lang="ru-RU" dirty="0">
                <a:solidFill>
                  <a:schemeClr val="tx1"/>
                </a:solidFill>
              </a:rPr>
              <a:t>реестр контрактов</a:t>
            </a:r>
          </a:p>
          <a:p>
            <a:pPr marL="285750" indent="-285750">
              <a:buFont typeface="Arial" panose="020B0604020202020204" pitchFamily="34" charset="0"/>
              <a:buChar char="•"/>
              <a:defRPr/>
            </a:pPr>
            <a:r>
              <a:rPr lang="ru-RU" dirty="0">
                <a:solidFill>
                  <a:schemeClr val="tx1"/>
                </a:solidFill>
              </a:rPr>
              <a:t>реестр недобросовестных поставщиков (подрядчиков, исполнителей)</a:t>
            </a:r>
          </a:p>
          <a:p>
            <a:pPr marL="285750" indent="-285750">
              <a:buFont typeface="Arial" panose="020B0604020202020204" pitchFamily="34" charset="0"/>
              <a:buChar char="•"/>
              <a:defRPr/>
            </a:pPr>
            <a:r>
              <a:rPr lang="ru-RU" dirty="0">
                <a:solidFill>
                  <a:schemeClr val="tx1"/>
                </a:solidFill>
              </a:rPr>
              <a:t>библиотека типовых контрактов, типовых условий контрактов</a:t>
            </a:r>
          </a:p>
          <a:p>
            <a:pPr marL="285750" indent="-285750">
              <a:buFont typeface="Arial" panose="020B0604020202020204" pitchFamily="34" charset="0"/>
              <a:buChar char="•"/>
              <a:defRPr/>
            </a:pPr>
            <a:r>
              <a:rPr lang="ru-RU" dirty="0">
                <a:solidFill>
                  <a:schemeClr val="tx1"/>
                </a:solidFill>
              </a:rPr>
              <a:t>реестр банковских гарантий</a:t>
            </a:r>
          </a:p>
          <a:p>
            <a:pPr marL="285750" indent="-285750">
              <a:buFont typeface="Arial" panose="020B0604020202020204" pitchFamily="34" charset="0"/>
              <a:buChar char="•"/>
              <a:defRPr/>
            </a:pPr>
            <a:r>
              <a:rPr lang="ru-RU" dirty="0">
                <a:solidFill>
                  <a:schemeClr val="tx1"/>
                </a:solidFill>
              </a:rPr>
              <a:t>реестр жалоб, проверок, их результатов и выданных предписаний</a:t>
            </a:r>
          </a:p>
          <a:p>
            <a:pPr marL="285750" indent="-285750">
              <a:buFont typeface="Arial" panose="020B0604020202020204" pitchFamily="34" charset="0"/>
              <a:buChar char="•"/>
              <a:defRPr/>
            </a:pPr>
            <a:r>
              <a:rPr lang="ru-RU" dirty="0">
                <a:solidFill>
                  <a:schemeClr val="tx1"/>
                </a:solidFill>
              </a:rPr>
              <a:t>перечни международных финансовых организаций (с членством РФ и в договорных отношениях с РФ)</a:t>
            </a:r>
          </a:p>
          <a:p>
            <a:pPr marL="285750" indent="-285750">
              <a:buFont typeface="Arial" panose="020B0604020202020204" pitchFamily="34" charset="0"/>
              <a:buChar char="•"/>
              <a:defRPr/>
            </a:pPr>
            <a:r>
              <a:rPr lang="ru-RU" dirty="0">
                <a:solidFill>
                  <a:schemeClr val="tx1"/>
                </a:solidFill>
              </a:rPr>
              <a:t>результаты мониторинга, аудита и контроля в сфере закупок</a:t>
            </a:r>
          </a:p>
          <a:p>
            <a:pPr marL="285750" indent="-285750">
              <a:buFont typeface="Arial" panose="020B0604020202020204" pitchFamily="34" charset="0"/>
              <a:buChar char="•"/>
              <a:defRPr/>
            </a:pPr>
            <a:r>
              <a:rPr lang="ru-RU" dirty="0">
                <a:solidFill>
                  <a:schemeClr val="tx1"/>
                </a:solidFill>
              </a:rPr>
              <a:t>отчеты заказчиков, предусмотренные 44-ФЗ</a:t>
            </a:r>
          </a:p>
          <a:p>
            <a:pPr marL="285750" indent="-285750">
              <a:buFont typeface="Arial" panose="020B0604020202020204" pitchFamily="34" charset="0"/>
              <a:buChar char="•"/>
              <a:defRPr/>
            </a:pPr>
            <a:r>
              <a:rPr lang="ru-RU" dirty="0">
                <a:solidFill>
                  <a:schemeClr val="tx1"/>
                </a:solidFill>
              </a:rPr>
              <a:t>каталоги товаров, работ, услуг</a:t>
            </a:r>
          </a:p>
          <a:p>
            <a:pPr marL="285750" indent="-285750">
              <a:buFont typeface="Arial" panose="020B0604020202020204" pitchFamily="34" charset="0"/>
              <a:buChar char="•"/>
              <a:defRPr/>
            </a:pPr>
            <a:r>
              <a:rPr lang="ru-RU" dirty="0">
                <a:solidFill>
                  <a:schemeClr val="tx1"/>
                </a:solidFill>
              </a:rPr>
              <a:t>нормативные правовые акты, регулирующие отношения,  44-ФЗ</a:t>
            </a:r>
            <a:r>
              <a:rPr lang="ru-RU" sz="800" dirty="0">
                <a:solidFill>
                  <a:schemeClr val="tx1"/>
                </a:solidFill>
              </a:rPr>
              <a:t> </a:t>
            </a:r>
            <a:endParaRPr lang="ru-RU" sz="2400" dirty="0">
              <a:solidFill>
                <a:schemeClr val="tx1"/>
              </a:solidFill>
            </a:endParaRPr>
          </a:p>
          <a:p>
            <a:pPr marL="285750" indent="-285750">
              <a:buFont typeface="Arial" panose="020B0604020202020204" pitchFamily="34" charset="0"/>
              <a:buChar char="•"/>
              <a:defRPr/>
            </a:pPr>
            <a:r>
              <a:rPr lang="ru-RU" dirty="0">
                <a:solidFill>
                  <a:schemeClr val="tx1"/>
                </a:solidFill>
              </a:rPr>
              <a:t>информацию о складывающихся на рынках </a:t>
            </a:r>
          </a:p>
          <a:p>
            <a:pPr marL="285750" indent="-285750">
              <a:buFont typeface="Arial" panose="020B0604020202020204" pitchFamily="34" charset="0"/>
              <a:buChar char="•"/>
              <a:defRPr/>
            </a:pPr>
            <a:r>
              <a:rPr lang="ru-RU" dirty="0">
                <a:solidFill>
                  <a:schemeClr val="tx1"/>
                </a:solidFill>
              </a:rPr>
              <a:t>информация и документы, предусмотренные 223-ФЗ</a:t>
            </a:r>
          </a:p>
        </p:txBody>
      </p:sp>
    </p:spTree>
    <p:extLst>
      <p:ext uri="{BB962C8B-B14F-4D97-AF65-F5344CB8AC3E}">
        <p14:creationId xmlns:p14="http://schemas.microsoft.com/office/powerpoint/2010/main" val="22512637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05952" y="2276872"/>
            <a:ext cx="9976449" cy="3168352"/>
          </a:xfrm>
        </p:spPr>
        <p:txBody>
          <a:bodyPr>
            <a:normAutofit/>
          </a:bodyPr>
          <a:lstStyle/>
          <a:p>
            <a:pPr lvl="1"/>
            <a:r>
              <a:rPr lang="ru-RU" sz="2400" b="1" dirty="0"/>
              <a:t>Уведомление в Личном Кабинете на ЭТП</a:t>
            </a:r>
            <a:r>
              <a:rPr lang="en-US" sz="2400" dirty="0"/>
              <a:t> </a:t>
            </a:r>
            <a:r>
              <a:rPr lang="ru-RU" sz="2400" dirty="0"/>
              <a:t>/ </a:t>
            </a:r>
            <a:r>
              <a:rPr lang="en-US" sz="2400" dirty="0"/>
              <a:t>e-mail</a:t>
            </a:r>
            <a:endParaRPr lang="ru-RU" sz="2400" dirty="0"/>
          </a:p>
          <a:p>
            <a:pPr marL="1792288" lvl="1" indent="-228600"/>
            <a:endParaRPr lang="ru-RU" sz="2400" dirty="0"/>
          </a:p>
          <a:p>
            <a:pPr marL="1563688" lvl="1" indent="0">
              <a:buNone/>
            </a:pPr>
            <a:r>
              <a:rPr lang="ru-RU" sz="2400" dirty="0"/>
              <a:t>Допуск </a:t>
            </a:r>
          </a:p>
          <a:p>
            <a:pPr marL="1792288" lvl="1" indent="-228600"/>
            <a:endParaRPr lang="ru-RU" sz="2400" dirty="0"/>
          </a:p>
          <a:p>
            <a:pPr marL="1792288" lvl="1" indent="-228600"/>
            <a:endParaRPr lang="ru-RU" sz="2400" dirty="0"/>
          </a:p>
          <a:p>
            <a:pPr marL="1563688" lvl="1" indent="0">
              <a:buNone/>
            </a:pPr>
            <a:r>
              <a:rPr lang="ru-RU" sz="2400" dirty="0"/>
              <a:t>Отказ в допуске </a:t>
            </a:r>
          </a:p>
          <a:p>
            <a:pPr marL="2333625" lvl="2"/>
            <a:r>
              <a:rPr lang="ru-RU" sz="2000" dirty="0"/>
              <a:t>Обоснование решения</a:t>
            </a:r>
          </a:p>
          <a:p>
            <a:pPr marL="1563688" lvl="1" indent="0">
              <a:buNone/>
            </a:pPr>
            <a:r>
              <a:rPr lang="ru-RU" sz="2400" dirty="0"/>
              <a:t>Разблокирование обеспечения заявки</a:t>
            </a:r>
          </a:p>
          <a:p>
            <a:endParaRPr lang="ru-RU" sz="1800" dirty="0"/>
          </a:p>
        </p:txBody>
      </p:sp>
      <p:sp>
        <p:nvSpPr>
          <p:cNvPr id="2" name="Заголовок 1"/>
          <p:cNvSpPr>
            <a:spLocks noGrp="1"/>
          </p:cNvSpPr>
          <p:nvPr>
            <p:ph type="title"/>
          </p:nvPr>
        </p:nvSpPr>
        <p:spPr>
          <a:xfrm>
            <a:off x="0" y="44624"/>
            <a:ext cx="12158464" cy="1080120"/>
          </a:xfrm>
        </p:spPr>
        <p:txBody>
          <a:bodyPr/>
          <a:lstStyle/>
          <a:p>
            <a:r>
              <a:rPr lang="ru-RU" sz="3200" b="1" dirty="0">
                <a:solidFill>
                  <a:srgbClr val="7030A0"/>
                </a:solidFill>
              </a:rPr>
              <a:t>Решение о допуске к участию</a:t>
            </a:r>
          </a:p>
        </p:txBody>
      </p:sp>
      <p:sp>
        <p:nvSpPr>
          <p:cNvPr id="9" name="Скругленный прямоугольник 8"/>
          <p:cNvSpPr/>
          <p:nvPr/>
        </p:nvSpPr>
        <p:spPr>
          <a:xfrm>
            <a:off x="8889724" y="3126855"/>
            <a:ext cx="2688299" cy="1152128"/>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b="1" dirty="0">
                <a:solidFill>
                  <a:schemeClr val="tx1"/>
                </a:solidFill>
              </a:rPr>
              <a:t>В течение 1 часа - уведомление</a:t>
            </a:r>
          </a:p>
        </p:txBody>
      </p:sp>
      <p:sp>
        <p:nvSpPr>
          <p:cNvPr id="4" name="TextBox 3"/>
          <p:cNvSpPr txBox="1"/>
          <p:nvPr/>
        </p:nvSpPr>
        <p:spPr>
          <a:xfrm>
            <a:off x="576762" y="1226575"/>
            <a:ext cx="6307623" cy="646331"/>
          </a:xfrm>
          <a:prstGeom prst="rect">
            <a:avLst/>
          </a:prstGeom>
          <a:noFill/>
        </p:spPr>
        <p:txBody>
          <a:bodyPr wrap="square" rtlCol="0">
            <a:spAutoFit/>
          </a:bodyPr>
          <a:lstStyle/>
          <a:p>
            <a:r>
              <a:rPr lang="ru-RU" sz="3600" b="1" dirty="0">
                <a:solidFill>
                  <a:prstClr val="black"/>
                </a:solidFill>
              </a:rPr>
              <a:t>Результат:</a:t>
            </a:r>
            <a:endParaRPr lang="ru-RU" sz="3600" dirty="0"/>
          </a:p>
        </p:txBody>
      </p:sp>
    </p:spTree>
    <p:extLst>
      <p:ext uri="{BB962C8B-B14F-4D97-AF65-F5344CB8AC3E}">
        <p14:creationId xmlns:p14="http://schemas.microsoft.com/office/powerpoint/2010/main" val="23365917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1215" y="1124744"/>
            <a:ext cx="11366354" cy="5040560"/>
          </a:xfrm>
        </p:spPr>
        <p:txBody>
          <a:bodyPr>
            <a:noAutofit/>
          </a:bodyPr>
          <a:lstStyle/>
          <a:p>
            <a:pPr marL="342900" indent="-342900">
              <a:buFont typeface="Wingdings" pitchFamily="2" charset="2"/>
              <a:buChar char="§"/>
            </a:pPr>
            <a:r>
              <a:rPr lang="ru-RU" dirty="0"/>
              <a:t>Дата проведения аукциона – рабочий день, следующий после истечения 2х дней с даты окончания срока рассмотрения 1х частей заявок</a:t>
            </a:r>
          </a:p>
          <a:p>
            <a:pPr marL="342900" indent="-342900">
              <a:buFont typeface="Wingdings" pitchFamily="2" charset="2"/>
              <a:buChar char="§"/>
            </a:pPr>
            <a:r>
              <a:rPr lang="ru-RU" dirty="0"/>
              <a:t>Начальная продолжительность торгов 10 минут (е</a:t>
            </a:r>
            <a:r>
              <a:rPr lang="ru-RU" sz="2800" dirty="0"/>
              <a:t>сли не сделано ни одного ценового предложения, аукцион закрывается)</a:t>
            </a:r>
            <a:endParaRPr lang="ru-RU" dirty="0"/>
          </a:p>
          <a:p>
            <a:pPr marL="342900" indent="-342900">
              <a:buFont typeface="Wingdings" pitchFamily="2" charset="2"/>
              <a:buChar char="§"/>
            </a:pPr>
            <a:r>
              <a:rPr lang="ru-RU" dirty="0"/>
              <a:t>Снижение цены на шаг аукциона 0,5% – 5% от НМЦ </a:t>
            </a:r>
          </a:p>
          <a:p>
            <a:pPr marL="342900" indent="-342900">
              <a:buFont typeface="Wingdings" pitchFamily="2" charset="2"/>
              <a:buChar char="§"/>
            </a:pPr>
            <a:r>
              <a:rPr lang="ru-RU" dirty="0"/>
              <a:t>После каждого снижения цены аукцион продлевается на 10 минут.</a:t>
            </a:r>
          </a:p>
        </p:txBody>
      </p:sp>
      <p:sp>
        <p:nvSpPr>
          <p:cNvPr id="2" name="Заголовок 1"/>
          <p:cNvSpPr>
            <a:spLocks noGrp="1"/>
          </p:cNvSpPr>
          <p:nvPr>
            <p:ph type="title"/>
          </p:nvPr>
        </p:nvSpPr>
        <p:spPr>
          <a:xfrm>
            <a:off x="332508" y="0"/>
            <a:ext cx="11859491" cy="1080120"/>
          </a:xfrm>
        </p:spPr>
        <p:txBody>
          <a:bodyPr/>
          <a:lstStyle/>
          <a:p>
            <a:r>
              <a:rPr lang="ru-RU" sz="3200" b="1" dirty="0">
                <a:solidFill>
                  <a:srgbClr val="7030A0"/>
                </a:solidFill>
              </a:rPr>
              <a:t>Электронный аукцион. Торги </a:t>
            </a:r>
          </a:p>
        </p:txBody>
      </p:sp>
      <p:sp>
        <p:nvSpPr>
          <p:cNvPr id="5" name="Скругленный прямоугольник 4"/>
          <p:cNvSpPr/>
          <p:nvPr/>
        </p:nvSpPr>
        <p:spPr>
          <a:xfrm>
            <a:off x="6841614" y="4795616"/>
            <a:ext cx="4032447" cy="1315027"/>
          </a:xfrm>
          <a:prstGeom prst="roundRect">
            <a:avLst>
              <a:gd name="adj" fmla="val 6682"/>
            </a:avLst>
          </a:prstGeom>
          <a:ln/>
        </p:spPr>
        <p:style>
          <a:lnRef idx="2">
            <a:schemeClr val="accent5"/>
          </a:lnRef>
          <a:fillRef idx="1">
            <a:schemeClr val="lt1"/>
          </a:fillRef>
          <a:effectRef idx="0">
            <a:schemeClr val="accent5"/>
          </a:effectRef>
          <a:fontRef idx="minor">
            <a:schemeClr val="dk1"/>
          </a:fontRef>
        </p:style>
        <p:txBody>
          <a:bodyPr rtlCol="0" anchor="t" anchorCtr="0"/>
          <a:lstStyle/>
          <a:p>
            <a:pPr algn="ctr">
              <a:lnSpc>
                <a:spcPts val="1500"/>
              </a:lnSpc>
            </a:pPr>
            <a:r>
              <a:rPr lang="ru-RU" sz="2400" b="1" dirty="0">
                <a:solidFill>
                  <a:schemeClr val="tx1"/>
                </a:solidFill>
              </a:rPr>
              <a:t>Заказчик</a:t>
            </a:r>
          </a:p>
          <a:p>
            <a:pPr algn="ctr"/>
            <a:endParaRPr lang="ru-RU" sz="2400" b="1" dirty="0">
              <a:solidFill>
                <a:schemeClr val="tx1"/>
              </a:solidFill>
            </a:endParaRPr>
          </a:p>
          <a:p>
            <a:pPr algn="ctr"/>
            <a:r>
              <a:rPr lang="ru-RU" sz="2400" b="1" dirty="0">
                <a:solidFill>
                  <a:schemeClr val="tx1"/>
                </a:solidFill>
              </a:rPr>
              <a:t>Просмотр хода торгов</a:t>
            </a:r>
          </a:p>
        </p:txBody>
      </p:sp>
      <p:sp>
        <p:nvSpPr>
          <p:cNvPr id="8" name="Скругленный прямоугольник 7"/>
          <p:cNvSpPr/>
          <p:nvPr/>
        </p:nvSpPr>
        <p:spPr>
          <a:xfrm>
            <a:off x="1114218" y="4782694"/>
            <a:ext cx="4001600" cy="1327950"/>
          </a:xfrm>
          <a:prstGeom prst="roundRect">
            <a:avLst>
              <a:gd name="adj" fmla="val 6682"/>
            </a:avLst>
          </a:prstGeom>
          <a:ln/>
        </p:spPr>
        <p:style>
          <a:lnRef idx="2">
            <a:schemeClr val="accent5"/>
          </a:lnRef>
          <a:fillRef idx="1">
            <a:schemeClr val="lt1"/>
          </a:fillRef>
          <a:effectRef idx="0">
            <a:schemeClr val="accent5"/>
          </a:effectRef>
          <a:fontRef idx="minor">
            <a:schemeClr val="dk1"/>
          </a:fontRef>
        </p:style>
        <p:txBody>
          <a:bodyPr rtlCol="0" anchor="t" anchorCtr="0"/>
          <a:lstStyle/>
          <a:p>
            <a:pPr algn="ctr">
              <a:lnSpc>
                <a:spcPts val="1500"/>
              </a:lnSpc>
            </a:pPr>
            <a:r>
              <a:rPr lang="ru-RU" sz="2400" b="1" dirty="0">
                <a:solidFill>
                  <a:schemeClr val="tx1"/>
                </a:solidFill>
              </a:rPr>
              <a:t>Поставщик</a:t>
            </a:r>
          </a:p>
          <a:p>
            <a:pPr algn="ctr">
              <a:lnSpc>
                <a:spcPts val="1500"/>
              </a:lnSpc>
            </a:pPr>
            <a:endParaRPr lang="ru-RU" sz="2400" b="1" dirty="0">
              <a:solidFill>
                <a:schemeClr val="tx1"/>
              </a:solidFill>
            </a:endParaRPr>
          </a:p>
          <a:p>
            <a:pPr algn="ctr"/>
            <a:r>
              <a:rPr lang="ru-RU" sz="2400" b="1" dirty="0">
                <a:solidFill>
                  <a:schemeClr val="tx1"/>
                </a:solidFill>
              </a:rPr>
              <a:t>Подает ценовые предложения</a:t>
            </a:r>
            <a:endParaRPr lang="ru-RU" sz="2400" dirty="0">
              <a:solidFill>
                <a:schemeClr val="tx1"/>
              </a:solidFill>
            </a:endParaRPr>
          </a:p>
          <a:p>
            <a:pPr marL="444500" algn="ctr"/>
            <a:endParaRPr lang="ru-RU" sz="1600" dirty="0">
              <a:solidFill>
                <a:schemeClr val="tx1"/>
              </a:solidFill>
            </a:endParaRPr>
          </a:p>
        </p:txBody>
      </p:sp>
    </p:spTree>
    <p:extLst>
      <p:ext uri="{BB962C8B-B14F-4D97-AF65-F5344CB8AC3E}">
        <p14:creationId xmlns:p14="http://schemas.microsoft.com/office/powerpoint/2010/main" val="18760623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826219" y="0"/>
            <a:ext cx="10515600" cy="1325563"/>
          </a:xfrm>
          <a:noFill/>
          <a:ln w="0" cap="rnd" cmpd="sng">
            <a:noFill/>
            <a:round/>
          </a:ln>
          <a:effectLst/>
        </p:spPr>
        <p:txBody>
          <a:bodyPr/>
          <a:lstStyle/>
          <a:p>
            <a:r>
              <a:rPr lang="ru-RU" sz="3200" b="1" dirty="0">
                <a:solidFill>
                  <a:srgbClr val="7030A0"/>
                </a:solidFill>
              </a:rPr>
              <a:t>Сроки процедуры ЭА</a:t>
            </a:r>
          </a:p>
        </p:txBody>
      </p:sp>
      <p:cxnSp>
        <p:nvCxnSpPr>
          <p:cNvPr id="18" name="Прямая соединительная линия 17"/>
          <p:cNvCxnSpPr/>
          <p:nvPr/>
        </p:nvCxnSpPr>
        <p:spPr>
          <a:xfrm flipV="1">
            <a:off x="272987" y="3429000"/>
            <a:ext cx="0" cy="2448272"/>
          </a:xfrm>
          <a:prstGeom prst="line">
            <a:avLst/>
          </a:prstGeom>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V="1">
            <a:off x="9648395" y="3429000"/>
            <a:ext cx="0" cy="2448272"/>
          </a:xfrm>
          <a:prstGeom prst="line">
            <a:avLst/>
          </a:prstGeom>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flipV="1">
            <a:off x="272987" y="2204864"/>
            <a:ext cx="0" cy="3672408"/>
          </a:xfrm>
          <a:prstGeom prst="line">
            <a:avLst/>
          </a:prstGeom>
          <a:ln w="38100" cmpd="sng"/>
        </p:spPr>
        <p:style>
          <a:lnRef idx="2">
            <a:schemeClr val="accent5"/>
          </a:lnRef>
          <a:fillRef idx="0">
            <a:schemeClr val="accent5"/>
          </a:fillRef>
          <a:effectRef idx="1">
            <a:schemeClr val="accent5"/>
          </a:effectRef>
          <a:fontRef idx="minor">
            <a:schemeClr val="tx1"/>
          </a:fontRef>
        </p:style>
      </p:cxnSp>
      <p:cxnSp>
        <p:nvCxnSpPr>
          <p:cNvPr id="47" name="Прямая соединительная линия 46"/>
          <p:cNvCxnSpPr/>
          <p:nvPr/>
        </p:nvCxnSpPr>
        <p:spPr>
          <a:xfrm flipH="1" flipV="1">
            <a:off x="9648394" y="3212976"/>
            <a:ext cx="1" cy="2664296"/>
          </a:xfrm>
          <a:prstGeom prst="line">
            <a:avLst/>
          </a:prstGeom>
          <a:ln w="38100" cmpd="sng"/>
        </p:spPr>
        <p:style>
          <a:lnRef idx="2">
            <a:schemeClr val="accent5"/>
          </a:lnRef>
          <a:fillRef idx="0">
            <a:schemeClr val="accent5"/>
          </a:fillRef>
          <a:effectRef idx="1">
            <a:schemeClr val="accent5"/>
          </a:effectRef>
          <a:fontRef idx="minor">
            <a:schemeClr val="tx1"/>
          </a:fontRef>
        </p:style>
      </p:cxnSp>
      <p:cxnSp>
        <p:nvCxnSpPr>
          <p:cNvPr id="49" name="Прямая со стрелкой 48"/>
          <p:cNvCxnSpPr/>
          <p:nvPr/>
        </p:nvCxnSpPr>
        <p:spPr>
          <a:xfrm>
            <a:off x="3023659" y="5013176"/>
            <a:ext cx="6624735" cy="0"/>
          </a:xfrm>
          <a:prstGeom prst="straightConnector1">
            <a:avLst/>
          </a:prstGeom>
          <a:ln>
            <a:headEnd type="none" w="lg" len="lg"/>
            <a:tailEnd type="stealth" w="lg" len="lg"/>
          </a:ln>
        </p:spPr>
        <p:style>
          <a:lnRef idx="2">
            <a:schemeClr val="accent5"/>
          </a:lnRef>
          <a:fillRef idx="0">
            <a:schemeClr val="accent5"/>
          </a:fillRef>
          <a:effectRef idx="1">
            <a:schemeClr val="accent5"/>
          </a:effectRef>
          <a:fontRef idx="minor">
            <a:schemeClr val="tx1"/>
          </a:fontRef>
        </p:style>
      </p:cxnSp>
      <p:sp>
        <p:nvSpPr>
          <p:cNvPr id="20" name="Прямоугольник 19"/>
          <p:cNvSpPr/>
          <p:nvPr/>
        </p:nvSpPr>
        <p:spPr>
          <a:xfrm>
            <a:off x="272987" y="1892941"/>
            <a:ext cx="2208245" cy="707886"/>
          </a:xfrm>
          <a:prstGeom prst="rect">
            <a:avLst/>
          </a:prstGeom>
        </p:spPr>
        <p:txBody>
          <a:bodyPr wrap="square">
            <a:spAutoFit/>
          </a:bodyPr>
          <a:lstStyle/>
          <a:p>
            <a:pPr fontAlgn="auto">
              <a:spcBef>
                <a:spcPts val="0"/>
              </a:spcBef>
              <a:spcAft>
                <a:spcPts val="0"/>
              </a:spcAft>
            </a:pPr>
            <a:r>
              <a:rPr lang="ru-RU" sz="2000" dirty="0">
                <a:solidFill>
                  <a:srgbClr val="000000"/>
                </a:solidFill>
                <a:latin typeface="Calibri"/>
              </a:rPr>
              <a:t>Момент окончания торгов</a:t>
            </a:r>
          </a:p>
        </p:txBody>
      </p:sp>
      <p:sp>
        <p:nvSpPr>
          <p:cNvPr id="27" name="Прямоугольник 26"/>
          <p:cNvSpPr/>
          <p:nvPr/>
        </p:nvSpPr>
        <p:spPr>
          <a:xfrm>
            <a:off x="838106" y="3068960"/>
            <a:ext cx="2185553" cy="1200329"/>
          </a:xfrm>
          <a:prstGeom prst="rect">
            <a:avLst/>
          </a:prstGeom>
        </p:spPr>
        <p:txBody>
          <a:bodyPr wrap="square">
            <a:spAutoFit/>
          </a:bodyPr>
          <a:lstStyle/>
          <a:p>
            <a:pPr fontAlgn="auto">
              <a:spcBef>
                <a:spcPts val="0"/>
              </a:spcBef>
              <a:spcAft>
                <a:spcPts val="0"/>
              </a:spcAft>
            </a:pPr>
            <a:r>
              <a:rPr lang="ru-RU" dirty="0">
                <a:solidFill>
                  <a:srgbClr val="000000"/>
                </a:solidFill>
                <a:latin typeface="Calibri"/>
              </a:rPr>
              <a:t>Публикация ЭТП протокола проведения аукциона</a:t>
            </a:r>
          </a:p>
        </p:txBody>
      </p:sp>
      <p:sp>
        <p:nvSpPr>
          <p:cNvPr id="28" name="Скругленный прямоугольник 27"/>
          <p:cNvSpPr/>
          <p:nvPr/>
        </p:nvSpPr>
        <p:spPr>
          <a:xfrm>
            <a:off x="7536161" y="1916832"/>
            <a:ext cx="4156321" cy="864096"/>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400" b="1" dirty="0">
                <a:solidFill>
                  <a:schemeClr val="bg1"/>
                </a:solidFill>
              </a:rPr>
              <a:t>Публикация итогового протокола</a:t>
            </a:r>
          </a:p>
        </p:txBody>
      </p:sp>
      <p:cxnSp>
        <p:nvCxnSpPr>
          <p:cNvPr id="29" name="Прямая со стрелкой 28"/>
          <p:cNvCxnSpPr/>
          <p:nvPr/>
        </p:nvCxnSpPr>
        <p:spPr>
          <a:xfrm>
            <a:off x="295680" y="4653136"/>
            <a:ext cx="2727979" cy="1"/>
          </a:xfrm>
          <a:prstGeom prst="straightConnector1">
            <a:avLst/>
          </a:prstGeom>
          <a:ln>
            <a:headEnd type="none" w="lg" len="lg"/>
            <a:tailEnd type="stealth" w="lg" len="lg"/>
          </a:ln>
        </p:spPr>
        <p:style>
          <a:lnRef idx="2">
            <a:schemeClr val="accent5"/>
          </a:lnRef>
          <a:fillRef idx="0">
            <a:schemeClr val="accent5"/>
          </a:fillRef>
          <a:effectRef idx="1">
            <a:schemeClr val="accent5"/>
          </a:effectRef>
          <a:fontRef idx="minor">
            <a:schemeClr val="tx1"/>
          </a:fontRef>
        </p:style>
      </p:cxnSp>
      <p:cxnSp>
        <p:nvCxnSpPr>
          <p:cNvPr id="31" name="Прямая соединительная линия 30"/>
          <p:cNvCxnSpPr/>
          <p:nvPr/>
        </p:nvCxnSpPr>
        <p:spPr>
          <a:xfrm flipV="1">
            <a:off x="3023659" y="3079188"/>
            <a:ext cx="0" cy="2798085"/>
          </a:xfrm>
          <a:prstGeom prst="line">
            <a:avLst/>
          </a:prstGeom>
          <a:ln w="38100" cmpd="sng"/>
        </p:spPr>
        <p:style>
          <a:lnRef idx="2">
            <a:schemeClr val="accent5"/>
          </a:lnRef>
          <a:fillRef idx="0">
            <a:schemeClr val="accent5"/>
          </a:fillRef>
          <a:effectRef idx="1">
            <a:schemeClr val="accent5"/>
          </a:effectRef>
          <a:fontRef idx="minor">
            <a:schemeClr val="tx1"/>
          </a:fontRef>
        </p:style>
      </p:cxnSp>
      <p:sp>
        <p:nvSpPr>
          <p:cNvPr id="32" name="Прямоугольник 31"/>
          <p:cNvSpPr/>
          <p:nvPr/>
        </p:nvSpPr>
        <p:spPr>
          <a:xfrm>
            <a:off x="3661091" y="5261138"/>
            <a:ext cx="5297133" cy="400110"/>
          </a:xfrm>
          <a:prstGeom prst="rect">
            <a:avLst/>
          </a:prstGeom>
        </p:spPr>
        <p:txBody>
          <a:bodyPr wrap="square">
            <a:spAutoFit/>
          </a:bodyPr>
          <a:lstStyle/>
          <a:p>
            <a:pPr algn="ctr" fontAlgn="auto">
              <a:spcBef>
                <a:spcPts val="0"/>
              </a:spcBef>
              <a:spcAft>
                <a:spcPts val="0"/>
              </a:spcAft>
            </a:pPr>
            <a:r>
              <a:rPr lang="en-US" sz="2000" dirty="0">
                <a:solidFill>
                  <a:srgbClr val="000000"/>
                </a:solidFill>
                <a:latin typeface="Calibri"/>
              </a:rPr>
              <a:t>max </a:t>
            </a:r>
            <a:r>
              <a:rPr lang="ru-RU" sz="2000" dirty="0">
                <a:solidFill>
                  <a:srgbClr val="000000"/>
                </a:solidFill>
                <a:latin typeface="Calibri"/>
              </a:rPr>
              <a:t>3 р/дня</a:t>
            </a:r>
          </a:p>
        </p:txBody>
      </p:sp>
      <p:sp>
        <p:nvSpPr>
          <p:cNvPr id="33" name="Прямоугольник 32"/>
          <p:cNvSpPr/>
          <p:nvPr/>
        </p:nvSpPr>
        <p:spPr>
          <a:xfrm>
            <a:off x="886132" y="4241624"/>
            <a:ext cx="1495385" cy="369332"/>
          </a:xfrm>
          <a:prstGeom prst="rect">
            <a:avLst/>
          </a:prstGeom>
        </p:spPr>
        <p:txBody>
          <a:bodyPr wrap="square">
            <a:spAutoFit/>
          </a:bodyPr>
          <a:lstStyle/>
          <a:p>
            <a:pPr algn="ctr" fontAlgn="auto">
              <a:spcBef>
                <a:spcPts val="0"/>
              </a:spcBef>
              <a:spcAft>
                <a:spcPts val="0"/>
              </a:spcAft>
            </a:pPr>
            <a:r>
              <a:rPr lang="en-US" b="1" dirty="0">
                <a:solidFill>
                  <a:srgbClr val="000000"/>
                </a:solidFill>
                <a:latin typeface="Calibri"/>
              </a:rPr>
              <a:t>≤</a:t>
            </a:r>
            <a:r>
              <a:rPr lang="ru-RU" b="1" dirty="0">
                <a:solidFill>
                  <a:srgbClr val="000000"/>
                </a:solidFill>
                <a:latin typeface="Calibri"/>
              </a:rPr>
              <a:t>30 мин</a:t>
            </a:r>
          </a:p>
        </p:txBody>
      </p:sp>
      <p:sp>
        <p:nvSpPr>
          <p:cNvPr id="25" name="Стрелка вправо 24"/>
          <p:cNvSpPr/>
          <p:nvPr/>
        </p:nvSpPr>
        <p:spPr>
          <a:xfrm>
            <a:off x="0" y="5661248"/>
            <a:ext cx="12138853" cy="936104"/>
          </a:xfrm>
          <a:prstGeom prst="rightArrow">
            <a:avLst>
              <a:gd name="adj1" fmla="val 50000"/>
              <a:gd name="adj2" fmla="val 8676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ru-RU" sz="2400" spc="120" dirty="0">
                <a:solidFill>
                  <a:schemeClr val="tx1"/>
                </a:solidFill>
              </a:rPr>
              <a:t>Определение поставщика</a:t>
            </a:r>
          </a:p>
        </p:txBody>
      </p:sp>
      <p:sp>
        <p:nvSpPr>
          <p:cNvPr id="9" name="Прямоугольник 8"/>
          <p:cNvSpPr/>
          <p:nvPr/>
        </p:nvSpPr>
        <p:spPr>
          <a:xfrm>
            <a:off x="4167926" y="3903440"/>
            <a:ext cx="4372711" cy="461665"/>
          </a:xfrm>
          <a:prstGeom prst="rect">
            <a:avLst/>
          </a:prstGeom>
        </p:spPr>
        <p:txBody>
          <a:bodyPr wrap="none">
            <a:spAutoFit/>
          </a:bodyPr>
          <a:lstStyle/>
          <a:p>
            <a:pPr algn="ctr"/>
            <a:r>
              <a:rPr lang="ru-RU" sz="2400" dirty="0">
                <a:solidFill>
                  <a:srgbClr val="000000"/>
                </a:solidFill>
              </a:rPr>
              <a:t>Рассмотрение 2х частей заявки</a:t>
            </a:r>
          </a:p>
        </p:txBody>
      </p:sp>
    </p:spTree>
    <p:extLst>
      <p:ext uri="{BB962C8B-B14F-4D97-AF65-F5344CB8AC3E}">
        <p14:creationId xmlns:p14="http://schemas.microsoft.com/office/powerpoint/2010/main" val="33515799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27275"/>
            <a:ext cx="11849100" cy="1080120"/>
          </a:xfrm>
          <a:noFill/>
          <a:ln w="9525" cap="rnd" cmpd="sng">
            <a:noFill/>
            <a:round/>
          </a:ln>
          <a:effectLst>
            <a:softEdge rad="0"/>
          </a:effectLst>
        </p:spPr>
        <p:txBody>
          <a:bodyPr vert="horz" wrap="square" lIns="91440" tIns="45720" rIns="91440" bIns="45720" numCol="1" anchor="ctr" anchorCtr="0" compatLnSpc="1">
            <a:prstTxWarp prst="textNoShape">
              <a:avLst/>
            </a:prstTxWarp>
            <a:normAutofit/>
          </a:bodyPr>
          <a:lstStyle/>
          <a:p>
            <a:r>
              <a:rPr lang="ru-RU" sz="2800" b="1" dirty="0">
                <a:solidFill>
                  <a:srgbClr val="7030A0"/>
                </a:solidFill>
              </a:rPr>
              <a:t>Торги закончились</a:t>
            </a:r>
          </a:p>
        </p:txBody>
      </p:sp>
      <p:sp>
        <p:nvSpPr>
          <p:cNvPr id="21" name="Скругленный прямоугольник 20"/>
          <p:cNvSpPr/>
          <p:nvPr/>
        </p:nvSpPr>
        <p:spPr>
          <a:xfrm>
            <a:off x="692767" y="1623985"/>
            <a:ext cx="10074007" cy="3729655"/>
          </a:xfrm>
          <a:prstGeom prst="roundRect">
            <a:avLst>
              <a:gd name="adj" fmla="val 6682"/>
            </a:avLst>
          </a:prstGeom>
          <a:ln/>
        </p:spPr>
        <p:style>
          <a:lnRef idx="2">
            <a:schemeClr val="accent5"/>
          </a:lnRef>
          <a:fillRef idx="1">
            <a:schemeClr val="lt1"/>
          </a:fillRef>
          <a:effectRef idx="0">
            <a:schemeClr val="accent5"/>
          </a:effectRef>
          <a:fontRef idx="minor">
            <a:schemeClr val="dk1"/>
          </a:fontRef>
        </p:style>
        <p:txBody>
          <a:bodyPr rtlCol="0" anchor="t" anchorCtr="0"/>
          <a:lstStyle/>
          <a:p>
            <a:pPr marL="444500" algn="ctr">
              <a:lnSpc>
                <a:spcPts val="1500"/>
              </a:lnSpc>
            </a:pPr>
            <a:endParaRPr lang="ru-RU" sz="2400" b="1" dirty="0">
              <a:solidFill>
                <a:prstClr val="black"/>
              </a:solidFill>
            </a:endParaRPr>
          </a:p>
          <a:p>
            <a:pPr marL="174625"/>
            <a:endParaRPr lang="ru-RU" sz="2800" b="1" dirty="0">
              <a:solidFill>
                <a:prstClr val="black"/>
              </a:solidFill>
            </a:endParaRPr>
          </a:p>
          <a:p>
            <a:pPr>
              <a:spcBef>
                <a:spcPts val="2400"/>
              </a:spcBef>
            </a:pPr>
            <a:r>
              <a:rPr lang="ru-RU" sz="2800" b="1" dirty="0">
                <a:solidFill>
                  <a:prstClr val="black"/>
                </a:solidFill>
              </a:rPr>
              <a:t>Протокол проведения аукциона </a:t>
            </a:r>
            <a:r>
              <a:rPr lang="ru-RU" sz="2800" dirty="0">
                <a:solidFill>
                  <a:schemeClr val="tx1"/>
                </a:solidFill>
              </a:rPr>
              <a:t>в теч. 30 мин с момента окончания ЭА</a:t>
            </a:r>
            <a:endParaRPr lang="ru-RU" sz="2800" b="1" dirty="0">
              <a:solidFill>
                <a:prstClr val="black"/>
              </a:solidFill>
            </a:endParaRPr>
          </a:p>
          <a:p>
            <a:pPr>
              <a:spcBef>
                <a:spcPts val="2400"/>
              </a:spcBef>
            </a:pPr>
            <a:r>
              <a:rPr lang="ru-RU" sz="2800" b="1" dirty="0">
                <a:solidFill>
                  <a:prstClr val="black"/>
                </a:solidFill>
              </a:rPr>
              <a:t>Вторые части заявок: </a:t>
            </a:r>
            <a:r>
              <a:rPr lang="ru-RU" sz="2800" dirty="0">
                <a:solidFill>
                  <a:prstClr val="black"/>
                </a:solidFill>
              </a:rPr>
              <a:t>10</a:t>
            </a:r>
            <a:r>
              <a:rPr lang="ru-RU" sz="2800" b="1" dirty="0">
                <a:solidFill>
                  <a:prstClr val="black"/>
                </a:solidFill>
              </a:rPr>
              <a:t> </a:t>
            </a:r>
            <a:r>
              <a:rPr lang="ru-RU" sz="2800" dirty="0">
                <a:solidFill>
                  <a:prstClr val="black"/>
                </a:solidFill>
              </a:rPr>
              <a:t>лучших</a:t>
            </a:r>
            <a:r>
              <a:rPr lang="ru-RU" sz="2800" b="1" dirty="0">
                <a:solidFill>
                  <a:prstClr val="black"/>
                </a:solidFill>
              </a:rPr>
              <a:t> </a:t>
            </a:r>
            <a:r>
              <a:rPr lang="ru-RU" sz="2800" dirty="0">
                <a:solidFill>
                  <a:schemeClr val="tx1"/>
                </a:solidFill>
              </a:rPr>
              <a:t>(ч.19 ст.68)</a:t>
            </a:r>
            <a:endParaRPr lang="ru-RU" sz="2800" b="1" dirty="0">
              <a:solidFill>
                <a:prstClr val="black"/>
              </a:solidFill>
            </a:endParaRPr>
          </a:p>
          <a:p>
            <a:endParaRPr lang="ru-RU" sz="2400" b="1" dirty="0">
              <a:solidFill>
                <a:prstClr val="black"/>
              </a:solidFill>
            </a:endParaRPr>
          </a:p>
          <a:p>
            <a:pPr marL="444500" algn="ctr"/>
            <a:endParaRPr lang="ru-RU" sz="1600" dirty="0">
              <a:solidFill>
                <a:prstClr val="black"/>
              </a:solidFill>
            </a:endParaRPr>
          </a:p>
        </p:txBody>
      </p:sp>
    </p:spTree>
    <p:extLst>
      <p:ext uri="{BB962C8B-B14F-4D97-AF65-F5344CB8AC3E}">
        <p14:creationId xmlns:p14="http://schemas.microsoft.com/office/powerpoint/2010/main" val="15535979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360" y="14548"/>
            <a:ext cx="11521280" cy="1080120"/>
          </a:xfrm>
          <a:noFill/>
          <a:ln w="9525" cap="rnd" cmpd="sng">
            <a:noFill/>
            <a:round/>
          </a:ln>
          <a:effectLst>
            <a:softEdge rad="0"/>
          </a:effectLst>
        </p:spPr>
        <p:txBody>
          <a:bodyPr vert="horz" wrap="square" lIns="91440" tIns="45720" rIns="91440" bIns="45720" numCol="1" anchor="ctr" anchorCtr="0" compatLnSpc="1">
            <a:prstTxWarp prst="textNoShape">
              <a:avLst/>
            </a:prstTxWarp>
            <a:normAutofit/>
          </a:bodyPr>
          <a:lstStyle/>
          <a:p>
            <a:r>
              <a:rPr lang="ru-RU" sz="2800" b="1" dirty="0">
                <a:solidFill>
                  <a:srgbClr val="7030A0"/>
                </a:solidFill>
              </a:rPr>
              <a:t>Рассмотрение 2х частей</a:t>
            </a:r>
          </a:p>
        </p:txBody>
      </p:sp>
      <p:sp>
        <p:nvSpPr>
          <p:cNvPr id="19" name="Прямоугольник 18"/>
          <p:cNvSpPr/>
          <p:nvPr/>
        </p:nvSpPr>
        <p:spPr>
          <a:xfrm>
            <a:off x="1371103" y="4054913"/>
            <a:ext cx="9236911" cy="23817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ru-RU" sz="2400" dirty="0">
                <a:solidFill>
                  <a:prstClr val="black"/>
                </a:solidFill>
              </a:rPr>
              <a:t>Документы и сведения</a:t>
            </a:r>
          </a:p>
          <a:p>
            <a:pPr algn="ctr"/>
            <a:endParaRPr lang="ru-RU" sz="2400" dirty="0">
              <a:solidFill>
                <a:prstClr val="black"/>
              </a:solidFill>
            </a:endParaRPr>
          </a:p>
          <a:p>
            <a:pPr algn="ctr"/>
            <a:endParaRPr lang="ru-RU" sz="2400" dirty="0">
              <a:solidFill>
                <a:prstClr val="black"/>
              </a:solidFill>
            </a:endParaRPr>
          </a:p>
          <a:p>
            <a:pPr algn="ctr"/>
            <a:endParaRPr lang="ru-RU" sz="2400" dirty="0">
              <a:solidFill>
                <a:prstClr val="black"/>
              </a:solidFill>
            </a:endParaRPr>
          </a:p>
          <a:p>
            <a:pPr algn="ctr"/>
            <a:endParaRPr lang="ru-RU" sz="2400" dirty="0">
              <a:solidFill>
                <a:prstClr val="black"/>
              </a:solidFill>
            </a:endParaRPr>
          </a:p>
          <a:p>
            <a:pPr algn="ctr"/>
            <a:endParaRPr lang="ru-RU" sz="2400" dirty="0">
              <a:solidFill>
                <a:prstClr val="black"/>
              </a:solidFill>
            </a:endParaRPr>
          </a:p>
          <a:p>
            <a:pPr algn="ctr"/>
            <a:endParaRPr lang="ru-RU" sz="2400" dirty="0">
              <a:solidFill>
                <a:prstClr val="black"/>
              </a:solidFill>
            </a:endParaRPr>
          </a:p>
          <a:p>
            <a:pPr algn="ctr"/>
            <a:endParaRPr lang="ru-RU" sz="2400" dirty="0">
              <a:solidFill>
                <a:prstClr val="black"/>
              </a:solidFill>
            </a:endParaRPr>
          </a:p>
          <a:p>
            <a:pPr algn="ctr"/>
            <a:endParaRPr lang="ru-RU" sz="2400" dirty="0">
              <a:solidFill>
                <a:prstClr val="black"/>
              </a:solidFill>
            </a:endParaRPr>
          </a:p>
          <a:p>
            <a:pPr algn="ctr"/>
            <a:endParaRPr lang="ru-RU" sz="2400" dirty="0">
              <a:solidFill>
                <a:prstClr val="black"/>
              </a:solidFill>
            </a:endParaRPr>
          </a:p>
          <a:p>
            <a:pPr algn="ctr"/>
            <a:endParaRPr lang="ru-RU" sz="2400" dirty="0">
              <a:solidFill>
                <a:prstClr val="black"/>
              </a:solidFill>
            </a:endParaRPr>
          </a:p>
        </p:txBody>
      </p:sp>
      <p:sp>
        <p:nvSpPr>
          <p:cNvPr id="23" name="Прямоугольник 22"/>
          <p:cNvSpPr/>
          <p:nvPr/>
        </p:nvSpPr>
        <p:spPr>
          <a:xfrm>
            <a:off x="1799990" y="4780380"/>
            <a:ext cx="3285139" cy="144016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r>
              <a:rPr lang="ru-RU" sz="2000" b="1" dirty="0">
                <a:solidFill>
                  <a:schemeClr val="bg1"/>
                </a:solidFill>
              </a:rPr>
              <a:t>Реестр участника</a:t>
            </a:r>
          </a:p>
          <a:p>
            <a:pPr algn="ctr"/>
            <a:r>
              <a:rPr lang="ru-RU" sz="2000" b="1" dirty="0">
                <a:solidFill>
                  <a:schemeClr val="bg1"/>
                </a:solidFill>
              </a:rPr>
              <a:t>на ЭТП</a:t>
            </a:r>
          </a:p>
        </p:txBody>
      </p:sp>
      <p:sp>
        <p:nvSpPr>
          <p:cNvPr id="31" name="Прямоугольник 30"/>
          <p:cNvSpPr/>
          <p:nvPr/>
        </p:nvSpPr>
        <p:spPr>
          <a:xfrm>
            <a:off x="6966889" y="4704277"/>
            <a:ext cx="3285137" cy="1457461"/>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u-RU" sz="2000" b="1" dirty="0">
                <a:solidFill>
                  <a:srgbClr val="FFFFFF"/>
                </a:solidFill>
              </a:rPr>
              <a:t>Документы, прикрепленные к заявке</a:t>
            </a:r>
          </a:p>
        </p:txBody>
      </p:sp>
      <p:sp>
        <p:nvSpPr>
          <p:cNvPr id="3" name="Прямоугольник 2"/>
          <p:cNvSpPr/>
          <p:nvPr/>
        </p:nvSpPr>
        <p:spPr>
          <a:xfrm>
            <a:off x="460236" y="1236742"/>
            <a:ext cx="10956007" cy="2462213"/>
          </a:xfrm>
          <a:prstGeom prst="rect">
            <a:avLst/>
          </a:prstGeom>
        </p:spPr>
        <p:txBody>
          <a:bodyPr wrap="square">
            <a:spAutoFit/>
          </a:bodyPr>
          <a:lstStyle/>
          <a:p>
            <a:pPr>
              <a:spcAft>
                <a:spcPts val="1200"/>
              </a:spcAft>
              <a:buClr>
                <a:srgbClr val="C00000"/>
              </a:buClr>
            </a:pPr>
            <a:r>
              <a:rPr lang="ru-RU" sz="2400" b="1" dirty="0"/>
              <a:t>Комиссия заказчика обязана</a:t>
            </a:r>
            <a:r>
              <a:rPr lang="ru-RU" sz="2400" dirty="0"/>
              <a:t>:</a:t>
            </a:r>
          </a:p>
          <a:p>
            <a:pPr marL="363538" lvl="1" indent="-342900">
              <a:buFont typeface="Wingdings" pitchFamily="2" charset="2"/>
              <a:buChar char="§"/>
            </a:pPr>
            <a:r>
              <a:rPr lang="ru-RU" sz="2400" dirty="0"/>
              <a:t>Проверить каждую заявку на соответствие требованиям закона и аукционной документации (ч.1 ст.69)</a:t>
            </a:r>
          </a:p>
          <a:p>
            <a:pPr marL="363538" lvl="1" indent="-342900">
              <a:buFont typeface="Wingdings" pitchFamily="2" charset="2"/>
              <a:buChar char="§"/>
            </a:pPr>
            <a:r>
              <a:rPr lang="ru-RU" sz="2400" dirty="0"/>
              <a:t>Принять коллегиальное решение по каждой заявке </a:t>
            </a:r>
            <a:br>
              <a:rPr lang="ru-RU" sz="2400" dirty="0"/>
            </a:br>
            <a:r>
              <a:rPr lang="ru-RU" sz="2400" dirty="0"/>
              <a:t>(ч.2 ст.69)</a:t>
            </a:r>
          </a:p>
          <a:p>
            <a:pPr marL="84138" lvl="2">
              <a:buNone/>
            </a:pPr>
            <a:r>
              <a:rPr lang="ru-RU" sz="2400" b="1" dirty="0">
                <a:solidFill>
                  <a:srgbClr val="000000"/>
                </a:solidFill>
              </a:rPr>
              <a:t>Соответствует  / Не соответствует</a:t>
            </a:r>
          </a:p>
        </p:txBody>
      </p:sp>
    </p:spTree>
    <p:extLst>
      <p:ext uri="{BB962C8B-B14F-4D97-AF65-F5344CB8AC3E}">
        <p14:creationId xmlns:p14="http://schemas.microsoft.com/office/powerpoint/2010/main" val="34429450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1846" y="0"/>
            <a:ext cx="10064437" cy="1080120"/>
          </a:xfrm>
        </p:spPr>
        <p:txBody>
          <a:bodyPr/>
          <a:lstStyle/>
          <a:p>
            <a:r>
              <a:rPr lang="ru-RU" sz="2800" dirty="0"/>
              <a:t> </a:t>
            </a:r>
            <a:r>
              <a:rPr lang="ru-RU" sz="2800" b="1" dirty="0">
                <a:solidFill>
                  <a:srgbClr val="7030A0"/>
                </a:solidFill>
              </a:rPr>
              <a:t>Рассмотрение 2х частей</a:t>
            </a:r>
          </a:p>
        </p:txBody>
      </p:sp>
      <p:sp>
        <p:nvSpPr>
          <p:cNvPr id="9" name="Прямоугольник 8"/>
          <p:cNvSpPr/>
          <p:nvPr/>
        </p:nvSpPr>
        <p:spPr>
          <a:xfrm>
            <a:off x="1347092" y="1720841"/>
            <a:ext cx="9313035" cy="3693318"/>
          </a:xfrm>
          <a:prstGeom prst="rect">
            <a:avLst/>
          </a:prstGeom>
        </p:spPr>
        <p:txBody>
          <a:bodyPr wrap="square">
            <a:spAutoFit/>
          </a:bodyPr>
          <a:lstStyle/>
          <a:p>
            <a:pPr algn="ctr"/>
            <a:r>
              <a:rPr lang="ru-RU" sz="2400" b="1" dirty="0"/>
              <a:t>Аукционная комиссия заказчика</a:t>
            </a:r>
          </a:p>
          <a:p>
            <a:pPr marL="342900" indent="-342900">
              <a:buFont typeface="Wingdings" pitchFamily="2" charset="2"/>
              <a:buChar char="§"/>
            </a:pPr>
            <a:endParaRPr lang="ru-RU" sz="2200" dirty="0"/>
          </a:p>
          <a:p>
            <a:pPr marL="342900" indent="-342900">
              <a:spcBef>
                <a:spcPts val="1200"/>
              </a:spcBef>
              <a:buFont typeface="Wingdings" pitchFamily="2" charset="2"/>
              <a:buChar char="§"/>
            </a:pPr>
            <a:r>
              <a:rPr lang="ru-RU" sz="2200" dirty="0"/>
              <a:t>Рассматривает  документы вторых частей заявок</a:t>
            </a:r>
          </a:p>
          <a:p>
            <a:pPr marL="342900" indent="-342900">
              <a:spcBef>
                <a:spcPts val="1200"/>
              </a:spcBef>
              <a:buFont typeface="Wingdings" pitchFamily="2" charset="2"/>
              <a:buChar char="§"/>
            </a:pPr>
            <a:r>
              <a:rPr lang="ru-RU" sz="2200" dirty="0"/>
              <a:t>Проверяет информацию об участнике по состоянию  на момент окончания срока подачи заявок</a:t>
            </a:r>
          </a:p>
          <a:p>
            <a:pPr marL="342900" indent="-342900">
              <a:spcBef>
                <a:spcPts val="1200"/>
              </a:spcBef>
              <a:buFont typeface="Wingdings" pitchFamily="2" charset="2"/>
              <a:buChar char="§"/>
            </a:pPr>
            <a:r>
              <a:rPr lang="ru-RU" sz="2200" dirty="0"/>
              <a:t>Отбирает  пять заявок, соответствующих по вторым частям</a:t>
            </a:r>
          </a:p>
          <a:p>
            <a:pPr marL="342900" indent="-342900">
              <a:spcBef>
                <a:spcPts val="1200"/>
              </a:spcBef>
              <a:buFont typeface="Wingdings" pitchFamily="2" charset="2"/>
              <a:buChar char="§"/>
            </a:pPr>
            <a:r>
              <a:rPr lang="ru-RU" sz="2200" dirty="0"/>
              <a:t>Формирует  протокол подведения итогов аукциона</a:t>
            </a:r>
          </a:p>
          <a:p>
            <a:pPr algn="ctr">
              <a:spcBef>
                <a:spcPts val="1200"/>
              </a:spcBef>
            </a:pPr>
            <a:r>
              <a:rPr lang="ru-RU" sz="2800" b="1" dirty="0"/>
              <a:t>Срок  ≤ 3 рабочих дня </a:t>
            </a:r>
            <a:r>
              <a:rPr lang="ru-RU" sz="2000" dirty="0"/>
              <a:t>(ч.5 ст.69)</a:t>
            </a:r>
            <a:endParaRPr lang="ru-RU" sz="2800" dirty="0"/>
          </a:p>
        </p:txBody>
      </p:sp>
    </p:spTree>
    <p:extLst>
      <p:ext uri="{BB962C8B-B14F-4D97-AF65-F5344CB8AC3E}">
        <p14:creationId xmlns:p14="http://schemas.microsoft.com/office/powerpoint/2010/main" val="31084789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2" y="1351309"/>
            <a:ext cx="11037565" cy="4525963"/>
          </a:xfrm>
        </p:spPr>
        <p:txBody>
          <a:bodyPr>
            <a:normAutofit/>
          </a:bodyPr>
          <a:lstStyle/>
          <a:p>
            <a:pPr marL="342900" indent="-342900">
              <a:buFont typeface="Wingdings" pitchFamily="2" charset="2"/>
              <a:buChar char="§"/>
            </a:pPr>
            <a:r>
              <a:rPr lang="ru-RU" sz="2400" dirty="0"/>
              <a:t>Непредставление/несоответствие/ недостоверность документов и информации</a:t>
            </a:r>
          </a:p>
          <a:p>
            <a:pPr marL="342900" indent="-342900">
              <a:buFont typeface="Wingdings" pitchFamily="2" charset="2"/>
              <a:buChar char="§"/>
            </a:pPr>
            <a:endParaRPr lang="ru-RU" sz="2400" dirty="0"/>
          </a:p>
          <a:p>
            <a:pPr marL="342900" indent="-342900">
              <a:buFont typeface="Wingdings" pitchFamily="2" charset="2"/>
              <a:buChar char="§"/>
            </a:pPr>
            <a:endParaRPr lang="ru-RU" sz="2400" dirty="0"/>
          </a:p>
          <a:p>
            <a:pPr marL="0" indent="0">
              <a:buNone/>
            </a:pPr>
            <a:endParaRPr lang="ru-RU" sz="2400" dirty="0"/>
          </a:p>
          <a:p>
            <a:pPr marL="342900" indent="-342900">
              <a:buFont typeface="Wingdings" pitchFamily="2" charset="2"/>
              <a:buChar char="§"/>
            </a:pPr>
            <a:r>
              <a:rPr lang="ru-RU" sz="2400" dirty="0"/>
              <a:t>Несоответствие участника  требованиям</a:t>
            </a:r>
          </a:p>
          <a:p>
            <a:pPr>
              <a:buClr>
                <a:srgbClr val="C00000"/>
              </a:buClr>
            </a:pPr>
            <a:endParaRPr lang="ru-RU" sz="2400" dirty="0"/>
          </a:p>
          <a:p>
            <a:pPr marL="1227138" lvl="1" indent="0">
              <a:buClr>
                <a:srgbClr val="C00000"/>
              </a:buClr>
              <a:buNone/>
            </a:pPr>
            <a:r>
              <a:rPr lang="ru-RU" dirty="0"/>
              <a:t>Принятие решения о несоответствии заявки по основаниям, не предусмотренным ч. 6 ст. 69, </a:t>
            </a:r>
            <a:r>
              <a:rPr lang="ru-RU" b="1" dirty="0"/>
              <a:t>не допускается</a:t>
            </a:r>
            <a:endParaRPr lang="ru-RU" dirty="0"/>
          </a:p>
          <a:p>
            <a:pPr marL="1227138" lvl="1" indent="0">
              <a:buClr>
                <a:srgbClr val="C00000"/>
              </a:buClr>
              <a:buNone/>
            </a:pPr>
            <a:br>
              <a:rPr lang="ru-RU" sz="1800" dirty="0"/>
            </a:br>
            <a:endParaRPr lang="ru-RU" sz="1800" b="1" dirty="0"/>
          </a:p>
        </p:txBody>
      </p:sp>
      <p:sp>
        <p:nvSpPr>
          <p:cNvPr id="2" name="Заголовок 1"/>
          <p:cNvSpPr>
            <a:spLocks noGrp="1"/>
          </p:cNvSpPr>
          <p:nvPr>
            <p:ph type="title"/>
          </p:nvPr>
        </p:nvSpPr>
        <p:spPr>
          <a:xfrm>
            <a:off x="335360" y="0"/>
            <a:ext cx="11521280" cy="1080120"/>
          </a:xfrm>
        </p:spPr>
        <p:txBody>
          <a:bodyPr>
            <a:normAutofit/>
          </a:bodyPr>
          <a:lstStyle/>
          <a:p>
            <a:r>
              <a:rPr lang="ru-RU" sz="2800" b="1" dirty="0">
                <a:solidFill>
                  <a:srgbClr val="7030A0"/>
                </a:solidFill>
              </a:rPr>
              <a:t>Причины отклонения заявки</a:t>
            </a:r>
          </a:p>
        </p:txBody>
      </p:sp>
      <p:sp>
        <p:nvSpPr>
          <p:cNvPr id="5" name="Прямоугольник 4"/>
          <p:cNvSpPr/>
          <p:nvPr/>
        </p:nvSpPr>
        <p:spPr>
          <a:xfrm>
            <a:off x="2323661" y="2055868"/>
            <a:ext cx="8417889" cy="61373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rgbClr val="FFFFFF"/>
                </a:solidFill>
              </a:rPr>
              <a:t>По состоянию на дату и время окончания срока подачи заявок!</a:t>
            </a:r>
          </a:p>
        </p:txBody>
      </p:sp>
      <p:pic>
        <p:nvPicPr>
          <p:cNvPr id="12" name="Picture 2" descr="C:\Татьяна_Рубан\дизайн\Images\OldStyle\Alert - Caution.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5386" y="4406937"/>
            <a:ext cx="1277136" cy="932274"/>
          </a:xfrm>
          <a:prstGeom prst="rect">
            <a:avLst/>
          </a:prstGeom>
          <a:noFill/>
        </p:spPr>
      </p:pic>
    </p:spTree>
    <p:extLst>
      <p:ext uri="{BB962C8B-B14F-4D97-AF65-F5344CB8AC3E}">
        <p14:creationId xmlns:p14="http://schemas.microsoft.com/office/powerpoint/2010/main" val="12723287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7519" y="1989704"/>
            <a:ext cx="11527293" cy="4366647"/>
          </a:xfrm>
        </p:spPr>
        <p:txBody>
          <a:bodyPr>
            <a:normAutofit/>
          </a:bodyPr>
          <a:lstStyle/>
          <a:p>
            <a:pPr>
              <a:buSzPct val="120000"/>
            </a:pPr>
            <a:r>
              <a:rPr lang="ru-RU" sz="2400" dirty="0">
                <a:solidFill>
                  <a:srgbClr val="000000"/>
                </a:solidFill>
              </a:rPr>
              <a:t>Информация о пяти заявках, соответствующих требованиям (ранжируются по цене и времени подачи):</a:t>
            </a:r>
          </a:p>
          <a:p>
            <a:pPr marL="1143000" lvl="1">
              <a:buSzPct val="120000"/>
            </a:pPr>
            <a:r>
              <a:rPr lang="ru-RU" dirty="0">
                <a:solidFill>
                  <a:srgbClr val="000000"/>
                </a:solidFill>
              </a:rPr>
              <a:t>Номер заявки</a:t>
            </a:r>
          </a:p>
          <a:p>
            <a:pPr marL="1143000" lvl="1">
              <a:buSzPct val="120000"/>
            </a:pPr>
            <a:r>
              <a:rPr lang="ru-RU" dirty="0">
                <a:solidFill>
                  <a:srgbClr val="000000"/>
                </a:solidFill>
              </a:rPr>
              <a:t>Лучшее предложение участника</a:t>
            </a:r>
          </a:p>
          <a:p>
            <a:pPr marL="1143000" lvl="1">
              <a:buSzPct val="120000"/>
            </a:pPr>
            <a:r>
              <a:rPr lang="ru-RU" dirty="0">
                <a:solidFill>
                  <a:srgbClr val="000000"/>
                </a:solidFill>
              </a:rPr>
              <a:t>Время подачи предложения</a:t>
            </a:r>
          </a:p>
          <a:p>
            <a:pPr>
              <a:buSzPct val="120000"/>
            </a:pPr>
            <a:endParaRPr lang="ru-RU" sz="2400" dirty="0">
              <a:solidFill>
                <a:srgbClr val="000000"/>
              </a:solidFill>
            </a:endParaRPr>
          </a:p>
          <a:p>
            <a:pPr marL="1143000" lvl="1">
              <a:buSzPct val="120000"/>
            </a:pPr>
            <a:r>
              <a:rPr lang="ru-RU" dirty="0">
                <a:solidFill>
                  <a:srgbClr val="000000"/>
                </a:solidFill>
              </a:rPr>
              <a:t>Решение о соответствии или о несоответствии заявок с обоснованием этого решения</a:t>
            </a:r>
          </a:p>
        </p:txBody>
      </p:sp>
      <p:sp>
        <p:nvSpPr>
          <p:cNvPr id="2" name="Заголовок 1"/>
          <p:cNvSpPr>
            <a:spLocks noGrp="1"/>
          </p:cNvSpPr>
          <p:nvPr>
            <p:ph type="title"/>
          </p:nvPr>
        </p:nvSpPr>
        <p:spPr>
          <a:xfrm>
            <a:off x="259772" y="0"/>
            <a:ext cx="11932227" cy="1080120"/>
          </a:xfrm>
        </p:spPr>
        <p:txBody>
          <a:bodyPr/>
          <a:lstStyle/>
          <a:p>
            <a:r>
              <a:rPr lang="ru-RU" sz="2800" b="1" dirty="0">
                <a:solidFill>
                  <a:srgbClr val="7030A0"/>
                </a:solidFill>
              </a:rPr>
              <a:t>Протокол подведения итогов аукциона</a:t>
            </a:r>
          </a:p>
        </p:txBody>
      </p:sp>
    </p:spTree>
    <p:extLst>
      <p:ext uri="{BB962C8B-B14F-4D97-AF65-F5344CB8AC3E}">
        <p14:creationId xmlns:p14="http://schemas.microsoft.com/office/powerpoint/2010/main" val="29182033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342899" y="0"/>
            <a:ext cx="11908635" cy="1196752"/>
          </a:xfrm>
          <a:noFill/>
          <a:ln w="9525" cap="rnd" cmpd="sng">
            <a:noFill/>
            <a:round/>
          </a:ln>
          <a:effectLst/>
        </p:spPr>
        <p:txBody>
          <a:bodyPr vert="horz" wrap="square" lIns="91440" tIns="45720" rIns="91440" bIns="45720" numCol="1" anchor="ctr" anchorCtr="0" compatLnSpc="1">
            <a:prstTxWarp prst="textNoShape">
              <a:avLst/>
            </a:prstTxWarp>
          </a:bodyPr>
          <a:lstStyle/>
          <a:p>
            <a:r>
              <a:rPr lang="ru-RU" sz="3200" b="1" dirty="0">
                <a:solidFill>
                  <a:srgbClr val="7030A0"/>
                </a:solidFill>
              </a:rPr>
              <a:t>Антидемпинговые меры</a:t>
            </a:r>
          </a:p>
        </p:txBody>
      </p:sp>
      <p:sp>
        <p:nvSpPr>
          <p:cNvPr id="10" name="Объект 2"/>
          <p:cNvSpPr txBox="1">
            <a:spLocks/>
          </p:cNvSpPr>
          <p:nvPr/>
        </p:nvSpPr>
        <p:spPr bwMode="auto">
          <a:xfrm>
            <a:off x="490711" y="1052736"/>
            <a:ext cx="1132964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400" kern="1200">
                <a:solidFill>
                  <a:schemeClr val="tx1"/>
                </a:solidFill>
                <a:latin typeface="+mn-lt"/>
                <a:ea typeface="+mn-ea"/>
                <a:cs typeface="+mn-cs"/>
              </a:defRPr>
            </a:lvl1pPr>
            <a:lvl2pPr marL="800100" indent="-3429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Clr>
                <a:schemeClr val="accent2">
                  <a:lumMod val="60000"/>
                  <a:lumOff val="40000"/>
                </a:schemeClr>
              </a:buClr>
              <a:buNone/>
              <a:defRPr/>
            </a:pPr>
            <a:endParaRPr lang="ru-RU" b="1" dirty="0">
              <a:solidFill>
                <a:srgbClr val="000000"/>
              </a:solidFill>
            </a:endParaRPr>
          </a:p>
          <a:p>
            <a:pPr marL="0" lvl="1" indent="0">
              <a:buClr>
                <a:schemeClr val="accent2">
                  <a:lumMod val="60000"/>
                  <a:lumOff val="40000"/>
                </a:schemeClr>
              </a:buClr>
              <a:buNone/>
              <a:defRPr/>
            </a:pPr>
            <a:r>
              <a:rPr lang="ru-RU" b="1" dirty="0">
                <a:solidFill>
                  <a:srgbClr val="000000"/>
                </a:solidFill>
              </a:rPr>
              <a:t>При снижении от НМЦ на 25% и более:</a:t>
            </a:r>
          </a:p>
          <a:p>
            <a:pPr marL="536575" indent="-268288">
              <a:buFont typeface="Wingdings" pitchFamily="2" charset="2"/>
              <a:buChar char="§"/>
            </a:pPr>
            <a:r>
              <a:rPr lang="ru-RU" dirty="0">
                <a:solidFill>
                  <a:srgbClr val="000000"/>
                </a:solidFill>
              </a:rPr>
              <a:t>НМЦ свыше 15 млн:</a:t>
            </a:r>
            <a:r>
              <a:rPr lang="en-US" dirty="0">
                <a:solidFill>
                  <a:srgbClr val="000000"/>
                </a:solidFill>
              </a:rPr>
              <a:t> </a:t>
            </a:r>
            <a:br>
              <a:rPr lang="ru-RU" dirty="0">
                <a:solidFill>
                  <a:srgbClr val="000000"/>
                </a:solidFill>
              </a:rPr>
            </a:br>
            <a:r>
              <a:rPr lang="ru-RU" dirty="0">
                <a:solidFill>
                  <a:srgbClr val="000000"/>
                </a:solidFill>
              </a:rPr>
              <a:t>обеспечение исполнения контракта </a:t>
            </a:r>
            <a:r>
              <a:rPr lang="ru-RU" sz="2800" dirty="0">
                <a:solidFill>
                  <a:srgbClr val="000000"/>
                </a:solidFill>
              </a:rPr>
              <a:t>Х 1,5 </a:t>
            </a:r>
          </a:p>
          <a:p>
            <a:pPr marL="536575" indent="-268288">
              <a:buFont typeface="Wingdings" pitchFamily="2" charset="2"/>
              <a:buChar char="§"/>
            </a:pPr>
            <a:endParaRPr lang="ru-RU" b="1" dirty="0">
              <a:solidFill>
                <a:srgbClr val="000000"/>
              </a:solidFill>
            </a:endParaRPr>
          </a:p>
          <a:p>
            <a:pPr marL="611187" indent="-342900">
              <a:buFont typeface="Wingdings" panose="05000000000000000000" pitchFamily="2" charset="2"/>
              <a:buChar char="§"/>
            </a:pPr>
            <a:r>
              <a:rPr lang="ru-RU" dirty="0">
                <a:solidFill>
                  <a:srgbClr val="000000"/>
                </a:solidFill>
              </a:rPr>
              <a:t>НМЦ 15 млн и менее:</a:t>
            </a:r>
            <a:r>
              <a:rPr lang="en-US" dirty="0">
                <a:solidFill>
                  <a:srgbClr val="000000"/>
                </a:solidFill>
              </a:rPr>
              <a:t> </a:t>
            </a:r>
            <a:r>
              <a:rPr lang="ru-RU" dirty="0">
                <a:solidFill>
                  <a:srgbClr val="000000"/>
                </a:solidFill>
              </a:rPr>
              <a:t>обеспечение исполнения контракта </a:t>
            </a:r>
            <a:r>
              <a:rPr lang="ru-RU" sz="2800" dirty="0">
                <a:solidFill>
                  <a:srgbClr val="000000"/>
                </a:solidFill>
              </a:rPr>
              <a:t>Х 1,5 </a:t>
            </a:r>
            <a:r>
              <a:rPr lang="ru-RU" dirty="0">
                <a:solidFill>
                  <a:srgbClr val="000000"/>
                </a:solidFill>
              </a:rPr>
              <a:t>или подтверждение добросовестности</a:t>
            </a:r>
          </a:p>
          <a:p>
            <a:pPr marL="268287"/>
            <a:endParaRPr lang="ru-RU" sz="2800" b="1" dirty="0">
              <a:solidFill>
                <a:srgbClr val="000000"/>
              </a:solidFill>
            </a:endParaRPr>
          </a:p>
          <a:p>
            <a:pPr marL="268287"/>
            <a:endParaRPr lang="ru-RU" sz="2800" b="1" dirty="0">
              <a:solidFill>
                <a:srgbClr val="000000"/>
              </a:solidFill>
            </a:endParaRPr>
          </a:p>
          <a:p>
            <a:pPr marL="268287"/>
            <a:r>
              <a:rPr lang="ru-RU" b="1" dirty="0">
                <a:solidFill>
                  <a:srgbClr val="000000"/>
                </a:solidFill>
              </a:rPr>
              <a:t>Для товаров жизнеобеспечения при подписании контракта: обоснование цены</a:t>
            </a:r>
          </a:p>
          <a:p>
            <a:pPr marL="536575" indent="-268288">
              <a:buClr>
                <a:schemeClr val="accent2">
                  <a:lumMod val="60000"/>
                  <a:lumOff val="40000"/>
                </a:schemeClr>
              </a:buClr>
              <a:buFont typeface="Wingdings" pitchFamily="2" charset="2"/>
              <a:buChar char="§"/>
            </a:pPr>
            <a:endParaRPr lang="ru-RU" b="1" dirty="0">
              <a:solidFill>
                <a:srgbClr val="000000"/>
              </a:solidFill>
            </a:endParaRPr>
          </a:p>
        </p:txBody>
      </p:sp>
    </p:spTree>
    <p:extLst>
      <p:ext uri="{BB962C8B-B14F-4D97-AF65-F5344CB8AC3E}">
        <p14:creationId xmlns:p14="http://schemas.microsoft.com/office/powerpoint/2010/main" val="2531321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a:xfrm>
            <a:off x="0" y="0"/>
            <a:ext cx="12192000" cy="1196752"/>
          </a:xfrm>
          <a:noFill/>
          <a:ln w="9525" cap="rnd" cmpd="sng">
            <a:noFill/>
            <a:round/>
          </a:ln>
          <a:effectLst/>
        </p:spPr>
        <p:txBody>
          <a:bodyPr vert="horz" wrap="square" lIns="91440" tIns="45720" rIns="91440" bIns="45720" numCol="1" anchor="ctr" anchorCtr="0" compatLnSpc="1">
            <a:prstTxWarp prst="textNoShape">
              <a:avLst/>
            </a:prstTxWarp>
          </a:bodyPr>
          <a:lstStyle/>
          <a:p>
            <a:r>
              <a:rPr lang="ru-RU" sz="3200" b="1" dirty="0">
                <a:solidFill>
                  <a:srgbClr val="7030A0"/>
                </a:solidFill>
              </a:rPr>
              <a:t>Антидемпинговые меры</a:t>
            </a:r>
          </a:p>
        </p:txBody>
      </p:sp>
      <p:sp>
        <p:nvSpPr>
          <p:cNvPr id="10" name="Объект 2"/>
          <p:cNvSpPr txBox="1">
            <a:spLocks/>
          </p:cNvSpPr>
          <p:nvPr/>
        </p:nvSpPr>
        <p:spPr bwMode="auto">
          <a:xfrm>
            <a:off x="815413" y="980729"/>
            <a:ext cx="10814628" cy="574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2400" kern="1200">
                <a:solidFill>
                  <a:schemeClr val="tx1"/>
                </a:solidFill>
                <a:latin typeface="+mn-lt"/>
                <a:ea typeface="+mn-ea"/>
                <a:cs typeface="+mn-cs"/>
              </a:defRPr>
            </a:lvl1pPr>
            <a:lvl2pPr marL="800100" indent="-342900" algn="l" rtl="0" eaLnBrk="0" fontAlgn="base" hangingPunct="0">
              <a:spcBef>
                <a:spcPct val="20000"/>
              </a:spcBef>
              <a:spcAft>
                <a:spcPct val="0"/>
              </a:spcAft>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2">
                  <a:lumMod val="60000"/>
                  <a:lumOff val="40000"/>
                </a:schemeClr>
              </a:buClr>
            </a:pPr>
            <a:r>
              <a:rPr lang="ru-RU" dirty="0"/>
              <a:t>Подтверждение добросовестности:</a:t>
            </a:r>
          </a:p>
          <a:p>
            <a:pPr>
              <a:buClr>
                <a:schemeClr val="accent2">
                  <a:lumMod val="60000"/>
                  <a:lumOff val="40000"/>
                </a:schemeClr>
              </a:buClr>
            </a:pPr>
            <a:endParaRPr lang="ru-RU" b="1" dirty="0"/>
          </a:p>
        </p:txBody>
      </p:sp>
      <p:graphicFrame>
        <p:nvGraphicFramePr>
          <p:cNvPr id="2" name="Таблица 1"/>
          <p:cNvGraphicFramePr>
            <a:graphicFrameLocks noGrp="1"/>
          </p:cNvGraphicFramePr>
          <p:nvPr>
            <p:extLst>
              <p:ext uri="{D42A27DB-BD31-4B8C-83A1-F6EECF244321}">
                <p14:modId xmlns:p14="http://schemas.microsoft.com/office/powerpoint/2010/main" val="425973674"/>
              </p:ext>
            </p:extLst>
          </p:nvPr>
        </p:nvGraphicFramePr>
        <p:xfrm>
          <a:off x="1007434" y="1696167"/>
          <a:ext cx="10273143" cy="3542032"/>
        </p:xfrm>
        <a:graphic>
          <a:graphicData uri="http://schemas.openxmlformats.org/drawingml/2006/table">
            <a:tbl>
              <a:tblPr firstRow="1" bandRow="1">
                <a:tableStyleId>{3B4B98B0-60AC-42C2-AFA5-B58CD77FA1E5}</a:tableStyleId>
              </a:tblPr>
              <a:tblGrid>
                <a:gridCol w="4704523">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824204">
                  <a:extLst>
                    <a:ext uri="{9D8B030D-6E8A-4147-A177-3AD203B41FA5}">
                      <a16:colId xmlns:a16="http://schemas.microsoft.com/office/drawing/2014/main" val="20003"/>
                    </a:ext>
                  </a:extLst>
                </a:gridCol>
              </a:tblGrid>
              <a:tr h="1183900">
                <a:tc>
                  <a:txBody>
                    <a:bodyPr/>
                    <a:lstStyle/>
                    <a:p>
                      <a:pPr algn="ctr"/>
                      <a:r>
                        <a:rPr lang="ru-RU" sz="2400" dirty="0"/>
                        <a:t>Количество исполненных контрактов (из реестра)</a:t>
                      </a:r>
                      <a:endParaRPr lang="ru-RU" sz="2400" b="1" dirty="0">
                        <a:solidFill>
                          <a:schemeClr val="tx1"/>
                        </a:solidFill>
                      </a:endParaRPr>
                    </a:p>
                  </a:txBody>
                  <a:tcPr marL="121920" marR="121920" anchor="ctr"/>
                </a:tc>
                <a:tc gridSpan="3">
                  <a:txBody>
                    <a:bodyPr/>
                    <a:lstStyle/>
                    <a:p>
                      <a:pPr algn="ctr"/>
                      <a:r>
                        <a:rPr lang="ru-RU" sz="2400" dirty="0"/>
                        <a:t>В течение лет до даты подачи заявки</a:t>
                      </a:r>
                      <a:endParaRPr lang="ru-RU" sz="2400" b="1" dirty="0">
                        <a:solidFill>
                          <a:schemeClr val="tx1"/>
                        </a:solidFill>
                      </a:endParaRPr>
                    </a:p>
                  </a:txBody>
                  <a:tcPr marL="121920" marR="121920" anchor="ct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9222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dirty="0"/>
                        <a:t>3 и</a:t>
                      </a:r>
                      <a:r>
                        <a:rPr lang="ru-RU" sz="2400" baseline="0" dirty="0"/>
                        <a:t> более</a:t>
                      </a:r>
                      <a:br>
                        <a:rPr lang="ru-RU" sz="2400" baseline="0" dirty="0"/>
                      </a:br>
                      <a:r>
                        <a:rPr lang="ru-RU" sz="2400" dirty="0"/>
                        <a:t>(без штрафов и пеней)</a:t>
                      </a:r>
                      <a:endParaRPr lang="ru-RU" sz="2400" b="0" dirty="0">
                        <a:solidFill>
                          <a:schemeClr val="tx1"/>
                        </a:solidFill>
                      </a:endParaRPr>
                    </a:p>
                  </a:txBody>
                  <a:tcPr marL="121920" marR="121920"/>
                </a:tc>
                <a:tc>
                  <a:txBody>
                    <a:bodyPr/>
                    <a:lstStyle/>
                    <a:p>
                      <a:pPr algn="ctr"/>
                      <a:r>
                        <a:rPr lang="ru-RU" sz="2400" dirty="0"/>
                        <a:t>1 год</a:t>
                      </a:r>
                      <a:endParaRPr lang="ru-RU" sz="2400" b="0" dirty="0">
                        <a:solidFill>
                          <a:schemeClr val="tx1"/>
                        </a:solidFill>
                      </a:endParaRPr>
                    </a:p>
                  </a:txBody>
                  <a:tcPr marL="121920" marR="121920" anchor="ctr"/>
                </a:tc>
                <a:tc>
                  <a:txBody>
                    <a:bodyPr/>
                    <a:lstStyle/>
                    <a:p>
                      <a:pPr algn="ctr"/>
                      <a:endParaRPr lang="ru-RU" sz="2400" b="0" dirty="0">
                        <a:solidFill>
                          <a:schemeClr val="tx1"/>
                        </a:solidFill>
                      </a:endParaRPr>
                    </a:p>
                  </a:txBody>
                  <a:tcPr marL="121920" marR="121920" anchor="ctr"/>
                </a:tc>
                <a:tc>
                  <a:txBody>
                    <a:bodyPr/>
                    <a:lstStyle/>
                    <a:p>
                      <a:pPr algn="ctr"/>
                      <a:r>
                        <a:rPr lang="ru-RU" sz="2400" dirty="0"/>
                        <a:t>3 года</a:t>
                      </a:r>
                      <a:endParaRPr lang="ru-RU" sz="2400" b="0" dirty="0">
                        <a:solidFill>
                          <a:schemeClr val="tx1"/>
                        </a:solidFill>
                      </a:endParaRPr>
                    </a:p>
                  </a:txBody>
                  <a:tcPr marL="121920" marR="121920" anchor="ctr"/>
                </a:tc>
                <a:extLst>
                  <a:ext uri="{0D108BD9-81ED-4DB2-BD59-A6C34878D82A}">
                    <a16:rowId xmlns:a16="http://schemas.microsoft.com/office/drawing/2014/main" val="10001"/>
                  </a:ext>
                </a:extLst>
              </a:tr>
              <a:tr h="906791">
                <a:tc>
                  <a:txBody>
                    <a:bodyPr/>
                    <a:lstStyle/>
                    <a:p>
                      <a:pPr marL="0" marR="0" indent="0" algn="ctr" defTabSz="914400" rtl="0" eaLnBrk="1" fontAlgn="auto" latinLnBrk="0" hangingPunct="1">
                        <a:lnSpc>
                          <a:spcPct val="100000"/>
                        </a:lnSpc>
                        <a:spcBef>
                          <a:spcPts val="1200"/>
                        </a:spcBef>
                        <a:spcAft>
                          <a:spcPts val="0"/>
                        </a:spcAft>
                        <a:buClrTx/>
                        <a:buSzTx/>
                        <a:buFontTx/>
                        <a:buNone/>
                        <a:tabLst/>
                        <a:defRPr/>
                      </a:pPr>
                      <a:r>
                        <a:rPr lang="ru-RU" sz="2400" dirty="0"/>
                        <a:t>4 и более</a:t>
                      </a:r>
                      <a:br>
                        <a:rPr lang="ru-RU" sz="2400" dirty="0"/>
                      </a:br>
                      <a:r>
                        <a:rPr lang="ru-RU" sz="2400" dirty="0"/>
                        <a:t>(≥75% без штрафов и пеней)</a:t>
                      </a:r>
                      <a:endParaRPr lang="ru-RU" sz="2400" b="0" dirty="0">
                        <a:solidFill>
                          <a:schemeClr val="tx1"/>
                        </a:solidFill>
                      </a:endParaRPr>
                    </a:p>
                  </a:txBody>
                  <a:tcPr marL="121920" marR="121920"/>
                </a:tc>
                <a:tc>
                  <a:txBody>
                    <a:bodyPr/>
                    <a:lstStyle/>
                    <a:p>
                      <a:pPr algn="ctr"/>
                      <a:endParaRPr lang="ru-RU" sz="2400" b="0" dirty="0">
                        <a:solidFill>
                          <a:schemeClr val="tx1"/>
                        </a:solidFill>
                      </a:endParaRPr>
                    </a:p>
                  </a:txBody>
                  <a:tcPr marL="121920" marR="121920" anchor="ctr"/>
                </a:tc>
                <a:tc>
                  <a:txBody>
                    <a:bodyPr/>
                    <a:lstStyle/>
                    <a:p>
                      <a:pPr algn="ctr"/>
                      <a:r>
                        <a:rPr lang="ru-RU" sz="2400" dirty="0"/>
                        <a:t>2 года</a:t>
                      </a:r>
                      <a:endParaRPr lang="ru-RU" sz="2400" b="0" dirty="0">
                        <a:solidFill>
                          <a:schemeClr val="tx1"/>
                        </a:solidFill>
                      </a:endParaRPr>
                    </a:p>
                  </a:txBody>
                  <a:tcPr marL="121920" marR="121920" anchor="ctr"/>
                </a:tc>
                <a:tc>
                  <a:txBody>
                    <a:bodyPr/>
                    <a:lstStyle/>
                    <a:p>
                      <a:pPr algn="ctr"/>
                      <a:endParaRPr lang="ru-RU" sz="2400" b="0" dirty="0">
                        <a:solidFill>
                          <a:schemeClr val="tx1"/>
                        </a:solidFill>
                      </a:endParaRPr>
                    </a:p>
                  </a:txBody>
                  <a:tcPr marL="121920" marR="121920" anchor="ctr"/>
                </a:tc>
                <a:extLst>
                  <a:ext uri="{0D108BD9-81ED-4DB2-BD59-A6C34878D82A}">
                    <a16:rowId xmlns:a16="http://schemas.microsoft.com/office/drawing/2014/main" val="10002"/>
                  </a:ext>
                </a:extLst>
              </a:tr>
              <a:tr h="529127">
                <a:tc gridSpan="4">
                  <a:txBody>
                    <a:bodyPr/>
                    <a:lstStyle/>
                    <a:p>
                      <a:pPr algn="ctr"/>
                      <a:r>
                        <a:rPr lang="ru-RU" sz="2400" dirty="0"/>
                        <a:t>Хотя бы 1 – цена контракта ≥20% текущего НМЦ</a:t>
                      </a:r>
                      <a:endParaRPr lang="ru-RU" sz="2400" b="0" dirty="0">
                        <a:solidFill>
                          <a:schemeClr val="tx1"/>
                        </a:solidFill>
                      </a:endParaRPr>
                    </a:p>
                  </a:txBody>
                  <a:tcPr marL="121920" marR="121920"/>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919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a:xfrm>
            <a:off x="812281" y="183713"/>
            <a:ext cx="10515600" cy="1325563"/>
          </a:xfrm>
        </p:spPr>
        <p:txBody>
          <a:bodyPr>
            <a:normAutofit/>
          </a:bodyPr>
          <a:lstStyle/>
          <a:p>
            <a:r>
              <a:rPr lang="ru-RU" b="1" dirty="0">
                <a:solidFill>
                  <a:srgbClr val="7030A0"/>
                </a:solidFill>
              </a:rPr>
              <a:t>Способы определения поставщиков</a:t>
            </a:r>
          </a:p>
        </p:txBody>
      </p:sp>
      <p:sp>
        <p:nvSpPr>
          <p:cNvPr id="4" name="Скругленный прямоугольник 3"/>
          <p:cNvSpPr/>
          <p:nvPr/>
        </p:nvSpPr>
        <p:spPr>
          <a:xfrm>
            <a:off x="1390652" y="1989138"/>
            <a:ext cx="4032249" cy="12954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800" b="1" dirty="0">
                <a:solidFill>
                  <a:schemeClr val="tx1"/>
                </a:solidFill>
              </a:rPr>
              <a:t>Конкурентные</a:t>
            </a:r>
            <a:endParaRPr lang="ru-RU" dirty="0">
              <a:solidFill>
                <a:schemeClr val="tx1"/>
              </a:solidFill>
            </a:endParaRPr>
          </a:p>
        </p:txBody>
      </p:sp>
      <p:sp>
        <p:nvSpPr>
          <p:cNvPr id="5" name="Скругленный прямоугольник 4"/>
          <p:cNvSpPr/>
          <p:nvPr/>
        </p:nvSpPr>
        <p:spPr>
          <a:xfrm>
            <a:off x="6060018" y="1993900"/>
            <a:ext cx="4032249" cy="1295400"/>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800" b="1" dirty="0">
                <a:solidFill>
                  <a:srgbClr val="000000"/>
                </a:solidFill>
              </a:rPr>
              <a:t>Неконкурентные</a:t>
            </a:r>
            <a:endParaRPr lang="ru-RU" dirty="0">
              <a:solidFill>
                <a:srgbClr val="000000"/>
              </a:solidFill>
            </a:endParaRPr>
          </a:p>
        </p:txBody>
      </p:sp>
      <p:sp>
        <p:nvSpPr>
          <p:cNvPr id="7" name="Скругленный прямоугольник 6"/>
          <p:cNvSpPr/>
          <p:nvPr/>
        </p:nvSpPr>
        <p:spPr>
          <a:xfrm>
            <a:off x="1390652" y="3770313"/>
            <a:ext cx="4032249" cy="12954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800" b="1" dirty="0">
                <a:solidFill>
                  <a:schemeClr val="bg1"/>
                </a:solidFill>
              </a:rPr>
              <a:t>Открытые</a:t>
            </a:r>
            <a:endParaRPr lang="ru-RU" dirty="0">
              <a:solidFill>
                <a:schemeClr val="bg1"/>
              </a:solidFill>
            </a:endParaRPr>
          </a:p>
        </p:txBody>
      </p:sp>
      <p:sp>
        <p:nvSpPr>
          <p:cNvPr id="8" name="Скругленный прямоугольник 7"/>
          <p:cNvSpPr/>
          <p:nvPr/>
        </p:nvSpPr>
        <p:spPr>
          <a:xfrm>
            <a:off x="6096000" y="3770313"/>
            <a:ext cx="4032251" cy="129540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ru-RU" sz="2800" b="1" dirty="0">
                <a:solidFill>
                  <a:srgbClr val="FFFFFF"/>
                </a:solidFill>
              </a:rPr>
              <a:t>Закрытые</a:t>
            </a:r>
            <a:endParaRPr lang="ru-RU" dirty="0">
              <a:solidFill>
                <a:srgbClr val="FFFFFF"/>
              </a:solidFill>
            </a:endParaRPr>
          </a:p>
        </p:txBody>
      </p:sp>
    </p:spTree>
    <p:extLst>
      <p:ext uri="{BB962C8B-B14F-4D97-AF65-F5344CB8AC3E}">
        <p14:creationId xmlns:p14="http://schemas.microsoft.com/office/powerpoint/2010/main" val="495484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119670" y="1268760"/>
            <a:ext cx="5856649" cy="1152128"/>
          </a:xfrm>
          <a:prstGeom prst="roundRect">
            <a:avLst>
              <a:gd name="adj" fmla="val 6682"/>
            </a:avLst>
          </a:prstGeom>
          <a:ln/>
        </p:spPr>
        <p:style>
          <a:lnRef idx="3">
            <a:schemeClr val="lt1"/>
          </a:lnRef>
          <a:fillRef idx="1">
            <a:schemeClr val="accent1"/>
          </a:fillRef>
          <a:effectRef idx="1">
            <a:schemeClr val="accent1"/>
          </a:effectRef>
          <a:fontRef idx="minor">
            <a:schemeClr val="lt1"/>
          </a:fontRef>
        </p:style>
        <p:txBody>
          <a:bodyPr tIns="108000" rtlCol="0" anchor="t" anchorCtr="0"/>
          <a:lstStyle/>
          <a:p>
            <a:pPr marL="174625" algn="ctr"/>
            <a:r>
              <a:rPr lang="ru-RU" sz="2000" b="1" dirty="0">
                <a:solidFill>
                  <a:schemeClr val="bg1"/>
                </a:solidFill>
              </a:rPr>
              <a:t>Работа с проектом контракта</a:t>
            </a:r>
          </a:p>
          <a:p>
            <a:pPr marL="174625" algn="ctr"/>
            <a:r>
              <a:rPr lang="ru-RU" dirty="0">
                <a:solidFill>
                  <a:schemeClr val="bg1"/>
                </a:solidFill>
              </a:rPr>
              <a:t>внесение изменений, направление победителю, подписание</a:t>
            </a:r>
          </a:p>
          <a:p>
            <a:pPr marL="444500" algn="ctr"/>
            <a:endParaRPr lang="ru-RU" sz="1600" dirty="0">
              <a:solidFill>
                <a:schemeClr val="bg1"/>
              </a:solidFill>
            </a:endParaRPr>
          </a:p>
        </p:txBody>
      </p:sp>
      <p:sp>
        <p:nvSpPr>
          <p:cNvPr id="8" name="Скругленный прямоугольник 7"/>
          <p:cNvSpPr/>
          <p:nvPr/>
        </p:nvSpPr>
        <p:spPr>
          <a:xfrm>
            <a:off x="3119671" y="4929680"/>
            <a:ext cx="5856651" cy="1307632"/>
          </a:xfrm>
          <a:prstGeom prst="roundRect">
            <a:avLst>
              <a:gd name="adj" fmla="val 6682"/>
            </a:avLst>
          </a:prstGeom>
          <a:ln/>
        </p:spPr>
        <p:style>
          <a:lnRef idx="3">
            <a:schemeClr val="lt1"/>
          </a:lnRef>
          <a:fillRef idx="1">
            <a:schemeClr val="accent5"/>
          </a:fillRef>
          <a:effectRef idx="1">
            <a:schemeClr val="accent5"/>
          </a:effectRef>
          <a:fontRef idx="minor">
            <a:schemeClr val="lt1"/>
          </a:fontRef>
        </p:style>
        <p:txBody>
          <a:bodyPr tIns="108000" rtlCol="0" anchor="t" anchorCtr="0"/>
          <a:lstStyle/>
          <a:p>
            <a:pPr marL="174625" algn="ctr"/>
            <a:r>
              <a:rPr lang="ru-RU" sz="2000" b="1" dirty="0">
                <a:solidFill>
                  <a:srgbClr val="FFFFFF"/>
                </a:solidFill>
              </a:rPr>
              <a:t>Работа с проектом контракта</a:t>
            </a:r>
          </a:p>
          <a:p>
            <a:pPr marL="174625" algn="ctr"/>
            <a:r>
              <a:rPr lang="ru-RU" sz="2000" dirty="0">
                <a:solidFill>
                  <a:srgbClr val="FFFFFF"/>
                </a:solidFill>
              </a:rPr>
              <a:t>протокол разногласий, подписание и направление заказчику</a:t>
            </a:r>
          </a:p>
          <a:p>
            <a:pPr marL="174625" algn="ctr"/>
            <a:endParaRPr lang="ru-RU" sz="2000" b="1" dirty="0">
              <a:solidFill>
                <a:srgbClr val="FFFFFF"/>
              </a:solidFill>
            </a:endParaRPr>
          </a:p>
        </p:txBody>
      </p:sp>
      <p:sp>
        <p:nvSpPr>
          <p:cNvPr id="11" name="Штриховая стрелка вправо 10"/>
          <p:cNvSpPr/>
          <p:nvPr/>
        </p:nvSpPr>
        <p:spPr>
          <a:xfrm rot="5400000">
            <a:off x="3604494" y="3227722"/>
            <a:ext cx="2341753" cy="864096"/>
          </a:xfrm>
          <a:prstGeom prst="striped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prstClr val="white"/>
              </a:solidFill>
            </a:endParaRPr>
          </a:p>
        </p:txBody>
      </p:sp>
      <p:sp>
        <p:nvSpPr>
          <p:cNvPr id="15" name="Штриховая стрелка вправо 14"/>
          <p:cNvSpPr/>
          <p:nvPr/>
        </p:nvSpPr>
        <p:spPr>
          <a:xfrm rot="16200000" flipV="1">
            <a:off x="6509301" y="3227720"/>
            <a:ext cx="2341751" cy="864096"/>
          </a:xfrm>
          <a:prstGeom prst="stripedRightArrow">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dirty="0">
              <a:solidFill>
                <a:prstClr val="white"/>
              </a:solidFill>
            </a:endParaRPr>
          </a:p>
        </p:txBody>
      </p:sp>
      <p:sp>
        <p:nvSpPr>
          <p:cNvPr id="3" name="Заголовок 2"/>
          <p:cNvSpPr>
            <a:spLocks noGrp="1"/>
          </p:cNvSpPr>
          <p:nvPr>
            <p:ph type="title"/>
          </p:nvPr>
        </p:nvSpPr>
        <p:spPr>
          <a:xfrm>
            <a:off x="0" y="44624"/>
            <a:ext cx="12158464" cy="1080120"/>
          </a:xfrm>
        </p:spPr>
        <p:txBody>
          <a:bodyPr/>
          <a:lstStyle/>
          <a:p>
            <a:r>
              <a:rPr lang="ru-RU" sz="3200" b="1" dirty="0">
                <a:solidFill>
                  <a:srgbClr val="7030A0"/>
                </a:solidFill>
              </a:rPr>
              <a:t>Заключение контракта в электронной форме</a:t>
            </a:r>
          </a:p>
        </p:txBody>
      </p:sp>
      <p:sp>
        <p:nvSpPr>
          <p:cNvPr id="19" name="TextBox 18"/>
          <p:cNvSpPr txBox="1"/>
          <p:nvPr/>
        </p:nvSpPr>
        <p:spPr>
          <a:xfrm>
            <a:off x="8548979" y="3296990"/>
            <a:ext cx="1943573" cy="523220"/>
          </a:xfrm>
          <a:prstGeom prst="rect">
            <a:avLst/>
          </a:prstGeom>
          <a:noFill/>
        </p:spPr>
        <p:txBody>
          <a:bodyPr wrap="square" rtlCol="0">
            <a:spAutoFit/>
          </a:bodyPr>
          <a:lstStyle/>
          <a:p>
            <a:pPr algn="ctr"/>
            <a:r>
              <a:rPr lang="ru-RU" sz="2800" b="1" dirty="0">
                <a:solidFill>
                  <a:srgbClr val="000000"/>
                </a:solidFill>
              </a:rPr>
              <a:t>ЕИС, ЭТП</a:t>
            </a:r>
            <a:endParaRPr lang="ru-RU" sz="2400" b="1" dirty="0">
              <a:solidFill>
                <a:srgbClr val="000000"/>
              </a:solidFill>
            </a:endParaRPr>
          </a:p>
        </p:txBody>
      </p:sp>
    </p:spTree>
    <p:extLst>
      <p:ext uri="{BB962C8B-B14F-4D97-AF65-F5344CB8AC3E}">
        <p14:creationId xmlns:p14="http://schemas.microsoft.com/office/powerpoint/2010/main" val="12816600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a:t>
            </a:r>
          </a:p>
        </p:txBody>
      </p:sp>
      <p:sp>
        <p:nvSpPr>
          <p:cNvPr id="3" name="Стрелка вправо 2"/>
          <p:cNvSpPr/>
          <p:nvPr/>
        </p:nvSpPr>
        <p:spPr>
          <a:xfrm>
            <a:off x="245354" y="3809599"/>
            <a:ext cx="11603869"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98843" y="1067000"/>
            <a:ext cx="2139249" cy="1054253"/>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 name="Стрелка вверх 3"/>
          <p:cNvSpPr/>
          <p:nvPr/>
        </p:nvSpPr>
        <p:spPr>
          <a:xfrm>
            <a:off x="187625" y="1919230"/>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264419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a:t>
            </a:r>
          </a:p>
        </p:txBody>
      </p:sp>
      <p:sp>
        <p:nvSpPr>
          <p:cNvPr id="3" name="Стрелка вправо 2"/>
          <p:cNvSpPr/>
          <p:nvPr/>
        </p:nvSpPr>
        <p:spPr>
          <a:xfrm>
            <a:off x="245354" y="3809599"/>
            <a:ext cx="11603869"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98843" y="1067000"/>
            <a:ext cx="2139249" cy="1054253"/>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7" name="Надпись 17"/>
          <p:cNvSpPr txBox="1"/>
          <p:nvPr/>
        </p:nvSpPr>
        <p:spPr>
          <a:xfrm>
            <a:off x="703987" y="2740914"/>
            <a:ext cx="3062940"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проекта контракта заказчиком</a:t>
            </a:r>
          </a:p>
        </p:txBody>
      </p:sp>
      <p:sp>
        <p:nvSpPr>
          <p:cNvPr id="4" name="Стрелка вверх 3"/>
          <p:cNvSpPr/>
          <p:nvPr/>
        </p:nvSpPr>
        <p:spPr>
          <a:xfrm>
            <a:off x="187625" y="1919230"/>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 name="Стрелка вверх 56"/>
          <p:cNvSpPr/>
          <p:nvPr/>
        </p:nvSpPr>
        <p:spPr>
          <a:xfrm>
            <a:off x="3067800" y="3832127"/>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2900967" y="4660986"/>
            <a:ext cx="340658" cy="461665"/>
          </a:xfrm>
          <a:prstGeom prst="rect">
            <a:avLst/>
          </a:prstGeom>
          <a:noFill/>
        </p:spPr>
        <p:txBody>
          <a:bodyPr wrap="none" rtlCol="0">
            <a:spAutoFit/>
          </a:bodyPr>
          <a:lstStyle/>
          <a:p>
            <a:r>
              <a:rPr lang="ru-RU" sz="2400"/>
              <a:t>5</a:t>
            </a:r>
          </a:p>
        </p:txBody>
      </p:sp>
    </p:spTree>
    <p:extLst>
      <p:ext uri="{BB962C8B-B14F-4D97-AF65-F5344CB8AC3E}">
        <p14:creationId xmlns:p14="http://schemas.microsoft.com/office/powerpoint/2010/main" val="28852461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a:t>
            </a:r>
          </a:p>
        </p:txBody>
      </p:sp>
      <p:sp>
        <p:nvSpPr>
          <p:cNvPr id="3" name="Стрелка вправо 2"/>
          <p:cNvSpPr/>
          <p:nvPr/>
        </p:nvSpPr>
        <p:spPr>
          <a:xfrm>
            <a:off x="245354" y="3809599"/>
            <a:ext cx="11603869"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98843" y="1067001"/>
            <a:ext cx="2139249" cy="1083114"/>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7" name="Надпись 17"/>
          <p:cNvSpPr txBox="1"/>
          <p:nvPr/>
        </p:nvSpPr>
        <p:spPr>
          <a:xfrm>
            <a:off x="703987" y="2740914"/>
            <a:ext cx="3062940"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проекта контракта заказчиком</a:t>
            </a:r>
          </a:p>
        </p:txBody>
      </p:sp>
      <p:sp>
        <p:nvSpPr>
          <p:cNvPr id="54" name="Надпись 23"/>
          <p:cNvSpPr txBox="1"/>
          <p:nvPr/>
        </p:nvSpPr>
        <p:spPr>
          <a:xfrm>
            <a:off x="3492708" y="4734581"/>
            <a:ext cx="3377244" cy="13716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победителем подписанного контракта и ОИК</a:t>
            </a:r>
          </a:p>
          <a:p>
            <a:pPr>
              <a:spcAft>
                <a:spcPts val="0"/>
              </a:spcAft>
            </a:pPr>
            <a:r>
              <a:rPr lang="ru-RU" sz="2000">
                <a:solidFill>
                  <a:schemeClr val="tx1"/>
                </a:solidFill>
                <a:effectLst/>
                <a:ea typeface="ＭＳ 明朝"/>
                <a:cs typeface="Times New Roman"/>
              </a:rPr>
              <a:t> </a:t>
            </a:r>
          </a:p>
        </p:txBody>
      </p:sp>
      <p:sp>
        <p:nvSpPr>
          <p:cNvPr id="4" name="Стрелка вверх 3"/>
          <p:cNvSpPr/>
          <p:nvPr/>
        </p:nvSpPr>
        <p:spPr>
          <a:xfrm>
            <a:off x="187625" y="1919230"/>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 name="Стрелка вверх 56"/>
          <p:cNvSpPr/>
          <p:nvPr/>
        </p:nvSpPr>
        <p:spPr>
          <a:xfrm>
            <a:off x="3067800" y="3832127"/>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8" name="Стрелка вверх 57"/>
          <p:cNvSpPr/>
          <p:nvPr/>
        </p:nvSpPr>
        <p:spPr>
          <a:xfrm>
            <a:off x="7001560" y="3811364"/>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2900967" y="4660986"/>
            <a:ext cx="340658" cy="461665"/>
          </a:xfrm>
          <a:prstGeom prst="rect">
            <a:avLst/>
          </a:prstGeom>
          <a:noFill/>
        </p:spPr>
        <p:txBody>
          <a:bodyPr wrap="none" rtlCol="0">
            <a:spAutoFit/>
          </a:bodyPr>
          <a:lstStyle/>
          <a:p>
            <a:r>
              <a:rPr lang="ru-RU" sz="2400"/>
              <a:t>5</a:t>
            </a:r>
          </a:p>
        </p:txBody>
      </p:sp>
      <p:sp>
        <p:nvSpPr>
          <p:cNvPr id="7" name="TextBox 6"/>
          <p:cNvSpPr txBox="1"/>
          <p:nvPr/>
        </p:nvSpPr>
        <p:spPr>
          <a:xfrm>
            <a:off x="6754491" y="3362259"/>
            <a:ext cx="554381" cy="461665"/>
          </a:xfrm>
          <a:prstGeom prst="rect">
            <a:avLst/>
          </a:prstGeom>
          <a:noFill/>
        </p:spPr>
        <p:txBody>
          <a:bodyPr wrap="square" rtlCol="0">
            <a:spAutoFit/>
          </a:bodyPr>
          <a:lstStyle/>
          <a:p>
            <a:r>
              <a:rPr lang="ru-RU" sz="2400"/>
              <a:t>10</a:t>
            </a:r>
          </a:p>
        </p:txBody>
      </p:sp>
    </p:spTree>
    <p:extLst>
      <p:ext uri="{BB962C8B-B14F-4D97-AF65-F5344CB8AC3E}">
        <p14:creationId xmlns:p14="http://schemas.microsoft.com/office/powerpoint/2010/main" val="29254061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a:t>
            </a:r>
          </a:p>
        </p:txBody>
      </p:sp>
      <p:sp>
        <p:nvSpPr>
          <p:cNvPr id="3" name="Стрелка вправо 2"/>
          <p:cNvSpPr/>
          <p:nvPr/>
        </p:nvSpPr>
        <p:spPr>
          <a:xfrm>
            <a:off x="245354" y="3809599"/>
            <a:ext cx="11603869"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98843" y="1067000"/>
            <a:ext cx="2139249" cy="1054253"/>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7" name="Надпись 17"/>
          <p:cNvSpPr txBox="1"/>
          <p:nvPr/>
        </p:nvSpPr>
        <p:spPr>
          <a:xfrm>
            <a:off x="703987" y="2740914"/>
            <a:ext cx="3062940"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проекта контракта заказчиком</a:t>
            </a:r>
          </a:p>
        </p:txBody>
      </p:sp>
      <p:sp>
        <p:nvSpPr>
          <p:cNvPr id="54" name="Надпись 23"/>
          <p:cNvSpPr txBox="1"/>
          <p:nvPr/>
        </p:nvSpPr>
        <p:spPr>
          <a:xfrm>
            <a:off x="3492708" y="4734581"/>
            <a:ext cx="3377244" cy="13716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победителем подписанного контракта и обеспечения исполнения</a:t>
            </a:r>
          </a:p>
          <a:p>
            <a:pPr>
              <a:spcAft>
                <a:spcPts val="0"/>
              </a:spcAft>
            </a:pPr>
            <a:r>
              <a:rPr lang="ru-RU" sz="2000">
                <a:solidFill>
                  <a:schemeClr val="tx1"/>
                </a:solidFill>
                <a:effectLst/>
                <a:ea typeface="ＭＳ 明朝"/>
                <a:cs typeface="Times New Roman"/>
              </a:rPr>
              <a:t> </a:t>
            </a:r>
          </a:p>
        </p:txBody>
      </p:sp>
      <p:sp>
        <p:nvSpPr>
          <p:cNvPr id="56" name="Надпись 24"/>
          <p:cNvSpPr txBox="1"/>
          <p:nvPr/>
        </p:nvSpPr>
        <p:spPr>
          <a:xfrm>
            <a:off x="6942115" y="2469025"/>
            <a:ext cx="3276217" cy="763362"/>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подписанного контракта заказчиком</a:t>
            </a:r>
          </a:p>
          <a:p>
            <a:pPr>
              <a:spcAft>
                <a:spcPts val="0"/>
              </a:spcAft>
            </a:pPr>
            <a:r>
              <a:rPr lang="ru-RU" sz="2000">
                <a:solidFill>
                  <a:schemeClr val="tx1"/>
                </a:solidFill>
                <a:effectLst/>
                <a:ea typeface="ＭＳ 明朝"/>
                <a:cs typeface="Times New Roman"/>
              </a:rPr>
              <a:t> </a:t>
            </a:r>
          </a:p>
        </p:txBody>
      </p:sp>
      <p:sp>
        <p:nvSpPr>
          <p:cNvPr id="4" name="Стрелка вверх 3"/>
          <p:cNvSpPr/>
          <p:nvPr/>
        </p:nvSpPr>
        <p:spPr>
          <a:xfrm>
            <a:off x="187625" y="1919230"/>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 name="Стрелка вверх 56"/>
          <p:cNvSpPr/>
          <p:nvPr/>
        </p:nvSpPr>
        <p:spPr>
          <a:xfrm>
            <a:off x="3067800" y="3832127"/>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8" name="Стрелка вверх 57"/>
          <p:cNvSpPr/>
          <p:nvPr/>
        </p:nvSpPr>
        <p:spPr>
          <a:xfrm>
            <a:off x="7001560" y="3811364"/>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0" name="Стрелка вверх 59"/>
          <p:cNvSpPr/>
          <p:nvPr/>
        </p:nvSpPr>
        <p:spPr>
          <a:xfrm>
            <a:off x="10127090" y="3790600"/>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2900967" y="4660986"/>
            <a:ext cx="340658" cy="461665"/>
          </a:xfrm>
          <a:prstGeom prst="rect">
            <a:avLst/>
          </a:prstGeom>
          <a:noFill/>
        </p:spPr>
        <p:txBody>
          <a:bodyPr wrap="none" rtlCol="0">
            <a:spAutoFit/>
          </a:bodyPr>
          <a:lstStyle/>
          <a:p>
            <a:r>
              <a:rPr lang="ru-RU" sz="2400"/>
              <a:t>5</a:t>
            </a:r>
          </a:p>
        </p:txBody>
      </p:sp>
      <p:sp>
        <p:nvSpPr>
          <p:cNvPr id="7" name="TextBox 6"/>
          <p:cNvSpPr txBox="1"/>
          <p:nvPr/>
        </p:nvSpPr>
        <p:spPr>
          <a:xfrm>
            <a:off x="6754491" y="3362259"/>
            <a:ext cx="554381" cy="461665"/>
          </a:xfrm>
          <a:prstGeom prst="rect">
            <a:avLst/>
          </a:prstGeom>
          <a:noFill/>
        </p:spPr>
        <p:txBody>
          <a:bodyPr wrap="square" rtlCol="0">
            <a:spAutoFit/>
          </a:bodyPr>
          <a:lstStyle/>
          <a:p>
            <a:r>
              <a:rPr lang="ru-RU" sz="2400"/>
              <a:t>10</a:t>
            </a:r>
          </a:p>
        </p:txBody>
      </p:sp>
      <p:sp>
        <p:nvSpPr>
          <p:cNvPr id="8" name="TextBox 7"/>
          <p:cNvSpPr txBox="1"/>
          <p:nvPr/>
        </p:nvSpPr>
        <p:spPr>
          <a:xfrm>
            <a:off x="9900812" y="4603267"/>
            <a:ext cx="496650" cy="461665"/>
          </a:xfrm>
          <a:prstGeom prst="rect">
            <a:avLst/>
          </a:prstGeom>
          <a:noFill/>
        </p:spPr>
        <p:txBody>
          <a:bodyPr wrap="none" rtlCol="0">
            <a:spAutoFit/>
          </a:bodyPr>
          <a:lstStyle/>
          <a:p>
            <a:r>
              <a:rPr lang="ru-RU" sz="2400"/>
              <a:t>13</a:t>
            </a:r>
          </a:p>
        </p:txBody>
      </p:sp>
      <p:sp>
        <p:nvSpPr>
          <p:cNvPr id="10" name="Открывающая фигурная скобка 9"/>
          <p:cNvSpPr/>
          <p:nvPr/>
        </p:nvSpPr>
        <p:spPr>
          <a:xfrm rot="5400000">
            <a:off x="8298885" y="2164343"/>
            <a:ext cx="591730" cy="3102837"/>
          </a:xfrm>
          <a:prstGeom prst="leftBrace">
            <a:avLst>
              <a:gd name="adj1" fmla="val 41666"/>
              <a:gd name="adj2" fmla="val 50000"/>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2352485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a:t>
            </a:r>
          </a:p>
        </p:txBody>
      </p:sp>
      <p:sp>
        <p:nvSpPr>
          <p:cNvPr id="3" name="Стрелка вправо 2"/>
          <p:cNvSpPr/>
          <p:nvPr/>
        </p:nvSpPr>
        <p:spPr>
          <a:xfrm>
            <a:off x="245354" y="3809599"/>
            <a:ext cx="11603869"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98843" y="1067000"/>
            <a:ext cx="2139249" cy="1054253"/>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7" name="Надпись 17"/>
          <p:cNvSpPr txBox="1"/>
          <p:nvPr/>
        </p:nvSpPr>
        <p:spPr>
          <a:xfrm>
            <a:off x="703987" y="2740914"/>
            <a:ext cx="3062940"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проекта контракта заказчиком</a:t>
            </a:r>
          </a:p>
        </p:txBody>
      </p:sp>
      <p:sp>
        <p:nvSpPr>
          <p:cNvPr id="54" name="Надпись 23"/>
          <p:cNvSpPr txBox="1"/>
          <p:nvPr/>
        </p:nvSpPr>
        <p:spPr>
          <a:xfrm>
            <a:off x="3492708" y="4734581"/>
            <a:ext cx="3377244" cy="13716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победителем подписанного контракта и обеспечения исполнения</a:t>
            </a:r>
          </a:p>
          <a:p>
            <a:pPr>
              <a:spcAft>
                <a:spcPts val="0"/>
              </a:spcAft>
            </a:pPr>
            <a:r>
              <a:rPr lang="ru-RU" sz="2000">
                <a:solidFill>
                  <a:schemeClr val="tx1"/>
                </a:solidFill>
                <a:effectLst/>
                <a:ea typeface="ＭＳ 明朝"/>
                <a:cs typeface="Times New Roman"/>
              </a:rPr>
              <a:t> </a:t>
            </a:r>
          </a:p>
        </p:txBody>
      </p:sp>
      <p:sp>
        <p:nvSpPr>
          <p:cNvPr id="56" name="Надпись 24"/>
          <p:cNvSpPr txBox="1"/>
          <p:nvPr/>
        </p:nvSpPr>
        <p:spPr>
          <a:xfrm>
            <a:off x="6942115" y="2469025"/>
            <a:ext cx="3276217" cy="763362"/>
          </a:xfrm>
          <a:prstGeom prst="rect">
            <a:avLst/>
          </a:prstGeom>
          <a:ln/>
          <a:extLst>
            <a:ext uri="{C572A759-6A51-4108-AA02-DFA0A04FC94B}">
              <ma14:wrappingTextBoxFlag xmlns="" xmlns:ma14="http://schemas.microsoft.com/office/mac/drawingml/2011/main"/>
            </a:ext>
          </a:extLst>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Размещение подписанного контракта заказчиком</a:t>
            </a:r>
          </a:p>
          <a:p>
            <a:pPr>
              <a:spcAft>
                <a:spcPts val="0"/>
              </a:spcAft>
            </a:pPr>
            <a:r>
              <a:rPr lang="ru-RU" sz="2000">
                <a:solidFill>
                  <a:schemeClr val="tx1"/>
                </a:solidFill>
                <a:effectLst/>
                <a:ea typeface="ＭＳ 明朝"/>
                <a:cs typeface="Times New Roman"/>
              </a:rPr>
              <a:t> </a:t>
            </a:r>
          </a:p>
        </p:txBody>
      </p:sp>
      <p:sp>
        <p:nvSpPr>
          <p:cNvPr id="4" name="Стрелка вверх 3"/>
          <p:cNvSpPr/>
          <p:nvPr/>
        </p:nvSpPr>
        <p:spPr>
          <a:xfrm>
            <a:off x="187625" y="1919230"/>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 name="Стрелка вверх 56"/>
          <p:cNvSpPr/>
          <p:nvPr/>
        </p:nvSpPr>
        <p:spPr>
          <a:xfrm>
            <a:off x="3067800" y="3832127"/>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8" name="Стрелка вверх 57"/>
          <p:cNvSpPr/>
          <p:nvPr/>
        </p:nvSpPr>
        <p:spPr>
          <a:xfrm>
            <a:off x="7001560" y="3811364"/>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0" name="Стрелка вверх 59"/>
          <p:cNvSpPr/>
          <p:nvPr/>
        </p:nvSpPr>
        <p:spPr>
          <a:xfrm>
            <a:off x="10127090" y="3790600"/>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2900967" y="4660986"/>
            <a:ext cx="340658" cy="461665"/>
          </a:xfrm>
          <a:prstGeom prst="rect">
            <a:avLst/>
          </a:prstGeom>
          <a:noFill/>
        </p:spPr>
        <p:txBody>
          <a:bodyPr wrap="none" rtlCol="0">
            <a:spAutoFit/>
          </a:bodyPr>
          <a:lstStyle/>
          <a:p>
            <a:r>
              <a:rPr lang="ru-RU" sz="2400"/>
              <a:t>5</a:t>
            </a:r>
          </a:p>
        </p:txBody>
      </p:sp>
      <p:sp>
        <p:nvSpPr>
          <p:cNvPr id="7" name="TextBox 6"/>
          <p:cNvSpPr txBox="1"/>
          <p:nvPr/>
        </p:nvSpPr>
        <p:spPr>
          <a:xfrm>
            <a:off x="6754491" y="3362259"/>
            <a:ext cx="554381" cy="461665"/>
          </a:xfrm>
          <a:prstGeom prst="rect">
            <a:avLst/>
          </a:prstGeom>
          <a:noFill/>
        </p:spPr>
        <p:txBody>
          <a:bodyPr wrap="square" rtlCol="0">
            <a:spAutoFit/>
          </a:bodyPr>
          <a:lstStyle/>
          <a:p>
            <a:r>
              <a:rPr lang="ru-RU" sz="2400"/>
              <a:t>10</a:t>
            </a:r>
          </a:p>
        </p:txBody>
      </p:sp>
      <p:sp>
        <p:nvSpPr>
          <p:cNvPr id="8" name="TextBox 7"/>
          <p:cNvSpPr txBox="1"/>
          <p:nvPr/>
        </p:nvSpPr>
        <p:spPr>
          <a:xfrm>
            <a:off x="9900812" y="4603267"/>
            <a:ext cx="496650" cy="461665"/>
          </a:xfrm>
          <a:prstGeom prst="rect">
            <a:avLst/>
          </a:prstGeom>
          <a:noFill/>
        </p:spPr>
        <p:txBody>
          <a:bodyPr wrap="none" rtlCol="0">
            <a:spAutoFit/>
          </a:bodyPr>
          <a:lstStyle/>
          <a:p>
            <a:r>
              <a:rPr lang="ru-RU" sz="2400"/>
              <a:t>13</a:t>
            </a:r>
          </a:p>
        </p:txBody>
      </p:sp>
      <p:sp>
        <p:nvSpPr>
          <p:cNvPr id="10" name="Открывающая фигурная скобка 9"/>
          <p:cNvSpPr/>
          <p:nvPr/>
        </p:nvSpPr>
        <p:spPr>
          <a:xfrm rot="5400000">
            <a:off x="8298885" y="2164343"/>
            <a:ext cx="591730" cy="3102837"/>
          </a:xfrm>
          <a:prstGeom prst="leftBrace">
            <a:avLst>
              <a:gd name="adj1" fmla="val 41666"/>
              <a:gd name="adj2" fmla="val 50000"/>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6" name="TextBox 5"/>
          <p:cNvSpPr txBox="1"/>
          <p:nvPr/>
        </p:nvSpPr>
        <p:spPr>
          <a:xfrm>
            <a:off x="8800536" y="5483513"/>
            <a:ext cx="3160541" cy="461665"/>
          </a:xfrm>
          <a:prstGeom prst="rect">
            <a:avLst/>
          </a:prstGeom>
          <a:noFill/>
        </p:spPr>
        <p:txBody>
          <a:bodyPr wrap="none" rtlCol="0">
            <a:spAutoFit/>
          </a:bodyPr>
          <a:lstStyle/>
          <a:p>
            <a:r>
              <a:rPr lang="ru-RU" sz="2400" b="1"/>
              <a:t>КОНТРАКТ ЗАКЛЮЧЕН</a:t>
            </a:r>
          </a:p>
        </p:txBody>
      </p:sp>
    </p:spTree>
    <p:extLst>
      <p:ext uri="{BB962C8B-B14F-4D97-AF65-F5344CB8AC3E}">
        <p14:creationId xmlns:p14="http://schemas.microsoft.com/office/powerpoint/2010/main" val="21997556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 с протоколом разногласий</a:t>
            </a:r>
          </a:p>
        </p:txBody>
      </p:sp>
      <p:sp>
        <p:nvSpPr>
          <p:cNvPr id="3" name="Стрелка вправо 2"/>
          <p:cNvSpPr/>
          <p:nvPr/>
        </p:nvSpPr>
        <p:spPr>
          <a:xfrm>
            <a:off x="144327" y="3203527"/>
            <a:ext cx="12163135"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69977" y="677382"/>
            <a:ext cx="2139249" cy="1068684"/>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 name="Стрелка вверх 3"/>
          <p:cNvSpPr/>
          <p:nvPr/>
        </p:nvSpPr>
        <p:spPr>
          <a:xfrm>
            <a:off x="115462" y="1284296"/>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620877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 с протоколом разногласий</a:t>
            </a:r>
          </a:p>
        </p:txBody>
      </p:sp>
      <p:sp>
        <p:nvSpPr>
          <p:cNvPr id="3" name="Стрелка вправо 2"/>
          <p:cNvSpPr/>
          <p:nvPr/>
        </p:nvSpPr>
        <p:spPr>
          <a:xfrm>
            <a:off x="144327" y="3203527"/>
            <a:ext cx="12163135"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69977" y="677382"/>
            <a:ext cx="2139249" cy="1068684"/>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7" name="Надпись 17"/>
          <p:cNvSpPr txBox="1"/>
          <p:nvPr/>
        </p:nvSpPr>
        <p:spPr>
          <a:xfrm>
            <a:off x="187625" y="2250285"/>
            <a:ext cx="2482419"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a:solidFill>
                  <a:schemeClr val="tx1"/>
                </a:solidFill>
                <a:effectLst/>
                <a:ea typeface="ＭＳ 明朝"/>
                <a:cs typeface="Times New Roman"/>
              </a:rPr>
              <a:t>Размещение проекта контракта заказчиком</a:t>
            </a:r>
          </a:p>
        </p:txBody>
      </p:sp>
      <p:sp>
        <p:nvSpPr>
          <p:cNvPr id="4" name="Стрелка вверх 3"/>
          <p:cNvSpPr/>
          <p:nvPr/>
        </p:nvSpPr>
        <p:spPr>
          <a:xfrm>
            <a:off x="115462" y="1284296"/>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 name="Стрелка вверх 56"/>
          <p:cNvSpPr/>
          <p:nvPr/>
        </p:nvSpPr>
        <p:spPr>
          <a:xfrm>
            <a:off x="2274003" y="3168334"/>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2078304" y="4011623"/>
            <a:ext cx="340658" cy="461665"/>
          </a:xfrm>
          <a:prstGeom prst="rect">
            <a:avLst/>
          </a:prstGeom>
          <a:noFill/>
        </p:spPr>
        <p:txBody>
          <a:bodyPr wrap="none" rtlCol="0">
            <a:spAutoFit/>
          </a:bodyPr>
          <a:lstStyle/>
          <a:p>
            <a:r>
              <a:rPr lang="ru-RU" sz="2400"/>
              <a:t>5</a:t>
            </a:r>
          </a:p>
        </p:txBody>
      </p:sp>
    </p:spTree>
    <p:extLst>
      <p:ext uri="{BB962C8B-B14F-4D97-AF65-F5344CB8AC3E}">
        <p14:creationId xmlns:p14="http://schemas.microsoft.com/office/powerpoint/2010/main" val="16872264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 с протоколом разногласий</a:t>
            </a:r>
          </a:p>
        </p:txBody>
      </p:sp>
      <p:sp>
        <p:nvSpPr>
          <p:cNvPr id="3" name="Стрелка вправо 2"/>
          <p:cNvSpPr/>
          <p:nvPr/>
        </p:nvSpPr>
        <p:spPr>
          <a:xfrm>
            <a:off x="144327" y="3203527"/>
            <a:ext cx="12163135"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69977" y="677382"/>
            <a:ext cx="2139249" cy="1068684"/>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7" name="Надпись 17"/>
          <p:cNvSpPr txBox="1"/>
          <p:nvPr/>
        </p:nvSpPr>
        <p:spPr>
          <a:xfrm>
            <a:off x="187625" y="2250285"/>
            <a:ext cx="2482419"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a:solidFill>
                  <a:schemeClr val="tx1"/>
                </a:solidFill>
                <a:effectLst/>
                <a:ea typeface="ＭＳ 明朝"/>
                <a:cs typeface="Times New Roman"/>
              </a:rPr>
              <a:t>Размещение проекта контракта заказчиком</a:t>
            </a:r>
          </a:p>
        </p:txBody>
      </p:sp>
      <p:sp>
        <p:nvSpPr>
          <p:cNvPr id="4" name="Стрелка вверх 3"/>
          <p:cNvSpPr/>
          <p:nvPr/>
        </p:nvSpPr>
        <p:spPr>
          <a:xfrm>
            <a:off x="115462" y="1284296"/>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 name="Стрелка вверх 56"/>
          <p:cNvSpPr/>
          <p:nvPr/>
        </p:nvSpPr>
        <p:spPr>
          <a:xfrm>
            <a:off x="2274003" y="3168334"/>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8" name="Стрелка вверх 57"/>
          <p:cNvSpPr/>
          <p:nvPr/>
        </p:nvSpPr>
        <p:spPr>
          <a:xfrm>
            <a:off x="4158325" y="3147571"/>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2078304" y="4011623"/>
            <a:ext cx="340658" cy="461665"/>
          </a:xfrm>
          <a:prstGeom prst="rect">
            <a:avLst/>
          </a:prstGeom>
          <a:noFill/>
        </p:spPr>
        <p:txBody>
          <a:bodyPr wrap="none" rtlCol="0">
            <a:spAutoFit/>
          </a:bodyPr>
          <a:lstStyle/>
          <a:p>
            <a:r>
              <a:rPr lang="ru-RU" sz="2400"/>
              <a:t>5</a:t>
            </a:r>
          </a:p>
        </p:txBody>
      </p:sp>
      <p:sp>
        <p:nvSpPr>
          <p:cNvPr id="7" name="TextBox 6"/>
          <p:cNvSpPr txBox="1"/>
          <p:nvPr/>
        </p:nvSpPr>
        <p:spPr>
          <a:xfrm>
            <a:off x="3911255" y="3968334"/>
            <a:ext cx="554381" cy="461665"/>
          </a:xfrm>
          <a:prstGeom prst="rect">
            <a:avLst/>
          </a:prstGeom>
          <a:noFill/>
        </p:spPr>
        <p:txBody>
          <a:bodyPr wrap="square" rtlCol="0">
            <a:spAutoFit/>
          </a:bodyPr>
          <a:lstStyle/>
          <a:p>
            <a:r>
              <a:rPr lang="ru-RU" sz="2400"/>
              <a:t>10</a:t>
            </a:r>
          </a:p>
        </p:txBody>
      </p:sp>
      <p:sp>
        <p:nvSpPr>
          <p:cNvPr id="27" name="Скругленная прямоугольная выноска 26"/>
          <p:cNvSpPr/>
          <p:nvPr/>
        </p:nvSpPr>
        <p:spPr>
          <a:xfrm>
            <a:off x="1090525" y="4798958"/>
            <a:ext cx="3103024" cy="1038981"/>
          </a:xfrm>
          <a:prstGeom prst="wedgeRoundRectCallout">
            <a:avLst>
              <a:gd name="adj1" fmla="val 13226"/>
              <a:gd name="adj2" fmla="val -14155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spcAft>
                <a:spcPts val="0"/>
              </a:spcAft>
            </a:pPr>
            <a:r>
              <a:rPr lang="ru-RU">
                <a:ea typeface="ＭＳ 明朝"/>
                <a:cs typeface="Times New Roman"/>
              </a:rPr>
              <a:t>Размещение протокола разногласий поставщиком</a:t>
            </a:r>
          </a:p>
        </p:txBody>
      </p:sp>
    </p:spTree>
    <p:extLst>
      <p:ext uri="{BB962C8B-B14F-4D97-AF65-F5344CB8AC3E}">
        <p14:creationId xmlns:p14="http://schemas.microsoft.com/office/powerpoint/2010/main" val="376461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35" y="-15434"/>
            <a:ext cx="12158464" cy="797900"/>
          </a:xfrm>
        </p:spPr>
        <p:txBody>
          <a:bodyPr/>
          <a:lstStyle/>
          <a:p>
            <a:r>
              <a:rPr lang="ru-RU" sz="3200" b="1" dirty="0">
                <a:solidFill>
                  <a:srgbClr val="7030A0"/>
                </a:solidFill>
              </a:rPr>
              <a:t>Процедура заключения контракта с протоколом разногласий</a:t>
            </a:r>
          </a:p>
        </p:txBody>
      </p:sp>
      <p:sp>
        <p:nvSpPr>
          <p:cNvPr id="3" name="Стрелка вправо 2"/>
          <p:cNvSpPr/>
          <p:nvPr/>
        </p:nvSpPr>
        <p:spPr>
          <a:xfrm>
            <a:off x="144327" y="3203527"/>
            <a:ext cx="12163135" cy="76480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Надпись 16"/>
          <p:cNvSpPr txBox="1"/>
          <p:nvPr/>
        </p:nvSpPr>
        <p:spPr>
          <a:xfrm>
            <a:off x="169977" y="677382"/>
            <a:ext cx="2139249" cy="1068684"/>
          </a:xfrm>
          <a:prstGeom prst="rect">
            <a:avLst/>
          </a:prstGeom>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sz="2000">
                <a:solidFill>
                  <a:schemeClr val="tx1"/>
                </a:solidFill>
                <a:effectLst/>
                <a:ea typeface="ＭＳ 明朝"/>
                <a:cs typeface="Times New Roman"/>
              </a:rPr>
              <a:t>Дата размещения итогового протокола</a:t>
            </a:r>
          </a:p>
        </p:txBody>
      </p:sp>
      <p:sp>
        <p:nvSpPr>
          <p:cNvPr id="47" name="Надпись 17"/>
          <p:cNvSpPr txBox="1"/>
          <p:nvPr/>
        </p:nvSpPr>
        <p:spPr>
          <a:xfrm>
            <a:off x="187625" y="2250285"/>
            <a:ext cx="2482419" cy="9144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ru-RU">
                <a:solidFill>
                  <a:schemeClr val="tx1"/>
                </a:solidFill>
                <a:effectLst/>
                <a:ea typeface="ＭＳ 明朝"/>
                <a:cs typeface="Times New Roman"/>
              </a:rPr>
              <a:t>Размещение проекта контракта заказчиком</a:t>
            </a:r>
          </a:p>
        </p:txBody>
      </p:sp>
      <p:sp>
        <p:nvSpPr>
          <p:cNvPr id="4" name="Стрелка вверх 3"/>
          <p:cNvSpPr/>
          <p:nvPr/>
        </p:nvSpPr>
        <p:spPr>
          <a:xfrm>
            <a:off x="115462" y="1284296"/>
            <a:ext cx="89017" cy="246758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7" name="Стрелка вверх 56"/>
          <p:cNvSpPr/>
          <p:nvPr/>
        </p:nvSpPr>
        <p:spPr>
          <a:xfrm>
            <a:off x="2274003" y="3168334"/>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8" name="Стрелка вверх 57"/>
          <p:cNvSpPr/>
          <p:nvPr/>
        </p:nvSpPr>
        <p:spPr>
          <a:xfrm>
            <a:off x="4158325" y="3147571"/>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0" name="Стрелка вверх 59"/>
          <p:cNvSpPr/>
          <p:nvPr/>
        </p:nvSpPr>
        <p:spPr>
          <a:xfrm>
            <a:off x="5999346" y="3198958"/>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 name="TextBox 4"/>
          <p:cNvSpPr txBox="1"/>
          <p:nvPr/>
        </p:nvSpPr>
        <p:spPr>
          <a:xfrm>
            <a:off x="2078304" y="4011623"/>
            <a:ext cx="340658" cy="461665"/>
          </a:xfrm>
          <a:prstGeom prst="rect">
            <a:avLst/>
          </a:prstGeom>
          <a:noFill/>
        </p:spPr>
        <p:txBody>
          <a:bodyPr wrap="none" rtlCol="0">
            <a:spAutoFit/>
          </a:bodyPr>
          <a:lstStyle/>
          <a:p>
            <a:r>
              <a:rPr lang="ru-RU" sz="2400"/>
              <a:t>5</a:t>
            </a:r>
          </a:p>
        </p:txBody>
      </p:sp>
      <p:sp>
        <p:nvSpPr>
          <p:cNvPr id="7" name="TextBox 6"/>
          <p:cNvSpPr txBox="1"/>
          <p:nvPr/>
        </p:nvSpPr>
        <p:spPr>
          <a:xfrm>
            <a:off x="3911255" y="3968334"/>
            <a:ext cx="554381" cy="461665"/>
          </a:xfrm>
          <a:prstGeom prst="rect">
            <a:avLst/>
          </a:prstGeom>
          <a:noFill/>
        </p:spPr>
        <p:txBody>
          <a:bodyPr wrap="square" rtlCol="0">
            <a:spAutoFit/>
          </a:bodyPr>
          <a:lstStyle/>
          <a:p>
            <a:r>
              <a:rPr lang="ru-RU" sz="2400"/>
              <a:t>10</a:t>
            </a:r>
          </a:p>
        </p:txBody>
      </p:sp>
      <p:sp>
        <p:nvSpPr>
          <p:cNvPr id="8" name="TextBox 7"/>
          <p:cNvSpPr txBox="1"/>
          <p:nvPr/>
        </p:nvSpPr>
        <p:spPr>
          <a:xfrm>
            <a:off x="5801933" y="3939473"/>
            <a:ext cx="548648" cy="523220"/>
          </a:xfrm>
          <a:prstGeom prst="rect">
            <a:avLst/>
          </a:prstGeom>
          <a:noFill/>
        </p:spPr>
        <p:txBody>
          <a:bodyPr wrap="none" rtlCol="0">
            <a:spAutoFit/>
          </a:bodyPr>
          <a:lstStyle/>
          <a:p>
            <a:r>
              <a:rPr lang="ru-RU" sz="2800" b="1">
                <a:solidFill>
                  <a:srgbClr val="FF0000"/>
                </a:solidFill>
              </a:rPr>
              <a:t>13</a:t>
            </a:r>
          </a:p>
        </p:txBody>
      </p:sp>
      <p:sp>
        <p:nvSpPr>
          <p:cNvPr id="16" name="Стрелка вверх 15"/>
          <p:cNvSpPr/>
          <p:nvPr/>
        </p:nvSpPr>
        <p:spPr>
          <a:xfrm>
            <a:off x="7710476" y="3192625"/>
            <a:ext cx="45719" cy="81443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7" name="TextBox 16"/>
          <p:cNvSpPr txBox="1"/>
          <p:nvPr/>
        </p:nvSpPr>
        <p:spPr>
          <a:xfrm>
            <a:off x="7541928" y="4005290"/>
            <a:ext cx="496650" cy="461665"/>
          </a:xfrm>
          <a:prstGeom prst="rect">
            <a:avLst/>
          </a:prstGeom>
          <a:noFill/>
        </p:spPr>
        <p:txBody>
          <a:bodyPr wrap="none" rtlCol="0">
            <a:spAutoFit/>
          </a:bodyPr>
          <a:lstStyle/>
          <a:p>
            <a:r>
              <a:rPr lang="ru-RU" sz="2400"/>
              <a:t>16</a:t>
            </a:r>
          </a:p>
        </p:txBody>
      </p:sp>
      <p:sp>
        <p:nvSpPr>
          <p:cNvPr id="6" name="TextBox 5"/>
          <p:cNvSpPr txBox="1"/>
          <p:nvPr/>
        </p:nvSpPr>
        <p:spPr>
          <a:xfrm>
            <a:off x="202058" y="5842337"/>
            <a:ext cx="11531706" cy="1015663"/>
          </a:xfrm>
          <a:prstGeom prst="rect">
            <a:avLst/>
          </a:prstGeom>
          <a:noFill/>
        </p:spPr>
        <p:txBody>
          <a:bodyPr wrap="square" rtlCol="0">
            <a:spAutoFit/>
          </a:bodyPr>
          <a:lstStyle/>
          <a:p>
            <a:r>
              <a:rPr lang="ru-RU" sz="2000" b="1">
                <a:ea typeface="ＭＳ 明朝"/>
                <a:cs typeface="Times New Roman"/>
              </a:rPr>
              <a:t>В случае наличия разногласий победитель составляет протокол разногласий и  размещает его в  ЕИС в течение 13 дней после итогового протокола</a:t>
            </a:r>
          </a:p>
          <a:p>
            <a:endParaRPr lang="ru-RU" sz="2000" b="1"/>
          </a:p>
        </p:txBody>
      </p:sp>
      <p:sp>
        <p:nvSpPr>
          <p:cNvPr id="11" name="Скругленная прямоугольная выноска 10"/>
          <p:cNvSpPr/>
          <p:nvPr/>
        </p:nvSpPr>
        <p:spPr>
          <a:xfrm>
            <a:off x="5700906" y="808097"/>
            <a:ext cx="3103024" cy="1038981"/>
          </a:xfrm>
          <a:prstGeom prst="wedgeRoundRectCallout">
            <a:avLst>
              <a:gd name="adj1" fmla="val -17006"/>
              <a:gd name="adj2" fmla="val 152886"/>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a:ea typeface="ＭＳ 明朝"/>
                <a:cs typeface="Times New Roman"/>
              </a:rPr>
              <a:t>Размещение доработанного проекта контракта заказчиком</a:t>
            </a:r>
          </a:p>
        </p:txBody>
      </p:sp>
      <p:sp>
        <p:nvSpPr>
          <p:cNvPr id="27" name="Скругленная прямоугольная выноска 26"/>
          <p:cNvSpPr/>
          <p:nvPr/>
        </p:nvSpPr>
        <p:spPr>
          <a:xfrm>
            <a:off x="1090525" y="4798958"/>
            <a:ext cx="3103024" cy="1038981"/>
          </a:xfrm>
          <a:prstGeom prst="wedgeRoundRectCallout">
            <a:avLst>
              <a:gd name="adj1" fmla="val 13226"/>
              <a:gd name="adj2" fmla="val -14155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spcAft>
                <a:spcPts val="0"/>
              </a:spcAft>
            </a:pPr>
            <a:r>
              <a:rPr lang="ru-RU">
                <a:ea typeface="ＭＳ 明朝"/>
                <a:cs typeface="Times New Roman"/>
              </a:rPr>
              <a:t>Размещение протокола разногласий поставщиком</a:t>
            </a:r>
          </a:p>
        </p:txBody>
      </p:sp>
    </p:spTree>
    <p:extLst>
      <p:ext uri="{BB962C8B-B14F-4D97-AF65-F5344CB8AC3E}">
        <p14:creationId xmlns:p14="http://schemas.microsoft.com/office/powerpoint/2010/main" val="4028769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2010</TotalTime>
  <Words>20322</Words>
  <Application>Microsoft Office PowerPoint</Application>
  <PresentationFormat>Широкоэкранный</PresentationFormat>
  <Paragraphs>1601</Paragraphs>
  <Slides>138</Slides>
  <Notes>55</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1</vt:i4>
      </vt:variant>
      <vt:variant>
        <vt:lpstr>Внедренные серверы OLE</vt:lpstr>
      </vt:variant>
      <vt:variant>
        <vt:i4>1</vt:i4>
      </vt:variant>
      <vt:variant>
        <vt:lpstr>Заголовки слайдов</vt:lpstr>
      </vt:variant>
      <vt:variant>
        <vt:i4>138</vt:i4>
      </vt:variant>
    </vt:vector>
  </HeadingPairs>
  <TitlesOfParts>
    <vt:vector size="151" baseType="lpstr">
      <vt:lpstr>Algerian</vt:lpstr>
      <vt:lpstr>Arial</vt:lpstr>
      <vt:lpstr>Arial Italic</vt:lpstr>
      <vt:lpstr>Calibri</vt:lpstr>
      <vt:lpstr>Calibri Light</vt:lpstr>
      <vt:lpstr>Cuprum</vt:lpstr>
      <vt:lpstr>Myriad Pro</vt:lpstr>
      <vt:lpstr>Shruti</vt:lpstr>
      <vt:lpstr>Tahoma</vt:lpstr>
      <vt:lpstr>Times New Roman</vt:lpstr>
      <vt:lpstr>Wingdings</vt:lpstr>
      <vt:lpstr>Тема Office</vt:lpstr>
      <vt:lpstr>think-cell Slide</vt:lpstr>
      <vt:lpstr>  Контрактная система в сфере государственных закупок  </vt:lpstr>
      <vt:lpstr>Нормативная база</vt:lpstr>
      <vt:lpstr>План лекции:</vt:lpstr>
      <vt:lpstr>Заказчики и участники</vt:lpstr>
      <vt:lpstr>Что такое закупка</vt:lpstr>
      <vt:lpstr>ЕИС</vt:lpstr>
      <vt:lpstr>Презентация PowerPoint</vt:lpstr>
      <vt:lpstr>Единая информационная система</vt:lpstr>
      <vt:lpstr>Способы определения поставщиков</vt:lpstr>
      <vt:lpstr>Способы определения поставщиков</vt:lpstr>
      <vt:lpstr>Способы определения поставщиков</vt:lpstr>
      <vt:lpstr>Алгоритм действий по достижению целей закупок</vt:lpstr>
      <vt:lpstr>Планирование</vt:lpstr>
      <vt:lpstr>Планирование закупок </vt:lpstr>
      <vt:lpstr>Планирование, нормирование, обоснование</vt:lpstr>
      <vt:lpstr>План закупок</vt:lpstr>
      <vt:lpstr>План-график</vt:lpstr>
      <vt:lpstr>План-график</vt:lpstr>
      <vt:lpstr>Электронный аукцион</vt:lpstr>
      <vt:lpstr>Требования к участникам</vt:lpstr>
      <vt:lpstr>Требования к участникам</vt:lpstr>
      <vt:lpstr>Презентация PowerPoint</vt:lpstr>
      <vt:lpstr>Контрактная служба заказчика</vt:lpstr>
      <vt:lpstr>Лот</vt:lpstr>
      <vt:lpstr>Классификация потребности 1</vt:lpstr>
      <vt:lpstr>Классификация потребности 2</vt:lpstr>
      <vt:lpstr>Классификация потребности 3</vt:lpstr>
      <vt:lpstr>Классификация потребности 4</vt:lpstr>
      <vt:lpstr>Классификация потребности 5</vt:lpstr>
      <vt:lpstr>Обоснование НМЦ</vt:lpstr>
      <vt:lpstr>Метод анализа рынка</vt:lpstr>
      <vt:lpstr>Метод сопоставимых рыночных цен</vt:lpstr>
      <vt:lpstr>В целях получения ценовой информации:</vt:lpstr>
      <vt:lpstr>Нормативный метод</vt:lpstr>
      <vt:lpstr> Тарифный метод</vt:lpstr>
      <vt:lpstr>Тарифный метод</vt:lpstr>
      <vt:lpstr>Проектно-сметный  метод</vt:lpstr>
      <vt:lpstr>Затратный метод</vt:lpstr>
      <vt:lpstr>Презентация PowerPoint</vt:lpstr>
      <vt:lpstr>Способы определения поставщиков</vt:lpstr>
      <vt:lpstr>Способы определения поставщиков</vt:lpstr>
      <vt:lpstr>Способы определения поставщиков</vt:lpstr>
      <vt:lpstr>Способы определения поставщиков</vt:lpstr>
      <vt:lpstr>Способы определения поставщиков</vt:lpstr>
      <vt:lpstr>Способы определения поставщиков</vt:lpstr>
      <vt:lpstr>Способы определения поставщиков</vt:lpstr>
      <vt:lpstr>Презентация PowerPoint</vt:lpstr>
      <vt:lpstr>Способы определения поставщиков</vt:lpstr>
      <vt:lpstr>Презентация PowerPoint</vt:lpstr>
      <vt:lpstr>Презентация PowerPoint</vt:lpstr>
      <vt:lpstr>Способы обеспечения заявок</vt:lpstr>
      <vt:lpstr>Размеры обеспечения заявок (% от НМЦК)</vt:lpstr>
      <vt:lpstr>Возврат обеспечения заявки</vt:lpstr>
      <vt:lpstr>Обеспечение заявки не возвращается в случаях:</vt:lpstr>
      <vt:lpstr>Обеспечение исполнения контракта</vt:lpstr>
      <vt:lpstr>Обеспечение исполнения контракта</vt:lpstr>
      <vt:lpstr>Реестр банковских гарантий (ч.8 ст. 45 44-ФЗ)</vt:lpstr>
      <vt:lpstr>Правила лотовой закупки</vt:lpstr>
      <vt:lpstr>Основные принципы разбивки закупки на лоты</vt:lpstr>
      <vt:lpstr>Установленные ЗАКАЗЧИКОМ требования к качеству, техническим характеристикам товара, работы, услуги, к их безопасности, к функциональным характеристикам (потребительским свойствам) товара, к размерам, упаковке, отгрузке товара, к результатам работы (услуги) и иные требования, связанные с определением соответствия поставляемого товара, выполняемой работы, оказываемой услуги потребностям заказчика  - ТЕХНИЧЕСКОЕ ЗАДАНИЕ  (по сути – описание предмета закупки)</vt:lpstr>
      <vt:lpstr>«Баланс» задач при формировании ТЗ</vt:lpstr>
      <vt:lpstr>Требования к содержанию ТЗ</vt:lpstr>
      <vt:lpstr>Ясное и четкое описание технических требований</vt:lpstr>
      <vt:lpstr>УКАЗАНИЕ ТОВАРНЫХ ЗНАКОВ</vt:lpstr>
      <vt:lpstr>Определение объема закупки путем указания:</vt:lpstr>
      <vt:lpstr>Электронный аукцион</vt:lpstr>
      <vt:lpstr>ЭТП. Электронный документооборот</vt:lpstr>
      <vt:lpstr>Презентация PowerPoint</vt:lpstr>
      <vt:lpstr>Извещение</vt:lpstr>
      <vt:lpstr>Аукционная документация</vt:lpstr>
      <vt:lpstr>Презентация PowerPoint</vt:lpstr>
      <vt:lpstr>Подача заявки</vt:lpstr>
      <vt:lpstr>Презентация PowerPoint</vt:lpstr>
      <vt:lpstr>Заявка. 1я часть.</vt:lpstr>
      <vt:lpstr>Презентация PowerPoint</vt:lpstr>
      <vt:lpstr>Порядок рассмотрения 1х частей заявок</vt:lpstr>
      <vt:lpstr>Причины отклонения заявки</vt:lpstr>
      <vt:lpstr>Что проверяет заказчик?</vt:lpstr>
      <vt:lpstr>Решение о допуске к участию</vt:lpstr>
      <vt:lpstr>Решение о допуске к участию</vt:lpstr>
      <vt:lpstr>Электронный аукцион. Торги </vt:lpstr>
      <vt:lpstr>Сроки процедуры ЭА</vt:lpstr>
      <vt:lpstr>Торги закончились</vt:lpstr>
      <vt:lpstr>Рассмотрение 2х частей</vt:lpstr>
      <vt:lpstr> Рассмотрение 2х частей</vt:lpstr>
      <vt:lpstr>Причины отклонения заявки</vt:lpstr>
      <vt:lpstr>Протокол подведения итогов аукциона</vt:lpstr>
      <vt:lpstr>Антидемпинговые меры</vt:lpstr>
      <vt:lpstr>Антидемпинговые меры</vt:lpstr>
      <vt:lpstr>Заключение контракта в электронной форме</vt:lpstr>
      <vt:lpstr>Процедура заключения контракта</vt:lpstr>
      <vt:lpstr>Процедура заключения контракта</vt:lpstr>
      <vt:lpstr>Процедура заключения контракта</vt:lpstr>
      <vt:lpstr>Процедура заключения контракта</vt:lpstr>
      <vt:lpstr>Процедура заключения контракта</vt:lpstr>
      <vt:lpstr>Процедура заключения контракта с протоколом разногласий</vt:lpstr>
      <vt:lpstr>Процедура заключения контракта с протоколом разногласий</vt:lpstr>
      <vt:lpstr>Процедура заключения контракта с протоколом разногласий</vt:lpstr>
      <vt:lpstr>Процедура заключения контракта с протоколом разногласий</vt:lpstr>
      <vt:lpstr>Процедура заключения контракта с протоколом разногласий</vt:lpstr>
      <vt:lpstr>Процедура заключения контракта с протоколом разногласий</vt:lpstr>
      <vt:lpstr>Процедура заключения контракта с протоколом разногласий</vt:lpstr>
      <vt:lpstr>Отказ от заключения контракта</vt:lpstr>
      <vt:lpstr>Обеспечение исполнения контракта</vt:lpstr>
      <vt:lpstr>Несостоявшийся аукцион</vt:lpstr>
      <vt:lpstr>Несостоявшийся аукцион</vt:lpstr>
      <vt:lpstr>Уклонение от заключения контракта</vt:lpstr>
      <vt:lpstr>Презентация PowerPoint</vt:lpstr>
      <vt:lpstr>Обязательные условия контракта</vt:lpstr>
      <vt:lpstr>Обязательные условия контракта</vt:lpstr>
      <vt:lpstr>Обязательные условия контракта</vt:lpstr>
      <vt:lpstr>Изменение условий контракта</vt:lpstr>
      <vt:lpstr>Изменение условий контракта</vt:lpstr>
      <vt:lpstr>Презентация PowerPoint</vt:lpstr>
      <vt:lpstr>Презентация PowerPoint</vt:lpstr>
      <vt:lpstr>Ответственность</vt:lpstr>
      <vt:lpstr>Ответственность</vt:lpstr>
      <vt:lpstr>Ответственность</vt:lpstr>
      <vt:lpstr>Обязательное условие</vt:lpstr>
      <vt:lpstr>Условия оплаты </vt:lpstr>
      <vt:lpstr>Важно</vt:lpstr>
      <vt:lpstr>Расторжение контракта</vt:lpstr>
      <vt:lpstr>Основания для расторжения контракта в одностороннем порядке</vt:lpstr>
      <vt:lpstr>Презентация PowerPoint</vt:lpstr>
      <vt:lpstr>Неотъемлемые части договора </vt:lpstr>
      <vt:lpstr>Отчет о результатах исполнения контракта</vt:lpstr>
      <vt:lpstr>Презентация PowerPoint</vt:lpstr>
      <vt:lpstr>Презентация PowerPoint</vt:lpstr>
      <vt:lpstr>Статья 2. Правовая основа закупки товаров, работ, услуг</vt:lpstr>
      <vt:lpstr>Статья 3. Принципы и основные положения закупки товаров, работ, услуг</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Благодарю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Users</dc:creator>
  <cp:lastModifiedBy>Ирина Краснопеева</cp:lastModifiedBy>
  <cp:revision>133</cp:revision>
  <dcterms:created xsi:type="dcterms:W3CDTF">2015-11-13T09:18:46Z</dcterms:created>
  <dcterms:modified xsi:type="dcterms:W3CDTF">2024-03-25T23:07:22Z</dcterms:modified>
</cp:coreProperties>
</file>