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6" r:id="rId3"/>
    <p:sldId id="258" r:id="rId4"/>
    <p:sldId id="263" r:id="rId5"/>
    <p:sldId id="262" r:id="rId6"/>
    <p:sldId id="264" r:id="rId7"/>
    <p:sldId id="266" r:id="rId8"/>
    <p:sldId id="267" r:id="rId9"/>
    <p:sldId id="272" r:id="rId10"/>
    <p:sldId id="268" r:id="rId11"/>
    <p:sldId id="269" r:id="rId12"/>
    <p:sldId id="273" r:id="rId13"/>
    <p:sldId id="274" r:id="rId14"/>
    <p:sldId id="270" r:id="rId15"/>
    <p:sldId id="275" r:id="rId16"/>
    <p:sldId id="277" r:id="rId17"/>
    <p:sldId id="278" r:id="rId18"/>
    <p:sldId id="279" r:id="rId19"/>
    <p:sldId id="280" r:id="rId20"/>
    <p:sldId id="281" r:id="rId21"/>
    <p:sldId id="297" r:id="rId22"/>
    <p:sldId id="298" r:id="rId23"/>
    <p:sldId id="299" r:id="rId24"/>
    <p:sldId id="282" r:id="rId25"/>
    <p:sldId id="283" r:id="rId26"/>
    <p:sldId id="284" r:id="rId27"/>
    <p:sldId id="287" r:id="rId28"/>
    <p:sldId id="285" r:id="rId29"/>
    <p:sldId id="286" r:id="rId30"/>
    <p:sldId id="290" r:id="rId31"/>
    <p:sldId id="288" r:id="rId32"/>
    <p:sldId id="289" r:id="rId33"/>
    <p:sldId id="292" r:id="rId34"/>
    <p:sldId id="291" r:id="rId35"/>
    <p:sldId id="259" r:id="rId36"/>
    <p:sldId id="293" r:id="rId37"/>
    <p:sldId id="294" r:id="rId38"/>
    <p:sldId id="295" r:id="rId39"/>
    <p:sldId id="261" r:id="rId40"/>
    <p:sldId id="296" r:id="rId41"/>
    <p:sldId id="265" r:id="rId42"/>
    <p:sldId id="300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969"/>
    <a:srgbClr val="C092B9"/>
    <a:srgbClr val="F7A41D"/>
    <a:srgbClr val="CDD773"/>
    <a:srgbClr val="D0E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DA90-3160-4B1F-9414-3CFBD24F1B9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701C1-71CC-4F2B-8D17-60C8B9F60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351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DA90-3160-4B1F-9414-3CFBD24F1B9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701C1-71CC-4F2B-8D17-60C8B9F60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40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DA90-3160-4B1F-9414-3CFBD24F1B9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701C1-71CC-4F2B-8D17-60C8B9F60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60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DA90-3160-4B1F-9414-3CFBD24F1B9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701C1-71CC-4F2B-8D17-60C8B9F60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81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DA90-3160-4B1F-9414-3CFBD24F1B9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701C1-71CC-4F2B-8D17-60C8B9F60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883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DA90-3160-4B1F-9414-3CFBD24F1B9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701C1-71CC-4F2B-8D17-60C8B9F60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599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DA90-3160-4B1F-9414-3CFBD24F1B9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701C1-71CC-4F2B-8D17-60C8B9F6088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614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DA90-3160-4B1F-9414-3CFBD24F1B9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701C1-71CC-4F2B-8D17-60C8B9F60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525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DA90-3160-4B1F-9414-3CFBD24F1B9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701C1-71CC-4F2B-8D17-60C8B9F60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73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DA90-3160-4B1F-9414-3CFBD24F1B9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701C1-71CC-4F2B-8D17-60C8B9F60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22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195DA90-3160-4B1F-9414-3CFBD24F1B9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701C1-71CC-4F2B-8D17-60C8B9F60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56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195DA90-3160-4B1F-9414-3CFBD24F1B95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B59701C1-71CC-4F2B-8D17-60C8B9F60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42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web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hyperlink" Target="https://vk.com/away.php?to=https%3A%2F%2Fwww.cpkmed.ru%2Fmaterials%2FEl_Biblio%2FAktualDoc%2Fmassazh%2F1.pdf&amp;cc_key=" TargetMode="External"/><Relationship Id="rId7" Type="http://schemas.openxmlformats.org/officeDocument/2006/relationships/image" Target="../media/image8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away.php?to=https%3A%2F%2Fru.pinterest.com%2Fpin%2F472315079658837733%2F&amp;cc_key=" TargetMode="External"/><Relationship Id="rId5" Type="http://schemas.openxmlformats.org/officeDocument/2006/relationships/hyperlink" Target="https://vk.com/away.php?to=https%3A%2F%2Fwww.yeclinic.ru%2Fpoleznaya-informatsiya%2F10-sovetov-vostochnoy-mediciny&amp;cc_key=" TargetMode="External"/><Relationship Id="rId4" Type="http://schemas.openxmlformats.org/officeDocument/2006/relationships/hyperlink" Target="https://vk.com/away.php?to=https%3A%2F%2Fcommons.wikimedia.org%2Fwiki%2FFile%3AA_Japanese_physician_applying_moxa_&amp;cc_key=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Спасай себя! Точка.</a:t>
            </a:r>
            <a:endParaRPr lang="ru-RU" sz="4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078" y="532919"/>
            <a:ext cx="4328535" cy="10546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155" y="484146"/>
            <a:ext cx="1201016" cy="1103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869" y="575594"/>
            <a:ext cx="1213209" cy="9693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77297" y="1532093"/>
            <a:ext cx="72904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Кафедра физической и реабилитационной медицины с курсом ПО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02720" y="5164182"/>
            <a:ext cx="6487885" cy="1480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Выполнили :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студенты 507 группы Факультета педиатрии</a:t>
            </a:r>
          </a:p>
          <a:p>
            <a:pPr algn="r"/>
            <a:endParaRPr lang="ru-RU" b="1" dirty="0" smtClean="0">
              <a:solidFill>
                <a:schemeClr val="bg1"/>
              </a:solidFill>
            </a:endParaRPr>
          </a:p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Руководители :</a:t>
            </a:r>
          </a:p>
          <a:p>
            <a:pPr algn="r"/>
            <a:r>
              <a:rPr lang="ru-RU" b="1" dirty="0">
                <a:solidFill>
                  <a:schemeClr val="bg1"/>
                </a:solidFill>
              </a:rPr>
              <a:t>к.м.н., доцент Симакова </a:t>
            </a:r>
            <a:r>
              <a:rPr lang="ru-RU" b="1" dirty="0" smtClean="0">
                <a:solidFill>
                  <a:schemeClr val="bg1"/>
                </a:solidFill>
              </a:rPr>
              <a:t>Любовь Николаевна  </a:t>
            </a:r>
          </a:p>
          <a:p>
            <a:pPr algn="r"/>
            <a:r>
              <a:rPr lang="ru-RU" b="1" dirty="0">
                <a:solidFill>
                  <a:schemeClr val="bg1"/>
                </a:solidFill>
              </a:rPr>
              <a:t>Ассистент </a:t>
            </a:r>
            <a:r>
              <a:rPr lang="ru-RU" b="1" dirty="0" err="1" smtClean="0">
                <a:solidFill>
                  <a:schemeClr val="bg1"/>
                </a:solidFill>
              </a:rPr>
              <a:t>Турлак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Ирина Викторовна </a:t>
            </a:r>
          </a:p>
        </p:txBody>
      </p:sp>
    </p:spTree>
    <p:extLst>
      <p:ext uri="{BB962C8B-B14F-4D97-AF65-F5344CB8AC3E}">
        <p14:creationId xmlns:p14="http://schemas.microsoft.com/office/powerpoint/2010/main" val="3878910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9562" b="-56"/>
          <a:stretch/>
        </p:blipFill>
        <p:spPr>
          <a:xfrm>
            <a:off x="4983977" y="163823"/>
            <a:ext cx="2559823" cy="18956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149" y="4523489"/>
            <a:ext cx="2845761" cy="21374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98347"/>
              </a:clrFrom>
              <a:clrTo>
                <a:srgbClr val="D9834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6854" t="-1" r="3212" b="1251"/>
          <a:stretch/>
        </p:blipFill>
        <p:spPr>
          <a:xfrm>
            <a:off x="295257" y="2313520"/>
            <a:ext cx="2775736" cy="19559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5555" y="2313520"/>
            <a:ext cx="2736932" cy="1969675"/>
          </a:xfrm>
          <a:prstGeom prst="rect">
            <a:avLst/>
          </a:prstGeom>
        </p:spPr>
      </p:pic>
      <p:sp>
        <p:nvSpPr>
          <p:cNvPr id="11" name="Выноска с четырьмя стрелками 10"/>
          <p:cNvSpPr/>
          <p:nvPr/>
        </p:nvSpPr>
        <p:spPr>
          <a:xfrm>
            <a:off x="3232976" y="2134508"/>
            <a:ext cx="6060109" cy="2313953"/>
          </a:xfrm>
          <a:prstGeom prst="quadArrowCallou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Чем воздействовать?</a:t>
            </a:r>
          </a:p>
        </p:txBody>
      </p:sp>
    </p:spTree>
    <p:extLst>
      <p:ext uri="{BB962C8B-B14F-4D97-AF65-F5344CB8AC3E}">
        <p14:creationId xmlns:p14="http://schemas.microsoft.com/office/powerpoint/2010/main" val="1788280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3990" y="2544417"/>
            <a:ext cx="7673009" cy="8945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</a:rPr>
              <a:t>Точечный массаж </a:t>
            </a:r>
          </a:p>
        </p:txBody>
      </p:sp>
    </p:spTree>
    <p:extLst>
      <p:ext uri="{BB962C8B-B14F-4D97-AF65-F5344CB8AC3E}">
        <p14:creationId xmlns:p14="http://schemas.microsoft.com/office/powerpoint/2010/main" val="2237101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40157" y="347869"/>
            <a:ext cx="6887818" cy="8845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Техника точечного массажа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319" y="1625997"/>
            <a:ext cx="2377646" cy="4102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281" y="1635937"/>
            <a:ext cx="1896020" cy="41029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617" y="1625997"/>
            <a:ext cx="2304488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62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28258" y="613243"/>
            <a:ext cx="6271592" cy="914400"/>
          </a:xfrm>
          <a:prstGeom prst="rect">
            <a:avLst/>
          </a:prstGeom>
          <a:solidFill>
            <a:srgbClr val="FF6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Противопоказания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956" y="490749"/>
            <a:ext cx="1495884" cy="172126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702" y="2896375"/>
            <a:ext cx="4335112" cy="2890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439" y="2780862"/>
            <a:ext cx="4029805" cy="3005588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4651513" y="1689652"/>
            <a:ext cx="805070" cy="824948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7822095" y="1743270"/>
            <a:ext cx="705678" cy="821965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086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25957" y="318051"/>
            <a:ext cx="6549886" cy="113306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Точечный массаж : локализация точек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361" t="7289" r="4545"/>
          <a:stretch/>
        </p:blipFill>
        <p:spPr>
          <a:xfrm>
            <a:off x="745435" y="1938130"/>
            <a:ext cx="6218832" cy="4273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4227" y="2544418"/>
            <a:ext cx="4154556" cy="267765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/>
              <a:t>GI - 4. ХЭ-ГУ- на тыле кисти между первой и второй пястными костями, ближе к лучевому краю II пястной кости.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462" y="4075043"/>
            <a:ext cx="682811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83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42401" y="3140765"/>
            <a:ext cx="4442791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/>
              <a:t>GI-20. Ин-</a:t>
            </a:r>
            <a:r>
              <a:rPr lang="ru-RU" sz="2800" dirty="0" err="1"/>
              <a:t>сян</a:t>
            </a:r>
            <a:r>
              <a:rPr lang="ru-RU" sz="2800" dirty="0"/>
              <a:t> - у верхнего края боковой борозды крыла носа.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700" y="196877"/>
            <a:ext cx="6596444" cy="11766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617" y="1658224"/>
            <a:ext cx="4880305" cy="48803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277" y="4098376"/>
            <a:ext cx="79864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213" y="176998"/>
            <a:ext cx="6596444" cy="11766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80331" y="3112710"/>
            <a:ext cx="354827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/>
              <a:t>E-1. </a:t>
            </a:r>
            <a:r>
              <a:rPr lang="ru-RU" sz="2800" dirty="0" err="1"/>
              <a:t>Чэн-ци</a:t>
            </a:r>
            <a:r>
              <a:rPr lang="ru-RU" sz="2800" dirty="0"/>
              <a:t>   — на середине   нижнего   края орбиты.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12" y="1627694"/>
            <a:ext cx="4676037" cy="46760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586" y="3805208"/>
            <a:ext cx="591363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06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5206">
              <a:srgbClr val="D9C2B3"/>
            </a:gs>
            <a:gs pos="90412">
              <a:schemeClr val="accent3">
                <a:lumMod val="40000"/>
                <a:lumOff val="60000"/>
              </a:schemeClr>
            </a:gs>
            <a:gs pos="0">
              <a:schemeClr val="tx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837" y="1332289"/>
            <a:ext cx="4968671" cy="4968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699" y="159026"/>
            <a:ext cx="5958596" cy="10628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634" y="3816624"/>
            <a:ext cx="591363" cy="4938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41309" y="2740783"/>
            <a:ext cx="3411004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3200" dirty="0"/>
              <a:t>Е-2. </a:t>
            </a:r>
            <a:r>
              <a:rPr lang="ru-RU" sz="3200" dirty="0" err="1"/>
              <a:t>Сы</a:t>
            </a:r>
            <a:r>
              <a:rPr lang="ru-RU" sz="3200" dirty="0"/>
              <a:t>-бай — ниже точки </a:t>
            </a:r>
            <a:r>
              <a:rPr lang="ru-RU" sz="3200" dirty="0" err="1"/>
              <a:t>чэн</a:t>
            </a:r>
            <a:r>
              <a:rPr lang="ru-RU" sz="3200" dirty="0"/>
              <a:t>—</a:t>
            </a:r>
            <a:r>
              <a:rPr lang="ru-RU" sz="3200" dirty="0" err="1"/>
              <a:t>ци</a:t>
            </a:r>
            <a:r>
              <a:rPr lang="ru-RU" sz="3200" dirty="0"/>
              <a:t> (E- 1) на 1 см.</a:t>
            </a:r>
          </a:p>
        </p:txBody>
      </p:sp>
    </p:spTree>
    <p:extLst>
      <p:ext uri="{BB962C8B-B14F-4D97-AF65-F5344CB8AC3E}">
        <p14:creationId xmlns:p14="http://schemas.microsoft.com/office/powerpoint/2010/main" val="2132582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bg2">
                <a:lumMod val="75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554" y="344246"/>
            <a:ext cx="5962405" cy="10607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513" y="1715041"/>
            <a:ext cx="4419983" cy="43224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433" y="2406838"/>
            <a:ext cx="798645" cy="4938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54688" y="2388528"/>
            <a:ext cx="4833730" cy="22467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800" dirty="0"/>
              <a:t>IG-19. Тин-</a:t>
            </a:r>
            <a:r>
              <a:rPr lang="ru-RU" sz="2800" dirty="0" err="1"/>
              <a:t>гун</a:t>
            </a:r>
            <a:r>
              <a:rPr lang="ru-RU" sz="2800" dirty="0"/>
              <a:t> — между задним краем височно-челюстного соединения и передним краем </a:t>
            </a:r>
            <a:r>
              <a:rPr lang="ru-RU" sz="2800" dirty="0" err="1"/>
              <a:t>козелка</a:t>
            </a:r>
            <a:r>
              <a:rPr lang="ru-RU" sz="2800" dirty="0"/>
              <a:t>, во впадине.</a:t>
            </a:r>
          </a:p>
        </p:txBody>
      </p:sp>
    </p:spTree>
    <p:extLst>
      <p:ext uri="{BB962C8B-B14F-4D97-AF65-F5344CB8AC3E}">
        <p14:creationId xmlns:p14="http://schemas.microsoft.com/office/powerpoint/2010/main" val="3285920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23" y="1617348"/>
            <a:ext cx="4895512" cy="4895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635" y="3651501"/>
            <a:ext cx="574780" cy="4655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77878" y="2411384"/>
            <a:ext cx="4144618" cy="26476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200" dirty="0"/>
              <a:t>V-1. Цин-мин — </a:t>
            </a:r>
            <a:r>
              <a:rPr lang="ru-RU" sz="3200" dirty="0" err="1"/>
              <a:t>кнутри</a:t>
            </a:r>
            <a:r>
              <a:rPr lang="ru-RU" sz="3200" dirty="0"/>
              <a:t> от внутреннего угла глаза на 0,3 см (осторожно!).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854" y="252065"/>
            <a:ext cx="5968501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80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846217" y="2194560"/>
            <a:ext cx="8299268" cy="346601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Точечный массаж </a:t>
            </a:r>
            <a:r>
              <a:rPr lang="ru-RU" dirty="0">
                <a:solidFill>
                  <a:schemeClr val="tx1"/>
                </a:solidFill>
              </a:rPr>
              <a:t>-  это не только метод лечения, но и способ постижения основных законов жизни, устанавливающий связь между классической западной наукой и знаниями, накопленными с древнейших времен медициной Востока. </a:t>
            </a:r>
            <a:r>
              <a:rPr lang="ru-RU" dirty="0" smtClean="0">
                <a:solidFill>
                  <a:schemeClr val="tx1"/>
                </a:solidFill>
              </a:rPr>
              <a:t>Высокая </a:t>
            </a:r>
            <a:r>
              <a:rPr lang="ru-RU" dirty="0">
                <a:solidFill>
                  <a:schemeClr val="tx1"/>
                </a:solidFill>
              </a:rPr>
              <a:t>эффективность и простота точечного массажа  способствуют быстрому распространению в разных странах. 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ru-RU" u="sng" dirty="0" smtClean="0">
                <a:solidFill>
                  <a:schemeClr val="tx1"/>
                </a:solidFill>
              </a:rPr>
              <a:t>Каждый </a:t>
            </a:r>
            <a:r>
              <a:rPr lang="ru-RU" u="sng" dirty="0">
                <a:solidFill>
                  <a:schemeClr val="tx1"/>
                </a:solidFill>
              </a:rPr>
              <a:t>человек может легко овладеть основами точечного массажа  и во многих случаях, не обращаясь к врачу, и без использования лекарств, помочь себе и своим близким.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05349" y="278674"/>
            <a:ext cx="4781005" cy="6183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Введение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2999" y="355594"/>
            <a:ext cx="2197892" cy="16560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64" y="348735"/>
            <a:ext cx="2350706" cy="1662946"/>
          </a:xfrm>
          <a:prstGeom prst="rect">
            <a:avLst/>
          </a:prstGeom>
        </p:spPr>
      </p:pic>
      <p:sp>
        <p:nvSpPr>
          <p:cNvPr id="7" name="Стрелка вниз 6"/>
          <p:cNvSpPr/>
          <p:nvPr/>
        </p:nvSpPr>
        <p:spPr>
          <a:xfrm>
            <a:off x="5660571" y="1180208"/>
            <a:ext cx="583475" cy="718261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158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777" y="1522742"/>
            <a:ext cx="4749196" cy="4755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242" y="3311299"/>
            <a:ext cx="609653" cy="4938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454347" y="2956098"/>
            <a:ext cx="41614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V-2. </a:t>
            </a:r>
            <a:r>
              <a:rPr lang="ru-RU" sz="2800" dirty="0" err="1"/>
              <a:t>Цуань-чжу</a:t>
            </a:r>
            <a:r>
              <a:rPr lang="ru-RU" sz="2800" dirty="0"/>
              <a:t> — во впадине у начала брови над V— 1.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545" y="254794"/>
            <a:ext cx="5968501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44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411" y="234915"/>
            <a:ext cx="5968501" cy="10607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029" y="1962893"/>
            <a:ext cx="5090601" cy="3468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290" y="2516168"/>
            <a:ext cx="792549" cy="493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92278" y="2196548"/>
            <a:ext cx="3786809" cy="2677656"/>
          </a:xfrm>
          <a:prstGeom prst="rect">
            <a:avLst/>
          </a:prstGeom>
          <a:noFill/>
          <a:ln w="762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/>
              <a:t>МС-3. </a:t>
            </a:r>
            <a:r>
              <a:rPr lang="ru-RU" sz="2800" dirty="0" err="1"/>
              <a:t>Цюй-цзэ</a:t>
            </a:r>
            <a:r>
              <a:rPr lang="ru-RU" sz="2800" dirty="0"/>
              <a:t> — в середине локтевого сгиба, у локтевого края сухожилия двуглавой мышцы плеча. </a:t>
            </a:r>
          </a:p>
        </p:txBody>
      </p:sp>
    </p:spTree>
    <p:extLst>
      <p:ext uri="{BB962C8B-B14F-4D97-AF65-F5344CB8AC3E}">
        <p14:creationId xmlns:p14="http://schemas.microsoft.com/office/powerpoint/2010/main" val="2611522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653" y="115646"/>
            <a:ext cx="5968501" cy="10607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997" y="1411417"/>
            <a:ext cx="4730906" cy="47309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802" y="4225699"/>
            <a:ext cx="701101" cy="4938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25139" y="2738757"/>
            <a:ext cx="4472609" cy="2062103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74000">
                <a:schemeClr val="bg2">
                  <a:lumMod val="7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3200" dirty="0"/>
              <a:t>Т-26. </a:t>
            </a:r>
            <a:r>
              <a:rPr lang="ru-RU" sz="3200" dirty="0" err="1"/>
              <a:t>Жэнь-чжун</a:t>
            </a:r>
            <a:r>
              <a:rPr lang="ru-RU" sz="3200" dirty="0"/>
              <a:t> — под носом, в верхней трети вертикальной борозды верхней губы. </a:t>
            </a:r>
          </a:p>
        </p:txBody>
      </p:sp>
    </p:spTree>
    <p:extLst>
      <p:ext uri="{BB962C8B-B14F-4D97-AF65-F5344CB8AC3E}">
        <p14:creationId xmlns:p14="http://schemas.microsoft.com/office/powerpoint/2010/main" val="905629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426" y="233704"/>
            <a:ext cx="5968501" cy="10607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685" y="1544189"/>
            <a:ext cx="5041829" cy="50418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07695" y="2843313"/>
            <a:ext cx="4970315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3200" dirty="0"/>
              <a:t>J-24. </a:t>
            </a:r>
            <a:r>
              <a:rPr lang="ru-RU" sz="3200" dirty="0" err="1"/>
              <a:t>Чэн-цзян</a:t>
            </a:r>
            <a:r>
              <a:rPr lang="ru-RU" sz="3200" dirty="0"/>
              <a:t> — в центре подбородочно-губной борозды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908" y="5306016"/>
            <a:ext cx="65842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05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8316" y="2822714"/>
            <a:ext cx="7790510" cy="8647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Показания к точечному массажу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437" b="4983"/>
          <a:stretch/>
        </p:blipFill>
        <p:spPr>
          <a:xfrm>
            <a:off x="275435" y="2087216"/>
            <a:ext cx="1773794" cy="25245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913" y="2265938"/>
            <a:ext cx="1904558" cy="22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71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bg2">
                <a:lumMod val="9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107345" y="125652"/>
            <a:ext cx="4726057" cy="53174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Головная боль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14091" y="1172255"/>
            <a:ext cx="6390861" cy="16995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 smtClean="0">
                <a:solidFill>
                  <a:schemeClr val="tx1"/>
                </a:solidFill>
              </a:rPr>
              <a:t>Симптомы:</a:t>
            </a:r>
            <a:endParaRPr lang="ru-RU" sz="2400" u="sng" dirty="0">
              <a:solidFill>
                <a:schemeClr val="tx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Давящие и сжимающие головные боли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Тупые </a:t>
            </a:r>
            <a:r>
              <a:rPr lang="ru-RU" sz="2000" dirty="0">
                <a:solidFill>
                  <a:schemeClr val="tx1"/>
                </a:solidFill>
              </a:rPr>
              <a:t>боли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Нервозность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Нарушение сна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6311348" y="716184"/>
            <a:ext cx="596348" cy="3975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6243" t="16010" b="5661"/>
          <a:stretch/>
        </p:blipFill>
        <p:spPr>
          <a:xfrm>
            <a:off x="2747381" y="2958775"/>
            <a:ext cx="2719928" cy="33686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2079"/>
          <a:stretch/>
        </p:blipFill>
        <p:spPr>
          <a:xfrm>
            <a:off x="7397872" y="2999642"/>
            <a:ext cx="2871059" cy="32868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2142" y="6299997"/>
            <a:ext cx="6773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Точки: </a:t>
            </a:r>
            <a:r>
              <a:rPr lang="ru-RU" sz="2800" dirty="0">
                <a:solidFill>
                  <a:srgbClr val="FF0000"/>
                </a:solidFill>
              </a:rPr>
              <a:t>Е-2. </a:t>
            </a:r>
            <a:r>
              <a:rPr lang="ru-RU" sz="2800" dirty="0" err="1">
                <a:solidFill>
                  <a:srgbClr val="FF0000"/>
                </a:solidFill>
              </a:rPr>
              <a:t>Сы</a:t>
            </a:r>
            <a:r>
              <a:rPr lang="ru-RU" sz="2800" dirty="0">
                <a:solidFill>
                  <a:srgbClr val="FF0000"/>
                </a:solidFill>
              </a:rPr>
              <a:t>-бай, GI - 4. ХЭ-ГУ</a:t>
            </a:r>
          </a:p>
        </p:txBody>
      </p:sp>
    </p:spTree>
    <p:extLst>
      <p:ext uri="{BB962C8B-B14F-4D97-AF65-F5344CB8AC3E}">
        <p14:creationId xmlns:p14="http://schemas.microsoft.com/office/powerpoint/2010/main" val="2664929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405520" y="86895"/>
            <a:ext cx="3826565" cy="71561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Тошнота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812661" y="940610"/>
            <a:ext cx="462170" cy="483206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46619" y="1043250"/>
            <a:ext cx="3758901" cy="31547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>
                <a:solidFill>
                  <a:schemeClr val="tx1"/>
                </a:solidFill>
              </a:rPr>
              <a:t>Симптомы </a:t>
            </a:r>
            <a:r>
              <a:rPr lang="ru-RU" sz="2400" u="sng" dirty="0" smtClean="0">
                <a:solidFill>
                  <a:schemeClr val="tx1"/>
                </a:solidFill>
              </a:rPr>
              <a:t>:</a:t>
            </a:r>
            <a:endParaRPr lang="ru-RU" sz="2400" u="sng" dirty="0">
              <a:solidFill>
                <a:schemeClr val="tx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Дискомфорт в желудке и глотке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Слабость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Повышенное слюноотделение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- </a:t>
            </a:r>
            <a:r>
              <a:rPr lang="ru-RU" sz="2000" dirty="0" smtClean="0">
                <a:solidFill>
                  <a:schemeClr val="tx1"/>
                </a:solidFill>
              </a:rPr>
              <a:t>Чувствительность </a:t>
            </a:r>
            <a:r>
              <a:rPr lang="ru-RU" sz="2000" dirty="0">
                <a:solidFill>
                  <a:schemeClr val="tx1"/>
                </a:solidFill>
              </a:rPr>
              <a:t>к свету и звукам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637" y="434763"/>
            <a:ext cx="3473889" cy="4604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746" y="1860705"/>
            <a:ext cx="3188339" cy="43015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66754" y="6283729"/>
            <a:ext cx="5812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Точки: </a:t>
            </a:r>
            <a:r>
              <a:rPr lang="ru-RU" sz="2800" dirty="0">
                <a:solidFill>
                  <a:srgbClr val="FF0000"/>
                </a:solidFill>
              </a:rPr>
              <a:t>V-2. </a:t>
            </a:r>
            <a:r>
              <a:rPr lang="ru-RU" sz="2800" dirty="0" err="1">
                <a:solidFill>
                  <a:srgbClr val="FF0000"/>
                </a:solidFill>
              </a:rPr>
              <a:t>Цуань-чжу</a:t>
            </a:r>
            <a:r>
              <a:rPr lang="ru-RU" sz="2800" dirty="0">
                <a:solidFill>
                  <a:srgbClr val="FF0000"/>
                </a:solidFill>
              </a:rPr>
              <a:t>, IG-19. Тин-</a:t>
            </a:r>
            <a:r>
              <a:rPr lang="ru-RU" sz="2800" dirty="0" err="1">
                <a:solidFill>
                  <a:srgbClr val="FF0000"/>
                </a:solidFill>
              </a:rPr>
              <a:t>гун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8727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541992" y="107705"/>
            <a:ext cx="3753395" cy="8098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Боли в сердце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30033" y="1085253"/>
            <a:ext cx="6914653" cy="19574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 smtClean="0">
                <a:solidFill>
                  <a:schemeClr val="tx1"/>
                </a:solidFill>
              </a:rPr>
              <a:t>Симптомы:</a:t>
            </a:r>
            <a:endParaRPr lang="ru-RU" sz="2400" u="sng" dirty="0">
              <a:solidFill>
                <a:schemeClr val="tx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Боли </a:t>
            </a:r>
            <a:r>
              <a:rPr lang="ru-RU" sz="2000" dirty="0">
                <a:solidFill>
                  <a:schemeClr val="tx1"/>
                </a:solidFill>
              </a:rPr>
              <a:t>в грудной клетке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Головокружение</a:t>
            </a:r>
            <a:endParaRPr lang="ru-RU" sz="2000" dirty="0">
              <a:solidFill>
                <a:schemeClr val="tx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Т</a:t>
            </a:r>
            <a:r>
              <a:rPr lang="ru-RU" sz="2000" dirty="0" smtClean="0">
                <a:solidFill>
                  <a:schemeClr val="tx1"/>
                </a:solidFill>
              </a:rPr>
              <a:t>ошнота</a:t>
            </a:r>
            <a:endParaRPr lang="ru-RU" sz="2000" dirty="0">
              <a:solidFill>
                <a:schemeClr val="tx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Предобморочное состояние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Учащенное сердцебиение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5255" b="19480"/>
          <a:stretch/>
        </p:blipFill>
        <p:spPr>
          <a:xfrm>
            <a:off x="2402675" y="3203328"/>
            <a:ext cx="3204075" cy="2767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7849"/>
          <a:stretch/>
        </p:blipFill>
        <p:spPr>
          <a:xfrm>
            <a:off x="7256726" y="3203328"/>
            <a:ext cx="2606029" cy="28337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57685" y="6197619"/>
            <a:ext cx="5557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Точки: </a:t>
            </a:r>
            <a:r>
              <a:rPr lang="ru-RU" sz="2400" dirty="0">
                <a:solidFill>
                  <a:srgbClr val="FF0000"/>
                </a:solidFill>
              </a:rPr>
              <a:t>МС-3. </a:t>
            </a:r>
            <a:r>
              <a:rPr lang="ru-RU" sz="2400" dirty="0" err="1">
                <a:solidFill>
                  <a:srgbClr val="FF0000"/>
                </a:solidFill>
              </a:rPr>
              <a:t>Цюй-цзэ</a:t>
            </a:r>
            <a:r>
              <a:rPr lang="ru-RU" sz="2400" dirty="0">
                <a:solidFill>
                  <a:srgbClr val="FF0000"/>
                </a:solidFill>
              </a:rPr>
              <a:t>, Т-26. </a:t>
            </a:r>
            <a:r>
              <a:rPr lang="ru-RU" sz="2400" dirty="0" err="1">
                <a:solidFill>
                  <a:srgbClr val="FF0000"/>
                </a:solidFill>
              </a:rPr>
              <a:t>Жэнь-чжун</a:t>
            </a:r>
            <a:r>
              <a:rPr lang="ru-RU" sz="2400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7" name="Выгнутая влево стрелка 6"/>
          <p:cNvSpPr/>
          <p:nvPr/>
        </p:nvSpPr>
        <p:spPr>
          <a:xfrm>
            <a:off x="685800" y="824948"/>
            <a:ext cx="1580322" cy="3478695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право стрелка 7"/>
          <p:cNvSpPr/>
          <p:nvPr/>
        </p:nvSpPr>
        <p:spPr>
          <a:xfrm>
            <a:off x="10267122" y="765313"/>
            <a:ext cx="1550504" cy="3468757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1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367539" y="128546"/>
            <a:ext cx="4376255" cy="6174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Зубная боль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4638" y="1231979"/>
            <a:ext cx="4350688" cy="254489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 smtClean="0">
                <a:solidFill>
                  <a:schemeClr val="tx1"/>
                </a:solidFill>
              </a:rPr>
              <a:t>Симптомы:</a:t>
            </a:r>
            <a:endParaRPr lang="ru-RU" sz="2400" u="sng" dirty="0">
              <a:solidFill>
                <a:schemeClr val="tx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Боли в области верхней или </a:t>
            </a:r>
            <a:r>
              <a:rPr lang="ru-RU" sz="2000" dirty="0" smtClean="0">
                <a:solidFill>
                  <a:schemeClr val="tx1"/>
                </a:solidFill>
              </a:rPr>
              <a:t>нижней челюсти </a:t>
            </a:r>
            <a:endParaRPr lang="ru-RU" sz="2000" dirty="0">
              <a:solidFill>
                <a:schemeClr val="tx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Отек десны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Повышение температуры тела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Кариес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086" y="1772039"/>
            <a:ext cx="3072188" cy="40685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24290"/>
          <a:stretch/>
        </p:blipFill>
        <p:spPr>
          <a:xfrm>
            <a:off x="8743795" y="1018524"/>
            <a:ext cx="3010883" cy="29718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74086" y="6113146"/>
            <a:ext cx="5057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Точки: </a:t>
            </a:r>
            <a:r>
              <a:rPr lang="ru-RU" sz="2800" dirty="0">
                <a:solidFill>
                  <a:srgbClr val="FF0000"/>
                </a:solidFill>
              </a:rPr>
              <a:t>Е-2. </a:t>
            </a:r>
            <a:r>
              <a:rPr lang="ru-RU" sz="2800" dirty="0" err="1">
                <a:solidFill>
                  <a:srgbClr val="FF0000"/>
                </a:solidFill>
              </a:rPr>
              <a:t>Сы</a:t>
            </a:r>
            <a:r>
              <a:rPr lang="ru-RU" sz="2800" dirty="0">
                <a:solidFill>
                  <a:srgbClr val="FF0000"/>
                </a:solidFill>
              </a:rPr>
              <a:t>-бай, GI - 4. ХЭ-ГУ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5074142" y="937707"/>
            <a:ext cx="487018" cy="561798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694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544499" y="192767"/>
            <a:ext cx="3526971" cy="71410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Шум в ушах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72808" y="2435060"/>
            <a:ext cx="2924566" cy="25417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Симптомы:</a:t>
            </a:r>
            <a:endParaRPr lang="ru-RU" sz="28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вон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ушах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Жужжение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Шипение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Свист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Другие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звуки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1435"/>
          <a:stretch/>
        </p:blipFill>
        <p:spPr>
          <a:xfrm>
            <a:off x="162890" y="1129931"/>
            <a:ext cx="3468646" cy="46010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739" y="1129931"/>
            <a:ext cx="3601467" cy="47734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06275" y="6020319"/>
            <a:ext cx="5956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Точки: </a:t>
            </a:r>
            <a:r>
              <a:rPr lang="ru-RU" sz="2800" dirty="0">
                <a:solidFill>
                  <a:srgbClr val="FF0000"/>
                </a:solidFill>
              </a:rPr>
              <a:t>IG-19. Тин-</a:t>
            </a:r>
            <a:r>
              <a:rPr lang="ru-RU" sz="2800" dirty="0" err="1">
                <a:solidFill>
                  <a:srgbClr val="FF0000"/>
                </a:solidFill>
              </a:rPr>
              <a:t>гун</a:t>
            </a:r>
            <a:r>
              <a:rPr lang="ru-RU" sz="2800" dirty="0">
                <a:solidFill>
                  <a:srgbClr val="FF0000"/>
                </a:solidFill>
              </a:rPr>
              <a:t>, V-2. </a:t>
            </a:r>
            <a:r>
              <a:rPr lang="ru-RU" sz="2800" dirty="0" err="1">
                <a:solidFill>
                  <a:srgbClr val="FF0000"/>
                </a:solidFill>
              </a:rPr>
              <a:t>Цуань-чжу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7126357" y="1663937"/>
            <a:ext cx="945113" cy="392595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/>
          <p:cNvSpPr/>
          <p:nvPr/>
        </p:nvSpPr>
        <p:spPr>
          <a:xfrm>
            <a:off x="4659563" y="1668906"/>
            <a:ext cx="1007088" cy="387626"/>
          </a:xfrm>
          <a:prstGeom prst="leftArrow">
            <a:avLst/>
          </a:prstGeom>
          <a:solidFill>
            <a:srgbClr val="FF0000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168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701144" y="148047"/>
            <a:ext cx="4792696" cy="6470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Актуальность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3951" y="1400413"/>
            <a:ext cx="9667082" cy="523220"/>
          </a:xfrm>
          <a:prstGeom prst="rect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Точечный массаж при современной медицине?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367" y="2214829"/>
            <a:ext cx="6287359" cy="39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57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87757" y="175994"/>
            <a:ext cx="6583680" cy="957943"/>
          </a:xfrm>
          <a:prstGeom prst="roundRect">
            <a:avLst/>
          </a:prstGeom>
          <a:solidFill>
            <a:srgbClr val="D0EAB4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Бронхиальная астма (приступ удушья)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6539" y="2581246"/>
            <a:ext cx="3475246" cy="1857855"/>
          </a:xfrm>
          <a:prstGeom prst="rect">
            <a:avLst/>
          </a:prstGeom>
          <a:solidFill>
            <a:srgbClr val="CDD773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>
                <a:solidFill>
                  <a:schemeClr val="tx1"/>
                </a:solidFill>
              </a:rPr>
              <a:t>Симптомы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Острая нехватка воздуха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Сухой </a:t>
            </a:r>
            <a:r>
              <a:rPr lang="ru-RU" sz="2000" dirty="0">
                <a:solidFill>
                  <a:schemeClr val="tx1"/>
                </a:solidFill>
              </a:rPr>
              <a:t>кашель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Дискомфорт </a:t>
            </a:r>
            <a:r>
              <a:rPr lang="ru-RU" sz="2000" dirty="0">
                <a:solidFill>
                  <a:schemeClr val="tx1"/>
                </a:solidFill>
              </a:rPr>
              <a:t>в груди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Свистящие </a:t>
            </a:r>
            <a:r>
              <a:rPr lang="ru-RU" sz="2000" dirty="0">
                <a:solidFill>
                  <a:schemeClr val="tx1"/>
                </a:solidFill>
              </a:rPr>
              <a:t>хрипы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36" y="1478003"/>
            <a:ext cx="3358435" cy="4415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316" y="1478003"/>
            <a:ext cx="3302797" cy="43257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84585" y="6147857"/>
            <a:ext cx="4895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Точки: </a:t>
            </a:r>
            <a:r>
              <a:rPr lang="en-US" sz="2400" dirty="0">
                <a:solidFill>
                  <a:srgbClr val="FF0000"/>
                </a:solidFill>
              </a:rPr>
              <a:t>GI-20. </a:t>
            </a:r>
            <a:r>
              <a:rPr lang="ru-RU" sz="2400" dirty="0">
                <a:solidFill>
                  <a:srgbClr val="FF0000"/>
                </a:solidFill>
              </a:rPr>
              <a:t>Ин-</a:t>
            </a:r>
            <a:r>
              <a:rPr lang="ru-RU" sz="2400" dirty="0" err="1">
                <a:solidFill>
                  <a:srgbClr val="FF0000"/>
                </a:solidFill>
              </a:rPr>
              <a:t>сян</a:t>
            </a:r>
            <a:r>
              <a:rPr lang="ru-RU" sz="2400" dirty="0">
                <a:solidFill>
                  <a:srgbClr val="FF0000"/>
                </a:solidFill>
              </a:rPr>
              <a:t>, </a:t>
            </a:r>
            <a:r>
              <a:rPr lang="en-US" sz="2400" dirty="0">
                <a:solidFill>
                  <a:srgbClr val="FF0000"/>
                </a:solidFill>
              </a:rPr>
              <a:t>J-24. </a:t>
            </a:r>
            <a:r>
              <a:rPr lang="ru-RU" sz="2400" dirty="0" err="1">
                <a:solidFill>
                  <a:srgbClr val="FF0000"/>
                </a:solidFill>
              </a:rPr>
              <a:t>Чэн-цзян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3322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bg2">
                <a:lumMod val="9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702499" y="152918"/>
            <a:ext cx="5353973" cy="844543"/>
          </a:xfrm>
          <a:prstGeom prst="roundRect">
            <a:avLst/>
          </a:prstGeom>
          <a:solidFill>
            <a:srgbClr val="C092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Носовые кровотечения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4719" y="2255900"/>
            <a:ext cx="3591483" cy="19682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>
                <a:solidFill>
                  <a:schemeClr val="tx1"/>
                </a:solidFill>
              </a:rPr>
              <a:t>Симптомы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Видимое кровотечение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Бледность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Слабость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Учащенное сердцебиение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77" y="1188020"/>
            <a:ext cx="3793172" cy="49916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872" y="1192631"/>
            <a:ext cx="3757660" cy="49870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01884" y="6314121"/>
            <a:ext cx="57731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Точки:</a:t>
            </a:r>
            <a:r>
              <a:rPr lang="ru-RU" sz="2800" dirty="0">
                <a:solidFill>
                  <a:srgbClr val="FF0000"/>
                </a:solidFill>
              </a:rPr>
              <a:t>Т-26. </a:t>
            </a:r>
            <a:r>
              <a:rPr lang="ru-RU" sz="2800" dirty="0" err="1">
                <a:solidFill>
                  <a:srgbClr val="FF0000"/>
                </a:solidFill>
              </a:rPr>
              <a:t>Жэнь-чжун</a:t>
            </a:r>
            <a:r>
              <a:rPr lang="ru-RU" sz="2800" dirty="0">
                <a:solidFill>
                  <a:srgbClr val="FF0000"/>
                </a:solidFill>
              </a:rPr>
              <a:t> , </a:t>
            </a:r>
            <a:r>
              <a:rPr lang="en-US" sz="2800" dirty="0">
                <a:solidFill>
                  <a:srgbClr val="FF0000"/>
                </a:solidFill>
              </a:rPr>
              <a:t>E-1. </a:t>
            </a:r>
            <a:r>
              <a:rPr lang="ru-RU" sz="2800" dirty="0" err="1">
                <a:solidFill>
                  <a:srgbClr val="FF0000"/>
                </a:solidFill>
              </a:rPr>
              <a:t>Чэн-ци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6052930" y="1188020"/>
            <a:ext cx="506896" cy="70041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832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868782" y="225949"/>
            <a:ext cx="5312229" cy="7576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Гипотоническое состояние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159" y="1261889"/>
            <a:ext cx="4453581" cy="29216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>
                <a:solidFill>
                  <a:schemeClr val="tx1"/>
                </a:solidFill>
              </a:rPr>
              <a:t>Симптомы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Потеря сознания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Головокружение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Тошнота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Слабость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Вялость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Быстрая утомляемость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Влажное бледное лицо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Звон в ушах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22841"/>
          <a:stretch/>
        </p:blipFill>
        <p:spPr>
          <a:xfrm>
            <a:off x="4716789" y="2255330"/>
            <a:ext cx="3278284" cy="32997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5754"/>
          <a:stretch/>
        </p:blipFill>
        <p:spPr>
          <a:xfrm>
            <a:off x="8147122" y="1143473"/>
            <a:ext cx="3346752" cy="371958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83817" y="6087457"/>
            <a:ext cx="5573513" cy="52322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sz="2800" dirty="0"/>
              <a:t>Точки: </a:t>
            </a:r>
            <a:r>
              <a:rPr lang="ru-RU" sz="2800" dirty="0">
                <a:solidFill>
                  <a:srgbClr val="FF0000"/>
                </a:solidFill>
              </a:rPr>
              <a:t>GI - 4. ХЭ-ГУ, V-2. </a:t>
            </a:r>
            <a:r>
              <a:rPr lang="ru-RU" sz="2800" dirty="0" err="1">
                <a:solidFill>
                  <a:srgbClr val="FF0000"/>
                </a:solidFill>
              </a:rPr>
              <a:t>Цуань-чжу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5088532" y="1372091"/>
            <a:ext cx="1053851" cy="52891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468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428858" y="146983"/>
            <a:ext cx="5433580" cy="6732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Гипертоническое состояние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90696" y="1661568"/>
            <a:ext cx="3568717" cy="3976505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74000">
                <a:schemeClr val="bg2">
                  <a:lumMod val="9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>
                <a:solidFill>
                  <a:schemeClr val="tx1"/>
                </a:solidFill>
              </a:rPr>
              <a:t>Симптомы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Головокружение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Головная </a:t>
            </a:r>
            <a:r>
              <a:rPr lang="ru-RU" sz="2000" dirty="0">
                <a:solidFill>
                  <a:schemeClr val="tx1"/>
                </a:solidFill>
              </a:rPr>
              <a:t>боль 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Неприятные ощущения в области сердца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Слабость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Повышенное потоотделение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Мушки перед глазами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Покалывание в конечностях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Ощущение сердцебиения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44" y="1139482"/>
            <a:ext cx="3582146" cy="47345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134" y="1123121"/>
            <a:ext cx="3599571" cy="47509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44082" y="6176952"/>
            <a:ext cx="55163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Точки: </a:t>
            </a:r>
            <a:r>
              <a:rPr lang="ru-RU" sz="2800" dirty="0" smtClean="0">
                <a:solidFill>
                  <a:srgbClr val="FF0000"/>
                </a:solidFill>
              </a:rPr>
              <a:t>Е-2. </a:t>
            </a:r>
            <a:r>
              <a:rPr lang="ru-RU" sz="2800" dirty="0" err="1" smtClean="0">
                <a:solidFill>
                  <a:srgbClr val="FF0000"/>
                </a:solidFill>
              </a:rPr>
              <a:t>Сы</a:t>
            </a:r>
            <a:r>
              <a:rPr lang="ru-RU" sz="2800" dirty="0" smtClean="0">
                <a:solidFill>
                  <a:srgbClr val="FF0000"/>
                </a:solidFill>
              </a:rPr>
              <a:t>-бай, МС-3. </a:t>
            </a:r>
            <a:r>
              <a:rPr lang="ru-RU" sz="2800" dirty="0" err="1" smtClean="0">
                <a:solidFill>
                  <a:srgbClr val="FF0000"/>
                </a:solidFill>
              </a:rPr>
              <a:t>Цюй-цзэ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5930254" y="983974"/>
            <a:ext cx="430789" cy="5138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920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5634" y="2584363"/>
            <a:ext cx="7402948" cy="10434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Су-</a:t>
            </a:r>
            <a:r>
              <a:rPr lang="ru-RU" sz="3600" dirty="0" err="1">
                <a:solidFill>
                  <a:schemeClr val="tx1"/>
                </a:solidFill>
              </a:rPr>
              <a:t>Джок</a:t>
            </a:r>
            <a:r>
              <a:rPr lang="ru-RU" sz="3600" dirty="0">
                <a:solidFill>
                  <a:schemeClr val="tx1"/>
                </a:solidFill>
              </a:rPr>
              <a:t> терапия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5990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06172" y="272349"/>
            <a:ext cx="4830323" cy="66192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Су </a:t>
            </a:r>
            <a:r>
              <a:rPr lang="ru-RU" sz="2400" b="1" dirty="0" err="1" smtClean="0">
                <a:solidFill>
                  <a:schemeClr val="tx1"/>
                </a:solidFill>
              </a:rPr>
              <a:t>Джок</a:t>
            </a:r>
            <a:r>
              <a:rPr lang="ru-RU" sz="2400" b="1" dirty="0" smtClean="0">
                <a:solidFill>
                  <a:schemeClr val="tx1"/>
                </a:solidFill>
              </a:rPr>
              <a:t> терапия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662958" y="1220283"/>
            <a:ext cx="9074331" cy="1915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Тело человека — это форма жизни, являющаяся маленькой, хорошо </a:t>
            </a:r>
            <a:r>
              <a:rPr lang="ru-RU" sz="2000" dirty="0" err="1" smtClean="0">
                <a:solidFill>
                  <a:schemeClr val="tx1"/>
                </a:solidFill>
              </a:rPr>
              <a:t>сгармонизированной</a:t>
            </a:r>
            <a:r>
              <a:rPr lang="ru-RU" sz="2000" dirty="0" smtClean="0">
                <a:solidFill>
                  <a:schemeClr val="tx1"/>
                </a:solidFill>
              </a:rPr>
              <a:t> Вселенной. Поэтому у тела есть все необходимое для того, чтобы поддерживать свою жизнь и существовать в природе как целостное независимое явление. </a:t>
            </a:r>
            <a:r>
              <a:rPr lang="ru-RU" sz="2000" dirty="0" smtClean="0">
                <a:solidFill>
                  <a:srgbClr val="FF0000"/>
                </a:solidFill>
              </a:rPr>
              <a:t>"Су" — кисть, "</a:t>
            </a:r>
            <a:r>
              <a:rPr lang="ru-RU" sz="2000" dirty="0" err="1" smtClean="0">
                <a:solidFill>
                  <a:srgbClr val="FF0000"/>
                </a:solidFill>
              </a:rPr>
              <a:t>Джок</a:t>
            </a:r>
            <a:r>
              <a:rPr lang="ru-RU" sz="2000" dirty="0" smtClean="0">
                <a:solidFill>
                  <a:srgbClr val="FF0000"/>
                </a:solidFill>
              </a:rPr>
              <a:t>" — стопа</a:t>
            </a:r>
            <a:r>
              <a:rPr lang="ru-RU" sz="2000" dirty="0" smtClean="0">
                <a:solidFill>
                  <a:schemeClr val="tx1"/>
                </a:solidFill>
              </a:rPr>
              <a:t>.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86" y="3274258"/>
            <a:ext cx="5046874" cy="325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6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484" y="1292534"/>
            <a:ext cx="3798315" cy="50012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1238"/>
          <a:stretch/>
        </p:blipFill>
        <p:spPr>
          <a:xfrm>
            <a:off x="7308825" y="1292534"/>
            <a:ext cx="3832116" cy="49393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484" y="2626800"/>
            <a:ext cx="2378144" cy="8400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3761" y="2847013"/>
            <a:ext cx="2189183" cy="619829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172827" y="263897"/>
            <a:ext cx="4702818" cy="80953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Су-</a:t>
            </a:r>
            <a:r>
              <a:rPr lang="ru-RU" sz="3200" b="1" dirty="0" err="1" smtClean="0">
                <a:solidFill>
                  <a:schemeClr val="tx1"/>
                </a:solidFill>
              </a:rPr>
              <a:t>Джок</a:t>
            </a:r>
            <a:r>
              <a:rPr lang="ru-RU" sz="3200" b="1" dirty="0" smtClean="0">
                <a:solidFill>
                  <a:schemeClr val="tx1"/>
                </a:solidFill>
              </a:rPr>
              <a:t> терапия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" name="Тройная стрелка влево/вправо/вверх 7"/>
          <p:cNvSpPr/>
          <p:nvPr/>
        </p:nvSpPr>
        <p:spPr>
          <a:xfrm>
            <a:off x="5493173" y="2856952"/>
            <a:ext cx="1604258" cy="1059066"/>
          </a:xfrm>
          <a:prstGeom prst="leftRight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873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979" y="1703755"/>
            <a:ext cx="7478933" cy="45174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622" y="493075"/>
            <a:ext cx="4712616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158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75722" y="171622"/>
            <a:ext cx="5007428" cy="7576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Су-</a:t>
            </a:r>
            <a:r>
              <a:rPr lang="ru-RU" sz="2800" b="1" dirty="0" err="1">
                <a:solidFill>
                  <a:schemeClr val="tx1"/>
                </a:solidFill>
              </a:rPr>
              <a:t>Джок</a:t>
            </a:r>
            <a:r>
              <a:rPr lang="ru-RU" sz="2800" b="1" dirty="0">
                <a:solidFill>
                  <a:schemeClr val="tx1"/>
                </a:solidFill>
              </a:rPr>
              <a:t> терапия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2964"/>
          <a:stretch/>
        </p:blipFill>
        <p:spPr>
          <a:xfrm>
            <a:off x="4028796" y="1199578"/>
            <a:ext cx="3922373" cy="44401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571" y="3905288"/>
            <a:ext cx="1783146" cy="8456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5281" y="5770873"/>
            <a:ext cx="3945888" cy="46166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sz="2400" dirty="0" smtClean="0"/>
              <a:t>Система соответствия кисти</a:t>
            </a:r>
            <a:endParaRPr lang="ru-RU" sz="2400" dirty="0"/>
          </a:p>
        </p:txBody>
      </p:sp>
      <p:sp>
        <p:nvSpPr>
          <p:cNvPr id="6" name="Выгнутая вправо стрелка 5"/>
          <p:cNvSpPr/>
          <p:nvPr/>
        </p:nvSpPr>
        <p:spPr>
          <a:xfrm>
            <a:off x="8780174" y="1700759"/>
            <a:ext cx="1202635" cy="3220279"/>
          </a:xfrm>
          <a:prstGeom prst="curvedLeftArrow">
            <a:avLst/>
          </a:prstGeom>
          <a:solidFill>
            <a:srgbClr val="FF6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лево стрелка 6"/>
          <p:cNvSpPr/>
          <p:nvPr/>
        </p:nvSpPr>
        <p:spPr>
          <a:xfrm>
            <a:off x="1958007" y="1734962"/>
            <a:ext cx="1282149" cy="3234604"/>
          </a:xfrm>
          <a:prstGeom prst="curvedRightArrow">
            <a:avLst/>
          </a:prstGeom>
          <a:solidFill>
            <a:srgbClr val="FF6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44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872772" y="127152"/>
            <a:ext cx="4501288" cy="6605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Точечный массаж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20866" y="929443"/>
            <a:ext cx="3909342" cy="5222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Д</a:t>
            </a:r>
            <a:r>
              <a:rPr lang="ru-RU" sz="2400" dirty="0" smtClean="0">
                <a:solidFill>
                  <a:schemeClr val="tx1"/>
                </a:solidFill>
              </a:rPr>
              <a:t>остоинства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8755" y="161682"/>
            <a:ext cx="2045699" cy="153427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482413" y="1790184"/>
            <a:ext cx="9282011" cy="69573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u="sng" dirty="0">
                <a:solidFill>
                  <a:schemeClr val="tx1"/>
                </a:solidFill>
              </a:rPr>
              <a:t>Высокая эффективность</a:t>
            </a:r>
            <a:r>
              <a:rPr lang="ru-RU" dirty="0">
                <a:solidFill>
                  <a:schemeClr val="tx1"/>
                </a:solidFill>
              </a:rPr>
              <a:t>. При правильном применении выраженный эффект часто наступает уже через несколько минут, иногда секунд.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2474" y="2610338"/>
            <a:ext cx="11121887" cy="102798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u="sng" dirty="0">
                <a:solidFill>
                  <a:schemeClr val="tx1"/>
                </a:solidFill>
              </a:rPr>
              <a:t>Абсолютная безопасность применения</a:t>
            </a:r>
            <a:r>
              <a:rPr lang="ru-RU" dirty="0">
                <a:solidFill>
                  <a:schemeClr val="tx1"/>
                </a:solidFill>
              </a:rPr>
              <a:t>. Эта лечебная система создана не человеком — он только открыл ее, — а самой Природой. В этом причина ее силы и безопасности.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75960" y="3732551"/>
            <a:ext cx="9700592" cy="6388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	</a:t>
            </a:r>
            <a:r>
              <a:rPr lang="ru-RU" sz="2000" u="sng" dirty="0">
                <a:solidFill>
                  <a:schemeClr val="tx1"/>
                </a:solidFill>
              </a:rPr>
              <a:t>Универсальность метода</a:t>
            </a:r>
            <a:r>
              <a:rPr lang="ru-RU" dirty="0">
                <a:solidFill>
                  <a:schemeClr val="tx1"/>
                </a:solidFill>
              </a:rPr>
              <a:t>. Можно лечить любую часть тела, любой орган, любой сустав.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0978" y="4549355"/>
            <a:ext cx="11944877" cy="990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	</a:t>
            </a:r>
            <a:r>
              <a:rPr lang="ru-RU" sz="2000" u="sng" dirty="0">
                <a:solidFill>
                  <a:schemeClr val="tx1"/>
                </a:solidFill>
              </a:rPr>
              <a:t>Доступность метода для каждого человека</a:t>
            </a:r>
            <a:r>
              <a:rPr lang="ru-RU" dirty="0">
                <a:solidFill>
                  <a:schemeClr val="tx1"/>
                </a:solidFill>
              </a:rPr>
              <a:t>. В Су </a:t>
            </a:r>
            <a:r>
              <a:rPr lang="ru-RU" dirty="0" err="1">
                <a:solidFill>
                  <a:schemeClr val="tx1"/>
                </a:solidFill>
              </a:rPr>
              <a:t>Джок</a:t>
            </a:r>
            <a:r>
              <a:rPr lang="ru-RU" dirty="0">
                <a:solidFill>
                  <a:schemeClr val="tx1"/>
                </a:solidFill>
              </a:rPr>
              <a:t> терапии не нужно ничего выучивать и запоминать. Что заучивается — легко забывается. Метод достаточно один раз понять, затем им можно пользоваться всю жизнь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59833" y="5718027"/>
            <a:ext cx="9190383" cy="6158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u="sng" dirty="0">
                <a:solidFill>
                  <a:schemeClr val="tx1"/>
                </a:solidFill>
              </a:rPr>
              <a:t>Простота применения</a:t>
            </a:r>
            <a:r>
              <a:rPr lang="ru-RU" dirty="0">
                <a:solidFill>
                  <a:schemeClr val="tx1"/>
                </a:solidFill>
              </a:rPr>
              <a:t>. Ваша рука и знания всегда с вами. А подходящий инструмент для проведения лечения вы без труда найдете.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066" y="193733"/>
            <a:ext cx="2093429" cy="147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91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162239" y="216322"/>
            <a:ext cx="5634445" cy="70539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История точечного массажа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611" y="2404225"/>
            <a:ext cx="5598583" cy="42562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75360" y="1201049"/>
            <a:ext cx="10276114" cy="103705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Точечный массаж является древней методикой ЧЖЕНЬ-ЦЗЮТЕРАПИИ (Рефлексотерапия), которой насчитывает 25 тысяч лет.</a:t>
            </a:r>
          </a:p>
        </p:txBody>
      </p:sp>
    </p:spTree>
    <p:extLst>
      <p:ext uri="{BB962C8B-B14F-4D97-AF65-F5344CB8AC3E}">
        <p14:creationId xmlns:p14="http://schemas.microsoft.com/office/powerpoint/2010/main" val="4180555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814543" y="477920"/>
            <a:ext cx="5146008" cy="7320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Литература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3999" y="1720700"/>
            <a:ext cx="9448800" cy="48320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defTabSz="914400">
              <a:spcBef>
                <a:spcPct val="20000"/>
              </a:spcBef>
            </a:pPr>
            <a:r>
              <a:rPr lang="ru-RU" sz="2200" dirty="0">
                <a:solidFill>
                  <a:prstClr val="black"/>
                </a:solidFill>
                <a:latin typeface="Calibri"/>
              </a:rPr>
              <a:t>1.Владимир </a:t>
            </a:r>
            <a:r>
              <a:rPr lang="ru-RU" sz="2200" dirty="0" err="1">
                <a:solidFill>
                  <a:prstClr val="black"/>
                </a:solidFill>
                <a:latin typeface="Calibri"/>
              </a:rPr>
              <a:t>Васичкин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 Большой справочник по массажу</a:t>
            </a:r>
            <a:br>
              <a:rPr lang="ru-RU" sz="2200" dirty="0">
                <a:solidFill>
                  <a:prstClr val="black"/>
                </a:solidFill>
                <a:latin typeface="Calibri"/>
              </a:rPr>
            </a:br>
            <a:r>
              <a:rPr lang="ru-RU" sz="2200" dirty="0">
                <a:solidFill>
                  <a:prstClr val="black"/>
                </a:solidFill>
                <a:latin typeface="Calibri"/>
                <a:hlinkClick r:id="rId3"/>
              </a:rPr>
              <a:t>https://www.cpkmed.ru/materials/El_Biblio/AktualDoc/massazh/1.pdf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/>
            </a:r>
            <a:br>
              <a:rPr lang="ru-RU" sz="2200" dirty="0">
                <a:solidFill>
                  <a:prstClr val="black"/>
                </a:solidFill>
                <a:latin typeface="Calibri"/>
              </a:rPr>
            </a:b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lvl="0" defTabSz="914400">
              <a:spcBef>
                <a:spcPct val="20000"/>
              </a:spcBef>
            </a:pPr>
            <a:r>
              <a:rPr lang="ru-RU" sz="2200" dirty="0">
                <a:solidFill>
                  <a:prstClr val="black"/>
                </a:solidFill>
                <a:latin typeface="Calibri"/>
              </a:rPr>
              <a:t>2. Восточные методы лечения / Э. П. </a:t>
            </a:r>
            <a:r>
              <a:rPr lang="ru-RU" sz="2200" dirty="0" err="1">
                <a:solidFill>
                  <a:prstClr val="black"/>
                </a:solidFill>
                <a:latin typeface="Calibri"/>
              </a:rPr>
              <a:t>Яроцкая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, Н. А. Федоренко, Е. В. </a:t>
            </a:r>
            <a:r>
              <a:rPr lang="ru-RU" sz="2200" dirty="0" err="1">
                <a:solidFill>
                  <a:prstClr val="black"/>
                </a:solidFill>
                <a:latin typeface="Calibri"/>
              </a:rPr>
              <a:t>Нарыжная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, 1999г.</a:t>
            </a:r>
          </a:p>
          <a:p>
            <a:pPr lvl="0" defTabSz="914400">
              <a:spcBef>
                <a:spcPct val="20000"/>
              </a:spcBef>
            </a:pP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lvl="0" defTabSz="914400">
              <a:spcBef>
                <a:spcPct val="20000"/>
              </a:spcBef>
            </a:pPr>
            <a:r>
              <a:rPr lang="ru-RU" sz="2200" dirty="0">
                <a:solidFill>
                  <a:prstClr val="black"/>
                </a:solidFill>
                <a:latin typeface="Calibri"/>
              </a:rPr>
              <a:t>3. Су </a:t>
            </a:r>
            <a:r>
              <a:rPr lang="ru-RU" sz="2200" dirty="0" err="1">
                <a:solidFill>
                  <a:prstClr val="black"/>
                </a:solidFill>
                <a:latin typeface="Calibri"/>
              </a:rPr>
              <a:t>Джок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 для всех / Пак </a:t>
            </a:r>
            <a:r>
              <a:rPr lang="ru-RU" sz="2200" dirty="0" err="1">
                <a:solidFill>
                  <a:prstClr val="black"/>
                </a:solidFill>
                <a:latin typeface="Calibri"/>
              </a:rPr>
              <a:t>Чжэ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200" dirty="0" err="1">
                <a:solidFill>
                  <a:prstClr val="black"/>
                </a:solidFill>
                <a:latin typeface="Calibri"/>
              </a:rPr>
              <a:t>Ву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lvl="0" defTabSz="914400">
              <a:spcBef>
                <a:spcPct val="20000"/>
              </a:spcBef>
            </a:pPr>
            <a:r>
              <a:rPr lang="ru-RU" sz="2200" dirty="0">
                <a:solidFill>
                  <a:prstClr val="black"/>
                </a:solidFill>
                <a:latin typeface="Calibri"/>
              </a:rPr>
              <a:t>Картинки:</a:t>
            </a:r>
            <a:br>
              <a:rPr lang="ru-RU" sz="2200" dirty="0">
                <a:solidFill>
                  <a:prstClr val="black"/>
                </a:solidFill>
                <a:latin typeface="Calibri"/>
              </a:rPr>
            </a:br>
            <a:r>
              <a:rPr lang="ru-RU" sz="2200" dirty="0">
                <a:solidFill>
                  <a:prstClr val="black"/>
                </a:solidFill>
                <a:latin typeface="Calibri"/>
                <a:hlinkClick r:id="rId4"/>
              </a:rPr>
              <a:t>https://commons.wikimedia.org/wiki/File:A_Japanese_physician_applying_moxa_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(a_substance_produced_fro_Wellcome_V0015992.jpg</a:t>
            </a:r>
            <a:br>
              <a:rPr lang="ru-RU" sz="2200" dirty="0">
                <a:solidFill>
                  <a:prstClr val="black"/>
                </a:solidFill>
                <a:latin typeface="Calibri"/>
              </a:rPr>
            </a:br>
            <a:r>
              <a:rPr lang="ru-RU" sz="2200" dirty="0">
                <a:solidFill>
                  <a:prstClr val="black"/>
                </a:solidFill>
                <a:latin typeface="Calibri"/>
                <a:hlinkClick r:id="rId5"/>
              </a:rPr>
              <a:t>https://www.yeclinic.ru/poleznaya-informatsiya/10-sovetov-vostochnoy-mediciny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/>
            </a:r>
            <a:br>
              <a:rPr lang="ru-RU" sz="2200" dirty="0">
                <a:solidFill>
                  <a:prstClr val="black"/>
                </a:solidFill>
                <a:latin typeface="Calibri"/>
              </a:rPr>
            </a:br>
            <a:r>
              <a:rPr lang="ru-RU" sz="2200" dirty="0">
                <a:solidFill>
                  <a:prstClr val="black"/>
                </a:solidFill>
                <a:latin typeface="Calibri"/>
                <a:hlinkClick r:id="rId6"/>
              </a:rPr>
              <a:t>https://ru.pinterest.com/pin/472315079658837733/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0663" y="154056"/>
            <a:ext cx="1529797" cy="13798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7282" y="154056"/>
            <a:ext cx="1605517" cy="128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80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7" y="459621"/>
            <a:ext cx="5002491" cy="61305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r="40" b="4742"/>
          <a:stretch/>
        </p:blipFill>
        <p:spPr>
          <a:xfrm>
            <a:off x="6718374" y="439534"/>
            <a:ext cx="4960103" cy="615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346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604" y="2460337"/>
            <a:ext cx="7273158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16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884023" y="287383"/>
            <a:ext cx="4746171" cy="60089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Методика точечного массажа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281" y="2403856"/>
            <a:ext cx="4576624" cy="34308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311" y="2403856"/>
            <a:ext cx="4512535" cy="34496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07177" y="1715589"/>
            <a:ext cx="3082834" cy="51380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Массаж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70766" y="1706462"/>
            <a:ext cx="4450080" cy="53164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Чжень-цзютерапия(рефлексотерапия) </a:t>
            </a:r>
          </a:p>
        </p:txBody>
      </p:sp>
    </p:spTree>
    <p:extLst>
      <p:ext uri="{BB962C8B-B14F-4D97-AF65-F5344CB8AC3E}">
        <p14:creationId xmlns:p14="http://schemas.microsoft.com/office/powerpoint/2010/main" val="3300465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71140" y="641784"/>
            <a:ext cx="9421538" cy="29760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Массаж </a:t>
            </a:r>
            <a:r>
              <a:rPr lang="ru-RU" sz="2400" dirty="0">
                <a:solidFill>
                  <a:schemeClr val="tx1"/>
                </a:solidFill>
              </a:rPr>
              <a:t>- это дозированное механическое и рефлекторно-осознанное раздражение поверхности нашего тела с целью удовольствия, оздоровления и излечения недугов. (</a:t>
            </a:r>
            <a:r>
              <a:rPr lang="ru-RU" sz="2400" dirty="0" err="1">
                <a:solidFill>
                  <a:schemeClr val="tx1"/>
                </a:solidFill>
              </a:rPr>
              <a:t>Васичкин</a:t>
            </a:r>
            <a:r>
              <a:rPr lang="ru-RU" sz="2400" dirty="0">
                <a:solidFill>
                  <a:schemeClr val="tx1"/>
                </a:solidFill>
              </a:rPr>
              <a:t> В. И.)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509" y="3769331"/>
            <a:ext cx="2801569" cy="28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2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1942011" y="226422"/>
            <a:ext cx="7802880" cy="96665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Механизмы действия массажа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493" t="6845" r="18977" b="20995"/>
          <a:stretch/>
        </p:blipFill>
        <p:spPr>
          <a:xfrm>
            <a:off x="2192347" y="1341782"/>
            <a:ext cx="7721509" cy="4850297"/>
          </a:xfrm>
          <a:prstGeom prst="rect">
            <a:avLst/>
          </a:prstGeom>
          <a:pattFill prst="pct5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</p:pic>
      <p:sp>
        <p:nvSpPr>
          <p:cNvPr id="5" name="Выгнутая вправо стрелка 4"/>
          <p:cNvSpPr/>
          <p:nvPr/>
        </p:nvSpPr>
        <p:spPr>
          <a:xfrm>
            <a:off x="10233105" y="914400"/>
            <a:ext cx="1331844" cy="3140765"/>
          </a:xfrm>
          <a:prstGeom prst="curvedLef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316854" y="983974"/>
            <a:ext cx="1302026" cy="3200023"/>
          </a:xfrm>
          <a:prstGeom prst="curved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60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11556" y="467139"/>
            <a:ext cx="7295321" cy="1033669"/>
          </a:xfrm>
          <a:prstGeom prst="roundRect">
            <a:avLst/>
          </a:prstGeom>
          <a:solidFill>
            <a:srgbClr val="D0EAB4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Лечебный эффект массажа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564" y="2095429"/>
            <a:ext cx="5008694" cy="33412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9591" y="2264393"/>
            <a:ext cx="3995531" cy="304698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-Противовоспалительный; </a:t>
            </a:r>
          </a:p>
          <a:p>
            <a:r>
              <a:rPr lang="ru-RU" sz="2400" dirty="0"/>
              <a:t>-Обезболивающий;</a:t>
            </a:r>
          </a:p>
          <a:p>
            <a:r>
              <a:rPr lang="ru-RU" sz="2400" dirty="0"/>
              <a:t>-Сосудорасширяющий;</a:t>
            </a:r>
          </a:p>
          <a:p>
            <a:r>
              <a:rPr lang="ru-RU" sz="2400" dirty="0"/>
              <a:t>-</a:t>
            </a:r>
            <a:r>
              <a:rPr lang="ru-RU" sz="2400" dirty="0" err="1"/>
              <a:t>Лимфодренажный</a:t>
            </a:r>
            <a:r>
              <a:rPr lang="ru-RU" sz="2400" dirty="0"/>
              <a:t>;</a:t>
            </a:r>
          </a:p>
          <a:p>
            <a:r>
              <a:rPr lang="ru-RU" sz="2400" dirty="0"/>
              <a:t>-</a:t>
            </a:r>
            <a:r>
              <a:rPr lang="ru-RU" sz="2400" dirty="0" err="1"/>
              <a:t>Миорелаксирующий</a:t>
            </a:r>
            <a:r>
              <a:rPr lang="ru-RU" sz="2400" dirty="0"/>
              <a:t>;</a:t>
            </a:r>
          </a:p>
          <a:p>
            <a:r>
              <a:rPr lang="ru-RU" sz="2400" dirty="0"/>
              <a:t>-Тонизирующий;</a:t>
            </a:r>
          </a:p>
          <a:p>
            <a:r>
              <a:rPr lang="ru-RU" sz="2400" dirty="0"/>
              <a:t>-Ускоряет метаболизм;</a:t>
            </a:r>
          </a:p>
          <a:p>
            <a:r>
              <a:rPr lang="ru-RU" sz="2400" dirty="0"/>
              <a:t>-Нормализация сна.</a:t>
            </a:r>
          </a:p>
        </p:txBody>
      </p:sp>
    </p:spTree>
    <p:extLst>
      <p:ext uri="{BB962C8B-B14F-4D97-AF65-F5344CB8AC3E}">
        <p14:creationId xmlns:p14="http://schemas.microsoft.com/office/powerpoint/2010/main" val="2464984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325756" y="129209"/>
            <a:ext cx="8259417" cy="76056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Чжень-цзютерапия(рефлексотерапия)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899" y="1088559"/>
            <a:ext cx="4249280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7081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</TotalTime>
  <Words>844</Words>
  <Application>Microsoft Office PowerPoint</Application>
  <PresentationFormat>Широкоэкранный</PresentationFormat>
  <Paragraphs>139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Calibri</vt:lpstr>
      <vt:lpstr>Corbel</vt:lpstr>
      <vt:lpstr>Gill Sans MT</vt:lpstr>
      <vt:lpstr>Wingdings</vt:lpstr>
      <vt:lpstr>Parcel</vt:lpstr>
      <vt:lpstr>Спасай себя! Точка.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Спасай себя! Точка.</dc:title>
  <dc:creator>Медсестра</dc:creator>
  <cp:lastModifiedBy>Медсестра</cp:lastModifiedBy>
  <cp:revision>43</cp:revision>
  <dcterms:created xsi:type="dcterms:W3CDTF">2022-12-15T09:44:08Z</dcterms:created>
  <dcterms:modified xsi:type="dcterms:W3CDTF">2022-12-29T11:58:07Z</dcterms:modified>
</cp:coreProperties>
</file>