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84" r:id="rId21"/>
    <p:sldId id="275" r:id="rId22"/>
    <p:sldId id="276" r:id="rId23"/>
    <p:sldId id="278" r:id="rId24"/>
    <p:sldId id="279" r:id="rId25"/>
    <p:sldId id="277" r:id="rId26"/>
    <p:sldId id="280" r:id="rId27"/>
    <p:sldId id="281" r:id="rId28"/>
    <p:sldId id="285" r:id="rId29"/>
    <p:sldId id="283" r:id="rId30"/>
    <p:sldId id="28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2D844-8B62-494E-8CF1-16FC7B7674D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831F7-3CCB-42A0-A119-D61A83E70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2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831F7-3CCB-42A0-A119-D61A83E70D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76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7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5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5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14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7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2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80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4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81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9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6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0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7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3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28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48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97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5FCE4B8-D2B2-4F8A-A8B3-304C325AC2E6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9BF1931-7060-41ED-A384-9AB5C3639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99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5982" y="3150087"/>
            <a:ext cx="9440034" cy="1828801"/>
          </a:xfrm>
        </p:spPr>
        <p:txBody>
          <a:bodyPr/>
          <a:lstStyle/>
          <a:p>
            <a:r>
              <a:rPr lang="ru-RU" dirty="0" smtClean="0"/>
              <a:t>Вакцинация в детском возрасте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18" y="145787"/>
            <a:ext cx="7791363" cy="2475191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7937596" y="5507997"/>
            <a:ext cx="4420943" cy="165576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/>
              <a:t>Доклад подготовила студентка 629 группы </a:t>
            </a:r>
          </a:p>
          <a:p>
            <a:pPr algn="l"/>
            <a:r>
              <a:rPr lang="ru-RU" sz="1600" dirty="0" smtClean="0"/>
              <a:t>Лечебное дело </a:t>
            </a:r>
          </a:p>
          <a:p>
            <a:pPr algn="l"/>
            <a:r>
              <a:rPr lang="ru-RU" sz="1600" dirty="0" smtClean="0"/>
              <a:t>Краснова Алина Петровна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95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463620"/>
            <a:ext cx="10353762" cy="970450"/>
          </a:xfrm>
        </p:spPr>
        <p:txBody>
          <a:bodyPr/>
          <a:lstStyle/>
          <a:p>
            <a:r>
              <a:rPr lang="ru-RU" dirty="0" smtClean="0"/>
              <a:t>Внешний вид больных дифтерией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592" t="62813" r="52908" b="11844"/>
          <a:stretch/>
        </p:blipFill>
        <p:spPr>
          <a:xfrm>
            <a:off x="503204" y="1874460"/>
            <a:ext cx="4017028" cy="4581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7039" t="63948" r="13121" b="11087"/>
          <a:stretch/>
        </p:blipFill>
        <p:spPr>
          <a:xfrm>
            <a:off x="4634532" y="1789841"/>
            <a:ext cx="3412398" cy="4869582"/>
          </a:xfrm>
          <a:prstGeom prst="rect">
            <a:avLst/>
          </a:prstGeom>
        </p:spPr>
      </p:pic>
      <p:pic>
        <p:nvPicPr>
          <p:cNvPr id="8194" name="Picture 2" descr="https://file.gosniipp.ru/api/img/XCdTbWlEQl8wJ1NNSUdyYWJiZXJfMjUwNl8wNzQ2XzIwMjFcbWVzc2FnZXNcZmlsZXNcMjQzMTY3OA==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54" y="1874460"/>
            <a:ext cx="3793080" cy="47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1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Столбняк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1022" y="1732449"/>
            <a:ext cx="5156463" cy="2780907"/>
          </a:xfrm>
        </p:spPr>
        <p:txBody>
          <a:bodyPr>
            <a:normAutofit/>
          </a:bodyPr>
          <a:lstStyle/>
          <a:p>
            <a:r>
              <a:rPr lang="ru-RU" dirty="0"/>
              <a:t>Столбняк - одно из самых тяжелых острых инфекционных заболеваний. Характеризуется расстройством центральной нервной системы с явлениями нарастания судорог скелетной мускулатуры и удушьем. </a:t>
            </a:r>
          </a:p>
        </p:txBody>
      </p:sp>
      <p:pic>
        <p:nvPicPr>
          <p:cNvPr id="9218" name="Picture 2" descr="https://im0-tub-ru.yandex.net/i?id=69ed95f3c65a9312ad7b2d43ba06e26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52" y="1732449"/>
            <a:ext cx="5377596" cy="35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dcentr.ru/images/thumbnails/images/content/2019-05-09-stolbnyak/stolbnyak-fill-1240x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4" y="4042972"/>
            <a:ext cx="4044102" cy="269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9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366633"/>
            <a:ext cx="10353762" cy="970450"/>
          </a:xfrm>
        </p:spPr>
        <p:txBody>
          <a:bodyPr/>
          <a:lstStyle/>
          <a:p>
            <a:r>
              <a:rPr lang="ru-RU" dirty="0" smtClean="0"/>
              <a:t>Внешний вид больных столбняком</a:t>
            </a:r>
            <a:endParaRPr lang="ru-RU" dirty="0"/>
          </a:p>
        </p:txBody>
      </p:sp>
      <p:pic>
        <p:nvPicPr>
          <p:cNvPr id="10246" name="Picture 6" descr="http://www.narodnaya-meditsina.com/wp-content/uploads/2014/04/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49" y="1351721"/>
            <a:ext cx="3193994" cy="482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resent5.com/presentation/3/148718998_224998711.pdf-img/148718998_224998711.pdf-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25084" r="48249" b="25248"/>
          <a:stretch/>
        </p:blipFill>
        <p:spPr bwMode="auto">
          <a:xfrm>
            <a:off x="3601989" y="1449498"/>
            <a:ext cx="5256478" cy="42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cf2.ppt-online.org/files2/slide/q/q438lIXpcN1AjGdsShvo5zHDtfVbBWExYOr9iL/slide-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24495" r="63031" b="24536"/>
          <a:stretch/>
        </p:blipFill>
        <p:spPr bwMode="auto">
          <a:xfrm>
            <a:off x="8936747" y="1371302"/>
            <a:ext cx="3129426" cy="438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7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АКДС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06405" y="1606247"/>
            <a:ext cx="5060497" cy="4058750"/>
          </a:xfrm>
        </p:spPr>
        <p:txBody>
          <a:bodyPr/>
          <a:lstStyle/>
          <a:p>
            <a:r>
              <a:rPr lang="ru-RU" dirty="0"/>
              <a:t>АКДС - адсорбированная вакцина на гидрате окиси алюминия. Это смесь очищенных концентрированных дифтерийного и столбнячного анатоксинов и убитых коклюшных микробов. Консервантом является </a:t>
            </a:r>
            <a:r>
              <a:rPr lang="ru-RU" dirty="0" err="1"/>
              <a:t>мертиолят</a:t>
            </a:r>
            <a:r>
              <a:rPr lang="ru-RU" dirty="0"/>
              <a:t>.</a:t>
            </a:r>
          </a:p>
        </p:txBody>
      </p:sp>
      <p:pic>
        <p:nvPicPr>
          <p:cNvPr id="11266" name="Picture 2" descr="https://avatars.mds.yandex.net/get-zen_doc/1056701/pub_5c4a4ed0cb725500aea5c4af_5c4a50703bf2f400af71d1d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61" y="1405950"/>
            <a:ext cx="4016196" cy="301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618" t="42237" r="9397" b="16515"/>
          <a:stretch/>
        </p:blipFill>
        <p:spPr>
          <a:xfrm>
            <a:off x="374337" y="4104896"/>
            <a:ext cx="6877024" cy="26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Полиомиелит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977199" cy="4058750"/>
          </a:xfrm>
        </p:spPr>
        <p:txBody>
          <a:bodyPr/>
          <a:lstStyle/>
          <a:p>
            <a:r>
              <a:rPr lang="ru-RU" dirty="0"/>
              <a:t>Полиомиелит - острая вирусная инфекция, поражающая нервную систему (серое вещество спинного мозга). Характеризуется появлением вялых параличей, в основном нижних конечностей.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115" y="1395079"/>
            <a:ext cx="3221442" cy="5324062"/>
          </a:xfrm>
          <a:prstGeom prst="rect">
            <a:avLst/>
          </a:prstGeom>
        </p:spPr>
      </p:pic>
      <p:pic>
        <p:nvPicPr>
          <p:cNvPr id="12290" name="Picture 2" descr="https://microbak.ru/wp-content/uploads/2018/02/poliomyelitis-p10-768x4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68" y="3497663"/>
            <a:ext cx="5835126" cy="32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5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Внешний вид больных полиомиелитом</a:t>
            </a:r>
            <a:endParaRPr lang="ru-RU" dirty="0"/>
          </a:p>
        </p:txBody>
      </p:sp>
      <p:pic>
        <p:nvPicPr>
          <p:cNvPr id="13314" name="Picture 2" descr="https://cf.ppt-online.org/files1/slide/j/JdalV9oFpOZLv5g4AqIWwBY70fRs81G26ruztx3yTb/slide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t="21528" r="17510" b="12278"/>
          <a:stretch/>
        </p:blipFill>
        <p:spPr bwMode="auto">
          <a:xfrm>
            <a:off x="797697" y="1897931"/>
            <a:ext cx="5669144" cy="38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kolyaski-land.ru/wp-content/uploads/4/5/b/45bf572221487985081ea2f505d6f18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16" y="1580050"/>
            <a:ext cx="3734628" cy="49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7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Полиомиелитная вакцина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Применяется живая </a:t>
            </a:r>
            <a:r>
              <a:rPr lang="ru-RU" dirty="0" err="1"/>
              <a:t>аттенуированная</a:t>
            </a:r>
            <a:r>
              <a:rPr lang="ru-RU" dirty="0"/>
              <a:t> оральная полиомиелитная вакцина (ОПВ) из штаммов </a:t>
            </a:r>
            <a:r>
              <a:rPr lang="ru-RU" dirty="0" err="1"/>
              <a:t>Сейбина</a:t>
            </a:r>
            <a:r>
              <a:rPr lang="ru-RU" dirty="0"/>
              <a:t> (ЖВС). Содержит ослабленные штаммы вирусов полиомиелита 3 иммунологических типов I, II, III. и следы стрептомицина и </a:t>
            </a:r>
            <a:r>
              <a:rPr lang="ru-RU" dirty="0" err="1"/>
              <a:t>неомицина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med39.ru/vakcin/poliomiel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92" y="1732449"/>
            <a:ext cx="5437728" cy="3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История вакцины, которая случайно заразила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22811" y="1732449"/>
            <a:ext cx="5436011" cy="4903482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effectLst/>
              </a:rPr>
              <a:t>На рубеже XIX и XX веков пришла очередная напасть: в Старом и Новом Свете начала набирать силу будущая эпидемия </a:t>
            </a:r>
            <a:r>
              <a:rPr lang="ru-RU" dirty="0" smtClean="0">
                <a:effectLst/>
              </a:rPr>
              <a:t>полиомиелита</a:t>
            </a:r>
          </a:p>
          <a:p>
            <a:r>
              <a:rPr lang="ru-RU" dirty="0">
                <a:effectLst/>
              </a:rPr>
              <a:t>Спасителем и национальным героем Америки стал </a:t>
            </a:r>
            <a:r>
              <a:rPr lang="ru-RU" dirty="0" err="1">
                <a:effectLst/>
              </a:rPr>
              <a:t>Джонас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Солк</a:t>
            </a:r>
            <a:r>
              <a:rPr lang="ru-RU" dirty="0">
                <a:effectLst/>
              </a:rPr>
              <a:t> — </a:t>
            </a:r>
            <a:r>
              <a:rPr lang="ru-RU" dirty="0" smtClean="0">
                <a:effectLst/>
              </a:rPr>
              <a:t>вирусолог, разработавший вакцину от полиомиелита</a:t>
            </a:r>
          </a:p>
          <a:p>
            <a:r>
              <a:rPr lang="ru-RU" dirty="0">
                <a:effectLst/>
              </a:rPr>
              <a:t>Согласно полученным данным, риск оказаться парализованным из-за полиомиелита у </a:t>
            </a:r>
            <a:r>
              <a:rPr lang="ru-RU" dirty="0" smtClean="0">
                <a:effectLst/>
              </a:rPr>
              <a:t>привитых вакциной </a:t>
            </a:r>
            <a:r>
              <a:rPr lang="ru-RU" dirty="0" err="1" smtClean="0">
                <a:effectLst/>
              </a:rPr>
              <a:t>Джонаса</a:t>
            </a:r>
            <a:r>
              <a:rPr lang="ru-RU" dirty="0" smtClean="0">
                <a:effectLst/>
              </a:rPr>
              <a:t> Солка </a:t>
            </a:r>
            <a:r>
              <a:rPr lang="ru-RU" dirty="0">
                <a:effectLst/>
              </a:rPr>
              <a:t>оказался в три раза ниже, чем у не получивших вакцину</a:t>
            </a:r>
            <a:r>
              <a:rPr lang="ru-RU" dirty="0" smtClean="0">
                <a:effectLst/>
              </a:rPr>
              <a:t>.</a:t>
            </a:r>
          </a:p>
          <a:p>
            <a:r>
              <a:rPr lang="ru-RU" dirty="0" smtClean="0">
                <a:effectLst/>
              </a:rPr>
              <a:t>В </a:t>
            </a:r>
            <a:r>
              <a:rPr lang="ru-RU" dirty="0">
                <a:effectLst/>
              </a:rPr>
              <a:t>1955 году появилась информация: препарат безопасен, действенен и на 90% эффективен против всех трех типов полиомиелита. </a:t>
            </a:r>
          </a:p>
          <a:p>
            <a:pPr marL="36900" indent="0" algn="ctr">
              <a:buNone/>
            </a:pPr>
            <a:r>
              <a:rPr lang="ru-RU" sz="3800" dirty="0" smtClean="0">
                <a:effectLst/>
              </a:rPr>
              <a:t>Однако…</a:t>
            </a:r>
            <a:endParaRPr lang="ru-RU" sz="3800" dirty="0"/>
          </a:p>
        </p:txBody>
      </p:sp>
      <p:pic>
        <p:nvPicPr>
          <p:cNvPr id="1026" name="Picture 2" descr="https://content.onliner.by/news/1100x5616/49f3cab13203fec9d32f3f1f25e758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6" y="1678639"/>
            <a:ext cx="3845296" cy="32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5549" y="5000613"/>
            <a:ext cx="153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Джонас</a:t>
            </a:r>
            <a:r>
              <a:rPr lang="ru-RU" dirty="0" smtClean="0"/>
              <a:t> </a:t>
            </a:r>
            <a:r>
              <a:rPr lang="ru-RU" dirty="0" err="1" smtClean="0"/>
              <a:t>Солк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984201" y="2861687"/>
            <a:ext cx="3018408" cy="3728243"/>
            <a:chOff x="8984201" y="2861687"/>
            <a:chExt cx="3018408" cy="3728243"/>
          </a:xfrm>
        </p:grpSpPr>
        <p:pic>
          <p:nvPicPr>
            <p:cNvPr id="1028" name="Picture 4" descr="https://content.onliner.by/news/1100x5616/e7f988227c389c4ac7b3ccdc6687901b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3629" y="2861687"/>
              <a:ext cx="2403058" cy="308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84201" y="5943599"/>
              <a:ext cx="301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«Она работает!» - кричали заголовки газет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0772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547454"/>
            <a:ext cx="10353762" cy="970450"/>
          </a:xfrm>
        </p:spPr>
        <p:txBody>
          <a:bodyPr/>
          <a:lstStyle/>
          <a:p>
            <a:r>
              <a:rPr lang="ru-RU" dirty="0" smtClean="0"/>
              <a:t>Темная часть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0315" y="1732449"/>
            <a:ext cx="5343977" cy="457957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Лицензию на производство вакцин получила компания </a:t>
            </a:r>
            <a:r>
              <a:rPr lang="ru-RU" dirty="0" err="1">
                <a:effectLst/>
              </a:rPr>
              <a:t>Cutter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Laboratories</a:t>
            </a:r>
            <a:r>
              <a:rPr lang="ru-RU" dirty="0" smtClean="0">
                <a:effectLst/>
              </a:rPr>
              <a:t>, которые </a:t>
            </a:r>
            <a:r>
              <a:rPr lang="ru-RU" dirty="0">
                <a:effectLst/>
              </a:rPr>
              <a:t>заранее </a:t>
            </a:r>
            <a:r>
              <a:rPr lang="ru-RU" dirty="0" smtClean="0">
                <a:effectLst/>
              </a:rPr>
              <a:t>наладили </a:t>
            </a:r>
            <a:r>
              <a:rPr lang="ru-RU" dirty="0">
                <a:effectLst/>
              </a:rPr>
              <a:t>производство </a:t>
            </a:r>
            <a:r>
              <a:rPr lang="ru-RU" dirty="0" smtClean="0">
                <a:effectLst/>
              </a:rPr>
              <a:t>препарата.</a:t>
            </a:r>
          </a:p>
          <a:p>
            <a:r>
              <a:rPr lang="ru-RU" dirty="0">
                <a:effectLst/>
              </a:rPr>
              <a:t>Эксперт одного из учреждений </a:t>
            </a:r>
            <a:r>
              <a:rPr lang="ru-RU" dirty="0" err="1" smtClean="0">
                <a:effectLst/>
              </a:rPr>
              <a:t>Бернис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Эдди обнаружила, что образец </a:t>
            </a:r>
            <a:r>
              <a:rPr lang="ru-RU" dirty="0" err="1">
                <a:effectLst/>
              </a:rPr>
              <a:t>Cutter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Laboratories</a:t>
            </a: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содержал </a:t>
            </a:r>
            <a:r>
              <a:rPr lang="ru-RU" dirty="0">
                <a:effectLst/>
              </a:rPr>
              <a:t>живой </a:t>
            </a:r>
            <a:r>
              <a:rPr lang="ru-RU" dirty="0" smtClean="0">
                <a:effectLst/>
              </a:rPr>
              <a:t>вирус, но ее не стали слушать.</a:t>
            </a:r>
          </a:p>
          <a:p>
            <a:r>
              <a:rPr lang="ru-RU" dirty="0">
                <a:effectLst/>
              </a:rPr>
              <a:t>Вскоре </a:t>
            </a:r>
            <a:r>
              <a:rPr lang="ru-RU" dirty="0" smtClean="0">
                <a:effectLst/>
              </a:rPr>
              <a:t>после получения вакцины начали </a:t>
            </a:r>
            <a:r>
              <a:rPr lang="ru-RU" dirty="0">
                <a:effectLst/>
              </a:rPr>
              <a:t>поступать сообщения о новой волне </a:t>
            </a:r>
            <a:r>
              <a:rPr lang="ru-RU" dirty="0" smtClean="0">
                <a:effectLst/>
              </a:rPr>
              <a:t>заболевших</a:t>
            </a:r>
          </a:p>
          <a:p>
            <a:r>
              <a:rPr lang="ru-RU" dirty="0">
                <a:effectLst/>
              </a:rPr>
              <a:t>6 мая процесс вакцинации остановили полностью</a:t>
            </a:r>
            <a:r>
              <a:rPr lang="ru-RU" dirty="0" smtClean="0">
                <a:effectLst/>
              </a:rPr>
              <a:t>.</a:t>
            </a:r>
          </a:p>
          <a:p>
            <a:r>
              <a:rPr lang="ru-RU" dirty="0">
                <a:effectLst/>
              </a:rPr>
              <a:t>у 40 тыс. из привитых развился абортивный </a:t>
            </a:r>
            <a:r>
              <a:rPr lang="ru-RU" dirty="0" smtClean="0">
                <a:effectLst/>
              </a:rPr>
              <a:t>полиомиелит. Она </a:t>
            </a:r>
            <a:r>
              <a:rPr lang="ru-RU" dirty="0">
                <a:effectLst/>
              </a:rPr>
              <a:t>выражалась так: температура, боль в горле, головная боль, рвота и боль в мышцах. 51 ребенок был парализован, 5 </a:t>
            </a:r>
            <a:r>
              <a:rPr lang="ru-RU" dirty="0" smtClean="0">
                <a:effectLst/>
              </a:rPr>
              <a:t>умерли (по другим данным </a:t>
            </a:r>
            <a:r>
              <a:rPr lang="ru-RU" dirty="0">
                <a:effectLst/>
              </a:rPr>
              <a:t>у 200 наблюдался паралич разной степени тяжести, 10 умерли</a:t>
            </a:r>
            <a:r>
              <a:rPr lang="ru-RU" dirty="0" smtClean="0">
                <a:effectLst/>
              </a:rPr>
              <a:t>.)</a:t>
            </a:r>
          </a:p>
          <a:p>
            <a:endParaRPr lang="ru-RU" dirty="0"/>
          </a:p>
        </p:txBody>
      </p:sp>
      <p:pic>
        <p:nvPicPr>
          <p:cNvPr id="3074" name="Picture 2" descr="https://content.onliner.by/news/1100x5616/187f080918963a8855865a239d112ca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89" y="1417125"/>
            <a:ext cx="4643051" cy="26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ntent.onliner.by/news/1100x5616/f70e4086c34ea271c78a2ff7a5129a4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89" y="4181240"/>
            <a:ext cx="4527642" cy="24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все закончилось?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10564102" cy="2630545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effectLst/>
              </a:rPr>
              <a:t>В </a:t>
            </a:r>
            <a:r>
              <a:rPr lang="ru-RU" dirty="0" err="1">
                <a:effectLst/>
              </a:rPr>
              <a:t>Cutter</a:t>
            </a:r>
            <a:r>
              <a:rPr lang="ru-RU" dirty="0">
                <a:effectLst/>
              </a:rPr>
              <a:t> заявили, что процесс производства вакцины (в частности, </a:t>
            </a:r>
            <a:r>
              <a:rPr lang="ru-RU" dirty="0" err="1">
                <a:effectLst/>
              </a:rPr>
              <a:t>инактивация</a:t>
            </a:r>
            <a:r>
              <a:rPr lang="ru-RU" dirty="0">
                <a:effectLst/>
              </a:rPr>
              <a:t> вируса) оказался весьма сложным и что они действовали в меру своих сил. </a:t>
            </a:r>
            <a:endParaRPr lang="ru-RU" dirty="0" smtClean="0">
              <a:effectLst/>
            </a:endParaRPr>
          </a:p>
          <a:p>
            <a:r>
              <a:rPr lang="ru-RU" dirty="0">
                <a:effectLst/>
              </a:rPr>
              <a:t> Некоторые из пострадавших подали в суд, однако эти дела </a:t>
            </a:r>
            <a:r>
              <a:rPr lang="ru-RU" dirty="0" smtClean="0">
                <a:effectLst/>
              </a:rPr>
              <a:t>прекращены: </a:t>
            </a:r>
            <a:r>
              <a:rPr lang="ru-RU" dirty="0">
                <a:effectLst/>
              </a:rPr>
              <a:t>все конфликты были улажены между </a:t>
            </a:r>
            <a:r>
              <a:rPr lang="ru-RU" dirty="0" smtClean="0">
                <a:effectLst/>
              </a:rPr>
              <a:t>сторонами мировыми соглашениями.</a:t>
            </a:r>
          </a:p>
          <a:p>
            <a:r>
              <a:rPr lang="ru-RU" dirty="0" smtClean="0">
                <a:effectLst/>
              </a:rPr>
              <a:t>Правительство </a:t>
            </a:r>
            <a:r>
              <a:rPr lang="ru-RU" dirty="0">
                <a:effectLst/>
              </a:rPr>
              <a:t>США пересмотрело алгоритмы проверки новых лекарств, усилив контроль и регулирование </a:t>
            </a:r>
            <a:r>
              <a:rPr lang="ru-RU" dirty="0" smtClean="0">
                <a:effectLst/>
              </a:rPr>
              <a:t>сферы.</a:t>
            </a:r>
          </a:p>
          <a:p>
            <a:r>
              <a:rPr lang="ru-RU" dirty="0" smtClean="0">
                <a:effectLst/>
              </a:rPr>
              <a:t>Считается</a:t>
            </a:r>
            <a:r>
              <a:rPr lang="ru-RU" dirty="0">
                <a:effectLst/>
              </a:rPr>
              <a:t>, что именно инцидент с компанией </a:t>
            </a:r>
            <a:r>
              <a:rPr lang="ru-RU" dirty="0" err="1">
                <a:effectLst/>
              </a:rPr>
              <a:t>Cutter</a:t>
            </a:r>
            <a:r>
              <a:rPr lang="ru-RU" dirty="0">
                <a:effectLst/>
              </a:rPr>
              <a:t> подготовил почву для появления серьезных опасений в отношении </a:t>
            </a:r>
            <a:r>
              <a:rPr lang="ru-RU" dirty="0" smtClean="0">
                <a:effectLst/>
              </a:rPr>
              <a:t>вакцинации.</a:t>
            </a:r>
          </a:p>
          <a:p>
            <a:endParaRPr lang="ru-RU" dirty="0"/>
          </a:p>
        </p:txBody>
      </p:sp>
      <p:sp>
        <p:nvSpPr>
          <p:cNvPr id="5" name="AutoShape 2" descr="https://s1.slide-share.ru/s_slide/a015b75974aad1dd364c45c30e6fc6cf/295c29af-f99b-46d3-9db2-4d3f23dc25b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071" t="25277" r="15804" b="9325"/>
          <a:stretch/>
        </p:blipFill>
        <p:spPr>
          <a:xfrm>
            <a:off x="3126379" y="4218843"/>
            <a:ext cx="5268684" cy="24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Сомнения родителей в вакцинации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Еще пару десятилетий назад родители были уверенны в необходимости вакцинации детей.</a:t>
            </a:r>
          </a:p>
          <a:p>
            <a:r>
              <a:rPr lang="ru-RU" dirty="0" smtClean="0"/>
              <a:t>На сегодняшний день многие молодые родители сомневаются в постановке прививок, опасаясь возможных побочных эффектов.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01821" y="3468278"/>
            <a:ext cx="4598360" cy="30165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Делать ли ребенку прививки?</a:t>
            </a:r>
            <a:endParaRPr lang="ru-RU" sz="4000" dirty="0"/>
          </a:p>
        </p:txBody>
      </p:sp>
      <p:pic>
        <p:nvPicPr>
          <p:cNvPr id="1028" name="Picture 4" descr="https://psy-files.ru/wp-content/uploads/5/a/b/5ab37a6a4a30004effa6044d1df502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5491" y="3612038"/>
            <a:ext cx="2729058" cy="27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8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Победа над полиомиелитом в Советском Союзе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5097" y="1732449"/>
            <a:ext cx="4804251" cy="458342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effectLst/>
              </a:rPr>
              <a:t>В 1956 году </a:t>
            </a:r>
            <a:r>
              <a:rPr lang="ru-RU" dirty="0" smtClean="0">
                <a:effectLst/>
              </a:rPr>
              <a:t>советские исследователи - </a:t>
            </a:r>
            <a:r>
              <a:rPr lang="ru-RU" dirty="0">
                <a:effectLst/>
              </a:rPr>
              <a:t>лауреат Сталинской премии, </a:t>
            </a:r>
            <a:r>
              <a:rPr lang="ru-RU" dirty="0" smtClean="0">
                <a:effectLst/>
              </a:rPr>
              <a:t>Михаил Чумаков и </a:t>
            </a:r>
            <a:r>
              <a:rPr lang="ru-RU" dirty="0">
                <a:effectLst/>
              </a:rPr>
              <a:t>ленинградский академик Анатолий </a:t>
            </a:r>
            <a:r>
              <a:rPr lang="ru-RU" dirty="0" err="1">
                <a:effectLst/>
              </a:rPr>
              <a:t>Смородинцев</a:t>
            </a:r>
            <a:r>
              <a:rPr lang="ru-RU" dirty="0">
                <a:effectLst/>
              </a:rPr>
              <a:t> были командированы в США, чтобы вместе с американскими коллегами решить проблему</a:t>
            </a:r>
            <a:r>
              <a:rPr lang="ru-RU" dirty="0" smtClean="0">
                <a:effectLst/>
              </a:rPr>
              <a:t>.</a:t>
            </a:r>
          </a:p>
          <a:p>
            <a:r>
              <a:rPr lang="ru-RU" dirty="0">
                <a:effectLst/>
              </a:rPr>
              <a:t>Ш</a:t>
            </a:r>
            <a:r>
              <a:rPr lang="ru-RU" dirty="0" smtClean="0">
                <a:effectLst/>
              </a:rPr>
              <a:t>таммы </a:t>
            </a:r>
            <a:r>
              <a:rPr lang="ru-RU" dirty="0">
                <a:effectLst/>
              </a:rPr>
              <a:t>"живой вакцины" </a:t>
            </a:r>
            <a:r>
              <a:rPr lang="ru-RU" dirty="0" smtClean="0">
                <a:effectLst/>
              </a:rPr>
              <a:t>привезли </a:t>
            </a:r>
            <a:r>
              <a:rPr lang="ru-RU" dirty="0">
                <a:effectLst/>
              </a:rPr>
              <a:t>в </a:t>
            </a:r>
            <a:r>
              <a:rPr lang="ru-RU" dirty="0" smtClean="0">
                <a:effectLst/>
              </a:rPr>
              <a:t>СССР, </a:t>
            </a:r>
            <a:r>
              <a:rPr lang="ru-RU" dirty="0">
                <a:effectLst/>
              </a:rPr>
              <a:t>в обычном чемодане, обратным авиарейсом из Америки. </a:t>
            </a:r>
            <a:endParaRPr lang="ru-RU" dirty="0" smtClean="0">
              <a:effectLst/>
            </a:endParaRPr>
          </a:p>
          <a:p>
            <a:r>
              <a:rPr lang="ru-RU" dirty="0">
                <a:effectLst/>
              </a:rPr>
              <a:t>С 1959 года в Советском Союзе приступили к массовой </a:t>
            </a:r>
            <a:r>
              <a:rPr lang="ru-RU" dirty="0" smtClean="0">
                <a:effectLst/>
              </a:rPr>
              <a:t>вакцинации.</a:t>
            </a:r>
          </a:p>
          <a:p>
            <a:r>
              <a:rPr lang="ru-RU" dirty="0">
                <a:effectLst/>
              </a:rPr>
              <a:t>В 1960-61 году прививки в Советском Союзе сделали уже ста миллионам </a:t>
            </a:r>
            <a:r>
              <a:rPr lang="ru-RU" dirty="0" smtClean="0">
                <a:effectLst/>
              </a:rPr>
              <a:t>человек. </a:t>
            </a:r>
          </a:p>
          <a:p>
            <a:r>
              <a:rPr lang="ru-RU" dirty="0">
                <a:effectLst/>
              </a:rPr>
              <a:t>В 1963 году Чумаков и </a:t>
            </a:r>
            <a:r>
              <a:rPr lang="ru-RU" dirty="0" err="1">
                <a:effectLst/>
              </a:rPr>
              <a:t>Смородинцев</a:t>
            </a:r>
            <a:r>
              <a:rPr lang="ru-RU" dirty="0">
                <a:effectLst/>
              </a:rPr>
              <a:t> были удостоены Ленинской премии.</a:t>
            </a: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990" y="1682373"/>
            <a:ext cx="3396344" cy="4027286"/>
          </a:xfrm>
          <a:prstGeom prst="rect">
            <a:avLst/>
          </a:prstGeom>
        </p:spPr>
      </p:pic>
      <p:pic>
        <p:nvPicPr>
          <p:cNvPr id="1026" name="Picture 2" descr="Михаил Петрович Чумаков (1909-1993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47" y="1682373"/>
            <a:ext cx="2997540" cy="406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04519" y="5727075"/>
            <a:ext cx="3939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Американского ученого Альберта </a:t>
            </a:r>
            <a:r>
              <a:rPr lang="ru-RU" sz="1400" dirty="0" err="1"/>
              <a:t>Сэбина</a:t>
            </a:r>
            <a:r>
              <a:rPr lang="ru-RU" sz="1400" dirty="0"/>
              <a:t> (справа) и советского Михаила Чумакова объединила борьба со смертельной болезнью, свирепствовавшей в США.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24916" y="5792649"/>
            <a:ext cx="241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Михаил Петрович Чумаков (1909-1993).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990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1247" y="1732449"/>
            <a:ext cx="5060497" cy="4058750"/>
          </a:xfrm>
        </p:spPr>
        <p:txBody>
          <a:bodyPr/>
          <a:lstStyle/>
          <a:p>
            <a:r>
              <a:rPr lang="ru-RU" dirty="0">
                <a:effectLst/>
              </a:rPr>
              <a:t>Корь – высоко контагиозное острое вирусное инфекционное заболевание с воздушно-капельным механизмом передачи, вызываемое РНК-содержащим вирусом кори. Протекает с характерной лихорадкой, катаральным воспалением слизистых оболочек глаз, носоглотки и верхних дыхательных путей, специфическими высыпаниями на слизистой оболочке рта и пятнисто-папулезной сыпью на </a:t>
            </a:r>
            <a:r>
              <a:rPr lang="ru-RU" dirty="0" smtClean="0">
                <a:effectLst/>
              </a:rPr>
              <a:t>коже.</a:t>
            </a:r>
            <a:endParaRPr lang="ru-RU" dirty="0"/>
          </a:p>
        </p:txBody>
      </p:sp>
      <p:pic>
        <p:nvPicPr>
          <p:cNvPr id="5124" name="Picture 4" descr="https://hochu.ua/pictures_ckfinder/images/32dewq2314edsas-e148908707759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6" y="1732449"/>
            <a:ext cx="585787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0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Внешний вид больных корью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57" t="7364" r="80786" b="60255"/>
          <a:stretch/>
        </p:blipFill>
        <p:spPr>
          <a:xfrm>
            <a:off x="312434" y="1735811"/>
            <a:ext cx="2945648" cy="3611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643" t="50539" r="71072" b="12254"/>
          <a:stretch/>
        </p:blipFill>
        <p:spPr>
          <a:xfrm>
            <a:off x="3365096" y="1732449"/>
            <a:ext cx="4300270" cy="3559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571" t="15492" r="68143" b="55937"/>
          <a:stretch/>
        </p:blipFill>
        <p:spPr>
          <a:xfrm>
            <a:off x="7660637" y="2092860"/>
            <a:ext cx="4424596" cy="25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3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Эпидемический паротит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Эпидемический паротит — острая вирусная инфекция, характеризующаяся общей интоксикацией, поражением слюнных желез и других железистых органов. </a:t>
            </a:r>
            <a:endParaRPr lang="ru-RU" dirty="0"/>
          </a:p>
        </p:txBody>
      </p:sp>
      <p:pic>
        <p:nvPicPr>
          <p:cNvPr id="7172" name="Picture 4" descr="https://ivkult.ru/800/600/https/cloud.prezentacii.org/18/08/71155/images/screen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99" y="1580050"/>
            <a:ext cx="5332004" cy="399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rodinkam.net/wp-content/uploads/2021/05/img_1620087901998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23" y="3906806"/>
            <a:ext cx="4642668" cy="239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1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75330"/>
            <a:ext cx="10353762" cy="970450"/>
          </a:xfrm>
        </p:spPr>
        <p:txBody>
          <a:bodyPr/>
          <a:lstStyle/>
          <a:p>
            <a:r>
              <a:rPr lang="ru-RU" dirty="0" smtClean="0"/>
              <a:t>Вид больных эпидемическим паротитом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umndoktor.ru/wp-content/uploads/2020/05/7c9b9e1960b1384769ee83a29bb53ea2-77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6" y="1161540"/>
            <a:ext cx="7334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vkult.ru/800/600/https/doktor.frettabladid.is/wp-content/uploads/2015/05/hettuso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36" y="1161540"/>
            <a:ext cx="4423894" cy="33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read-woman.ru/wp-content/uploads/2020/04/%C2%ABSvinka%C2%BB-%E2%80%93-parotit-u-reben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02" y="4335424"/>
            <a:ext cx="4474634" cy="25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6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Паротитно</a:t>
            </a:r>
            <a:r>
              <a:rPr lang="ru-RU" dirty="0" smtClean="0"/>
              <a:t>-коревая вакцина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Вакцина</a:t>
            </a:r>
            <a:r>
              <a:rPr lang="ru-RU" dirty="0">
                <a:effectLst/>
              </a:rPr>
              <a:t> </a:t>
            </a:r>
            <a:r>
              <a:rPr lang="ru-RU" dirty="0" err="1" smtClean="0">
                <a:effectLst/>
              </a:rPr>
              <a:t>паротитно</a:t>
            </a:r>
            <a:r>
              <a:rPr lang="ru-RU" dirty="0" smtClean="0">
                <a:effectLst/>
              </a:rPr>
              <a:t>-коревая. </a:t>
            </a:r>
            <a:r>
              <a:rPr lang="ru-RU" dirty="0">
                <a:effectLst/>
              </a:rPr>
              <a:t>Двухкомпонентная вакцина, применяющаяся в рамках иммунизации населения от кори и паротита. В ее состав входят возбудители вируса двух вышеназванных заболеваний, а также стабилизатор и гентамицина </a:t>
            </a:r>
            <a:r>
              <a:rPr lang="ru-RU" dirty="0" smtClean="0">
                <a:effectLst/>
              </a:rPr>
              <a:t>сульфат.</a:t>
            </a:r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6146" name="Picture 2" descr="https://zs-mc.ru/image/catalog/00-articles/vakcinaciya-ot-kori/xvakcina-ot-kori.jpg.pagespeed.ic.yTN8_zNd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24010" r="24059" b="22525"/>
          <a:stretch/>
        </p:blipFill>
        <p:spPr bwMode="auto">
          <a:xfrm>
            <a:off x="6810103" y="1872343"/>
            <a:ext cx="4345577" cy="29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0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Краснуха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Краснуха - острое вирусное заболевание, распространяющееся воздушно-капельным путем и характеризующееся повышением температуры, слабо выраженным кашлем, насморком, увеличением и болезненностью лимфатических узлов, появлением на коже сыпи.</a:t>
            </a:r>
          </a:p>
        </p:txBody>
      </p:sp>
      <p:pic>
        <p:nvPicPr>
          <p:cNvPr id="10242" name="Picture 2" descr="https://ayamama.ru/wp-content/uploads/2018/09/malishspaytn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89" y="1732449"/>
            <a:ext cx="4801870" cy="31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9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Вакцина против краснухи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Краснушная вакцина </a:t>
            </a:r>
            <a:r>
              <a:rPr lang="ru-RU" dirty="0" err="1"/>
              <a:t>лиофилизированная</a:t>
            </a:r>
            <a:r>
              <a:rPr lang="ru-RU" dirty="0"/>
              <a:t>, живая, </a:t>
            </a:r>
            <a:r>
              <a:rPr lang="ru-RU" dirty="0" err="1"/>
              <a:t>аттенуированная</a:t>
            </a:r>
            <a:r>
              <a:rPr lang="ru-RU" dirty="0"/>
              <a:t>. Вирус выращен на культуре диплоидных клеток человека. Содержит следы </a:t>
            </a:r>
            <a:r>
              <a:rPr lang="ru-RU" dirty="0" err="1"/>
              <a:t>аминогликозидов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>
                <a:effectLst/>
              </a:rPr>
              <a:t>Д</a:t>
            </a:r>
            <a:r>
              <a:rPr lang="ru-RU" dirty="0" smtClean="0">
                <a:effectLst/>
              </a:rPr>
              <a:t>етей </a:t>
            </a:r>
            <a:r>
              <a:rPr lang="ru-RU" dirty="0">
                <a:effectLst/>
              </a:rPr>
              <a:t>прививают от краснухи в возрасте 1 года. В 6 лет показана ревакцинация. </a:t>
            </a:r>
            <a:endParaRPr lang="ru-RU" dirty="0"/>
          </a:p>
        </p:txBody>
      </p:sp>
      <p:pic>
        <p:nvPicPr>
          <p:cNvPr id="9218" name="Picture 2" descr="https://vakcina.ru/files/tmpfiles/cat-prods/vakcina/vac-krasnu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69" y="2058125"/>
            <a:ext cx="5651376" cy="268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6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Ассоциированные вакцины</a:t>
            </a:r>
            <a:endParaRPr lang="ru-RU" dirty="0"/>
          </a:p>
        </p:txBody>
      </p:sp>
      <p:pic>
        <p:nvPicPr>
          <p:cNvPr id="2050" name="Picture 2" descr="http://xn--80adrcgdwk2ah3b0dg.xn--p1acf/templates/mr_vac_template/images/priori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8" y="1222377"/>
            <a:ext cx="5406026" cy="54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pteka245.ru/img/drugs/nnt875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4" b="20302"/>
          <a:stretch/>
        </p:blipFill>
        <p:spPr bwMode="auto">
          <a:xfrm>
            <a:off x="6090676" y="2220687"/>
            <a:ext cx="5319618" cy="27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1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Нужно ли вакцинироваться?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3200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Ответ однозначный –</a:t>
            </a:r>
          </a:p>
          <a:p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>Прививки </a:t>
            </a:r>
            <a:r>
              <a:rPr lang="ru-RU" dirty="0">
                <a:effectLst/>
              </a:rPr>
              <a:t>нужны в первую очередь для того, чтобы предотвратить развитие </a:t>
            </a:r>
            <a:r>
              <a:rPr lang="ru-RU" dirty="0" smtClean="0">
                <a:effectLst/>
              </a:rPr>
              <a:t>определенного </a:t>
            </a:r>
            <a:r>
              <a:rPr lang="ru-RU" dirty="0">
                <a:effectLst/>
              </a:rPr>
              <a:t>инфекционного заболевания </a:t>
            </a:r>
            <a:r>
              <a:rPr lang="ru-RU" dirty="0" smtClean="0">
                <a:effectLst/>
              </a:rPr>
              <a:t>или </a:t>
            </a:r>
            <a:r>
              <a:rPr lang="ru-RU" dirty="0">
                <a:effectLst/>
              </a:rPr>
              <a:t>облегчить протекание этого заболевания и предотвратить развитие </a:t>
            </a:r>
            <a:r>
              <a:rPr lang="ru-RU" dirty="0" smtClean="0">
                <a:effectLst/>
              </a:rPr>
              <a:t>осложнений</a:t>
            </a:r>
          </a:p>
          <a:p>
            <a:r>
              <a:rPr lang="ru-RU" dirty="0" smtClean="0">
                <a:effectLst/>
              </a:rPr>
              <a:t>Эффективность </a:t>
            </a:r>
            <a:r>
              <a:rPr lang="ru-RU" dirty="0">
                <a:effectLst/>
              </a:rPr>
              <a:t>некоторых вакцин достигает 97-98%. И хоть стопроцентной гарантии, что </a:t>
            </a:r>
            <a:r>
              <a:rPr lang="ru-RU" dirty="0" smtClean="0">
                <a:effectLst/>
              </a:rPr>
              <a:t>человек </a:t>
            </a:r>
            <a:r>
              <a:rPr lang="ru-RU" dirty="0">
                <a:effectLst/>
              </a:rPr>
              <a:t>не заболеет, вакцины не дают, многочисленные исследования показали, что у вакцинированных </a:t>
            </a:r>
            <a:r>
              <a:rPr lang="ru-RU" dirty="0" smtClean="0">
                <a:effectLst/>
              </a:rPr>
              <a:t>любое </a:t>
            </a:r>
            <a:r>
              <a:rPr lang="ru-RU" dirty="0">
                <a:effectLst/>
              </a:rPr>
              <a:t>инфекционное заболевание протекает значительно легче, нежели </a:t>
            </a:r>
            <a:r>
              <a:rPr lang="ru-RU" dirty="0" smtClean="0">
                <a:effectLst/>
              </a:rPr>
              <a:t>у </a:t>
            </a:r>
            <a:r>
              <a:rPr lang="ru-RU" dirty="0">
                <a:effectLst/>
              </a:rPr>
              <a:t>не вакцинированных! Кроме этого, инфекционное заболевание </a:t>
            </a:r>
            <a:r>
              <a:rPr lang="ru-RU" dirty="0" smtClean="0">
                <a:effectLst/>
              </a:rPr>
              <a:t>у вакцинированных, </a:t>
            </a:r>
            <a:r>
              <a:rPr lang="ru-RU" dirty="0">
                <a:effectLst/>
              </a:rPr>
              <a:t>в отличие от </a:t>
            </a:r>
            <a:r>
              <a:rPr lang="ru-RU" dirty="0" smtClean="0">
                <a:effectLst/>
              </a:rPr>
              <a:t>не вакцинированных</a:t>
            </a:r>
            <a:r>
              <a:rPr lang="ru-RU" dirty="0">
                <a:effectLst/>
              </a:rPr>
              <a:t>, крайне редко ведет к летальному исходу.</a:t>
            </a:r>
          </a:p>
          <a:p>
            <a:r>
              <a:rPr lang="ru-RU" dirty="0" smtClean="0">
                <a:effectLst/>
              </a:rPr>
              <a:t>Еще </a:t>
            </a:r>
            <a:r>
              <a:rPr lang="ru-RU" dirty="0">
                <a:effectLst/>
              </a:rPr>
              <a:t>один важный аргумент при вопросе, нужны ли </a:t>
            </a:r>
            <a:r>
              <a:rPr lang="ru-RU" dirty="0" smtClean="0">
                <a:effectLst/>
              </a:rPr>
              <a:t>прививки </a:t>
            </a:r>
            <a:r>
              <a:rPr lang="ru-RU" dirty="0">
                <a:effectLst/>
              </a:rPr>
              <a:t>— это выработка стойкого иммунитета после вакцинации. После прививки ребенок защищен от заболевания на длительный термин, а в некоторых случаях даже пожизненно!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02783" y="1434627"/>
            <a:ext cx="1346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ДА!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31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вакцинопрофилактика?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Вакцинопрофилактика - </a:t>
            </a:r>
            <a:r>
              <a:rPr lang="ru-RU" dirty="0">
                <a:effectLst/>
              </a:rPr>
              <a:t> </a:t>
            </a:r>
            <a:r>
              <a:rPr lang="ru-RU" dirty="0" smtClean="0">
                <a:effectLst/>
              </a:rPr>
              <a:t>это система </a:t>
            </a:r>
            <a:r>
              <a:rPr lang="ru-RU" dirty="0">
                <a:effectLst/>
              </a:rPr>
              <a:t>мероприятий, осуществляемых в целях предупреждения, ограничения распространения и ликвидации инфекционных болезней путем проведения профилактических прививок.</a:t>
            </a:r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>Цель </a:t>
            </a:r>
            <a:r>
              <a:rPr lang="ru-RU" dirty="0">
                <a:effectLst/>
              </a:rPr>
              <a:t>вакцинации – </a:t>
            </a:r>
            <a:r>
              <a:rPr lang="ru-RU" dirty="0" smtClean="0">
                <a:effectLst/>
              </a:rPr>
              <a:t>создание</a:t>
            </a:r>
            <a:r>
              <a:rPr lang="ru-RU" dirty="0" smtClean="0"/>
              <a:t> </a:t>
            </a:r>
            <a:r>
              <a:rPr lang="ru-RU" dirty="0" smtClean="0">
                <a:effectLst/>
              </a:rPr>
              <a:t>специфической невосприимчивости</a:t>
            </a:r>
            <a:r>
              <a:rPr lang="ru-RU" dirty="0" smtClean="0"/>
              <a:t> </a:t>
            </a:r>
            <a:r>
              <a:rPr lang="ru-RU" dirty="0" smtClean="0">
                <a:effectLst/>
              </a:rPr>
              <a:t>к </a:t>
            </a:r>
            <a:r>
              <a:rPr lang="ru-RU" dirty="0">
                <a:effectLst/>
              </a:rPr>
              <a:t>инфекционному </a:t>
            </a:r>
            <a:r>
              <a:rPr lang="ru-RU" dirty="0" smtClean="0">
                <a:effectLst/>
              </a:rPr>
              <a:t>заболеванию</a:t>
            </a:r>
            <a:r>
              <a:rPr lang="ru-RU" dirty="0" smtClean="0"/>
              <a:t> </a:t>
            </a:r>
            <a:r>
              <a:rPr lang="ru-RU" dirty="0" smtClean="0">
                <a:effectLst/>
              </a:rPr>
              <a:t>путем </a:t>
            </a:r>
            <a:r>
              <a:rPr lang="ru-RU" dirty="0">
                <a:effectLst/>
              </a:rPr>
              <a:t>имитации </a:t>
            </a:r>
            <a:r>
              <a:rPr lang="ru-RU" dirty="0" smtClean="0">
                <a:effectLst/>
              </a:rPr>
              <a:t>естественного</a:t>
            </a:r>
            <a:r>
              <a:rPr lang="ru-RU" dirty="0" smtClean="0"/>
              <a:t> </a:t>
            </a:r>
            <a:r>
              <a:rPr lang="ru-RU" dirty="0" smtClean="0">
                <a:effectLst/>
              </a:rPr>
              <a:t>инфекционного </a:t>
            </a:r>
            <a:r>
              <a:rPr lang="ru-RU" dirty="0">
                <a:effectLst/>
              </a:rPr>
              <a:t>процесса </a:t>
            </a:r>
            <a:r>
              <a:rPr lang="ru-RU" dirty="0" smtClean="0">
                <a:effectLst/>
              </a:rPr>
              <a:t>с</a:t>
            </a:r>
            <a:r>
              <a:rPr lang="ru-RU" dirty="0" smtClean="0"/>
              <a:t> </a:t>
            </a:r>
            <a:r>
              <a:rPr lang="ru-RU" dirty="0" smtClean="0">
                <a:effectLst/>
              </a:rPr>
              <a:t>благоприятным </a:t>
            </a:r>
            <a:r>
              <a:rPr lang="ru-RU" dirty="0">
                <a:effectLst/>
              </a:rPr>
              <a:t>исходом.</a:t>
            </a:r>
            <a:endParaRPr lang="ru-RU" dirty="0"/>
          </a:p>
        </p:txBody>
      </p:sp>
      <p:pic>
        <p:nvPicPr>
          <p:cNvPr id="2050" name="Picture 2" descr="https://treatclinic.ru/media/938/9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41" y="3658129"/>
            <a:ext cx="4090400" cy="29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2905" y="3991930"/>
            <a:ext cx="4689337" cy="23083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Основной принцип вакцинации - пациенту дается ослабленный или убитый болезнетворный агент (или искусственно синтезированный белок, который идентичен белку агента) для того, чтобы стимулировать продукцию собственных антител для борьбы с возбудителем инфекционного заболевания.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0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755" y="2952206"/>
            <a:ext cx="10353762" cy="97045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06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Заболевания, предотвращаемые вакцинацией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48"/>
            <a:ext cx="10353762" cy="4734339"/>
          </a:xfrm>
        </p:spPr>
        <p:txBody>
          <a:bodyPr>
            <a:normAutofit/>
          </a:bodyPr>
          <a:lstStyle/>
          <a:p>
            <a:r>
              <a:rPr lang="ru-RU" dirty="0"/>
              <a:t>Дифтерия – до 20% смертельных исходов у детей младше 5 лет и взрослых старше 40 лет </a:t>
            </a:r>
            <a:endParaRPr lang="ru-RU" dirty="0" smtClean="0"/>
          </a:p>
          <a:p>
            <a:r>
              <a:rPr lang="ru-RU" dirty="0" smtClean="0"/>
              <a:t>Коклюш </a:t>
            </a:r>
            <a:r>
              <a:rPr lang="ru-RU" dirty="0"/>
              <a:t>– </a:t>
            </a:r>
            <a:r>
              <a:rPr lang="ru-RU" dirty="0" smtClean="0"/>
              <a:t>300 000 </a:t>
            </a:r>
            <a:r>
              <a:rPr lang="ru-RU" dirty="0"/>
              <a:t>смертельных исходов в 2002 г., т.е. 800 смертельных исходов в день 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Столбняк </a:t>
            </a:r>
            <a:r>
              <a:rPr lang="ru-RU" dirty="0"/>
              <a:t>– смертность у взрослых составляет 20-60%, у новорожденных от 60-80% </a:t>
            </a:r>
            <a:endParaRPr lang="ru-RU" dirty="0" smtClean="0"/>
          </a:p>
          <a:p>
            <a:r>
              <a:rPr lang="ru-RU" dirty="0" smtClean="0"/>
              <a:t>Менингит</a:t>
            </a:r>
            <a:r>
              <a:rPr lang="ru-RU" dirty="0"/>
              <a:t>, </a:t>
            </a:r>
            <a:r>
              <a:rPr lang="ru-RU" dirty="0" smtClean="0"/>
              <a:t>5-10% </a:t>
            </a:r>
            <a:r>
              <a:rPr lang="ru-RU" dirty="0"/>
              <a:t>случаев смертельных </a:t>
            </a:r>
            <a:endParaRPr lang="ru-RU" dirty="0" smtClean="0"/>
          </a:p>
          <a:p>
            <a:r>
              <a:rPr lang="ru-RU" dirty="0" smtClean="0"/>
              <a:t>Грипп </a:t>
            </a:r>
            <a:r>
              <a:rPr lang="ru-RU" dirty="0"/>
              <a:t>– пандемия, развившаяся зимой 1918-1919 гг. унесла жизни 40 млн</a:t>
            </a:r>
            <a:r>
              <a:rPr lang="ru-RU" dirty="0" smtClean="0"/>
              <a:t>. чел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Корь </a:t>
            </a:r>
            <a:r>
              <a:rPr lang="ru-RU" dirty="0"/>
              <a:t>– </a:t>
            </a:r>
            <a:r>
              <a:rPr lang="ru-RU" dirty="0" smtClean="0"/>
              <a:t>до введения </a:t>
            </a:r>
            <a:r>
              <a:rPr lang="ru-RU" dirty="0"/>
              <a:t>программы массовой иммунизации в 1974 году от кори умирало до 1 млн</a:t>
            </a:r>
            <a:r>
              <a:rPr lang="ru-RU" dirty="0" smtClean="0"/>
              <a:t>. детей </a:t>
            </a:r>
            <a:r>
              <a:rPr lang="ru-RU" dirty="0"/>
              <a:t>ежегодно </a:t>
            </a:r>
            <a:endParaRPr lang="ru-RU" dirty="0" smtClean="0"/>
          </a:p>
          <a:p>
            <a:r>
              <a:rPr lang="ru-RU" dirty="0" smtClean="0"/>
              <a:t>Краснуха </a:t>
            </a:r>
            <a:r>
              <a:rPr lang="ru-RU" dirty="0"/>
              <a:t>– до 2,5 млн врожденных уродств </a:t>
            </a:r>
            <a:r>
              <a:rPr lang="ru-RU" dirty="0" smtClean="0"/>
              <a:t>ежегодно </a:t>
            </a:r>
          </a:p>
          <a:p>
            <a:r>
              <a:rPr lang="ru-RU" dirty="0" err="1" smtClean="0"/>
              <a:t>Ротавирусная</a:t>
            </a:r>
            <a:r>
              <a:rPr lang="ru-RU" dirty="0" smtClean="0"/>
              <a:t> </a:t>
            </a:r>
            <a:r>
              <a:rPr lang="ru-RU" dirty="0"/>
              <a:t>инфекция – свыше 600 000 смертельных исходов у детей до 5 лет</a:t>
            </a:r>
          </a:p>
        </p:txBody>
      </p:sp>
    </p:spTree>
    <p:extLst>
      <p:ext uri="{BB962C8B-B14F-4D97-AF65-F5344CB8AC3E}">
        <p14:creationId xmlns:p14="http://schemas.microsoft.com/office/powerpoint/2010/main" val="261966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Хронология вакцин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0" y="94267"/>
            <a:ext cx="11905072" cy="66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7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xn--80aas4e.xn--p1ai/800/600/https/gp3tmn.ru/sites/default/files/inline/images/snimok-ekrana-2018-01-19-v-12.46.57_-_kopi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19" y="126826"/>
            <a:ext cx="9185582" cy="66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9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011" y="382165"/>
            <a:ext cx="10353762" cy="970450"/>
          </a:xfrm>
        </p:spPr>
        <p:txBody>
          <a:bodyPr/>
          <a:lstStyle/>
          <a:p>
            <a:r>
              <a:rPr lang="ru-RU" dirty="0" smtClean="0"/>
              <a:t>Коклюш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10705" y="1528451"/>
            <a:ext cx="5326145" cy="5348272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/>
              <a:t>Коклюш - острое инфекционное заболевание, характеризующиеся острым воспалением дыхательных путей с развитием приступов спазматического кашля и явлений интоксикации. </a:t>
            </a:r>
            <a:endParaRPr lang="ru-RU" dirty="0" smtClean="0"/>
          </a:p>
        </p:txBody>
      </p:sp>
      <p:pic>
        <p:nvPicPr>
          <p:cNvPr id="6146" name="Picture 2" descr="https://im0-tub-ru.yandex.net/i?id=5e3a1dbe161e2283ff6b6852b3aa7d79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44" y="1439028"/>
            <a:ext cx="3919502" cy="500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0-tub-ru.yandex.net/i?id=5cfcd3f56aa03b1131562640d6191b8a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54" y="3637440"/>
            <a:ext cx="4990846" cy="280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0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411" y="203979"/>
            <a:ext cx="10353762" cy="970450"/>
          </a:xfrm>
        </p:spPr>
        <p:txBody>
          <a:bodyPr/>
          <a:lstStyle/>
          <a:p>
            <a:r>
              <a:rPr lang="ru-RU" dirty="0" smtClean="0"/>
              <a:t>Внешний вид больных коклюшем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cf.ppt-online.org/files/slide/u/u7q8TlynJWCoRtbaXmfI1Zx5Nk3wOcHKvzjABr/slide-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6" t="15700" r="13161" b="2211"/>
          <a:stretch/>
        </p:blipFill>
        <p:spPr bwMode="auto">
          <a:xfrm>
            <a:off x="252665" y="1326517"/>
            <a:ext cx="5570626" cy="45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388" y="5956422"/>
            <a:ext cx="553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 больного коклюшем во время приступа кашля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262" t="25273" r="13015" b="13137"/>
          <a:stretch/>
        </p:blipFill>
        <p:spPr>
          <a:xfrm>
            <a:off x="6065366" y="1447002"/>
            <a:ext cx="5771064" cy="410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2892" y="5702889"/>
            <a:ext cx="529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Ребенок с кровоизлияниями в </a:t>
            </a:r>
            <a:r>
              <a:rPr lang="ru-RU" dirty="0" err="1" smtClean="0"/>
              <a:t>конъюктиву</a:t>
            </a:r>
            <a:r>
              <a:rPr lang="ru-RU" dirty="0" smtClean="0"/>
              <a:t> и </a:t>
            </a:r>
            <a:r>
              <a:rPr lang="ru-RU" dirty="0" err="1" smtClean="0"/>
              <a:t>экхимозами</a:t>
            </a:r>
            <a:r>
              <a:rPr lang="ru-RU" dirty="0" smtClean="0"/>
              <a:t> на лице после коклюшного кашля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3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Дифтерия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796" y="1732449"/>
            <a:ext cx="4080904" cy="4058750"/>
          </a:xfrm>
        </p:spPr>
        <p:txBody>
          <a:bodyPr/>
          <a:lstStyle/>
          <a:p>
            <a:r>
              <a:rPr lang="ru-RU" dirty="0">
                <a:effectLst/>
              </a:rPr>
              <a:t>Дифтерия </a:t>
            </a:r>
            <a:r>
              <a:rPr lang="ru-RU" dirty="0" smtClean="0">
                <a:effectLst/>
              </a:rPr>
              <a:t>- </a:t>
            </a:r>
            <a:r>
              <a:rPr lang="ru-RU" dirty="0">
                <a:effectLst/>
              </a:rPr>
              <a:t>острое инфекционное заболевание, характеризующееся воспалительным процессом в зеве, гортани, трахее с образованием пленок </a:t>
            </a:r>
            <a:r>
              <a:rPr lang="ru-RU" dirty="0" smtClean="0">
                <a:effectLst/>
              </a:rPr>
              <a:t>и </a:t>
            </a:r>
            <a:r>
              <a:rPr lang="ru-RU" dirty="0">
                <a:effectLst/>
              </a:rPr>
              <a:t>общей интоксикацией.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2039" t="33215" r="14397" b="33120"/>
          <a:stretch/>
        </p:blipFill>
        <p:spPr>
          <a:xfrm>
            <a:off x="8453889" y="1732449"/>
            <a:ext cx="3094742" cy="4320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3315" t="36619" r="10249" b="21868"/>
          <a:stretch/>
        </p:blipFill>
        <p:spPr>
          <a:xfrm>
            <a:off x="5285953" y="1732449"/>
            <a:ext cx="2876682" cy="40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0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Грифель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495</TotalTime>
  <Words>924</Words>
  <Application>Microsoft Office PowerPoint</Application>
  <PresentationFormat>Широкоэкранный</PresentationFormat>
  <Paragraphs>89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Calisto MT</vt:lpstr>
      <vt:lpstr>Trebuchet MS</vt:lpstr>
      <vt:lpstr>Wingdings 2</vt:lpstr>
      <vt:lpstr>Грифель</vt:lpstr>
      <vt:lpstr>Вакцинация в детском возрасте</vt:lpstr>
      <vt:lpstr>Сомнения родителей в вакцинации</vt:lpstr>
      <vt:lpstr>Что такое вакцинопрофилактика?</vt:lpstr>
      <vt:lpstr>Заболевания, предотвращаемые вакцинацией</vt:lpstr>
      <vt:lpstr>Презентация PowerPoint</vt:lpstr>
      <vt:lpstr>Презентация PowerPoint</vt:lpstr>
      <vt:lpstr>Коклюш </vt:lpstr>
      <vt:lpstr>Внешний вид больных коклюшем</vt:lpstr>
      <vt:lpstr>Дифтерия</vt:lpstr>
      <vt:lpstr>Внешний вид больных дифтерией</vt:lpstr>
      <vt:lpstr>Столбняк</vt:lpstr>
      <vt:lpstr>Внешний вид больных столбняком</vt:lpstr>
      <vt:lpstr>АКДС</vt:lpstr>
      <vt:lpstr>Полиомиелит</vt:lpstr>
      <vt:lpstr>Внешний вид больных полиомиелитом</vt:lpstr>
      <vt:lpstr>Полиомиелитная вакцина</vt:lpstr>
      <vt:lpstr>История вакцины, которая случайно заразила детей</vt:lpstr>
      <vt:lpstr>Темная часть истории</vt:lpstr>
      <vt:lpstr>Чем все закончилось?</vt:lpstr>
      <vt:lpstr>Победа над полиомиелитом в Советском Союзе</vt:lpstr>
      <vt:lpstr>Корь</vt:lpstr>
      <vt:lpstr>Внешний вид больных корью</vt:lpstr>
      <vt:lpstr>Эпидемический паротит</vt:lpstr>
      <vt:lpstr>Вид больных эпидемическим паротитом</vt:lpstr>
      <vt:lpstr>Паротитно-коревая вакцина</vt:lpstr>
      <vt:lpstr>Краснуха </vt:lpstr>
      <vt:lpstr>Вакцина против краснухи</vt:lpstr>
      <vt:lpstr>Ассоциированные вакцины</vt:lpstr>
      <vt:lpstr>Нужно ли вакцинироваться?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Вакцинация в детском возрасте</dc:title>
  <dc:creator>Пользователь Windows</dc:creator>
  <cp:lastModifiedBy>localadmin</cp:lastModifiedBy>
  <cp:revision>36</cp:revision>
  <dcterms:created xsi:type="dcterms:W3CDTF">2021-11-14T12:51:56Z</dcterms:created>
  <dcterms:modified xsi:type="dcterms:W3CDTF">2021-11-19T08:15:21Z</dcterms:modified>
</cp:coreProperties>
</file>