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0" r:id="rId2"/>
    <p:sldId id="257" r:id="rId3"/>
    <p:sldId id="261" r:id="rId4"/>
    <p:sldId id="275" r:id="rId5"/>
    <p:sldId id="278" r:id="rId6"/>
    <p:sldId id="279" r:id="rId7"/>
    <p:sldId id="280" r:id="rId8"/>
    <p:sldId id="282" r:id="rId9"/>
    <p:sldId id="277" r:id="rId10"/>
    <p:sldId id="283" r:id="rId11"/>
    <p:sldId id="284" r:id="rId12"/>
    <p:sldId id="285" r:id="rId13"/>
    <p:sldId id="286" r:id="rId14"/>
    <p:sldId id="290" r:id="rId15"/>
    <p:sldId id="292" r:id="rId16"/>
    <p:sldId id="293" r:id="rId17"/>
    <p:sldId id="294" r:id="rId18"/>
    <p:sldId id="296" r:id="rId19"/>
    <p:sldId id="295" r:id="rId20"/>
    <p:sldId id="298" r:id="rId21"/>
    <p:sldId id="299" r:id="rId22"/>
    <p:sldId id="301" r:id="rId23"/>
    <p:sldId id="315" r:id="rId24"/>
    <p:sldId id="306" r:id="rId25"/>
    <p:sldId id="317" r:id="rId26"/>
    <p:sldId id="308" r:id="rId27"/>
    <p:sldId id="307" r:id="rId28"/>
    <p:sldId id="309" r:id="rId29"/>
    <p:sldId id="310" r:id="rId30"/>
    <p:sldId id="312" r:id="rId31"/>
    <p:sldId id="311" r:id="rId32"/>
    <p:sldId id="313" r:id="rId33"/>
    <p:sldId id="314" r:id="rId34"/>
    <p:sldId id="316" r:id="rId35"/>
    <p:sldId id="318" r:id="rId36"/>
    <p:sldId id="271" r:id="rId37"/>
    <p:sldId id="27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9983-D851-4B17-BE87-4B3445453F7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3719-81A9-4FF0-809A-5507C04AC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8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79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1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1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84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40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18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87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75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69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97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4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2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высшего образования «Красноярский государственный медицинский университет» имени профессора В.Ф. </a:t>
            </a:r>
            <a:r>
              <a:rPr lang="ru-RU" sz="2200" dirty="0" err="1">
                <a:solidFill>
                  <a:prstClr val="black"/>
                </a:solidFill>
              </a:rPr>
              <a:t>Войно-Ясенецкого</a:t>
            </a:r>
            <a:r>
              <a:rPr lang="ru-RU" sz="2200" dirty="0">
                <a:solidFill>
                  <a:prstClr val="black"/>
                </a:solidFill>
              </a:rPr>
              <a:t> Министерства здравоохранения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РоссийскойФередации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Фармацевтический колледж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6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4800" dirty="0" smtClean="0">
                <a:solidFill>
                  <a:prstClr val="black"/>
                </a:solidFill>
              </a:rPr>
              <a:t>Патогенные кокки. Пневмококки, менингококки, гонококки.</a:t>
            </a:r>
          </a:p>
          <a:p>
            <a:pPr marL="0" lvl="0" indent="0" algn="ctr">
              <a:buNone/>
            </a:pPr>
            <a:endParaRPr lang="ru-RU" sz="4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mtClean="0">
                <a:solidFill>
                  <a:prstClr val="black"/>
                </a:solidFill>
              </a:rPr>
              <a:t>                          </a:t>
            </a:r>
            <a:r>
              <a:rPr lang="ru-RU" dirty="0" smtClean="0">
                <a:solidFill>
                  <a:prstClr val="black"/>
                </a:solidFill>
              </a:rPr>
              <a:t>2020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44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Клиника пневмонии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Симптомы пневмонии:</a:t>
            </a:r>
          </a:p>
          <a:p>
            <a:pPr marL="0" indent="0">
              <a:buNone/>
            </a:pPr>
            <a:r>
              <a:rPr lang="ru-RU" dirty="0" smtClean="0"/>
              <a:t>- поражаются легкие</a:t>
            </a:r>
          </a:p>
          <a:p>
            <a:pPr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ысокая температура до 39</a:t>
            </a:r>
          </a:p>
          <a:p>
            <a:pPr marL="0" indent="0">
              <a:buNone/>
            </a:pPr>
            <a:r>
              <a:rPr lang="ru-RU" dirty="0" smtClean="0"/>
              <a:t>градусов</a:t>
            </a:r>
          </a:p>
          <a:p>
            <a:pPr marL="0" indent="0">
              <a:buNone/>
            </a:pPr>
            <a:r>
              <a:rPr lang="ru-RU" dirty="0" smtClean="0"/>
              <a:t>- кашель</a:t>
            </a:r>
          </a:p>
          <a:p>
            <a:pPr marL="0" indent="0">
              <a:buNone/>
            </a:pPr>
            <a:r>
              <a:rPr lang="ru-RU" dirty="0" smtClean="0"/>
              <a:t>- мокрота может быть</a:t>
            </a:r>
          </a:p>
          <a:p>
            <a:pPr marL="0" indent="0">
              <a:buNone/>
            </a:pPr>
            <a:r>
              <a:rPr lang="ru-RU" dirty="0" smtClean="0"/>
              <a:t>ржавого цвета</a:t>
            </a:r>
          </a:p>
          <a:p>
            <a:pPr marL="0" indent="0">
              <a:buNone/>
            </a:pPr>
            <a:r>
              <a:rPr lang="ru-RU" dirty="0" smtClean="0"/>
              <a:t>- возможен летальный исход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291" y="1967345"/>
            <a:ext cx="5726546" cy="41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0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Иммунитет, профилактика и 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Иммунитет слабый непродолжительный, часто бывают рецидивы. Наличие у пневмококков капсулы затрудняет фагоцитоз</a:t>
            </a:r>
          </a:p>
          <a:p>
            <a:r>
              <a:rPr lang="ru-RU" sz="3200" dirty="0" smtClean="0"/>
              <a:t>Специфическая профилактика – трехвалентная пневмококковая вакцина (входит в календарь прививок для детей и рекомендуется пожилым людям)</a:t>
            </a:r>
          </a:p>
          <a:p>
            <a:r>
              <a:rPr lang="ru-RU" sz="3200" dirty="0" smtClean="0"/>
              <a:t>Лечение – антибиотики широкого спектра действия, т.к. высока вероятность </a:t>
            </a:r>
            <a:r>
              <a:rPr lang="ru-RU" sz="3200" dirty="0" smtClean="0">
                <a:solidFill>
                  <a:srgbClr val="C00000"/>
                </a:solidFill>
              </a:rPr>
              <a:t>РЕЗИСТЕНТНОСТИ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14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Лабораторная 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Материал для исследования: </a:t>
            </a:r>
            <a:r>
              <a:rPr lang="ru-RU" sz="3200" dirty="0" smtClean="0">
                <a:solidFill>
                  <a:srgbClr val="C00000"/>
                </a:solidFill>
              </a:rPr>
              <a:t>зависит от локализации воспалительного процесса</a:t>
            </a:r>
          </a:p>
          <a:p>
            <a:pPr>
              <a:buFontTx/>
              <a:buChar char="-"/>
            </a:pPr>
            <a:r>
              <a:rPr lang="ru-RU" sz="3200" dirty="0" smtClean="0"/>
              <a:t>Мокрота ( при пневмонии)</a:t>
            </a:r>
          </a:p>
          <a:p>
            <a:pPr>
              <a:buFontTx/>
              <a:buChar char="-"/>
            </a:pPr>
            <a:r>
              <a:rPr lang="ru-RU" sz="3200" dirty="0" smtClean="0"/>
              <a:t>Мазок из зева (ангина)</a:t>
            </a:r>
          </a:p>
          <a:p>
            <a:pPr>
              <a:buFontTx/>
              <a:buChar char="-"/>
            </a:pPr>
            <a:r>
              <a:rPr lang="ru-RU" sz="3200" dirty="0" smtClean="0"/>
              <a:t>Мазок из уха )при </a:t>
            </a:r>
            <a:r>
              <a:rPr lang="ru-RU" sz="3200" dirty="0" err="1" smtClean="0"/>
              <a:t>отате</a:t>
            </a:r>
            <a:endParaRPr lang="ru-RU" sz="3200" dirty="0" smtClean="0"/>
          </a:p>
          <a:p>
            <a:pPr>
              <a:buFontTx/>
              <a:buChar char="-"/>
            </a:pPr>
            <a:r>
              <a:rPr lang="ru-RU" sz="3200" dirty="0" smtClean="0"/>
              <a:t>Кровь (подозрение на сепсис)</a:t>
            </a:r>
          </a:p>
          <a:p>
            <a:pPr>
              <a:buFontTx/>
              <a:buChar char="-"/>
            </a:pPr>
            <a:r>
              <a:rPr lang="ru-RU" sz="3200" dirty="0" smtClean="0"/>
              <a:t>Мазки из гнойных ран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46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Схема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5744" y="1303734"/>
            <a:ext cx="7693891" cy="53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45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Четвертый день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Учет результатов</a:t>
            </a:r>
          </a:p>
          <a:p>
            <a:r>
              <a:rPr lang="ru-RU" dirty="0" smtClean="0"/>
              <a:t>Дифференциация пневмококка от зеленящего стрептококка</a:t>
            </a:r>
          </a:p>
          <a:p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9737829"/>
              </p:ext>
            </p:extLst>
          </p:nvPr>
        </p:nvGraphicFramePr>
        <p:xfrm>
          <a:off x="1025233" y="3112654"/>
          <a:ext cx="10328567" cy="3064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70">
                  <a:extLst>
                    <a:ext uri="{9D8B030D-6E8A-4147-A177-3AD203B41FA5}">
                      <a16:colId xmlns:a16="http://schemas.microsoft.com/office/drawing/2014/main" xmlns="" val="3560315178"/>
                    </a:ext>
                  </a:extLst>
                </a:gridCol>
                <a:gridCol w="1114871">
                  <a:extLst>
                    <a:ext uri="{9D8B030D-6E8A-4147-A177-3AD203B41FA5}">
                      <a16:colId xmlns:a16="http://schemas.microsoft.com/office/drawing/2014/main" xmlns="" val="834028511"/>
                    </a:ext>
                  </a:extLst>
                </a:gridCol>
                <a:gridCol w="1291071">
                  <a:extLst>
                    <a:ext uri="{9D8B030D-6E8A-4147-A177-3AD203B41FA5}">
                      <a16:colId xmlns:a16="http://schemas.microsoft.com/office/drawing/2014/main" xmlns="" val="2841752208"/>
                    </a:ext>
                  </a:extLst>
                </a:gridCol>
                <a:gridCol w="1291071">
                  <a:extLst>
                    <a:ext uri="{9D8B030D-6E8A-4147-A177-3AD203B41FA5}">
                      <a16:colId xmlns:a16="http://schemas.microsoft.com/office/drawing/2014/main" xmlns="" val="892926014"/>
                    </a:ext>
                  </a:extLst>
                </a:gridCol>
                <a:gridCol w="1291071">
                  <a:extLst>
                    <a:ext uri="{9D8B030D-6E8A-4147-A177-3AD203B41FA5}">
                      <a16:colId xmlns:a16="http://schemas.microsoft.com/office/drawing/2014/main" xmlns="" val="383486393"/>
                    </a:ext>
                  </a:extLst>
                </a:gridCol>
                <a:gridCol w="1291071">
                  <a:extLst>
                    <a:ext uri="{9D8B030D-6E8A-4147-A177-3AD203B41FA5}">
                      <a16:colId xmlns:a16="http://schemas.microsoft.com/office/drawing/2014/main" xmlns="" val="1407446660"/>
                    </a:ext>
                  </a:extLst>
                </a:gridCol>
                <a:gridCol w="1291071">
                  <a:extLst>
                    <a:ext uri="{9D8B030D-6E8A-4147-A177-3AD203B41FA5}">
                      <a16:colId xmlns:a16="http://schemas.microsoft.com/office/drawing/2014/main" xmlns="" val="3368372521"/>
                    </a:ext>
                  </a:extLst>
                </a:gridCol>
                <a:gridCol w="1291071">
                  <a:extLst>
                    <a:ext uri="{9D8B030D-6E8A-4147-A177-3AD203B41FA5}">
                      <a16:colId xmlns:a16="http://schemas.microsoft.com/office/drawing/2014/main" xmlns="" val="3083521205"/>
                    </a:ext>
                  </a:extLst>
                </a:gridCol>
              </a:tblGrid>
              <a:tr h="10214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Вид микроба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лактоза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глюкоза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сахароза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мальтоза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инулин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Желчь 40%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оптохин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34421232"/>
                  </a:ext>
                </a:extLst>
              </a:tr>
              <a:tr h="10214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Пневмококк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лизис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Роста нет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75758474"/>
                  </a:ext>
                </a:extLst>
              </a:tr>
              <a:tr h="10214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Зеленящий стрептококк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Лизиса нет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57827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76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Менингококки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Систематика</a:t>
            </a:r>
          </a:p>
          <a:p>
            <a:pPr marL="0" indent="0">
              <a:buNone/>
            </a:pPr>
            <a:r>
              <a:rPr lang="ru-RU" sz="4000" dirty="0" smtClean="0"/>
              <a:t>Семейство - </a:t>
            </a:r>
            <a:r>
              <a:rPr lang="en-US" sz="4000" dirty="0" err="1" smtClean="0"/>
              <a:t>Neisseriaceae</a:t>
            </a:r>
            <a:endParaRPr lang="en-US" sz="4000" dirty="0" smtClean="0"/>
          </a:p>
          <a:p>
            <a:pPr marL="0" indent="0">
              <a:buNone/>
            </a:pPr>
            <a:r>
              <a:rPr lang="ru-RU" sz="4000" dirty="0" smtClean="0"/>
              <a:t>Род – </a:t>
            </a:r>
            <a:r>
              <a:rPr lang="en-US" sz="4000" dirty="0" smtClean="0"/>
              <a:t>Neisseria</a:t>
            </a:r>
          </a:p>
          <a:p>
            <a:pPr marL="0" indent="0">
              <a:buNone/>
            </a:pPr>
            <a:r>
              <a:rPr lang="ru-RU" sz="4000" dirty="0" smtClean="0"/>
              <a:t>Вид – </a:t>
            </a:r>
            <a:r>
              <a:rPr lang="en-US" sz="4000" dirty="0" smtClean="0"/>
              <a:t>Neisseria </a:t>
            </a:r>
            <a:r>
              <a:rPr lang="en-US" sz="4000" dirty="0" err="1" smtClean="0"/>
              <a:t>meningitidis</a:t>
            </a:r>
            <a:r>
              <a:rPr lang="en-US" sz="4000" dirty="0" smtClean="0"/>
              <a:t> </a:t>
            </a:r>
            <a:r>
              <a:rPr lang="ru-RU" sz="4000" dirty="0" smtClean="0"/>
              <a:t>  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8627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Морфологические свойства менингококка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Диплококки бобовидной</a:t>
            </a:r>
          </a:p>
          <a:p>
            <a:pPr marL="0" indent="0">
              <a:buNone/>
            </a:pPr>
            <a:r>
              <a:rPr lang="ru-RU" dirty="0" smtClean="0"/>
              <a:t> формы, расположенные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огнутой стороной друг к другу</a:t>
            </a:r>
          </a:p>
          <a:p>
            <a:r>
              <a:rPr lang="ru-RU" dirty="0" err="1" smtClean="0"/>
              <a:t>Грам</a:t>
            </a:r>
            <a:r>
              <a:rPr lang="ru-RU" dirty="0" smtClean="0"/>
              <a:t> -</a:t>
            </a:r>
          </a:p>
          <a:p>
            <a:r>
              <a:rPr lang="ru-RU" dirty="0" smtClean="0"/>
              <a:t>Неподвижные</a:t>
            </a:r>
          </a:p>
          <a:p>
            <a:r>
              <a:rPr lang="ru-RU" dirty="0" smtClean="0"/>
              <a:t>Спор не образуют</a:t>
            </a:r>
          </a:p>
          <a:p>
            <a:r>
              <a:rPr lang="ru-RU" dirty="0" smtClean="0"/>
              <a:t>Образуют капсулу</a:t>
            </a:r>
          </a:p>
          <a:p>
            <a:r>
              <a:rPr lang="ru-RU" dirty="0" smtClean="0"/>
              <a:t>В гнойном материале</a:t>
            </a:r>
          </a:p>
          <a:p>
            <a:pPr marL="0" indent="0">
              <a:buNone/>
            </a:pPr>
            <a:r>
              <a:rPr lang="ru-RU" dirty="0" smtClean="0"/>
              <a:t>находятся внутри лейкоцитов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091" y="1330036"/>
            <a:ext cx="5488709" cy="53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793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Культуральные</a:t>
            </a:r>
            <a:r>
              <a:rPr lang="ru-RU" dirty="0" smtClean="0"/>
              <a:t>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Аэробы</a:t>
            </a:r>
          </a:p>
          <a:p>
            <a:r>
              <a:rPr lang="ru-RU" dirty="0" smtClean="0"/>
              <a:t>Растут только на  средах с кровью</a:t>
            </a:r>
          </a:p>
          <a:p>
            <a:pPr marL="0" indent="0">
              <a:buNone/>
            </a:pPr>
            <a:r>
              <a:rPr lang="ru-RU" dirty="0" smtClean="0"/>
              <a:t> и сывороткой с повышенным</a:t>
            </a:r>
          </a:p>
          <a:p>
            <a:pPr marL="0" indent="0">
              <a:buNone/>
            </a:pPr>
            <a:r>
              <a:rPr lang="ru-RU" dirty="0" smtClean="0"/>
              <a:t> содержанием углекислоты</a:t>
            </a:r>
          </a:p>
          <a:p>
            <a:r>
              <a:rPr lang="ru-RU" dirty="0" smtClean="0"/>
              <a:t>Колонии 2-3 мм в диаметре</a:t>
            </a:r>
          </a:p>
          <a:p>
            <a:pPr marL="0" indent="0">
              <a:buNone/>
            </a:pPr>
            <a:r>
              <a:rPr lang="ru-RU" dirty="0" smtClean="0"/>
              <a:t> голубоватые полупрозрачные, вязкие</a:t>
            </a:r>
          </a:p>
          <a:p>
            <a:pPr marL="0" indent="0">
              <a:buNone/>
            </a:pPr>
            <a:r>
              <a:rPr lang="ru-RU" dirty="0" smtClean="0"/>
              <a:t>(тянутся за петлей)</a:t>
            </a:r>
          </a:p>
          <a:p>
            <a:r>
              <a:rPr lang="ru-RU" dirty="0" smtClean="0"/>
              <a:t>На жидких средах дают легкую муть</a:t>
            </a:r>
          </a:p>
          <a:p>
            <a:pPr marL="0" indent="0">
              <a:buNone/>
            </a:pPr>
            <a:r>
              <a:rPr lang="ru-RU" dirty="0" smtClean="0"/>
              <a:t> и небольшой осадок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7963" y="1690688"/>
            <a:ext cx="4784435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8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Ферментативные свойства и </a:t>
            </a:r>
            <a:r>
              <a:rPr lang="ru-RU" dirty="0" err="1" smtClean="0"/>
              <a:t>токсинообразование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 smtClean="0"/>
              <a:t>1. </a:t>
            </a:r>
            <a:r>
              <a:rPr lang="ru-RU" sz="3200" dirty="0" err="1" smtClean="0"/>
              <a:t>Биохимически</a:t>
            </a:r>
            <a:r>
              <a:rPr lang="ru-RU" sz="3200" dirty="0" smtClean="0"/>
              <a:t> малоактивны (расщепляют только глюкозу и мальтозу, протеолитические свойства не выражены)</a:t>
            </a:r>
          </a:p>
          <a:p>
            <a:pPr marL="0" indent="0">
              <a:buNone/>
            </a:pPr>
            <a:r>
              <a:rPr lang="ru-RU" sz="3200" dirty="0" smtClean="0"/>
              <a:t>2. Патогенность обуславливается наличием капсулы и </a:t>
            </a:r>
            <a:r>
              <a:rPr lang="ru-RU" sz="3200" dirty="0" err="1" smtClean="0"/>
              <a:t>пилей</a:t>
            </a:r>
            <a:r>
              <a:rPr lang="ru-RU" sz="3200" dirty="0" smtClean="0"/>
              <a:t> </a:t>
            </a:r>
          </a:p>
          <a:p>
            <a:pPr marL="0" indent="0">
              <a:buNone/>
            </a:pPr>
            <a:r>
              <a:rPr lang="ru-RU" sz="3200" dirty="0" smtClean="0"/>
              <a:t>3. Ферменты патогенности – </a:t>
            </a:r>
            <a:r>
              <a:rPr lang="ru-RU" sz="3200" dirty="0" err="1" smtClean="0"/>
              <a:t>гиалуронидаза</a:t>
            </a:r>
            <a:r>
              <a:rPr lang="ru-RU" sz="3200" dirty="0" smtClean="0"/>
              <a:t> и нейраминидаза</a:t>
            </a:r>
          </a:p>
          <a:p>
            <a:pPr marL="0" indent="0">
              <a:buNone/>
            </a:pPr>
            <a:r>
              <a:rPr lang="ru-RU" sz="3200" dirty="0" smtClean="0"/>
              <a:t>4. Вырабатывают эндотоксины</a:t>
            </a:r>
          </a:p>
          <a:p>
            <a:pPr marL="0" indent="0">
              <a:buNone/>
            </a:pPr>
            <a:r>
              <a:rPr lang="ru-RU" sz="3200" dirty="0" smtClean="0"/>
              <a:t>5. Антигенная структура (О и К антигены) насчитывает 9 серовариантов (серовариант А наиболее часто вызывает </a:t>
            </a:r>
            <a:r>
              <a:rPr lang="ru-RU" sz="3200" dirty="0" err="1" smtClean="0"/>
              <a:t>генерализованные</a:t>
            </a:r>
            <a:r>
              <a:rPr lang="ru-RU" sz="3200" dirty="0" smtClean="0"/>
              <a:t> эпидемиологические процессы)</a:t>
            </a:r>
          </a:p>
        </p:txBody>
      </p:sp>
    </p:spTree>
    <p:extLst>
      <p:ext uri="{BB962C8B-B14F-4D97-AF65-F5344CB8AC3E}">
        <p14:creationId xmlns:p14="http://schemas.microsoft.com/office/powerpoint/2010/main" xmlns="" val="21189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Устойчивость во внешней среде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3691" y="1690688"/>
            <a:ext cx="10515600" cy="474489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 внешней среде неустойчивы, погибают при высыхании </a:t>
            </a:r>
          </a:p>
          <a:p>
            <a:r>
              <a:rPr lang="ru-RU" sz="3200" dirty="0" smtClean="0"/>
              <a:t>Погибают при температуре 70 градусов и при дезинфекции через 5 минут</a:t>
            </a:r>
          </a:p>
          <a:p>
            <a:r>
              <a:rPr lang="ru-RU" sz="3200" dirty="0" smtClean="0"/>
              <a:t>Незначительное количество (1-5 %) людей являются носителями менингококка (носоглотка)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427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dirty="0" smtClean="0"/>
              <a:t>Характеристика пневмококков и пневмококковых заболеваний</a:t>
            </a:r>
          </a:p>
          <a:p>
            <a:pPr marL="742950" indent="-742950">
              <a:buAutoNum type="arabicPeriod"/>
            </a:pPr>
            <a:r>
              <a:rPr lang="ru-RU" dirty="0" smtClean="0"/>
              <a:t>Выделение и идентификация пневмококков</a:t>
            </a:r>
          </a:p>
          <a:p>
            <a:pPr marL="742950" indent="-742950">
              <a:buAutoNum type="arabicPeriod"/>
            </a:pPr>
            <a:r>
              <a:rPr lang="ru-RU" dirty="0" smtClean="0"/>
              <a:t>Характеристика менингококков, патогенез и клиника менингита</a:t>
            </a:r>
          </a:p>
          <a:p>
            <a:pPr marL="742950" indent="-742950">
              <a:buAutoNum type="arabicPeriod"/>
            </a:pPr>
            <a:r>
              <a:rPr lang="ru-RU" dirty="0" smtClean="0"/>
              <a:t>Выделение и идентификация менингококков</a:t>
            </a:r>
          </a:p>
          <a:p>
            <a:pPr marL="742950" indent="-742950">
              <a:buAutoNum type="arabicPeriod"/>
            </a:pPr>
            <a:r>
              <a:rPr lang="ru-RU" dirty="0" smtClean="0"/>
              <a:t>Характеристика гонококков, патогенез и клиника гонококковых заболеваний</a:t>
            </a:r>
          </a:p>
          <a:p>
            <a:pPr marL="742950" indent="-742950">
              <a:buAutoNum type="arabicPeriod"/>
            </a:pPr>
            <a:r>
              <a:rPr lang="ru-RU" dirty="0" smtClean="0"/>
              <a:t>Выделение и идентификация гонококка</a:t>
            </a:r>
          </a:p>
          <a:p>
            <a:pPr marL="742950" indent="-74295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73303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инфекции, пути передачи,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 – больной человек и </a:t>
            </a:r>
            <a:r>
              <a:rPr lang="ru-RU" dirty="0" err="1" smtClean="0">
                <a:solidFill>
                  <a:srgbClr val="C00000"/>
                </a:solidFill>
              </a:rPr>
              <a:t>бактерионоситель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Пути передачи:</a:t>
            </a:r>
          </a:p>
          <a:p>
            <a:pPr>
              <a:buFontTx/>
              <a:buChar char="-"/>
            </a:pPr>
            <a:r>
              <a:rPr lang="ru-RU" dirty="0" smtClean="0"/>
              <a:t>воздушно-капельный</a:t>
            </a:r>
          </a:p>
          <a:p>
            <a:pPr marL="0" indent="0">
              <a:buNone/>
            </a:pPr>
            <a:r>
              <a:rPr lang="ru-RU" dirty="0" smtClean="0"/>
              <a:t>Входные ворота:</a:t>
            </a:r>
          </a:p>
          <a:p>
            <a:pPr>
              <a:buFontTx/>
              <a:buChar char="-"/>
            </a:pPr>
            <a:r>
              <a:rPr lang="ru-RU" dirty="0" smtClean="0"/>
              <a:t>слизистая носоглотки</a:t>
            </a:r>
          </a:p>
          <a:p>
            <a:pPr marL="0" indent="0">
              <a:buNone/>
            </a:pPr>
            <a:r>
              <a:rPr lang="ru-RU" dirty="0" smtClean="0"/>
              <a:t>Заболевания:</a:t>
            </a:r>
          </a:p>
          <a:p>
            <a:pPr>
              <a:buFontTx/>
              <a:buChar char="-"/>
            </a:pPr>
            <a:r>
              <a:rPr lang="ru-RU" dirty="0" err="1" smtClean="0"/>
              <a:t>Назофарингит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Эпидемический менингит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99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Патогенез и 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dirty="0" smtClean="0"/>
              <a:t>Менингококки могут локализоваться на слизистой носоглотки, обусловливая носительство или </a:t>
            </a:r>
            <a:r>
              <a:rPr lang="ru-RU" sz="3200" dirty="0" err="1" smtClean="0"/>
              <a:t>назофарингит</a:t>
            </a:r>
            <a:r>
              <a:rPr lang="ru-RU" sz="3200" dirty="0" smtClean="0"/>
              <a:t>. При проникновении в кровь и лимфатическую систему попадают, проходя </a:t>
            </a:r>
            <a:r>
              <a:rPr lang="ru-RU" sz="3200" dirty="0" err="1" smtClean="0"/>
              <a:t>энцефалопатический</a:t>
            </a:r>
            <a:r>
              <a:rPr lang="ru-RU" sz="3200" dirty="0" smtClean="0"/>
              <a:t> барьер, в мозговые оболочки и вызывают гнойное воспаление – </a:t>
            </a:r>
            <a:r>
              <a:rPr lang="ru-RU" sz="3200" dirty="0" smtClean="0">
                <a:solidFill>
                  <a:srgbClr val="C00000"/>
                </a:solidFill>
              </a:rPr>
              <a:t>менингит.</a:t>
            </a:r>
            <a:r>
              <a:rPr lang="ru-RU" sz="3200" dirty="0" smtClean="0"/>
              <a:t> </a:t>
            </a:r>
          </a:p>
          <a:p>
            <a:pPr marL="0" indent="0" algn="just">
              <a:buNone/>
            </a:pPr>
            <a:r>
              <a:rPr lang="ru-RU" sz="3200" dirty="0" smtClean="0"/>
              <a:t>Болеют в основном дети в возрасте от 1 года до 5 лет. 90% взрослых имеют иммунитет, переболев </a:t>
            </a:r>
            <a:r>
              <a:rPr lang="ru-RU" sz="3200" dirty="0" err="1" smtClean="0"/>
              <a:t>назофарингитом</a:t>
            </a:r>
            <a:endParaRPr lang="ru-RU" sz="32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4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менингита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809509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Сильная головная боль</a:t>
            </a:r>
          </a:p>
          <a:p>
            <a:r>
              <a:rPr lang="ru-RU" dirty="0" smtClean="0"/>
              <a:t>Рвота</a:t>
            </a:r>
          </a:p>
          <a:p>
            <a:r>
              <a:rPr lang="ru-RU" dirty="0" smtClean="0"/>
              <a:t>Сыпь на теле</a:t>
            </a:r>
          </a:p>
          <a:p>
            <a:r>
              <a:rPr lang="ru-RU" dirty="0" smtClean="0"/>
              <a:t>Температура тела выше 39</a:t>
            </a:r>
          </a:p>
          <a:p>
            <a:pPr marL="0" indent="0">
              <a:buNone/>
            </a:pPr>
            <a:r>
              <a:rPr lang="ru-RU" dirty="0" smtClean="0"/>
              <a:t>градусов</a:t>
            </a:r>
          </a:p>
          <a:p>
            <a:r>
              <a:rPr lang="ru-RU" dirty="0" smtClean="0"/>
              <a:t>Ригидность затылочных мышц</a:t>
            </a:r>
          </a:p>
          <a:p>
            <a:r>
              <a:rPr lang="ru-RU" dirty="0" smtClean="0"/>
              <a:t>Возможна потеря сознания</a:t>
            </a:r>
          </a:p>
          <a:p>
            <a:r>
              <a:rPr lang="ru-RU" dirty="0" smtClean="0"/>
              <a:t>Спинномозговая жидкость</a:t>
            </a:r>
          </a:p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утная, при пункции выходит</a:t>
            </a:r>
          </a:p>
          <a:p>
            <a:pPr marL="0" indent="0">
              <a:buNone/>
            </a:pPr>
            <a:r>
              <a:rPr lang="ru-RU" dirty="0" smtClean="0"/>
              <a:t>под давлением</a:t>
            </a:r>
          </a:p>
          <a:p>
            <a:r>
              <a:rPr lang="ru-RU" dirty="0" smtClean="0"/>
              <a:t>При поздно начатом лечении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озможен летальный исход или различные осложнения со стороны ЦНС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5636" y="1825625"/>
            <a:ext cx="6336146" cy="36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1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Иммунитет, профилактика и 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Иммунитет стойкий пожизненный. У детей, находящихся на грудном вскармливании – пассивный иммунитет от матери</a:t>
            </a:r>
          </a:p>
          <a:p>
            <a:r>
              <a:rPr lang="ru-RU" sz="3200" dirty="0" smtClean="0"/>
              <a:t>Профилактика – выявление носителей, госпитализация больных, снижение контактов с посторонними людьми  маленьких детей</a:t>
            </a:r>
          </a:p>
          <a:p>
            <a:r>
              <a:rPr lang="ru-RU" sz="3200" dirty="0" smtClean="0"/>
              <a:t>Специфическая профилактика – есть вакцина, но не применяется для массовой вакцинации </a:t>
            </a:r>
          </a:p>
          <a:p>
            <a:r>
              <a:rPr lang="ru-RU" sz="3200" dirty="0" smtClean="0"/>
              <a:t>Лечение – антибиотики, сульфаниламидные препараты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6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Лабораторная 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Материал для исследования</a:t>
            </a:r>
          </a:p>
          <a:p>
            <a:pPr>
              <a:buFontTx/>
              <a:buChar char="-"/>
            </a:pPr>
            <a:r>
              <a:rPr lang="ru-RU" dirty="0" smtClean="0"/>
              <a:t>Мазок из зева</a:t>
            </a:r>
          </a:p>
          <a:p>
            <a:pPr>
              <a:buFontTx/>
              <a:buChar char="-"/>
            </a:pPr>
            <a:r>
              <a:rPr lang="ru-RU" dirty="0" smtClean="0"/>
              <a:t>Спинномозговая жидкость</a:t>
            </a:r>
          </a:p>
          <a:p>
            <a:pPr>
              <a:buFontTx/>
              <a:buChar char="-"/>
            </a:pPr>
            <a:r>
              <a:rPr lang="ru-RU" dirty="0" smtClean="0"/>
              <a:t>Кровь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6654" y="1828800"/>
            <a:ext cx="4498109" cy="32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618" y="3879273"/>
            <a:ext cx="6012873" cy="2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8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Схема исследования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0618" y="1228436"/>
            <a:ext cx="6954982" cy="5883564"/>
          </a:xfrm>
        </p:spPr>
      </p:pic>
    </p:spTree>
    <p:extLst>
      <p:ext uri="{BB962C8B-B14F-4D97-AF65-F5344CB8AC3E}">
        <p14:creationId xmlns:p14="http://schemas.microsoft.com/office/powerpoint/2010/main" xmlns="" val="3214696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Четвертый день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Дифференциация менингококка от непатогенных </a:t>
            </a:r>
            <a:r>
              <a:rPr lang="ru-RU" dirty="0" err="1" smtClean="0"/>
              <a:t>нейссерий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2691366"/>
              </p:ext>
            </p:extLst>
          </p:nvPr>
        </p:nvGraphicFramePr>
        <p:xfrm>
          <a:off x="1015999" y="2808471"/>
          <a:ext cx="1052945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15">
                  <a:extLst>
                    <a:ext uri="{9D8B030D-6E8A-4147-A177-3AD203B41FA5}">
                      <a16:colId xmlns:a16="http://schemas.microsoft.com/office/drawing/2014/main" xmlns="" val="206187969"/>
                    </a:ext>
                  </a:extLst>
                </a:gridCol>
                <a:gridCol w="1184332">
                  <a:extLst>
                    <a:ext uri="{9D8B030D-6E8A-4147-A177-3AD203B41FA5}">
                      <a16:colId xmlns:a16="http://schemas.microsoft.com/office/drawing/2014/main" xmlns="" val="453667542"/>
                    </a:ext>
                  </a:extLst>
                </a:gridCol>
                <a:gridCol w="1258354">
                  <a:extLst>
                    <a:ext uri="{9D8B030D-6E8A-4147-A177-3AD203B41FA5}">
                      <a16:colId xmlns:a16="http://schemas.microsoft.com/office/drawing/2014/main" xmlns="" val="3537998021"/>
                    </a:ext>
                  </a:extLst>
                </a:gridCol>
                <a:gridCol w="1073301">
                  <a:extLst>
                    <a:ext uri="{9D8B030D-6E8A-4147-A177-3AD203B41FA5}">
                      <a16:colId xmlns:a16="http://schemas.microsoft.com/office/drawing/2014/main" xmlns="" val="928915451"/>
                    </a:ext>
                  </a:extLst>
                </a:gridCol>
                <a:gridCol w="1054797">
                  <a:extLst>
                    <a:ext uri="{9D8B030D-6E8A-4147-A177-3AD203B41FA5}">
                      <a16:colId xmlns:a16="http://schemas.microsoft.com/office/drawing/2014/main" xmlns="" val="1027302407"/>
                    </a:ext>
                  </a:extLst>
                </a:gridCol>
                <a:gridCol w="1064048">
                  <a:extLst>
                    <a:ext uri="{9D8B030D-6E8A-4147-A177-3AD203B41FA5}">
                      <a16:colId xmlns:a16="http://schemas.microsoft.com/office/drawing/2014/main" xmlns="" val="3835831773"/>
                    </a:ext>
                  </a:extLst>
                </a:gridCol>
                <a:gridCol w="1138070">
                  <a:extLst>
                    <a:ext uri="{9D8B030D-6E8A-4147-A177-3AD203B41FA5}">
                      <a16:colId xmlns:a16="http://schemas.microsoft.com/office/drawing/2014/main" xmlns="" val="4053030071"/>
                    </a:ext>
                  </a:extLst>
                </a:gridCol>
                <a:gridCol w="1332374">
                  <a:extLst>
                    <a:ext uri="{9D8B030D-6E8A-4147-A177-3AD203B41FA5}">
                      <a16:colId xmlns:a16="http://schemas.microsoft.com/office/drawing/2014/main" xmlns="" val="3235606937"/>
                    </a:ext>
                  </a:extLst>
                </a:gridCol>
                <a:gridCol w="943767">
                  <a:extLst>
                    <a:ext uri="{9D8B030D-6E8A-4147-A177-3AD203B41FA5}">
                      <a16:colId xmlns:a16="http://schemas.microsoft.com/office/drawing/2014/main" xmlns="" val="1084608829"/>
                    </a:ext>
                  </a:extLst>
                </a:gridCol>
              </a:tblGrid>
              <a:tr h="1705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Вид микроба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Рост на сывороточном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агаре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при 37 градусах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Рост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на сывороточном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агаре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при 22 градусах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Рост на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агаре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без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сыоротки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при 37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лактоза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глюкоза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сахароза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мальтоза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Проба на оксидазу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5239440"/>
                  </a:ext>
                </a:extLst>
              </a:tr>
              <a:tr h="3596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менингококк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127803"/>
                  </a:ext>
                </a:extLst>
              </a:tr>
              <a:tr h="89761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Нейссерии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непатогенные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4423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880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Гоногококки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Систематика</a:t>
            </a:r>
          </a:p>
          <a:p>
            <a:pPr marL="0" indent="0">
              <a:buNone/>
            </a:pPr>
            <a:r>
              <a:rPr lang="ru-RU" sz="4000" dirty="0" smtClean="0"/>
              <a:t>Семейство - </a:t>
            </a:r>
            <a:r>
              <a:rPr lang="en-US" sz="4000" dirty="0" err="1" smtClean="0"/>
              <a:t>Neisseriaceae</a:t>
            </a:r>
            <a:endParaRPr lang="en-US" sz="4000" dirty="0" smtClean="0"/>
          </a:p>
          <a:p>
            <a:pPr marL="0" indent="0">
              <a:buNone/>
            </a:pPr>
            <a:r>
              <a:rPr lang="ru-RU" sz="4000" dirty="0" smtClean="0"/>
              <a:t>Род – </a:t>
            </a:r>
            <a:r>
              <a:rPr lang="en-US" sz="4000" dirty="0" smtClean="0"/>
              <a:t>Neisseria</a:t>
            </a:r>
          </a:p>
          <a:p>
            <a:pPr marL="0" indent="0">
              <a:buNone/>
            </a:pPr>
            <a:r>
              <a:rPr lang="ru-RU" sz="4000" dirty="0" smtClean="0"/>
              <a:t>Вид – </a:t>
            </a:r>
            <a:r>
              <a:rPr lang="en-US" sz="4000" dirty="0" smtClean="0"/>
              <a:t>Neisseria </a:t>
            </a:r>
            <a:r>
              <a:rPr lang="en-US" sz="4000" dirty="0" err="1" smtClean="0"/>
              <a:t>gonorrhoeae</a:t>
            </a:r>
            <a:r>
              <a:rPr lang="en-US" sz="4000" dirty="0" smtClean="0"/>
              <a:t> </a:t>
            </a:r>
            <a:r>
              <a:rPr lang="ru-RU" sz="4000" dirty="0" smtClean="0"/>
              <a:t>  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2625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Морфологические свойства гонококка (не отличаются от менингококка)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Диплококки бобовидной</a:t>
            </a:r>
          </a:p>
          <a:p>
            <a:pPr marL="0" indent="0">
              <a:buNone/>
            </a:pPr>
            <a:r>
              <a:rPr lang="ru-RU" dirty="0" smtClean="0"/>
              <a:t> формы, расположенные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огнутой стороной друг к другу</a:t>
            </a:r>
          </a:p>
          <a:p>
            <a:r>
              <a:rPr lang="ru-RU" dirty="0" err="1" smtClean="0"/>
              <a:t>Грам</a:t>
            </a:r>
            <a:r>
              <a:rPr lang="ru-RU" dirty="0" smtClean="0"/>
              <a:t> -</a:t>
            </a:r>
          </a:p>
          <a:p>
            <a:r>
              <a:rPr lang="ru-RU" dirty="0" smtClean="0"/>
              <a:t>Неподвижные</a:t>
            </a:r>
          </a:p>
          <a:p>
            <a:r>
              <a:rPr lang="ru-RU" dirty="0" smtClean="0"/>
              <a:t>Спор не образуют</a:t>
            </a:r>
          </a:p>
          <a:p>
            <a:r>
              <a:rPr lang="ru-RU" dirty="0" smtClean="0"/>
              <a:t>Образуют капсулу</a:t>
            </a:r>
          </a:p>
          <a:p>
            <a:r>
              <a:rPr lang="ru-RU" dirty="0" smtClean="0"/>
              <a:t>В гнойном материале</a:t>
            </a:r>
          </a:p>
          <a:p>
            <a:pPr marL="0" indent="0">
              <a:buNone/>
            </a:pPr>
            <a:r>
              <a:rPr lang="ru-RU" dirty="0" smtClean="0"/>
              <a:t>находятся внутри лейкоцитов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7818" y="1348507"/>
            <a:ext cx="5375564" cy="2974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7818" y="4457554"/>
            <a:ext cx="4867564" cy="20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602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Культуральные</a:t>
            </a:r>
            <a:r>
              <a:rPr lang="ru-RU" dirty="0" smtClean="0"/>
              <a:t>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Аэробы</a:t>
            </a:r>
          </a:p>
          <a:p>
            <a:r>
              <a:rPr lang="ru-RU" dirty="0" smtClean="0"/>
              <a:t>Растут только на  средах с кровью</a:t>
            </a:r>
          </a:p>
          <a:p>
            <a:pPr marL="0" indent="0">
              <a:buNone/>
            </a:pPr>
            <a:r>
              <a:rPr lang="ru-RU" dirty="0" smtClean="0"/>
              <a:t> и сывороткой с повышенным</a:t>
            </a:r>
          </a:p>
          <a:p>
            <a:pPr marL="0" indent="0">
              <a:buNone/>
            </a:pPr>
            <a:r>
              <a:rPr lang="ru-RU" dirty="0" smtClean="0"/>
              <a:t> содержанием углекислоты</a:t>
            </a:r>
          </a:p>
          <a:p>
            <a:r>
              <a:rPr lang="ru-RU" dirty="0" smtClean="0"/>
              <a:t>Колонии 1-2 мм в диаметре</a:t>
            </a:r>
          </a:p>
          <a:p>
            <a:pPr marL="0" indent="0">
              <a:buNone/>
            </a:pPr>
            <a:r>
              <a:rPr lang="ru-RU" dirty="0" smtClean="0"/>
              <a:t> прозрачные, блестящие, напоминают</a:t>
            </a:r>
          </a:p>
          <a:p>
            <a:pPr marL="0" indent="0">
              <a:buNone/>
            </a:pPr>
            <a:r>
              <a:rPr lang="ru-RU" dirty="0" smtClean="0"/>
              <a:t>капельки росы</a:t>
            </a:r>
          </a:p>
          <a:p>
            <a:r>
              <a:rPr lang="ru-RU" dirty="0" smtClean="0"/>
              <a:t>На кровяном </a:t>
            </a:r>
            <a:r>
              <a:rPr lang="ru-RU" dirty="0" err="1" smtClean="0"/>
              <a:t>агаре</a:t>
            </a:r>
            <a:r>
              <a:rPr lang="ru-RU" dirty="0" smtClean="0"/>
              <a:t> гемолиза нет</a:t>
            </a:r>
          </a:p>
          <a:p>
            <a:r>
              <a:rPr lang="ru-RU" dirty="0" smtClean="0"/>
              <a:t>На жидких средах дают легкую муть и</a:t>
            </a:r>
          </a:p>
          <a:p>
            <a:pPr marL="0" indent="0">
              <a:buNone/>
            </a:pPr>
            <a:r>
              <a:rPr lang="ru-RU" dirty="0" smtClean="0"/>
              <a:t> пленку, которая затем оседает на дно</a:t>
            </a:r>
          </a:p>
          <a:p>
            <a:pPr marL="0" indent="0">
              <a:buNone/>
            </a:pPr>
            <a:r>
              <a:rPr lang="ru-RU" dirty="0" smtClean="0"/>
              <a:t>пробирки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4000" y="1551708"/>
            <a:ext cx="5209308" cy="48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83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Пневмококки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Систематика</a:t>
            </a:r>
          </a:p>
          <a:p>
            <a:pPr marL="0" indent="0">
              <a:buNone/>
            </a:pPr>
            <a:r>
              <a:rPr lang="ru-RU" sz="4000" dirty="0" smtClean="0"/>
              <a:t>Семейство - </a:t>
            </a:r>
            <a:r>
              <a:rPr lang="en-US" sz="4000" dirty="0" err="1" smtClean="0"/>
              <a:t>Streptococcaceae</a:t>
            </a:r>
            <a:endParaRPr lang="en-US" sz="4000" dirty="0" smtClean="0"/>
          </a:p>
          <a:p>
            <a:pPr marL="0" indent="0">
              <a:buNone/>
            </a:pPr>
            <a:r>
              <a:rPr lang="ru-RU" sz="4000" dirty="0" smtClean="0"/>
              <a:t>Род – </a:t>
            </a:r>
            <a:r>
              <a:rPr lang="en-US" sz="4000" dirty="0" smtClean="0"/>
              <a:t>Streptococcus</a:t>
            </a:r>
          </a:p>
          <a:p>
            <a:pPr marL="0" indent="0">
              <a:buNone/>
            </a:pPr>
            <a:r>
              <a:rPr lang="ru-RU" sz="4000" dirty="0" smtClean="0"/>
              <a:t>Вид – </a:t>
            </a:r>
            <a:r>
              <a:rPr lang="en-US" sz="4000" dirty="0" smtClean="0"/>
              <a:t>Streptococcus pneumonia</a:t>
            </a:r>
            <a:endParaRPr lang="ru-RU" sz="4000" dirty="0" smtClean="0"/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763344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Ферментативные свойства и </a:t>
            </a:r>
            <a:r>
              <a:rPr lang="ru-RU" dirty="0" err="1" smtClean="0"/>
              <a:t>токсинообразование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1. </a:t>
            </a:r>
            <a:r>
              <a:rPr lang="ru-RU" sz="3200" dirty="0" err="1" smtClean="0"/>
              <a:t>Биохимически</a:t>
            </a:r>
            <a:r>
              <a:rPr lang="ru-RU" sz="3200" dirty="0" smtClean="0"/>
              <a:t> малоактивны (расщепляют только глюкозу, протеолитические свойства не выражены)</a:t>
            </a:r>
          </a:p>
          <a:p>
            <a:pPr marL="0" indent="0">
              <a:buNone/>
            </a:pPr>
            <a:r>
              <a:rPr lang="ru-RU" sz="3200" dirty="0" smtClean="0"/>
              <a:t>2. Патогенность обуславливается наличием капсулы и </a:t>
            </a:r>
            <a:r>
              <a:rPr lang="ru-RU" sz="3200" dirty="0" err="1" smtClean="0"/>
              <a:t>пилей</a:t>
            </a:r>
            <a:r>
              <a:rPr lang="ru-RU" sz="3200" dirty="0" smtClean="0"/>
              <a:t> </a:t>
            </a:r>
          </a:p>
          <a:p>
            <a:pPr marL="0" indent="0">
              <a:buNone/>
            </a:pPr>
            <a:r>
              <a:rPr lang="ru-RU" sz="3200" dirty="0" smtClean="0"/>
              <a:t>3. Слабый токсин в клеточной стенке</a:t>
            </a:r>
          </a:p>
          <a:p>
            <a:pPr marL="0" indent="0">
              <a:buNone/>
            </a:pPr>
            <a:r>
              <a:rPr lang="ru-RU" sz="3200" dirty="0" smtClean="0"/>
              <a:t>5. Антигенная структура (О и К антигены) насчитывает 16 серовариантов. Антигенная структура легко меняется даже в одной популяции. Диагностического значения не имеет</a:t>
            </a:r>
          </a:p>
        </p:txBody>
      </p:sp>
    </p:spTree>
    <p:extLst>
      <p:ext uri="{BB962C8B-B14F-4D97-AF65-F5344CB8AC3E}">
        <p14:creationId xmlns:p14="http://schemas.microsoft.com/office/powerpoint/2010/main" xmlns="" val="42123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Устойчивость во внешней среде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3691" y="1690688"/>
            <a:ext cx="10515600" cy="474489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Во внешней среде неустойчивы, погибают при высыхании </a:t>
            </a:r>
          </a:p>
          <a:p>
            <a:r>
              <a:rPr lang="ru-RU" sz="3600" dirty="0" smtClean="0"/>
              <a:t>Погибают при температуре 50 градусов и при дезинфекции через 1 минуту</a:t>
            </a:r>
          </a:p>
          <a:p>
            <a:r>
              <a:rPr lang="ru-RU" sz="3600" dirty="0" smtClean="0"/>
              <a:t>Могут сохраняться в гное до 24 часов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2892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инфекции, пути передачи,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000" dirty="0" smtClean="0"/>
              <a:t>Источник – больной человек острой или хронической гонореей (</a:t>
            </a:r>
            <a:r>
              <a:rPr lang="ru-RU" sz="4000" dirty="0" err="1" smtClean="0">
                <a:solidFill>
                  <a:srgbClr val="C00000"/>
                </a:solidFill>
              </a:rPr>
              <a:t>бактерионосительства</a:t>
            </a:r>
            <a:r>
              <a:rPr lang="ru-RU" sz="4000" dirty="0" smtClean="0">
                <a:solidFill>
                  <a:srgbClr val="C00000"/>
                </a:solidFill>
              </a:rPr>
              <a:t> не бывает</a:t>
            </a:r>
            <a:r>
              <a:rPr lang="ru-RU" sz="4000" dirty="0" smtClean="0"/>
              <a:t>)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dirty="0" smtClean="0"/>
              <a:t>Пути передачи:</a:t>
            </a:r>
          </a:p>
          <a:p>
            <a:pPr>
              <a:buFontTx/>
              <a:buChar char="-"/>
            </a:pPr>
            <a:r>
              <a:rPr lang="ru-RU" sz="4000" dirty="0" smtClean="0"/>
              <a:t>Половой</a:t>
            </a:r>
          </a:p>
          <a:p>
            <a:pPr>
              <a:buFontTx/>
              <a:buChar char="-"/>
            </a:pPr>
            <a:r>
              <a:rPr lang="ru-RU" sz="4000" dirty="0" smtClean="0"/>
              <a:t>В редких случаях контактно-бытовой (при использовании мокрых полотенец, мочалок)</a:t>
            </a:r>
          </a:p>
          <a:p>
            <a:pPr marL="0" indent="0">
              <a:buNone/>
            </a:pPr>
            <a:r>
              <a:rPr lang="ru-RU" sz="4000" dirty="0" smtClean="0"/>
              <a:t>Входные ворота:</a:t>
            </a:r>
          </a:p>
          <a:p>
            <a:pPr>
              <a:buFontTx/>
              <a:buChar char="-"/>
            </a:pPr>
            <a:r>
              <a:rPr lang="ru-RU" sz="4000" dirty="0" smtClean="0"/>
              <a:t>слизистая моче-половых путей</a:t>
            </a:r>
          </a:p>
          <a:p>
            <a:pPr marL="0" indent="0">
              <a:buNone/>
            </a:pPr>
            <a:r>
              <a:rPr lang="ru-RU" sz="4000" dirty="0" smtClean="0"/>
              <a:t>Заболевания:</a:t>
            </a:r>
          </a:p>
          <a:p>
            <a:pPr>
              <a:buFontTx/>
              <a:buChar char="-"/>
            </a:pPr>
            <a:r>
              <a:rPr lang="ru-RU" sz="4000" dirty="0" err="1" smtClean="0"/>
              <a:t>Бленорея</a:t>
            </a:r>
            <a:r>
              <a:rPr lang="ru-RU" sz="4000" dirty="0" smtClean="0"/>
              <a:t> (гнойное воспаление слизистой оболочки глаз у новорожденных)</a:t>
            </a:r>
          </a:p>
          <a:p>
            <a:pPr marL="0" indent="0">
              <a:buNone/>
            </a:pPr>
            <a:r>
              <a:rPr lang="ru-RU" sz="4000" dirty="0" smtClean="0"/>
              <a:t>- Гонорея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16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Патогенез и клиника гонореи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</a:rPr>
              <a:t>Гонорея</a:t>
            </a:r>
            <a:r>
              <a:rPr lang="ru-RU" dirty="0"/>
              <a:t> — инфекционное венерическое заболевание, проявляющееся </a:t>
            </a:r>
            <a:r>
              <a:rPr lang="ru-RU" dirty="0" smtClean="0"/>
              <a:t>гнойным воспалением </a:t>
            </a:r>
            <a:r>
              <a:rPr lang="ru-RU" dirty="0"/>
              <a:t>слизистых оболочек </a:t>
            </a:r>
            <a:r>
              <a:rPr lang="ru-RU" dirty="0" smtClean="0"/>
              <a:t> мочеполовых путей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Симптомы:</a:t>
            </a:r>
          </a:p>
          <a:p>
            <a:pPr algn="just">
              <a:buFontTx/>
              <a:buChar char="-"/>
            </a:pPr>
            <a:r>
              <a:rPr lang="ru-RU" dirty="0" smtClean="0"/>
              <a:t>Боли при мочеиспускании</a:t>
            </a:r>
          </a:p>
          <a:p>
            <a:pPr algn="just">
              <a:buFontTx/>
              <a:buChar char="-"/>
            </a:pPr>
            <a:r>
              <a:rPr lang="ru-RU" dirty="0" smtClean="0"/>
              <a:t>У женщин тянущие боли внизу живота</a:t>
            </a:r>
          </a:p>
          <a:p>
            <a:pPr algn="just">
              <a:buFontTx/>
              <a:buChar char="-"/>
            </a:pPr>
            <a:r>
              <a:rPr lang="ru-RU" dirty="0" smtClean="0"/>
              <a:t>Гнойные выделения из уретры и влагалища</a:t>
            </a:r>
          </a:p>
          <a:p>
            <a:pPr algn="just">
              <a:buFontTx/>
              <a:buChar char="-"/>
            </a:pPr>
            <a:r>
              <a:rPr lang="ru-RU" dirty="0" smtClean="0"/>
              <a:t>Температура тела может оставаться в норме или быть субфебрильной </a:t>
            </a:r>
          </a:p>
          <a:p>
            <a:pPr marL="0" indent="0" algn="just">
              <a:buNone/>
            </a:pPr>
            <a:r>
              <a:rPr lang="ru-RU" dirty="0" smtClean="0"/>
              <a:t>- Может переходить в хроническую форму (особенно у женщин) и приводить к бесплодию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43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Иммунитет, профилактика и 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Иммунитет не вырабатывается</a:t>
            </a:r>
          </a:p>
          <a:p>
            <a:r>
              <a:rPr lang="ru-RU" sz="3200" dirty="0" smtClean="0"/>
              <a:t>Специфической профилактики нет. </a:t>
            </a:r>
          </a:p>
          <a:p>
            <a:r>
              <a:rPr lang="ru-RU" sz="3200" dirty="0" smtClean="0"/>
              <a:t>Лечение – антибиотики, гонококковая вакцина, применяемая для лечения хронической гонореи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3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Схема исследования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182254"/>
            <a:ext cx="7823199" cy="5675745"/>
          </a:xfrm>
        </p:spPr>
      </p:pic>
    </p:spTree>
    <p:extLst>
      <p:ext uri="{BB962C8B-B14F-4D97-AF65-F5344CB8AC3E}">
        <p14:creationId xmlns:p14="http://schemas.microsoft.com/office/powerpoint/2010/main" xmlns="" val="583863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 Какие заболевания вызывает пневмококк?</a:t>
            </a:r>
          </a:p>
          <a:p>
            <a:r>
              <a:rPr lang="ru-RU" dirty="0" smtClean="0"/>
              <a:t>2. Путь передачи менингита</a:t>
            </a:r>
          </a:p>
          <a:p>
            <a:r>
              <a:rPr lang="ru-RU" dirty="0" smtClean="0"/>
              <a:t>3. Назовите </a:t>
            </a:r>
            <a:r>
              <a:rPr lang="ru-RU" dirty="0" err="1" smtClean="0"/>
              <a:t>грам</a:t>
            </a:r>
            <a:r>
              <a:rPr lang="ru-RU" dirty="0" smtClean="0"/>
              <a:t>- патогенные кокки</a:t>
            </a:r>
          </a:p>
          <a:p>
            <a:r>
              <a:rPr lang="ru-RU" dirty="0" smtClean="0"/>
              <a:t>4. Клинические признаки менингита</a:t>
            </a:r>
          </a:p>
          <a:p>
            <a:r>
              <a:rPr lang="ru-RU" dirty="0" smtClean="0"/>
              <a:t>5. Сравните </a:t>
            </a:r>
            <a:r>
              <a:rPr lang="ru-RU" dirty="0" err="1" smtClean="0"/>
              <a:t>культуральные</a:t>
            </a:r>
            <a:r>
              <a:rPr lang="ru-RU" dirty="0" smtClean="0"/>
              <a:t> и морфологические признаки менингококка и гонококка</a:t>
            </a:r>
          </a:p>
          <a:p>
            <a:r>
              <a:rPr lang="ru-RU" dirty="0" smtClean="0"/>
              <a:t>6. На каких средах выращивают менингококки и гонококки?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7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Черкес Ф.К. Микробиология, стр. </a:t>
            </a:r>
            <a:r>
              <a:rPr lang="ru-RU" smtClean="0"/>
              <a:t>251-270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91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Морфологические свойства пневмококка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Диплококки ланцетовидной</a:t>
            </a:r>
          </a:p>
          <a:p>
            <a:pPr marL="0" indent="0">
              <a:buNone/>
            </a:pPr>
            <a:r>
              <a:rPr lang="ru-RU" dirty="0" smtClean="0"/>
              <a:t>формы</a:t>
            </a:r>
          </a:p>
          <a:p>
            <a:r>
              <a:rPr lang="ru-RU" dirty="0" err="1" smtClean="0"/>
              <a:t>Грам</a:t>
            </a:r>
            <a:r>
              <a:rPr lang="ru-RU" dirty="0" smtClean="0"/>
              <a:t> +</a:t>
            </a:r>
          </a:p>
          <a:p>
            <a:r>
              <a:rPr lang="ru-RU" dirty="0" smtClean="0"/>
              <a:t>Неподвижные</a:t>
            </a:r>
          </a:p>
          <a:p>
            <a:r>
              <a:rPr lang="ru-RU" dirty="0" smtClean="0"/>
              <a:t>Спор  не образуют</a:t>
            </a:r>
          </a:p>
          <a:p>
            <a:r>
              <a:rPr lang="ru-RU" dirty="0" smtClean="0"/>
              <a:t>Образуют капсулу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2182" y="1607127"/>
            <a:ext cx="5708073" cy="48121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282" y="4802909"/>
            <a:ext cx="4692073" cy="20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12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Культуральные</a:t>
            </a:r>
            <a:r>
              <a:rPr lang="ru-RU" dirty="0" smtClean="0"/>
              <a:t>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Факультативные анаэробы</a:t>
            </a:r>
          </a:p>
          <a:p>
            <a:r>
              <a:rPr lang="ru-RU" dirty="0" smtClean="0"/>
              <a:t>Требовательны к питательным средам,</a:t>
            </a:r>
          </a:p>
          <a:p>
            <a:pPr marL="0" indent="0">
              <a:buNone/>
            </a:pPr>
            <a:r>
              <a:rPr lang="ru-RU" dirty="0" smtClean="0"/>
              <a:t> растут на средах с кровью и сывороткой </a:t>
            </a:r>
          </a:p>
          <a:p>
            <a:r>
              <a:rPr lang="ru-RU" dirty="0" smtClean="0"/>
              <a:t>Колонии мелкие, нежные, прозрачные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агаре</a:t>
            </a:r>
            <a:r>
              <a:rPr lang="ru-RU" dirty="0" smtClean="0"/>
              <a:t> с кровью образуют</a:t>
            </a:r>
          </a:p>
          <a:p>
            <a:pPr marL="0" indent="0">
              <a:buNone/>
            </a:pPr>
            <a:r>
              <a:rPr lang="ru-RU" dirty="0" smtClean="0"/>
              <a:t> зеленоватую зону гемолиза (а-гемолиз)</a:t>
            </a:r>
          </a:p>
          <a:p>
            <a:r>
              <a:rPr lang="ru-RU" dirty="0" smtClean="0"/>
              <a:t>На жидких средах – рост в виде</a:t>
            </a:r>
          </a:p>
          <a:p>
            <a:pPr marL="0" indent="0">
              <a:buNone/>
            </a:pPr>
            <a:r>
              <a:rPr lang="ru-RU" dirty="0" smtClean="0"/>
              <a:t> помутнения среды и небольшого осадка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3600" y="1958109"/>
            <a:ext cx="4895273" cy="43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39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Ферментативные свойства, антигенная структура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1. Выражена </a:t>
            </a:r>
            <a:r>
              <a:rPr lang="ru-RU" sz="3200" dirty="0" err="1" smtClean="0"/>
              <a:t>сахаролитическая</a:t>
            </a:r>
            <a:r>
              <a:rPr lang="ru-RU" sz="3200" dirty="0" smtClean="0"/>
              <a:t> способность</a:t>
            </a:r>
          </a:p>
          <a:p>
            <a:pPr marL="0" indent="0">
              <a:buNone/>
            </a:pPr>
            <a:r>
              <a:rPr lang="ru-RU" sz="3200" dirty="0" smtClean="0"/>
              <a:t>2. Протеолитические свойства выражены слабо (не свертывают молоко, не разжижают желатин)</a:t>
            </a:r>
          </a:p>
          <a:p>
            <a:pPr marL="0" indent="0">
              <a:buNone/>
            </a:pPr>
            <a:r>
              <a:rPr lang="ru-RU" sz="3200" dirty="0" smtClean="0"/>
              <a:t>3. Расщепляют инулин и растворяются в желчи (диагностический признак, отличающий их от </a:t>
            </a:r>
            <a:r>
              <a:rPr lang="en-US" sz="3200" dirty="0" smtClean="0"/>
              <a:t>Streptococcus </a:t>
            </a:r>
            <a:r>
              <a:rPr lang="en-US" sz="3200" dirty="0" err="1" smtClean="0"/>
              <a:t>pyogenes</a:t>
            </a:r>
            <a:r>
              <a:rPr lang="en-US" sz="3200" dirty="0" smtClean="0"/>
              <a:t>)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4. О- антиген и К-антиген (капсульный). 84 </a:t>
            </a:r>
            <a:r>
              <a:rPr lang="ru-RU" sz="3200" dirty="0" err="1" smtClean="0"/>
              <a:t>серовара</a:t>
            </a:r>
            <a:endParaRPr lang="ru-RU" sz="32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809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Устойчивость во внешней среде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3691" y="1690688"/>
            <a:ext cx="10515600" cy="474489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Во внешней среде малоустойчивы</a:t>
            </a:r>
          </a:p>
          <a:p>
            <a:r>
              <a:rPr lang="ru-RU" sz="3600" dirty="0" smtClean="0"/>
              <a:t>Погибают при температуре 60 градусов и при дезинфекции</a:t>
            </a:r>
          </a:p>
          <a:p>
            <a:r>
              <a:rPr lang="ru-RU" sz="3600" dirty="0" smtClean="0"/>
              <a:t>Устойчивы к низким температурам и высыханию (в высушенной мокроте сохраняются до 2 месяцев)</a:t>
            </a:r>
          </a:p>
        </p:txBody>
      </p:sp>
    </p:spTree>
    <p:extLst>
      <p:ext uri="{BB962C8B-B14F-4D97-AF65-F5344CB8AC3E}">
        <p14:creationId xmlns:p14="http://schemas.microsoft.com/office/powerpoint/2010/main" xmlns="" val="27105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инфекции и пути передачи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 – больной человек и </a:t>
            </a:r>
            <a:r>
              <a:rPr lang="ru-RU" dirty="0" err="1" smtClean="0">
                <a:solidFill>
                  <a:srgbClr val="C00000"/>
                </a:solidFill>
              </a:rPr>
              <a:t>бактерионоситель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Пути передачи:</a:t>
            </a:r>
          </a:p>
          <a:p>
            <a:pPr>
              <a:buFontTx/>
              <a:buChar char="-"/>
            </a:pPr>
            <a:r>
              <a:rPr lang="ru-RU" dirty="0" smtClean="0"/>
              <a:t>воздушно-капельный, воздушно-пылевой</a:t>
            </a:r>
          </a:p>
          <a:p>
            <a:r>
              <a:rPr lang="ru-RU" dirty="0" smtClean="0"/>
              <a:t>Входные ворота:</a:t>
            </a:r>
          </a:p>
          <a:p>
            <a:pPr>
              <a:buFontTx/>
              <a:buChar char="-"/>
            </a:pPr>
            <a:r>
              <a:rPr lang="ru-RU" dirty="0" smtClean="0"/>
              <a:t>слизистые оболочки верхних дыхательных путей, глаз и уха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873" y="4341091"/>
            <a:ext cx="5227781" cy="23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9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Патогенез и клиника пневмококковых заболеваний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Могут вызывать гнойно-воспалительные заболевания различной локализации</a:t>
            </a:r>
          </a:p>
          <a:p>
            <a:pPr marL="0" indent="0">
              <a:buNone/>
            </a:pPr>
            <a:r>
              <a:rPr lang="ru-RU" sz="3200" dirty="0" smtClean="0"/>
              <a:t>Специфическими для пневмококков являются:</a:t>
            </a:r>
          </a:p>
          <a:p>
            <a:pPr>
              <a:buFontTx/>
              <a:buChar char="-"/>
            </a:pPr>
            <a:r>
              <a:rPr lang="ru-RU" sz="3200" dirty="0" smtClean="0"/>
              <a:t>крупозная пневмония</a:t>
            </a:r>
          </a:p>
          <a:p>
            <a:pPr>
              <a:buFontTx/>
              <a:buChar char="-"/>
            </a:pPr>
            <a:r>
              <a:rPr lang="ru-RU" sz="3200" dirty="0" smtClean="0"/>
              <a:t> ползучая язва роговицы</a:t>
            </a:r>
          </a:p>
          <a:p>
            <a:pPr>
              <a:buFontTx/>
              <a:buChar char="-"/>
            </a:pPr>
            <a:r>
              <a:rPr lang="ru-RU" sz="3200" dirty="0" smtClean="0"/>
              <a:t>отит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72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7619</TotalTime>
  <Words>1233</Words>
  <Application>Microsoft Office PowerPoint</Application>
  <PresentationFormat>Произвольный</PresentationFormat>
  <Paragraphs>272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университет» имени профессора В.Ф. Войно-Ясенецкого Министерства здравоохранения  РоссийскойФередации Фармацевтический колледж</vt:lpstr>
      <vt:lpstr>План лекции</vt:lpstr>
      <vt:lpstr>Пневмококки</vt:lpstr>
      <vt:lpstr>Морфологические свойства пневмококка</vt:lpstr>
      <vt:lpstr>Культуральные свойства</vt:lpstr>
      <vt:lpstr>Ферментативные свойства, антигенная структура</vt:lpstr>
      <vt:lpstr>Устойчивость во внешней среде</vt:lpstr>
      <vt:lpstr>Источники инфекции и пути передачи</vt:lpstr>
      <vt:lpstr>Патогенез и клиника пневмококковых заболеваний</vt:lpstr>
      <vt:lpstr>Клиника пневмонии</vt:lpstr>
      <vt:lpstr>Иммунитет, профилактика и лечение</vt:lpstr>
      <vt:lpstr>Лабораторная диагностика</vt:lpstr>
      <vt:lpstr>Схема исследования</vt:lpstr>
      <vt:lpstr>Четвертый день исследования</vt:lpstr>
      <vt:lpstr>Менингококки</vt:lpstr>
      <vt:lpstr>Морфологические свойства менингококка</vt:lpstr>
      <vt:lpstr>Культуральные свойства</vt:lpstr>
      <vt:lpstr>Ферментативные свойства и токсинообразование</vt:lpstr>
      <vt:lpstr>Устойчивость во внешней среде</vt:lpstr>
      <vt:lpstr>Источники инфекции, пути передачи, заболевания</vt:lpstr>
      <vt:lpstr>Патогенез и клиника</vt:lpstr>
      <vt:lpstr>Признаки менингита</vt:lpstr>
      <vt:lpstr>Иммунитет, профилактика и лечение</vt:lpstr>
      <vt:lpstr>Лабораторная диагностика</vt:lpstr>
      <vt:lpstr>Схема исследования</vt:lpstr>
      <vt:lpstr>Четвертый день исследования</vt:lpstr>
      <vt:lpstr>Гоногококки</vt:lpstr>
      <vt:lpstr>Морфологические свойства гонококка (не отличаются от менингококка)</vt:lpstr>
      <vt:lpstr>Культуральные свойства</vt:lpstr>
      <vt:lpstr>Ферментативные свойства и токсинообразование</vt:lpstr>
      <vt:lpstr>Устойчивость во внешней среде</vt:lpstr>
      <vt:lpstr>Источники инфекции, пути передачи, заболевания</vt:lpstr>
      <vt:lpstr>Патогенез и клиника гонореи</vt:lpstr>
      <vt:lpstr>Иммунитет, профилактика и лечение</vt:lpstr>
      <vt:lpstr>Схема исследования</vt:lpstr>
      <vt:lpstr>Контрольные вопросы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Иммунопрофилактика и иммунотерапия инфекционных заболований</dc:title>
  <dc:creator>Феткулина Валентина Борисовна</dc:creator>
  <cp:lastModifiedBy>Алексей Жуков</cp:lastModifiedBy>
  <cp:revision>135</cp:revision>
  <dcterms:created xsi:type="dcterms:W3CDTF">2020-09-04T04:53:43Z</dcterms:created>
  <dcterms:modified xsi:type="dcterms:W3CDTF">2020-12-01T13:27:07Z</dcterms:modified>
</cp:coreProperties>
</file>