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304" r:id="rId5"/>
    <p:sldId id="311" r:id="rId6"/>
    <p:sldId id="262" r:id="rId7"/>
    <p:sldId id="265" r:id="rId8"/>
    <p:sldId id="266" r:id="rId9"/>
    <p:sldId id="283" r:id="rId10"/>
    <p:sldId id="284" r:id="rId11"/>
    <p:sldId id="285" r:id="rId12"/>
    <p:sldId id="286" r:id="rId13"/>
    <p:sldId id="287" r:id="rId14"/>
    <p:sldId id="267" r:id="rId15"/>
    <p:sldId id="306" r:id="rId16"/>
    <p:sldId id="305" r:id="rId17"/>
    <p:sldId id="288" r:id="rId18"/>
    <p:sldId id="307" r:id="rId19"/>
    <p:sldId id="289" r:id="rId20"/>
    <p:sldId id="308" r:id="rId21"/>
    <p:sldId id="290" r:id="rId22"/>
    <p:sldId id="291" r:id="rId23"/>
    <p:sldId id="269" r:id="rId24"/>
    <p:sldId id="309" r:id="rId25"/>
    <p:sldId id="292" r:id="rId26"/>
    <p:sldId id="293" r:id="rId27"/>
    <p:sldId id="271" r:id="rId28"/>
    <p:sldId id="294" r:id="rId29"/>
    <p:sldId id="295" r:id="rId30"/>
    <p:sldId id="272" r:id="rId31"/>
    <p:sldId id="296" r:id="rId32"/>
    <p:sldId id="273" r:id="rId33"/>
    <p:sldId id="282" r:id="rId34"/>
    <p:sldId id="298" r:id="rId35"/>
    <p:sldId id="31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1092;&#1080;&#1083;&#1100;&#1084;%20&#1087;&#1088;&#1086;&#1085;&#1080;&#1082;&#1085;&#1086;&#1074;&#1077;&#1085;&#1080;&#1077;%20&#1074;&#1080;&#1088;&#1091;&#1089;&#1072;.flv.mp4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&#1042;&#1080;&#1076;&#1077;&#1086;/&#1041;&#1077;&#1096;&#1077;&#1085;&#1089;&#1090;&#1074;&#1086;.(Rabies).mp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&#1042;&#1080;&#1076;&#1077;&#1086;/&#1074;&#1080;&#1088;&#1091;&#1089;&#1099;.mp4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41300"/>
            <a:ext cx="7766936" cy="1625600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90C2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Министерства здравоохранения и социального развития Российской Федерации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6" y="2956920"/>
            <a:ext cx="8144933" cy="12368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Основы вирусологии.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49387" y="2263001"/>
            <a:ext cx="30588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ru-RU" sz="1600" b="1" kern="0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Компьютерная лекция</a:t>
            </a:r>
            <a:r>
              <a:rPr lang="ru-RU" sz="3000" b="1" kern="0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 3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4500" y="4193740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kern="0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Дисциплина «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Основы микробиологии 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иммунологии</a:t>
            </a:r>
            <a:r>
              <a:rPr lang="ru-RU" sz="1400" b="1" kern="0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400" b="1" kern="0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kern="0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400" b="1" kern="0" cap="small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«Фармация»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8013700" y="5708650"/>
            <a:ext cx="39973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преподаватель дисциплины</a:t>
            </a:r>
          </a:p>
          <a:p>
            <a:pPr algn="ctr"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Основы микробиологии 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иммунологии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Донгузова Елена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вгеньевна</a:t>
            </a: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77286" y="6077982"/>
            <a:ext cx="1757020" cy="457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Красноярск 2022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56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799" y="294915"/>
            <a:ext cx="690649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Стадия 3. «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Раздевание вируса» (дезинтеграция). 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449580" algn="just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своего воспроизведения вирусная нуклеиновая кислота освобождается от защищающих ее белковых покровов (оболочки и капсида).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http://ill.ru/artpic/art347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200" y="0"/>
            <a:ext cx="4721800" cy="347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799" y="4032483"/>
            <a:ext cx="11592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 раздевания может начаться во время адсорбции, а может произойти тогда, когда вирус находится уже внутри клетки.</a:t>
            </a:r>
          </a:p>
        </p:txBody>
      </p:sp>
    </p:spTree>
    <p:extLst>
      <p:ext uri="{BB962C8B-B14F-4D97-AF65-F5344CB8AC3E}">
        <p14:creationId xmlns:p14="http://schemas.microsoft.com/office/powerpoint/2010/main" val="13615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500" y="394084"/>
            <a:ext cx="61895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Стадия 4. </a:t>
            </a: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репликация 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(воспроизведение</a:t>
            </a: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):</a:t>
            </a:r>
          </a:p>
          <a:p>
            <a:pPr marL="571500" lvl="0" indent="-571500" algn="just"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нуклеиновых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кислот и синтез вирусных белков. </a:t>
            </a:r>
            <a:endParaRPr lang="ru-RU" sz="4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018" y="189062"/>
            <a:ext cx="5736602" cy="44016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4017" y="4590754"/>
            <a:ext cx="116135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/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 стадия происходит при участии ДНК или РНК клетки хозяина.</a:t>
            </a:r>
          </a:p>
        </p:txBody>
      </p:sp>
    </p:spTree>
    <p:extLst>
      <p:ext uri="{BB962C8B-B14F-4D97-AF65-F5344CB8AC3E}">
        <p14:creationId xmlns:p14="http://schemas.microsoft.com/office/powerpoint/2010/main" val="319664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199" y="276228"/>
            <a:ext cx="67506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Стадия 5. Сборка вириона. 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449580" algn="just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самосборка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белковых частиц вокруг вирусной нуклеиновой кислоты.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449580" algn="just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Синтез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белка может начаться непосредственно после синтеза вирусной нуклеиновой кислоты либо после интервала в несколько минут или несколько часов.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http://ill.ru/artpic/art347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736" y="192547"/>
            <a:ext cx="5111160" cy="440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718" y="4800543"/>
            <a:ext cx="118721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одних вирусов самосборка происходит в цитоплазме.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других в ядре клетки хозяина.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Образование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внешней оболочки (</a:t>
            </a:r>
            <a:r>
              <a:rPr lang="ru-RU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пеплоса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всегда происходит в цитоплазме.</a:t>
            </a:r>
          </a:p>
        </p:txBody>
      </p:sp>
    </p:spTree>
    <p:extLst>
      <p:ext uri="{BB962C8B-B14F-4D97-AF65-F5344CB8AC3E}">
        <p14:creationId xmlns:p14="http://schemas.microsoft.com/office/powerpoint/2010/main" val="300357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718" y="331462"/>
            <a:ext cx="569075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Стадия 6. Выход вириона из клетки хозяина происходит путем просачивания вируса через оболочку клетки либо через отверстие, образовавшееся в клетке хозяина (в этом случае клетка хозяина погибает).</a:t>
            </a:r>
          </a:p>
        </p:txBody>
      </p:sp>
      <p:pic>
        <p:nvPicPr>
          <p:cNvPr id="3" name="Picture 2" descr="http://ill.ru/artpic/art347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402" y="331462"/>
            <a:ext cx="6139861" cy="440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конечная звезда 3">
            <a:hlinkClick r:id="rId3" action="ppaction://hlinkfile"/>
          </p:cNvPr>
          <p:cNvSpPr/>
          <p:nvPr/>
        </p:nvSpPr>
        <p:spPr>
          <a:xfrm>
            <a:off x="3844636" y="5195455"/>
            <a:ext cx="935182" cy="9559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88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108" y="223364"/>
            <a:ext cx="66363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indent="-1828800" algn="just"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Вирус Гриппа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indent="-1828800" algn="just">
              <a:spcAft>
                <a:spcPts val="0"/>
              </a:spcAft>
            </a:pP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Грипп 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распространенное острое 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инфекционное заболевание дыхательных путей, имеющее эпидемический характер и поражающее большие массы людей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http://tvoj-vrach.com/uploads/posts/2014-06/1402949611_196175_html_1668a9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555" y="0"/>
            <a:ext cx="5149001" cy="364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55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236" y="113529"/>
            <a:ext cx="116447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Возбудители гриппа относятся к семейству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Orthomyxo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viridae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(от лат.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Myxomatosus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слизистый). </a:t>
            </a:r>
          </a:p>
          <a:p>
            <a:pPr marL="571500" lvl="0" indent="-571500" algn="just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Они обладают выраженным тропизмом к слизистым оболочкам верхних дыхательных путей.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867" y="2419719"/>
            <a:ext cx="6271483" cy="44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6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544" y="113390"/>
            <a:ext cx="117278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Морфологическая структура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Структура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вирионов гриппа сложна. </a:t>
            </a:r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ее составе </a:t>
            </a: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имеются:</a:t>
            </a:r>
          </a:p>
          <a:p>
            <a:pPr marL="1485900" lvl="2" indent="-571500" algn="just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однонитчатая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РНК, </a:t>
            </a:r>
          </a:p>
          <a:p>
            <a:pPr marL="1485900" lvl="2" indent="-571500" algn="just">
              <a:buFont typeface="Wingdings" panose="05000000000000000000" pitchFamily="2" charset="2"/>
              <a:buChar char="ü"/>
            </a:pPr>
            <a:r>
              <a:rPr lang="ru-RU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нуклеокапсид</a:t>
            </a: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спиральной формы </a:t>
            </a:r>
          </a:p>
          <a:p>
            <a:pPr marL="1485900" lvl="2" indent="-571500" algn="just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защитная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липидоуглеродопротеиновая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оболочка. </a:t>
            </a:r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ü"/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Оболочка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имеет выступы (шипы) –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пепломеры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38776"/>
            <a:ext cx="75813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Устойчивость к факторам окружающей среды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Температура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65˚С губит вирусы гриппа через 5–10 мин.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50˚С он утрачивает свои инфекционные свойства через несколько минут.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5" descr="virus_gripp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327" y="0"/>
            <a:ext cx="4610673" cy="3082406"/>
          </a:xfrm>
          <a:prstGeom prst="rect">
            <a:avLst/>
          </a:prstGeom>
          <a:blipFill dpi="0" rotWithShape="1">
            <a:blip r:embed="rId3">
              <a:alphaModFix amt="67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555096"/>
            <a:ext cx="120950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комнатной температуре вирус инактивируется через несколько часов. 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кислой, щелочной среде, под влиянием эфира и дезинфицирующих растворов он погибает очень быстро. 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Вирус очень чувствителен к действию УФ-лучей и ультразвуку. </a:t>
            </a:r>
          </a:p>
        </p:txBody>
      </p:sp>
    </p:spTree>
    <p:extLst>
      <p:ext uri="{BB962C8B-B14F-4D97-AF65-F5344CB8AC3E}">
        <p14:creationId xmlns:p14="http://schemas.microsoft.com/office/powerpoint/2010/main" val="267087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409" y="293455"/>
            <a:ext cx="102523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инфекции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Больной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человек.</a:t>
            </a:r>
          </a:p>
          <a:p>
            <a:pPr lvl="0" algn="just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Пути передачи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Воздушно-капельный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(при разговоре, кашле, чиханье).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29"/>
            <a:ext cx="12192000" cy="682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935" y="137867"/>
            <a:ext cx="86625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Иммунитет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Защита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организма обусловливается  </a:t>
            </a:r>
            <a:r>
              <a:rPr lang="ru-RU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интерфероном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другими ингибиторами, находящимися в сыворотке крови человека.</a:t>
            </a:r>
          </a:p>
          <a:p>
            <a:pPr lvl="0" algn="just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Обычно иммунитет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носит: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типо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и штаммоспецифический характер.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6" name="Picture 4" descr="http://s2.passion.ru/sites/passion.ru/files/imagecache/img460x313/content/images/s_article/33957/bodyimages/1011_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852" y="171826"/>
            <a:ext cx="3302147" cy="233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2455" y="3579710"/>
            <a:ext cx="1181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Смена подтипов вирусов А исключает надежную защиту организма от этой инфекции, так как перекрестного иммунитета нет, а прогнозировать направление изменчивости пока не удается.</a:t>
            </a:r>
          </a:p>
        </p:txBody>
      </p:sp>
    </p:spTree>
    <p:extLst>
      <p:ext uri="{BB962C8B-B14F-4D97-AF65-F5344CB8AC3E}">
        <p14:creationId xmlns:p14="http://schemas.microsoft.com/office/powerpoint/2010/main" val="357066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409" y="341853"/>
            <a:ext cx="98471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План лекции: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Общая характеристика вирусов.</a:t>
            </a:r>
          </a:p>
          <a:p>
            <a:pPr>
              <a:spcAft>
                <a:spcPts val="0"/>
              </a:spcAft>
            </a:pP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Вирусные заболевания.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6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718" y="0"/>
            <a:ext cx="118525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Изоляция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больного,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Проветривание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помещений,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Влажная уборка.</a:t>
            </a: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Важно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также предупреждение охлаждения, которое снижает выработку такого защитного фактора как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интерферон.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Специфическая профилактика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России используют живую вакцину, содержащую ослабленные вирусы типа А и В.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индивидуальной защиты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пользуются:</a:t>
            </a:r>
          </a:p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интерферон;</a:t>
            </a:r>
          </a:p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оксалиновую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мазь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(смазывают слизистую носа).</a:t>
            </a:r>
          </a:p>
          <a:p>
            <a:pPr lvl="0" algn="just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Лечение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гриппе, вызванном вирусом А, нашел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применение:</a:t>
            </a:r>
          </a:p>
          <a:p>
            <a:pPr marL="4000500" lvl="8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ремантадин.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предупреждения вторичных инфекций используют различные антибактериальные препараты.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4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dvices4lady.org/wp-content/uploads/2016/01/gripp-2016-simptomy-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5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20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dvices4lady.org/wp-content/uploads/2016/01/gripp-2016-simptomy-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62"/>
          <a:stretch/>
        </p:blipFill>
        <p:spPr bwMode="auto">
          <a:xfrm>
            <a:off x="-1" y="0"/>
            <a:ext cx="12192001" cy="68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40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155" y="200211"/>
            <a:ext cx="73533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Возбудитель бешенства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Возбудитель бешенства относится к семейству </a:t>
            </a:r>
            <a:endParaRPr lang="ru-RU" sz="4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71700" lvl="4" indent="-342900" algn="just">
              <a:buFont typeface="Wingdings" panose="05000000000000000000" pitchFamily="2" charset="2"/>
              <a:buChar char="Ø"/>
            </a:pPr>
            <a:r>
              <a:rPr lang="en-US" sz="4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Rhabdoviridae</a:t>
            </a: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рабдовирусы</a:t>
            </a: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86" name="Picture 2" descr="http://meduniver.com/Medical/Microbiology/Img/5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99" y="0"/>
            <a:ext cx="4451901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39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154" y="93518"/>
            <a:ext cx="1177982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Морфологическая структура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571500" lvl="0" indent="-571500" algn="just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Возбудитель бешенства имеет:</a:t>
            </a:r>
          </a:p>
          <a:p>
            <a:pPr marL="1485900" lvl="2" indent="-571500" algn="just">
              <a:buFont typeface="Wingdings" panose="05000000000000000000" pitchFamily="2" charset="2"/>
              <a:buChar char="ü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Палочковидную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пулевидную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 форму, </a:t>
            </a:r>
          </a:p>
          <a:p>
            <a:pPr marL="1485900" lvl="2" indent="-571500" algn="just">
              <a:buFont typeface="Wingdings" panose="05000000000000000000" pitchFamily="2" charset="2"/>
              <a:buChar char="ü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Один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конец которой плоский, другой – вытянутый. </a:t>
            </a:r>
          </a:p>
          <a:p>
            <a:pPr marL="1485900" lvl="2" indent="-571500" algn="just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Размер 80–180 </a:t>
            </a:r>
            <a:r>
              <a:rPr lang="ru-RU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нм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1485900" lvl="2" indent="-571500" algn="just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цитоплазме пораженных вирусом клеток образуются специфические включения - тельцами </a:t>
            </a:r>
            <a:r>
              <a:rPr lang="ru-RU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Бабеша-Негри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они располагаются в цитоплазме нервных клеток головного мозга. </a:t>
            </a:r>
          </a:p>
          <a:p>
            <a:pPr marL="1485900" lvl="2" indent="-571500" algn="just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Обнаружение телец </a:t>
            </a:r>
            <a:r>
              <a:rPr lang="ru-RU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Бабеша-Негри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имеет диагностическое значение.</a:t>
            </a:r>
          </a:p>
        </p:txBody>
      </p:sp>
    </p:spTree>
    <p:extLst>
      <p:ext uri="{BB962C8B-B14F-4D97-AF65-F5344CB8AC3E}">
        <p14:creationId xmlns:p14="http://schemas.microsoft.com/office/powerpoint/2010/main" val="142958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082" y="155093"/>
            <a:ext cx="67436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Восприимчивость животных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Бешенством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болеют многие животные, домашние и дикие, даже птицы.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Однако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чаще заболевают собаки, волки, лисицы, летучие мыши. </a:t>
            </a:r>
          </a:p>
        </p:txBody>
      </p:sp>
      <p:pic>
        <p:nvPicPr>
          <p:cNvPr id="17410" name="Picture 2" descr="http://www.myshared.ru/thumbs/5/502137/big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700" y="0"/>
            <a:ext cx="5313300" cy="399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5082" y="3134086"/>
            <a:ext cx="119599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инфекции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Больные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животные</a:t>
            </a:r>
          </a:p>
          <a:p>
            <a:pPr lvl="0" algn="just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Пути передачи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прямым </a:t>
            </a:r>
            <a:r>
              <a:rPr lang="ru-RU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контактным путем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 больных животных (укусы),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либо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попадании слюны больного животного на поврежденные поверхности кожи или слизистых оболочек.</a:t>
            </a:r>
          </a:p>
        </p:txBody>
      </p:sp>
    </p:spTree>
    <p:extLst>
      <p:ext uri="{BB962C8B-B14F-4D97-AF65-F5344CB8AC3E}">
        <p14:creationId xmlns:p14="http://schemas.microsoft.com/office/powerpoint/2010/main" val="167590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myfamilydoctor.ru/wp-content/uploads/2015/03/simptomy-beshenstva-u-sob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конечная звезда 1">
            <a:hlinkClick r:id="rId3" action="ppaction://hlinkfile"/>
          </p:cNvPr>
          <p:cNvSpPr/>
          <p:nvPr/>
        </p:nvSpPr>
        <p:spPr>
          <a:xfrm>
            <a:off x="11095463" y="5196468"/>
            <a:ext cx="691376" cy="7025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48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499" y="178402"/>
            <a:ext cx="73636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ru-RU" sz="3600" b="1" kern="1600" dirty="0">
                <a:latin typeface="Times New Roman" panose="02020603050405020304" pitchFamily="18" charset="0"/>
              </a:rPr>
              <a:t>4. Вирус гепатита В</a:t>
            </a:r>
            <a:endParaRPr lang="ru-RU" sz="3600" b="1" kern="1600" dirty="0">
              <a:latin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Гепатит В (ВГВ)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28700" lvl="1" indent="-571500" algn="just">
              <a:buFont typeface="Wingdings" panose="05000000000000000000" pitchFamily="2" charset="2"/>
              <a:buChar char="Ø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общая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инфекционная болезнь человека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вирусной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этиологии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28700" lvl="1" indent="-571500" algn="just">
              <a:buFont typeface="Wingdings" panose="05000000000000000000" pitchFamily="2" charset="2"/>
              <a:buChar char="Ø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парентеральным механизмом передачи возбудителя,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482" name="Picture 2" descr="http://player.myshared.ru/5/389311/data/images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04" y="1"/>
            <a:ext cx="4519996" cy="272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499" y="4148720"/>
            <a:ext cx="11914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1" indent="-571500" algn="just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характеризующаяся преимущественным поражением печени. </a:t>
            </a:r>
          </a:p>
        </p:txBody>
      </p:sp>
    </p:spTree>
    <p:extLst>
      <p:ext uri="{BB962C8B-B14F-4D97-AF65-F5344CB8AC3E}">
        <p14:creationId xmlns:p14="http://schemas.microsoft.com/office/powerpoint/2010/main" val="140222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236" y="0"/>
            <a:ext cx="72701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Этиология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ВГВ относится к: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Сложноорганизованным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вирусам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Сферической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формы,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Диаметр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42 </a:t>
            </a:r>
            <a:r>
              <a:rPr lang="ru-RU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нм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(частица </a:t>
            </a:r>
            <a:r>
              <a:rPr lang="ru-RU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Дейна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506" name="Picture 2" descr="https://encrypted-tbn2.gstatic.com/images?q=tbn:ANd9GcQJYebImu2RTYm58xoZ1R1CPD3STy4pNZEggOdeQtD-lME64kNMX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54" y="0"/>
            <a:ext cx="4867646" cy="272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3236" y="2947244"/>
            <a:ext cx="117590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Геном представлен самой маленькой </a:t>
            </a:r>
            <a:r>
              <a:rPr lang="ru-RU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двухнитчатых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ДНК с 25% дефектом в одной из цепей.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Имеет собственную </a:t>
            </a:r>
            <a:r>
              <a:rPr lang="ru-RU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вирионную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ДНК-полимеразу, достраивающую дефектную нить генома.</a:t>
            </a:r>
          </a:p>
        </p:txBody>
      </p:sp>
    </p:spTree>
    <p:extLst>
      <p:ext uri="{BB962C8B-B14F-4D97-AF65-F5344CB8AC3E}">
        <p14:creationId xmlns:p14="http://schemas.microsoft.com/office/powerpoint/2010/main" val="34550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910" y="158647"/>
            <a:ext cx="671252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 возбудителя инфекции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единственный источник ВГВ.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Источниками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возбудителя инфекции могут быть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больные: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острым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хроническим ГВ,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острые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хронические носители.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0" name="Picture 2" descr="http://moyapechen.ru/uploads/styles/articles_1/public/field/image/skolko_zhivut_s_gepatitom_s.jpg?itok=H_jGTp3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394" y="0"/>
            <a:ext cx="5252606" cy="450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891" y="5413665"/>
            <a:ext cx="118768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Инкубационный период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обычно колеблется от 45 до180 дней, составляя в среднем 60–90 дней.</a:t>
            </a:r>
          </a:p>
        </p:txBody>
      </p:sp>
    </p:spTree>
    <p:extLst>
      <p:ext uri="{BB962C8B-B14F-4D97-AF65-F5344CB8AC3E}">
        <p14:creationId xmlns:p14="http://schemas.microsoft.com/office/powerpoint/2010/main" val="83896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626" y="270045"/>
            <a:ext cx="7852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Общая характеристика вирусов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054" y="270045"/>
            <a:ext cx="3720436" cy="49669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52792" y="5380653"/>
            <a:ext cx="2890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Д. И. Ивановский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3625" y="1114336"/>
            <a:ext cx="78520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Вирусы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это неклеточная форма существование живой материи.</a:t>
            </a:r>
            <a:r>
              <a:rPr lang="ru-RU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Они очень малы.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0775" y="2753531"/>
            <a:ext cx="77377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 вирусы подразделяются на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поражающие:</a:t>
            </a:r>
          </a:p>
          <a:p>
            <a:pPr lvl="5" algn="just"/>
            <a:r>
              <a:rPr lang="ru-RU" sz="32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Человека; </a:t>
            </a:r>
          </a:p>
          <a:p>
            <a:pPr lvl="5" algn="just"/>
            <a:r>
              <a:rPr lang="ru-RU" sz="32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Животных; </a:t>
            </a:r>
          </a:p>
          <a:p>
            <a:pPr lvl="5" algn="just"/>
            <a:r>
              <a:rPr lang="ru-RU" sz="32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Насекомых; </a:t>
            </a:r>
          </a:p>
          <a:p>
            <a:pPr lvl="5" algn="just"/>
            <a:r>
              <a:rPr lang="ru-RU" sz="32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Бактерии;</a:t>
            </a:r>
          </a:p>
          <a:p>
            <a:pPr lvl="5" algn="just"/>
            <a:r>
              <a:rPr lang="ru-RU" sz="32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Растения.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8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672" y="98673"/>
            <a:ext cx="115720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Механизм передачи возбудителя инфекции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pic>
        <p:nvPicPr>
          <p:cNvPr id="23554" name="Picture 2" descr="http://www.gepamed.ru/upload/iblock/b1a/gepC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17" y="621893"/>
            <a:ext cx="9892146" cy="622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3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199" y="223088"/>
            <a:ext cx="119356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 и мероприятия по борьбе с гепатитом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Вакцинация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новорожденных. </a:t>
            </a:r>
          </a:p>
        </p:txBody>
      </p:sp>
      <p:pic>
        <p:nvPicPr>
          <p:cNvPr id="24578" name="Picture 2" descr="http://ogepatite.ru/wp-content/uploads/2015/03/Profilaktika-gepatita-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21891" r="2236" b="7858"/>
          <a:stretch/>
        </p:blipFill>
        <p:spPr bwMode="auto">
          <a:xfrm>
            <a:off x="187035" y="1454727"/>
            <a:ext cx="11910112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0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018" y="152603"/>
            <a:ext cx="70690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Вирус Краснуха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3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Краснуха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(«немецкая корь», «3-дневная корь») — доброкачественная болезнь, сопровождающаяся лихорадкой и высыпаниями на коже.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602" name="Picture 2" descr="http://theherpes.ru/wp-content/uploads/2015/07/etiologia-krasnux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056" y="0"/>
            <a:ext cx="4838944" cy="30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2390" y="4360250"/>
            <a:ext cx="104290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беременных женщин она может привести к развитию тяжелой хронической патологии и уродств плода.</a:t>
            </a:r>
          </a:p>
        </p:txBody>
      </p:sp>
    </p:spTree>
    <p:extLst>
      <p:ext uri="{BB962C8B-B14F-4D97-AF65-F5344CB8AC3E}">
        <p14:creationId xmlns:p14="http://schemas.microsoft.com/office/powerpoint/2010/main" val="279338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408" y="314117"/>
            <a:ext cx="658437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Этиология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4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Геном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вируса </a:t>
            </a: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краснухи представлен:</a:t>
            </a:r>
          </a:p>
          <a:p>
            <a:pPr marL="571500" lvl="0" indent="-571500" algn="just">
              <a:buFont typeface="Wingdings" panose="05000000000000000000" pitchFamily="2" charset="2"/>
              <a:buChar char="Ø"/>
            </a:pP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Однонитчатой 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РНК; </a:t>
            </a:r>
            <a:endParaRPr lang="ru-RU" sz="4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Ø"/>
            </a:pPr>
            <a:r>
              <a:rPr lang="ru-RU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Сферическуй</a:t>
            </a: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формы 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диаметром 60—70 </a:t>
            </a:r>
            <a:r>
              <a:rPr lang="ru-RU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нм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4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Ø"/>
            </a:pP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Вирус 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относится к семейству </a:t>
            </a:r>
            <a:r>
              <a:rPr lang="ru-RU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тогавирусов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</a:p>
        </p:txBody>
      </p:sp>
      <p:pic>
        <p:nvPicPr>
          <p:cNvPr id="26626" name="Picture 2" descr="http://www.neboleem.net/images/stories2/slides3/chem-opasna-krasnuha-i-ikak-ee-lechi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578" y="0"/>
            <a:ext cx="5234421" cy="322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578" y="2670464"/>
            <a:ext cx="5234422" cy="418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673" y="343038"/>
            <a:ext cx="44683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Профилактика.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взрослых и детей краснуха обычно протекает легко и редко приводит к осложнениям. </a:t>
            </a:r>
          </a:p>
        </p:txBody>
      </p:sp>
      <p:pic>
        <p:nvPicPr>
          <p:cNvPr id="28674" name="Picture 2" descr="https://i.ytimg.com/vi/zjj3yRB4vNk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53" y="0"/>
            <a:ext cx="7398038" cy="49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663" y="5104445"/>
            <a:ext cx="11187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в связи с тем что врожденная краснуха вызывает тяжелые поражения плода, вакцинации подлежат женщины детородного возраста, не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болевшие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краснухой.</a:t>
            </a:r>
          </a:p>
        </p:txBody>
      </p:sp>
      <p:sp>
        <p:nvSpPr>
          <p:cNvPr id="4" name="5-конечная звезда 3">
            <a:hlinkClick r:id="rId3" action="ppaction://hlinkfile"/>
          </p:cNvPr>
          <p:cNvSpPr/>
          <p:nvPr/>
        </p:nvSpPr>
        <p:spPr>
          <a:xfrm>
            <a:off x="581891" y="3938155"/>
            <a:ext cx="872836" cy="81049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18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000991"/>
          </a:xfrm>
        </p:spPr>
        <p:txBody>
          <a:bodyPr/>
          <a:lstStyle/>
          <a:p>
            <a:r>
              <a:rPr lang="ru-RU" dirty="0" smtClean="0"/>
              <a:t>Вопросы для закрепления.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2049318"/>
            <a:ext cx="8596668" cy="1570962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называется вирусом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Какое строение имеют вирусы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Как происходит проникновение вируса в клетку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Дайте классификацию вирусам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Чем опасен вирус Краснухи при беременности.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23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96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Строение вирусов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http://900igr.net/datai/meditsina/TSarstvo-virusov/0008-005-Mnogie-virusy-pomimo-belkovogo-kapsida-imejut-eschjo-i-vneshnjuju-obolochku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7" t="24662" r="29165" b="29991"/>
          <a:stretch/>
        </p:blipFill>
        <p:spPr bwMode="auto">
          <a:xfrm>
            <a:off x="574820" y="1937621"/>
            <a:ext cx="1700790" cy="210530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ds02.infourok.ru/uploads/ex/07bc/0007e373-e5bb0680/640/img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13346" r="54479" b="25820"/>
          <a:stretch/>
        </p:blipFill>
        <p:spPr bwMode="auto">
          <a:xfrm>
            <a:off x="5183548" y="987744"/>
            <a:ext cx="2975119" cy="23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unpictures.ru/images/2827740_virusy-stroeni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t="19017" r="16389" b="15799"/>
          <a:stretch/>
        </p:blipFill>
        <p:spPr bwMode="auto">
          <a:xfrm>
            <a:off x="7278747" y="3826874"/>
            <a:ext cx="4684653" cy="271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9737" y="4248023"/>
            <a:ext cx="677155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Просто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устроенные вирусы имеют только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нуклеокапсид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т.е. комплекс генома с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капсидом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называются «голыми».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других вирусов поверх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капсида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есть дополнительная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мембраноподобная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оболочка, приобретаемая вирусом в момент выхода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клетки хозяина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суперкапсид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596" y="987744"/>
            <a:ext cx="3416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Геном вирусов образуют нуклеиновые кислоты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438382" y="1537511"/>
            <a:ext cx="10466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Капсид </a:t>
            </a:r>
          </a:p>
        </p:txBody>
      </p:sp>
    </p:spTree>
    <p:extLst>
      <p:ext uri="{BB962C8B-B14F-4D97-AF65-F5344CB8AC3E}">
        <p14:creationId xmlns:p14="http://schemas.microsoft.com/office/powerpoint/2010/main" val="388647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s/165070/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1" y="457375"/>
            <a:ext cx="11000342" cy="614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31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83" t="8168" r="5183"/>
          <a:stretch/>
        </p:blipFill>
        <p:spPr>
          <a:xfrm>
            <a:off x="72736" y="74321"/>
            <a:ext cx="12119264" cy="67109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7" y="-297"/>
            <a:ext cx="1219915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3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764" y="10391"/>
            <a:ext cx="1148888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indent="-1828800" algn="just">
              <a:spcAft>
                <a:spcPts val="0"/>
              </a:spcAft>
            </a:pP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Нуклеиновая кислота 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вируса:</a:t>
            </a:r>
          </a:p>
          <a:p>
            <a:pPr marL="2286000" lvl="1" indent="-1828800" algn="just">
              <a:buFont typeface="Wingdings" panose="05000000000000000000" pitchFamily="2" charset="2"/>
              <a:buChar char="Ø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носителем </a:t>
            </a:r>
            <a:r>
              <a:rPr lang="ru-RU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наследственных свойств, </a:t>
            </a:r>
            <a:endParaRPr lang="ru-RU" sz="36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indent="-1828800" algn="just">
              <a:spcAft>
                <a:spcPts val="0"/>
              </a:spcAft>
            </a:pP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апсид 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внешняя оболочка 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несут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36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indent="-18288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защитные функции, как бы оберегая нуклеиновую кислоту.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indent="-1828800"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Кроме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того, они способствуют проникновению вируса в клетку.</a:t>
            </a:r>
          </a:p>
          <a:p>
            <a:pPr marL="1828800" indent="-1828800" algn="just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Размеры вирусов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indent="-1828800"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Измеряются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вирусы в на номерах.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indent="-1828800"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Величина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их колеблется в широком диапазоне от 15–20 до 350–400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нм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7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491" y="1190075"/>
            <a:ext cx="53998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Стадия 1. Начинается с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процесса адсорбции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счет рецепторов вириона и клетки. 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сложных вирионов рецепторы располагаются на поверхности оболочки в виде шиповидных выростов (вирус гриппа), у простых – на поверхности капсида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9491" y="108788"/>
            <a:ext cx="11447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Внедрение вируса в клетку, взаимодействие его с клеткой хозяина и репродукция (размножение) слагаются из ряда последовательных стадий.</a:t>
            </a:r>
          </a:p>
        </p:txBody>
      </p:sp>
      <p:pic>
        <p:nvPicPr>
          <p:cNvPr id="6146" name="Picture 2" descr="http://ill.ru/artpic/art347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2" y="1190075"/>
            <a:ext cx="6139861" cy="440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25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545" y="187726"/>
            <a:ext cx="68819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Стадия 2.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Проникновение вируса в клетку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хозяина: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фаги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протыкают оболочку своим отростком и впрыскивают нуклеиновую кислоту в клетку хозяина.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048" y="74763"/>
            <a:ext cx="4207790" cy="31599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8544" y="3234714"/>
            <a:ext cx="120534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попадают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клетку путем втягивания вирусной частицы с помощью вакуоли, т.е. на месте внедрения в оболочек клетки образуется углубление, затем края ее смыкаются и вирус оказывается в клетке. </a:t>
            </a:r>
          </a:p>
          <a:p>
            <a:pPr lvl="0" algn="just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Такое втягивание называется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виропексис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014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580</TotalTime>
  <Words>1157</Words>
  <Application>Microsoft Office PowerPoint</Application>
  <PresentationFormat>Широкоэкранный</PresentationFormat>
  <Paragraphs>154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Министерства здравоохранения и социального развития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для закрепления.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образовательное учреждение  высшего профессионального образования «Красноярский государственный медицинский университет имени профессора В.Ф. Войно-Ясенецкого» Министерства здравоохранения и социального развития Российской Федерации</dc:title>
  <dc:creator>Max</dc:creator>
  <cp:lastModifiedBy>notebook</cp:lastModifiedBy>
  <cp:revision>65</cp:revision>
  <dcterms:created xsi:type="dcterms:W3CDTF">2015-09-16T12:34:05Z</dcterms:created>
  <dcterms:modified xsi:type="dcterms:W3CDTF">2022-09-12T06:37:49Z</dcterms:modified>
</cp:coreProperties>
</file>