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9977D-BFDC-4314-936E-CC344B3094AB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3FEF1-6D3C-4B7D-A58D-4ECE70556C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3FEF1-6D3C-4B7D-A58D-4ECE70556CA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94D8-12F2-4874-9FFF-5BE5F95D4ECD}" type="datetimeFigureOut">
              <a:rPr lang="ru-RU" smtClean="0"/>
              <a:t>02.04.2018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7EA0-F5E6-4997-888B-5978049F94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БЕЛКИ, КОТОРЫЕ УЧАСТВУЮТ В ФАРМАКОКИНЕТИКЕ </a:t>
            </a:r>
          </a:p>
          <a:p>
            <a:r>
              <a:rPr lang="ru-RU" dirty="0" smtClean="0"/>
              <a:t>Полиморфизм генов </a:t>
            </a:r>
            <a:r>
              <a:rPr lang="en-US" dirty="0" smtClean="0"/>
              <a:t>CYP2B6. </a:t>
            </a:r>
            <a:endParaRPr lang="ru-RU" dirty="0" smtClean="0"/>
          </a:p>
          <a:p>
            <a:r>
              <a:rPr lang="ru-RU" dirty="0" err="1" smtClean="0"/>
              <a:t>Миртазапин</a:t>
            </a:r>
            <a:r>
              <a:rPr lang="ru-RU" dirty="0" smtClean="0"/>
              <a:t> – активный центральный </a:t>
            </a:r>
            <a:r>
              <a:rPr lang="ru-RU" dirty="0" err="1" smtClean="0"/>
              <a:t>пресинаптический</a:t>
            </a:r>
            <a:r>
              <a:rPr lang="ru-RU" dirty="0" smtClean="0"/>
              <a:t> антагонист </a:t>
            </a:r>
            <a:r>
              <a:rPr lang="el-GR" dirty="0" smtClean="0"/>
              <a:t>α2 -</a:t>
            </a:r>
            <a:r>
              <a:rPr lang="ru-RU" dirty="0" smtClean="0"/>
              <a:t>рецепторов, повышает </a:t>
            </a:r>
            <a:r>
              <a:rPr lang="ru-RU" dirty="0" err="1" smtClean="0"/>
              <a:t>норадренергическую</a:t>
            </a:r>
            <a:r>
              <a:rPr lang="ru-RU" dirty="0" smtClean="0"/>
              <a:t> и </a:t>
            </a:r>
            <a:r>
              <a:rPr lang="ru-RU" dirty="0" err="1" smtClean="0"/>
              <a:t>серотонинергическую</a:t>
            </a:r>
            <a:r>
              <a:rPr lang="ru-RU" dirty="0" smtClean="0"/>
              <a:t> передачу в ЦНС. Усиление </a:t>
            </a:r>
            <a:r>
              <a:rPr lang="ru-RU" dirty="0" err="1" smtClean="0"/>
              <a:t>серотонинергической</a:t>
            </a:r>
            <a:r>
              <a:rPr lang="ru-RU" dirty="0" smtClean="0"/>
              <a:t> передачи происходит исключительно через 5-НТ 1 -рецепторы, поскольку </a:t>
            </a:r>
            <a:r>
              <a:rPr lang="en-US" dirty="0" smtClean="0"/>
              <a:t>S(+)-</a:t>
            </a:r>
            <a:r>
              <a:rPr lang="ru-RU" dirty="0" err="1" smtClean="0"/>
              <a:t>энантиомер</a:t>
            </a:r>
            <a:r>
              <a:rPr lang="ru-RU" dirty="0" smtClean="0"/>
              <a:t> </a:t>
            </a:r>
            <a:r>
              <a:rPr lang="ru-RU" dirty="0" err="1" smtClean="0"/>
              <a:t>миртазапина</a:t>
            </a:r>
            <a:r>
              <a:rPr lang="ru-RU" dirty="0" smtClean="0"/>
              <a:t> блокирует </a:t>
            </a:r>
            <a:r>
              <a:rPr lang="el-GR" dirty="0" smtClean="0"/>
              <a:t>α 2 </a:t>
            </a:r>
            <a:r>
              <a:rPr lang="ru-RU" dirty="0" smtClean="0"/>
              <a:t>и 5-НТ 2 -рецепторы, а </a:t>
            </a:r>
            <a:r>
              <a:rPr lang="en-US" dirty="0" smtClean="0"/>
              <a:t>R(-)- </a:t>
            </a:r>
            <a:r>
              <a:rPr lang="ru-RU" dirty="0" err="1" smtClean="0"/>
              <a:t>энантиомер</a:t>
            </a:r>
            <a:r>
              <a:rPr lang="ru-RU" dirty="0" smtClean="0"/>
              <a:t> — 5-НТ 3 -рецепторы. Блокада Н 1 -рецепторов предопределяет его седативные свойства. Основными путями </a:t>
            </a:r>
            <a:r>
              <a:rPr lang="ru-RU" dirty="0" err="1" smtClean="0"/>
              <a:t>биотрансформации</a:t>
            </a:r>
            <a:r>
              <a:rPr lang="ru-RU" dirty="0" smtClean="0"/>
              <a:t> являются </a:t>
            </a:r>
            <a:r>
              <a:rPr lang="ru-RU" dirty="0" err="1" smtClean="0"/>
              <a:t>деметилирование</a:t>
            </a:r>
            <a:r>
              <a:rPr lang="ru-RU" dirty="0" smtClean="0"/>
              <a:t> и окисление с дальнейшей конъюгацией. Данные </a:t>
            </a:r>
            <a:r>
              <a:rPr lang="en-US" dirty="0" smtClean="0"/>
              <a:t>in vitro (</a:t>
            </a:r>
            <a:r>
              <a:rPr lang="ru-RU" dirty="0" smtClean="0"/>
              <a:t>микросомы печени) указывают, что ферменты </a:t>
            </a:r>
            <a:r>
              <a:rPr lang="en-US" dirty="0" smtClean="0"/>
              <a:t>CYP2D6 </a:t>
            </a:r>
            <a:r>
              <a:rPr lang="ru-RU" dirty="0" smtClean="0"/>
              <a:t>и </a:t>
            </a:r>
            <a:r>
              <a:rPr lang="en-US" dirty="0" smtClean="0"/>
              <a:t>CYP1A2 – </a:t>
            </a:r>
            <a:r>
              <a:rPr lang="ru-RU" dirty="0" err="1" smtClean="0"/>
              <a:t>цитохрома</a:t>
            </a:r>
            <a:r>
              <a:rPr lang="ru-RU" dirty="0" smtClean="0"/>
              <a:t> </a:t>
            </a:r>
            <a:r>
              <a:rPr lang="en-US" dirty="0" smtClean="0"/>
              <a:t>P450 </a:t>
            </a:r>
            <a:r>
              <a:rPr lang="ru-RU" dirty="0" smtClean="0"/>
              <a:t>участвуют в формировании 8-гидроксиметаболита, а </a:t>
            </a:r>
            <a:r>
              <a:rPr lang="en-US" dirty="0" smtClean="0"/>
              <a:t>CYP3A4 </a:t>
            </a:r>
            <a:r>
              <a:rPr lang="ru-RU" dirty="0" smtClean="0"/>
              <a:t>формирует и </a:t>
            </a:r>
            <a:r>
              <a:rPr lang="en-US" dirty="0" smtClean="0"/>
              <a:t>N-</a:t>
            </a:r>
            <a:r>
              <a:rPr lang="ru-RU" dirty="0" smtClean="0"/>
              <a:t>оксид- и </a:t>
            </a:r>
            <a:r>
              <a:rPr lang="en-US" dirty="0" smtClean="0"/>
              <a:t>N-</a:t>
            </a:r>
            <a:r>
              <a:rPr lang="ru-RU" dirty="0" err="1" smtClean="0"/>
              <a:t>ди</a:t>
            </a:r>
            <a:r>
              <a:rPr lang="ru-RU" dirty="0" smtClean="0"/>
              <a:t> метил метаболит (фармакологически активен и проявляет аналогичное фармакологическое действие, что и исходное вещество). Согласно </a:t>
            </a:r>
            <a:r>
              <a:rPr lang="en-US" dirty="0" err="1" smtClean="0"/>
              <a:t>Jaquenoud</a:t>
            </a:r>
            <a:r>
              <a:rPr lang="en-US" dirty="0" smtClean="0"/>
              <a:t> </a:t>
            </a:r>
            <a:r>
              <a:rPr lang="en-US" dirty="0" err="1" smtClean="0"/>
              <a:t>Sirot</a:t>
            </a:r>
            <a:r>
              <a:rPr lang="en-US" dirty="0" smtClean="0"/>
              <a:t> E., </a:t>
            </a:r>
            <a:r>
              <a:rPr lang="en-US" dirty="0" err="1" smtClean="0"/>
              <a:t>Harenberg</a:t>
            </a:r>
            <a:r>
              <a:rPr lang="en-US" dirty="0" smtClean="0"/>
              <a:t> S., </a:t>
            </a:r>
            <a:r>
              <a:rPr lang="en-US" dirty="0" err="1" smtClean="0"/>
              <a:t>Vandel</a:t>
            </a:r>
            <a:r>
              <a:rPr lang="en-US" dirty="0" smtClean="0"/>
              <a:t> P. et al., </a:t>
            </a:r>
            <a:r>
              <a:rPr lang="ru-RU" dirty="0" smtClean="0"/>
              <a:t>у больных при наличии </a:t>
            </a:r>
            <a:r>
              <a:rPr lang="en-US" dirty="0" smtClean="0"/>
              <a:t>CYP2B6 *6/*6 genotype (n = 8), </a:t>
            </a:r>
            <a:r>
              <a:rPr lang="ru-RU" dirty="0" smtClean="0"/>
              <a:t>концентрация </a:t>
            </a:r>
            <a:r>
              <a:rPr lang="en-US" dirty="0" smtClean="0"/>
              <a:t>S-OH-MIR </a:t>
            </a:r>
            <a:r>
              <a:rPr lang="ru-RU" dirty="0" smtClean="0"/>
              <a:t>была выше, а по результатам исследования имелось более выраженное снижение показателей по шкале Гамильтона. Таким образом, роль </a:t>
            </a:r>
            <a:r>
              <a:rPr lang="en-US" dirty="0" smtClean="0"/>
              <a:t>CYP2B6 </a:t>
            </a:r>
            <a:r>
              <a:rPr lang="ru-RU" dirty="0" smtClean="0"/>
              <a:t>в метаболизме </a:t>
            </a:r>
            <a:r>
              <a:rPr lang="ru-RU" dirty="0" err="1" smtClean="0"/>
              <a:t>миртазапина</a:t>
            </a:r>
            <a:r>
              <a:rPr lang="ru-RU" dirty="0" smtClean="0"/>
              <a:t> требует дальнейшего изучения [5].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1462"/>
            <a:ext cx="8715436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Полиморфизм генов </a:t>
            </a:r>
            <a:br>
              <a:rPr lang="ru-RU" sz="2800" dirty="0" smtClean="0"/>
            </a:br>
            <a:r>
              <a:rPr lang="en-US" sz="2800" dirty="0" smtClean="0"/>
              <a:t>CYP2D6 </a:t>
            </a:r>
            <a:r>
              <a:rPr lang="ru-RU" sz="2800" dirty="0" smtClean="0"/>
              <a:t>и </a:t>
            </a:r>
            <a:r>
              <a:rPr lang="en-US" sz="2800" dirty="0" smtClean="0"/>
              <a:t>CYP2C19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3178959" y="892951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16200000" flipH="1">
            <a:off x="5143504" y="928670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1285860"/>
            <a:ext cx="36433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Ответственен за 25 % НР антидепрессантов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1285860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Отвечает за метаболизм 8,3 % всех ЛС, </a:t>
            </a:r>
          </a:p>
          <a:p>
            <a:pPr algn="ctr"/>
            <a:r>
              <a:rPr lang="ru-RU" sz="1400" dirty="0"/>
              <a:t> </a:t>
            </a:r>
            <a:r>
              <a:rPr lang="ru-RU" sz="1400" dirty="0" smtClean="0"/>
              <a:t>в т.ч. антидепрессантов</a:t>
            </a:r>
            <a:endParaRPr lang="ru-RU" sz="1400" dirty="0"/>
          </a:p>
        </p:txBody>
      </p:sp>
      <p:sp>
        <p:nvSpPr>
          <p:cNvPr id="11" name="Левая фигурная скобка 10"/>
          <p:cNvSpPr/>
          <p:nvPr/>
        </p:nvSpPr>
        <p:spPr>
          <a:xfrm rot="16200000">
            <a:off x="4429124" y="-2500354"/>
            <a:ext cx="571504" cy="8572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57290" y="2000240"/>
            <a:ext cx="6530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В зависимости от того, к каким последствиям для скорости </a:t>
            </a:r>
            <a:r>
              <a:rPr lang="ru-RU" sz="1400" dirty="0" err="1" smtClean="0"/>
              <a:t>биотрансформации</a:t>
            </a:r>
            <a:r>
              <a:rPr lang="ru-RU" sz="1400" dirty="0" smtClean="0"/>
              <a:t> ЛС </a:t>
            </a:r>
          </a:p>
          <a:p>
            <a:pPr algn="ctr"/>
            <a:r>
              <a:rPr lang="ru-RU" sz="1400" dirty="0" smtClean="0"/>
              <a:t>приводит носительство или </a:t>
            </a:r>
            <a:r>
              <a:rPr lang="ru-RU" sz="1400" dirty="0" err="1" smtClean="0"/>
              <a:t>неносительство</a:t>
            </a:r>
            <a:r>
              <a:rPr lang="ru-RU" sz="1400" dirty="0" smtClean="0"/>
              <a:t> полиморфизма</a:t>
            </a:r>
            <a:endParaRPr lang="ru-RU" sz="1400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2000232" y="2571744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357950" y="257174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4322761" y="274954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10" y="2714620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Распространенные </a:t>
            </a:r>
            <a:r>
              <a:rPr lang="ru-RU" sz="1400" dirty="0" err="1" smtClean="0"/>
              <a:t>метаболизаторы</a:t>
            </a:r>
            <a:r>
              <a:rPr lang="en-US" sz="1400" dirty="0" smtClean="0"/>
              <a:t> (EM)</a:t>
            </a:r>
            <a:endParaRPr lang="ru-RU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500430" y="2857496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Медленные </a:t>
            </a:r>
            <a:r>
              <a:rPr lang="ru-RU" sz="1400" dirty="0" err="1" smtClean="0"/>
              <a:t>метаболизаторы</a:t>
            </a:r>
            <a:r>
              <a:rPr lang="ru-RU" sz="1400" dirty="0" smtClean="0"/>
              <a:t> (</a:t>
            </a:r>
            <a:r>
              <a:rPr lang="en-US" sz="1400" dirty="0" smtClean="0"/>
              <a:t>PM</a:t>
            </a:r>
            <a:r>
              <a:rPr lang="ru-RU" sz="1400" dirty="0" smtClean="0"/>
              <a:t>)</a:t>
            </a:r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929322" y="2714620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Сверхактивные(быстрые) </a:t>
            </a:r>
            <a:r>
              <a:rPr lang="ru-RU" sz="1400" dirty="0" err="1" smtClean="0"/>
              <a:t>метаболизаторы</a:t>
            </a:r>
            <a:endParaRPr lang="ru-RU" sz="1400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1429522" y="3428206"/>
            <a:ext cx="427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4358480" y="34996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7180281" y="339248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0034" y="3643314"/>
            <a:ext cx="2302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Применяются стандартные </a:t>
            </a:r>
          </a:p>
          <a:p>
            <a:pPr algn="ctr"/>
            <a:r>
              <a:rPr lang="ru-RU" sz="1400" dirty="0" smtClean="0"/>
              <a:t>режимы дозирования</a:t>
            </a:r>
            <a:endParaRPr lang="ru-RU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3286116" y="3643314"/>
            <a:ext cx="27146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Замедление/отсутствие </a:t>
            </a:r>
          </a:p>
          <a:p>
            <a:pPr algn="ctr"/>
            <a:r>
              <a:rPr lang="ru-RU" sz="1400" dirty="0" smtClean="0"/>
              <a:t>ферментативной </a:t>
            </a:r>
            <a:r>
              <a:rPr lang="ru-RU" sz="1400" dirty="0" err="1" smtClean="0"/>
              <a:t>активности=</a:t>
            </a:r>
            <a:r>
              <a:rPr lang="en-US" sz="1400" dirty="0" smtClean="0"/>
              <a:t>&gt;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 smtClean="0"/>
              <a:t>ЛС накапливаются в </a:t>
            </a:r>
            <a:r>
              <a:rPr lang="ru-RU" sz="1400" dirty="0" err="1" smtClean="0"/>
              <a:t>организме=</a:t>
            </a:r>
            <a:r>
              <a:rPr lang="en-US" sz="1400" dirty="0" smtClean="0"/>
              <a:t>&gt;</a:t>
            </a:r>
            <a:endParaRPr lang="ru-RU" sz="1400" dirty="0" smtClean="0"/>
          </a:p>
          <a:p>
            <a:pPr algn="ctr"/>
            <a:r>
              <a:rPr lang="ru-RU" sz="1400" dirty="0" smtClean="0"/>
              <a:t>появление серьезных НР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6000760" y="3571876"/>
            <a:ext cx="29717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Синтез фермента </a:t>
            </a:r>
          </a:p>
          <a:p>
            <a:pPr algn="ctr"/>
            <a:r>
              <a:rPr lang="ru-RU" sz="1400" dirty="0" smtClean="0"/>
              <a:t>с высокой </a:t>
            </a:r>
            <a:r>
              <a:rPr lang="ru-RU" sz="1400" dirty="0" err="1" smtClean="0"/>
              <a:t>активностью=</a:t>
            </a:r>
            <a:r>
              <a:rPr lang="en-US" sz="1400" dirty="0" smtClean="0"/>
              <a:t>&gt;</a:t>
            </a:r>
            <a:endParaRPr lang="ru-RU" sz="1400" dirty="0" smtClean="0"/>
          </a:p>
          <a:p>
            <a:pPr algn="ctr"/>
            <a:r>
              <a:rPr lang="ru-RU" sz="1400" dirty="0" smtClean="0"/>
              <a:t>недостаточная для достижения </a:t>
            </a:r>
          </a:p>
          <a:p>
            <a:pPr algn="ctr"/>
            <a:r>
              <a:rPr lang="ru-RU" sz="1400" dirty="0" smtClean="0"/>
              <a:t>терапевтического эффекта </a:t>
            </a:r>
          </a:p>
          <a:p>
            <a:pPr algn="ctr"/>
            <a:r>
              <a:rPr lang="ru-RU" sz="1400" dirty="0" smtClean="0"/>
              <a:t>концентрация в крови ЛС=</a:t>
            </a:r>
            <a:r>
              <a:rPr lang="en-US" sz="1400" dirty="0" smtClean="0"/>
              <a:t>&gt;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400" dirty="0"/>
              <a:t> </a:t>
            </a:r>
            <a:r>
              <a:rPr lang="ru-RU" sz="1400" dirty="0" smtClean="0"/>
              <a:t>дозы ЛС / замена ЛС</a:t>
            </a:r>
            <a:endParaRPr lang="ru-RU" sz="1400" dirty="0"/>
          </a:p>
        </p:txBody>
      </p:sp>
      <p:sp>
        <p:nvSpPr>
          <p:cNvPr id="40" name="Левая фигурная скобка 39"/>
          <p:cNvSpPr/>
          <p:nvPr/>
        </p:nvSpPr>
        <p:spPr>
          <a:xfrm rot="16200000">
            <a:off x="4286248" y="714356"/>
            <a:ext cx="571504" cy="85725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2500298" y="5357826"/>
            <a:ext cx="47208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 smtClean="0"/>
              <a:t>ТЦА+Венлафаксин</a:t>
            </a:r>
            <a:r>
              <a:rPr lang="ru-RU" sz="1400" dirty="0" smtClean="0"/>
              <a:t>, </a:t>
            </a:r>
            <a:r>
              <a:rPr lang="ru-RU" sz="1400" dirty="0" err="1" smtClean="0"/>
              <a:t>Циталопрам</a:t>
            </a:r>
            <a:r>
              <a:rPr lang="ru-RU" sz="1400" dirty="0" smtClean="0"/>
              <a:t>, </a:t>
            </a:r>
            <a:r>
              <a:rPr lang="ru-RU" sz="1400" dirty="0" err="1" smtClean="0"/>
              <a:t>Эсциталопрам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Сертралин</a:t>
            </a:r>
            <a:endParaRPr lang="ru-RU" sz="1400" dirty="0"/>
          </a:p>
        </p:txBody>
      </p:sp>
      <p:grpSp>
        <p:nvGrpSpPr>
          <p:cNvPr id="59" name="Группа 58"/>
          <p:cNvGrpSpPr/>
          <p:nvPr/>
        </p:nvGrpSpPr>
        <p:grpSpPr>
          <a:xfrm>
            <a:off x="142844" y="3000372"/>
            <a:ext cx="2643206" cy="3571900"/>
            <a:chOff x="142844" y="3143248"/>
            <a:chExt cx="2714644" cy="3430612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142844" y="3143248"/>
              <a:ext cx="71434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>
              <a:off x="-1570874" y="4857760"/>
              <a:ext cx="342823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 стрелкой 57"/>
            <p:cNvCxnSpPr/>
            <p:nvPr/>
          </p:nvCxnSpPr>
          <p:spPr>
            <a:xfrm>
              <a:off x="142844" y="6572272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 flipH="1">
            <a:off x="6286512" y="3143248"/>
            <a:ext cx="2714644" cy="3429024"/>
            <a:chOff x="142844" y="3143248"/>
            <a:chExt cx="2714644" cy="3430612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 rot="10800000">
              <a:off x="142844" y="3143248"/>
              <a:ext cx="71434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-1570874" y="4857760"/>
              <a:ext cx="3428230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142844" y="6572272"/>
              <a:ext cx="271464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3286116" y="6000768"/>
            <a:ext cx="27098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/>
              <a:t>Выбор врача:</a:t>
            </a:r>
          </a:p>
          <a:p>
            <a:pPr algn="ctr"/>
            <a:r>
              <a:rPr lang="ru-RU" sz="1400" dirty="0" err="1" smtClean="0"/>
              <a:t>Бупропион</a:t>
            </a:r>
            <a:r>
              <a:rPr lang="ru-RU" sz="1400" dirty="0" smtClean="0"/>
              <a:t>, </a:t>
            </a:r>
            <a:r>
              <a:rPr lang="ru-RU" sz="1400" dirty="0" err="1" smtClean="0"/>
              <a:t>Азафен</a:t>
            </a:r>
            <a:r>
              <a:rPr lang="ru-RU" sz="1400" dirty="0" smtClean="0"/>
              <a:t>,</a:t>
            </a:r>
            <a:r>
              <a:rPr lang="ru-RU" sz="1400" dirty="0" smtClean="0"/>
              <a:t> </a:t>
            </a:r>
            <a:r>
              <a:rPr lang="ru-RU" sz="1400" dirty="0" err="1" smtClean="0"/>
              <a:t>Миртазапин</a:t>
            </a:r>
            <a:endParaRPr lang="ru-RU" sz="1400" dirty="0"/>
          </a:p>
        </p:txBody>
      </p:sp>
      <p:cxnSp>
        <p:nvCxnSpPr>
          <p:cNvPr id="66" name="Прямая со стрелкой 65"/>
          <p:cNvCxnSpPr/>
          <p:nvPr/>
        </p:nvCxnSpPr>
        <p:spPr>
          <a:xfrm rot="5400000" flipH="1" flipV="1">
            <a:off x="6465901" y="4749809"/>
            <a:ext cx="21352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3071802" y="5572140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75 мг/</a:t>
            </a:r>
            <a:r>
              <a:rPr lang="ru-RU" sz="1400" dirty="0" err="1"/>
              <a:t>сут</a:t>
            </a:r>
            <a:endParaRPr lang="ru-RU" sz="1400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143372" y="5572140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10 мг/</a:t>
            </a:r>
            <a:r>
              <a:rPr lang="ru-RU" sz="1400" dirty="0" err="1"/>
              <a:t>сут</a:t>
            </a:r>
            <a:endParaRPr lang="ru-RU" sz="1400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5214942" y="5572140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10 мг/</a:t>
            </a:r>
            <a:r>
              <a:rPr lang="ru-RU" sz="1400" dirty="0" err="1"/>
              <a:t>сут</a:t>
            </a:r>
            <a:endParaRPr lang="ru-RU" sz="1400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6215074" y="5572140"/>
            <a:ext cx="8867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50 мг/</a:t>
            </a:r>
            <a:r>
              <a:rPr lang="ru-RU" sz="1400" dirty="0" err="1" smtClean="0"/>
              <a:t>сут</a:t>
            </a:r>
            <a:endParaRPr lang="ru-RU" sz="1400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3143240" y="6429396"/>
            <a:ext cx="9781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150 мг/</a:t>
            </a:r>
            <a:r>
              <a:rPr lang="ru-RU" sz="1400" dirty="0" err="1" smtClean="0"/>
              <a:t>сут</a:t>
            </a:r>
            <a:endParaRPr lang="ru-RU" sz="1400" dirty="0"/>
          </a:p>
        </p:txBody>
      </p:sp>
      <p:sp>
        <p:nvSpPr>
          <p:cNvPr id="73" name="TextBox 72"/>
          <p:cNvSpPr txBox="1"/>
          <p:nvPr/>
        </p:nvSpPr>
        <p:spPr>
          <a:xfrm>
            <a:off x="3857620" y="6550223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150-200 мг/</a:t>
            </a:r>
            <a:r>
              <a:rPr lang="ru-RU" sz="1400" dirty="0" err="1" smtClean="0"/>
              <a:t>сут</a:t>
            </a:r>
            <a:endParaRPr lang="ru-RU" sz="14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143504" y="6429396"/>
            <a:ext cx="11240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15-45 мг/</a:t>
            </a:r>
            <a:r>
              <a:rPr lang="ru-RU" sz="1400" dirty="0" err="1" smtClean="0"/>
              <a:t>сут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315</Words>
  <Application>Microsoft Office PowerPoint</Application>
  <PresentationFormat>Экран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Полиморфизм генов  CYP2D6 и CYP2C19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vvu</dc:creator>
  <cp:lastModifiedBy>vvu</cp:lastModifiedBy>
  <cp:revision>14</cp:revision>
  <dcterms:created xsi:type="dcterms:W3CDTF">2018-04-02T09:31:09Z</dcterms:created>
  <dcterms:modified xsi:type="dcterms:W3CDTF">2018-04-02T11:20:28Z</dcterms:modified>
</cp:coreProperties>
</file>