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66" r:id="rId4"/>
    <p:sldId id="285" r:id="rId5"/>
    <p:sldId id="286" r:id="rId6"/>
    <p:sldId id="287" r:id="rId7"/>
    <p:sldId id="290" r:id="rId8"/>
    <p:sldId id="288" r:id="rId9"/>
    <p:sldId id="289" r:id="rId10"/>
    <p:sldId id="292" r:id="rId11"/>
    <p:sldId id="291" r:id="rId12"/>
    <p:sldId id="295" r:id="rId13"/>
    <p:sldId id="293" r:id="rId14"/>
    <p:sldId id="294" r:id="rId15"/>
    <p:sldId id="297" r:id="rId16"/>
    <p:sldId id="298" r:id="rId17"/>
    <p:sldId id="299" r:id="rId18"/>
    <p:sldId id="300" r:id="rId19"/>
    <p:sldId id="296" r:id="rId20"/>
    <p:sldId id="301" r:id="rId21"/>
    <p:sldId id="302" r:id="rId22"/>
    <p:sldId id="303" r:id="rId23"/>
    <p:sldId id="304" r:id="rId24"/>
    <p:sldId id="305" r:id="rId25"/>
    <p:sldId id="306" r:id="rId26"/>
    <p:sldId id="269" r:id="rId27"/>
    <p:sldId id="270" r:id="rId28"/>
    <p:sldId id="27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1F21F-83AA-49EA-AB75-A6F2ADECFF09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21833-4FF2-453E-99DA-A701B517A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19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918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9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76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3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14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22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65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12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31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CF4E29-4370-4765-A0A8-2D3AE2CDFD6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3EB55D-9737-440C-A0FE-627A328475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8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pubs.rsna.org/doi/10.1148/rg.201615015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972312"/>
            <a:ext cx="10058400" cy="2286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МРТ картина в </a:t>
            </a:r>
            <a:r>
              <a:rPr lang="ru-RU" sz="40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постредукционной</a:t>
            </a:r>
            <a:r>
              <a:rPr lang="ru-RU" sz="4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оценке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лечения дисплазии </a:t>
            </a:r>
            <a:r>
              <a:rPr lang="ru-RU" sz="4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тазобедренного сустава: цели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сложности. Часть 2.</a:t>
            </a:r>
            <a:endParaRPr lang="ru-RU" sz="4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0656" y="346216"/>
            <a:ext cx="831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 </a:t>
            </a:r>
            <a:endParaRPr lang="ru-RU" dirty="0" smtClean="0"/>
          </a:p>
          <a:p>
            <a:pPr algn="ctr"/>
            <a:r>
              <a:rPr lang="ru-RU" dirty="0" smtClean="0"/>
              <a:t>Кафедра </a:t>
            </a:r>
            <a:r>
              <a:rPr lang="ru-RU" dirty="0"/>
              <a:t>лучевой диагностики ИПО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489204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Выполнил</a:t>
            </a:r>
            <a:r>
              <a:rPr lang="ru-RU" sz="2400" dirty="0"/>
              <a:t>: ординатор кафедры лучевой диагностики ИПО </a:t>
            </a:r>
          </a:p>
          <a:p>
            <a:r>
              <a:rPr lang="ru-RU" sz="2400" b="1" dirty="0" err="1"/>
              <a:t>Кружаева</a:t>
            </a:r>
            <a:r>
              <a:rPr lang="ru-RU" sz="2400" b="1" dirty="0"/>
              <a:t> Марина Владимировна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9504" y="584301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Красноярск, 2021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0" y="0"/>
            <a:ext cx="2181780" cy="2174421"/>
          </a:xfrm>
          <a:prstGeom prst="rect">
            <a:avLst/>
          </a:prstGeom>
        </p:spPr>
      </p:pic>
      <p:pic>
        <p:nvPicPr>
          <p:cNvPr id="1026" name="Picture 2" descr="C:\Users\Homer\Desktop\Марина\Ординатура\Статья-перевод 2\скрин стать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599" y="3413702"/>
            <a:ext cx="6248401" cy="151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61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61295" cy="465507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</a:rPr>
              <a:t>Лимб - это ответная реакция пролиферативной фиброзной ткани на стыке внешней стенки вертлужной впадины и вывернутой верхней губы, которая развивается в ответ на эти изменения.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В то время как нормальная верхняя губа имеет низкую интенсивность сигнала как на T1-, так и на T2-взвешенных изображениях, лимб выглядит неоднородным по интенсивности сигнала и с шаровидной морфологией;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Лимб обычно не удаляется, поскольку полная резекция может препятствовать развитию вертлужной впадины;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1587" y="1143000"/>
            <a:ext cx="1052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anose="02020603050405020304" pitchFamily="18" charset="0"/>
              </a:rPr>
              <a:t>Ограничения на пути восстановления 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905625" y="5050772"/>
            <a:ext cx="4981575" cy="10362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Инвагинация переднего отдела слева </a:t>
            </a:r>
            <a:r>
              <a:rPr lang="ru-RU" sz="2400" b="1" dirty="0" smtClean="0">
                <a:solidFill>
                  <a:schemeClr val="tx1"/>
                </a:solidFill>
              </a:rPr>
              <a:t>(наконечник стрелки)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 </a:t>
            </a:r>
          </a:p>
          <a:p>
            <a:r>
              <a:rPr lang="ru-RU" sz="3200" b="1" dirty="0" smtClean="0"/>
              <a:t>ПЕРЕВЕРНУТАЯ ВЕРХНЯЯ ГУБА ОГРАНИЧИВАЕТ ВОССТАНОВЛЕНИЕ БЕДРА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64723" y="2596684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1 год 4 месяца.</a:t>
            </a:r>
          </a:p>
          <a:p>
            <a:r>
              <a:rPr lang="ru-RU" sz="2400" b="1" i="1" dirty="0" smtClean="0"/>
              <a:t>Из анамнеза: была проведена закрытая репозиция правого бедра </a:t>
            </a:r>
          </a:p>
          <a:p>
            <a:endParaRPr lang="ru-RU" dirty="0"/>
          </a:p>
        </p:txBody>
      </p:sp>
      <p:pic>
        <p:nvPicPr>
          <p:cNvPr id="6" name="Рисунок 5" descr="Рисунок 11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2" y="1721224"/>
            <a:ext cx="6347013" cy="4612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61295" cy="465507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ru-RU" sz="2400" dirty="0" smtClean="0">
                <a:solidFill>
                  <a:schemeClr val="tx1"/>
                </a:solidFill>
              </a:rPr>
              <a:t>Связочная гипертрофия – случается при натяжении головки бедренной кости, которая приводит к удлинению и гипертрофии круглой связки.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В случаях, когда гипертрофия связок определяется как фактор, способствующий неконцентрической редукции, связочный комплекс может быть рассечен или резецирован;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Как нормальные, так и патологически гипертрофированные круглые связки и поперечная вертлужная связка демонстрируют низкую интенсивность сигнала на T1- и T2-взвешенных изображениях и на изображениях с </a:t>
            </a:r>
            <a:r>
              <a:rPr lang="ru-RU" sz="2400" dirty="0" err="1" smtClean="0">
                <a:solidFill>
                  <a:schemeClr val="tx1"/>
                </a:solidFill>
              </a:rPr>
              <a:t>инверсией-восстановления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>
                <a:schemeClr val="tx1"/>
              </a:buClr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587" y="1143000"/>
            <a:ext cx="1052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anose="02020603050405020304" pitchFamily="18" charset="0"/>
              </a:rPr>
              <a:t>Ограничения на пути восстановления 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878731" y="4600575"/>
            <a:ext cx="5133975" cy="2257425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Увеличение круглой связки слева </a:t>
            </a:r>
            <a:r>
              <a:rPr lang="ru-RU" sz="2400" b="1" dirty="0" smtClean="0">
                <a:solidFill>
                  <a:schemeClr val="tx1"/>
                </a:solidFill>
              </a:rPr>
              <a:t>(стрелка)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Круглая связка справа </a:t>
            </a:r>
            <a:r>
              <a:rPr lang="ru-RU" sz="2400" b="1" dirty="0" smtClean="0">
                <a:solidFill>
                  <a:schemeClr val="tx1"/>
                </a:solidFill>
              </a:rPr>
              <a:t>(острие стрелки)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ГИПЕРТРОФИЯ СВЯЗОК ОГРАНИЧИВАЮЩАЯ ВОССТАНОВЛЕНИЕ БЕДРА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2300" y="2614613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9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</a:t>
            </a:r>
          </a:p>
          <a:p>
            <a:endParaRPr lang="ru-RU" dirty="0"/>
          </a:p>
        </p:txBody>
      </p:sp>
      <p:pic>
        <p:nvPicPr>
          <p:cNvPr id="7" name="Рисунок 6" descr="Рисунок 12а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185988"/>
            <a:ext cx="6757988" cy="4138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700838" y="3671889"/>
            <a:ext cx="5491162" cy="278606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Формирование лимба на стыке </a:t>
            </a:r>
            <a:r>
              <a:rPr lang="ru-RU" sz="2400" dirty="0" smtClean="0">
                <a:solidFill>
                  <a:schemeClr val="tx1"/>
                </a:solidFill>
              </a:rPr>
              <a:t>капсулы </a:t>
            </a:r>
            <a:r>
              <a:rPr lang="ru-RU" sz="2400" dirty="0" smtClean="0">
                <a:solidFill>
                  <a:schemeClr val="tx1"/>
                </a:solidFill>
              </a:rPr>
              <a:t>сустава слева и верхней губы </a:t>
            </a:r>
            <a:r>
              <a:rPr lang="ru-RU" sz="2400" b="1" dirty="0" smtClean="0">
                <a:solidFill>
                  <a:schemeClr val="tx1"/>
                </a:solidFill>
              </a:rPr>
              <a:t>(*)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Круглая связка справа </a:t>
            </a:r>
            <a:r>
              <a:rPr lang="ru-RU" sz="2400" b="1" dirty="0" smtClean="0">
                <a:solidFill>
                  <a:schemeClr val="tx1"/>
                </a:solidFill>
              </a:rPr>
              <a:t>(острие стрелки)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Увеличение круглой связки слева </a:t>
            </a:r>
            <a:r>
              <a:rPr lang="ru-RU" sz="2400" b="1" dirty="0" smtClean="0">
                <a:solidFill>
                  <a:schemeClr val="tx1"/>
                </a:solidFill>
              </a:rPr>
              <a:t>(стрелка)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ГИПЕРТРОФИЯ СВЯЗОК ОГРАНИЧИВАЮЩАЯ ВОССТАНОВЛЕНИЕ БЕДРА (ПРОДОЛЖЕНИЕ)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9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</a:t>
            </a:r>
          </a:p>
          <a:p>
            <a:endParaRPr lang="ru-RU" dirty="0"/>
          </a:p>
        </p:txBody>
      </p:sp>
      <p:pic>
        <p:nvPicPr>
          <p:cNvPr id="6" name="Рисунок 5" descr="Рисунок 12b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400301"/>
            <a:ext cx="6115050" cy="3933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503615" y="3830733"/>
            <a:ext cx="5491162" cy="2786061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Большой фокус промежуточной интенсивности сигнала на передней поверхности сустава </a:t>
            </a:r>
            <a:r>
              <a:rPr lang="ru-RU" sz="2400" b="1" dirty="0" smtClean="0">
                <a:solidFill>
                  <a:schemeClr val="tx1"/>
                </a:solidFill>
              </a:rPr>
              <a:t>(стрелка)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Непрерывность головки бедренной кости с поперечной вертлужной связкой </a:t>
            </a:r>
            <a:r>
              <a:rPr lang="ru-RU" sz="2400" b="1" dirty="0" smtClean="0">
                <a:solidFill>
                  <a:schemeClr val="tx1"/>
                </a:solidFill>
              </a:rPr>
              <a:t>(наконечник стрелки)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АКСИАЛЬНАЯ ПЛОСКОСТИ ГИПЕРТРОФИЯ СВЯЗОК ОГРАНИЧИВАЮЩАЯ ВОССТАНОВЛЕНИЕ БЕДРА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11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для связочной резекции  </a:t>
            </a:r>
          </a:p>
          <a:p>
            <a:endParaRPr lang="ru-RU" dirty="0"/>
          </a:p>
        </p:txBody>
      </p:sp>
      <p:pic>
        <p:nvPicPr>
          <p:cNvPr id="7" name="Рисунок 6" descr="Рисунок 13а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728788"/>
            <a:ext cx="6457950" cy="4605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700838" y="4886327"/>
            <a:ext cx="5491162" cy="1457323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Непрерывность головки бедренной кости с поперечной вертлужной связкой </a:t>
            </a:r>
            <a:r>
              <a:rPr lang="ru-RU" sz="2400" b="1" dirty="0" smtClean="0">
                <a:solidFill>
                  <a:schemeClr val="tx1"/>
                </a:solidFill>
              </a:rPr>
              <a:t>(стрелка)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ГИПЕРТРОФИЯ СВЯЗОК ОГРАНИЧИВАЮЩАЯ ВОССТАНОВЛЕНИЕ БЕДРА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11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для связочной резекции  </a:t>
            </a:r>
          </a:p>
          <a:p>
            <a:endParaRPr lang="ru-RU" dirty="0"/>
          </a:p>
        </p:txBody>
      </p:sp>
      <p:pic>
        <p:nvPicPr>
          <p:cNvPr id="6" name="Рисунок 5" descr="Рисунок 13b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6472238" cy="457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700838" y="4686302"/>
            <a:ext cx="5491162" cy="1457323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Интервальная резекция гипертрофированной круглой связки, способствующая восстановлению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ГИПЕРТРОФИЯ СВЯЗОК ОГРАНИЧИВАЮЩАЯ ВОССТАНОВЛЕНИЕ БЕДРА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11 месяцев.</a:t>
            </a:r>
          </a:p>
          <a:p>
            <a:r>
              <a:rPr lang="ru-RU" sz="2400" b="1" i="1" dirty="0" smtClean="0"/>
              <a:t>Из анамнеза: была проведена открытая репозиция левого бедра для связочной резекции  </a:t>
            </a:r>
          </a:p>
          <a:p>
            <a:endParaRPr lang="ru-RU" dirty="0"/>
          </a:p>
        </p:txBody>
      </p:sp>
      <p:pic>
        <p:nvPicPr>
          <p:cNvPr id="7" name="Рисунок 6" descr="Рисунок 13c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1728788"/>
            <a:ext cx="6500813" cy="461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586539" y="5100640"/>
            <a:ext cx="5491162" cy="12572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Дегенерация и образование лимба </a:t>
            </a:r>
            <a:r>
              <a:rPr lang="ru-RU" sz="2400" b="1" dirty="0" smtClean="0">
                <a:solidFill>
                  <a:schemeClr val="tx1"/>
                </a:solidFill>
              </a:rPr>
              <a:t>(*)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 ГИПЕРТРОФИЯ СВЯЗОК ОГРАНИЧИВАЮЩАЯ ВОССТАНОВЛЕНИЕ БЕДРА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11 месяцев.</a:t>
            </a:r>
          </a:p>
          <a:p>
            <a:r>
              <a:rPr lang="ru-RU" sz="2400" b="1" i="1" dirty="0" smtClean="0"/>
              <a:t>Из анамнеза: была проведена открытая репозиция левого бедра для связочной резекции  </a:t>
            </a:r>
          </a:p>
          <a:p>
            <a:endParaRPr lang="ru-RU" dirty="0"/>
          </a:p>
        </p:txBody>
      </p:sp>
      <p:pic>
        <p:nvPicPr>
          <p:cNvPr id="6" name="Рисунок 5" descr="Рисунок 13d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1671638"/>
            <a:ext cx="6100763" cy="466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61295" cy="4655079"/>
          </a:xfrm>
        </p:spPr>
        <p:txBody>
          <a:bodyPr>
            <a:normAutofit fontScale="92500"/>
          </a:bodyPr>
          <a:lstStyle/>
          <a:p>
            <a:pPr marL="360000" indent="3600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ru-RU" sz="2400" dirty="0" smtClean="0">
                <a:solidFill>
                  <a:schemeClr val="tx1"/>
                </a:solidFill>
              </a:rPr>
              <a:t>Прорастание фиброзной ткани в сустав –присутствующая вдоль периферической вертлужной впадины, фиброзная и жировая ткани прорастают в сустав.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 Интенсивность сигнала приближается к интенсивности сигнала подкожно-жировой клетчатки на T1-взвешенных изображениях, с немного более низкой интенсивностью сигнала, приписываемой наличию фиброзного компонента;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Увеличенная суставная капсула может изначально ограничивать концентрическое сокращение. Однако в течение времени, легочная артерия спонтанно регрессирует, и это уменьшение считается приемлемым при условии, что головка бедренной кости находится внутри вертлужной впадины.</a:t>
            </a:r>
          </a:p>
          <a:p>
            <a:pPr marL="457200" indent="-457200">
              <a:buClr>
                <a:schemeClr val="tx1"/>
              </a:buClr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1587" y="1143000"/>
            <a:ext cx="1052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anose="02020603050405020304" pitchFamily="18" charset="0"/>
              </a:rPr>
              <a:t>Ограничения на пути восстановления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834" y="889441"/>
            <a:ext cx="10058400" cy="828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Ограничения на пути восстановления </a:t>
            </a:r>
            <a:endParaRPr lang="ru-RU" sz="32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Хронический вывих бедра может привести к </a:t>
            </a:r>
            <a:r>
              <a:rPr lang="ru-RU" sz="2400" dirty="0" err="1" smtClean="0">
                <a:solidFill>
                  <a:schemeClr val="tx1"/>
                </a:solidFill>
              </a:rPr>
              <a:t>ремоделированию</a:t>
            </a:r>
            <a:r>
              <a:rPr lang="ru-RU" sz="2400" dirty="0" smtClean="0">
                <a:solidFill>
                  <a:schemeClr val="tx1"/>
                </a:solidFill>
              </a:rPr>
              <a:t> мягких тканей вокруг бедра, создавая как внесуставные, так и внутрисуставные ограничения для восстановления;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Первичные внесуставные ограничения на пути сокращения - это сжатие приводящих мышц и сжатие сухожилия подвздошно-поясничной мышцы;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Дополнительные внесуставные препятствия включают укорочение внешних вращающих мышц и адгезию капсулы к подвздошной кости.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45954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616232" y="5077386"/>
            <a:ext cx="5734051" cy="1300162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Латеральное расположение головки бедренной кости справа относительно вертлужной впадины</a:t>
            </a:r>
            <a:r>
              <a:rPr lang="ru-RU" sz="2400" b="1" dirty="0" smtClean="0">
                <a:solidFill>
                  <a:schemeClr val="tx1"/>
                </a:solidFill>
              </a:rPr>
              <a:t> (*)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7988" y="2400301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4 месяца.</a:t>
            </a:r>
          </a:p>
          <a:p>
            <a:r>
              <a:rPr lang="ru-RU" sz="2400" b="1" i="1" dirty="0" smtClean="0"/>
              <a:t>Из анамнеза: была проведена закрытая репозиция правого бедра</a:t>
            </a:r>
          </a:p>
          <a:p>
            <a:endParaRPr lang="ru-RU" dirty="0"/>
          </a:p>
        </p:txBody>
      </p:sp>
      <p:pic>
        <p:nvPicPr>
          <p:cNvPr id="7" name="Рисунок 6" descr="Рисунок 14а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1643063"/>
            <a:ext cx="6500814" cy="4700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ПРОРАСТАНИЕ ФИБРОЗНОЙ ТКАНИ В СУСТАВ ОГРАНИЧИВАЮЩЕЙ  ВОССТАНОВЛЕНИЕ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715125" y="5029200"/>
            <a:ext cx="5476876" cy="1528763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Улучшилось положение головки бедренной кости справа, которая теперь концентрически уменьшена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ПРОРАСТАНИЕ ФИБРОЗНОЙ ТКАНИ В СУСТАВ ОГРАНИЧИВАЮЩЕЙ  ВОССТАНОВЛЕНИЕ (ПРОДОЛЖЕНИЕ)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6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правого бедра в 4 месяца, спустя 2 месяца после наложения колосовидной повязки</a:t>
            </a:r>
          </a:p>
          <a:p>
            <a:endParaRPr lang="ru-RU" dirty="0"/>
          </a:p>
        </p:txBody>
      </p:sp>
      <p:pic>
        <p:nvPicPr>
          <p:cNvPr id="6" name="Рисунок 5" descr="Рисунок 14b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34365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61295" cy="465507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5"/>
            </a:pPr>
            <a:r>
              <a:rPr lang="ru-RU" sz="2400" dirty="0" err="1" smtClean="0">
                <a:solidFill>
                  <a:schemeClr val="tx1"/>
                </a:solidFill>
              </a:rPr>
              <a:t>Остеонекроз</a:t>
            </a:r>
            <a:r>
              <a:rPr lang="ru-RU" sz="2400" dirty="0" smtClean="0">
                <a:solidFill>
                  <a:schemeClr val="tx1"/>
                </a:solidFill>
              </a:rPr>
              <a:t> - является следствием нарушения кровотока и некроза элементов костного мозга головки бедренной кости. 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Внутривенный контрастный материал на основе гадолиния может быть введен для оценки перфузии в головку бедренной кости после репозиции; 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 нормальной перфузии эпифиза наблюдается усиление сосудистых каналов, </a:t>
            </a:r>
            <a:r>
              <a:rPr lang="ru-RU" sz="2400" dirty="0" err="1" smtClean="0">
                <a:solidFill>
                  <a:schemeClr val="tx1"/>
                </a:solidFill>
              </a:rPr>
              <a:t>эпифизарного</a:t>
            </a:r>
            <a:r>
              <a:rPr lang="ru-RU" sz="2400" dirty="0" smtClean="0">
                <a:solidFill>
                  <a:schemeClr val="tx1"/>
                </a:solidFill>
              </a:rPr>
              <a:t> хряща и вторичного центра окостенения. При нарушении перфузии может отсутствовать усиление всех этих структур.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4376" y="1192306"/>
            <a:ext cx="9959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anose="02020603050405020304" pitchFamily="18" charset="0"/>
              </a:rPr>
              <a:t>Ограничения на пути восстановления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457949" y="3843337"/>
            <a:ext cx="5734051" cy="3014663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Криволинейный очаг </a:t>
            </a:r>
            <a:r>
              <a:rPr lang="ru-RU" sz="2400" dirty="0" err="1" smtClean="0">
                <a:solidFill>
                  <a:schemeClr val="tx1"/>
                </a:solidFill>
              </a:rPr>
              <a:t>гиперинтенсивности</a:t>
            </a:r>
            <a:r>
              <a:rPr lang="ru-RU" sz="2400" dirty="0" smtClean="0">
                <a:solidFill>
                  <a:schemeClr val="tx1"/>
                </a:solidFill>
              </a:rPr>
              <a:t> в хрящевой части головки бедренной кости слева</a:t>
            </a:r>
            <a:r>
              <a:rPr lang="ru-RU" sz="2400" b="1" dirty="0" smtClean="0">
                <a:solidFill>
                  <a:schemeClr val="tx1"/>
                </a:solidFill>
              </a:rPr>
              <a:t>(наконечник стрелки) 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  Гипертрофированная передняя губа </a:t>
            </a:r>
            <a:r>
              <a:rPr lang="ru-RU" sz="2400" b="1" dirty="0" smtClean="0">
                <a:solidFill>
                  <a:schemeClr val="tx1"/>
                </a:solidFill>
              </a:rPr>
              <a:t>(стрелка)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РАННИЙ ОСТЕОНЕКРОЗ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10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</a:t>
            </a:r>
          </a:p>
          <a:p>
            <a:endParaRPr lang="ru-RU" dirty="0"/>
          </a:p>
        </p:txBody>
      </p:sp>
      <p:pic>
        <p:nvPicPr>
          <p:cNvPr id="6" name="Рисунок 5" descr="Рисунок 15а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6400800" cy="470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457949" y="4399148"/>
            <a:ext cx="5734051" cy="1669957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Оссификация</a:t>
            </a:r>
            <a:r>
              <a:rPr lang="ru-RU" sz="2400" dirty="0" smtClean="0">
                <a:solidFill>
                  <a:schemeClr val="tx1"/>
                </a:solidFill>
              </a:rPr>
              <a:t> головки бедренной кости слева </a:t>
            </a:r>
            <a:r>
              <a:rPr lang="ru-RU" sz="2400" b="1" dirty="0" smtClean="0">
                <a:solidFill>
                  <a:schemeClr val="tx1"/>
                </a:solidFill>
              </a:rPr>
              <a:t>(*)</a:t>
            </a:r>
            <a:r>
              <a:rPr lang="ru-RU" sz="2400" dirty="0" smtClean="0">
                <a:solidFill>
                  <a:schemeClr val="tx1"/>
                </a:solidFill>
              </a:rPr>
              <a:t> ,относительно контралатеральной стороны </a:t>
            </a:r>
            <a:r>
              <a:rPr lang="ru-RU" sz="2400" b="1" dirty="0" smtClean="0">
                <a:solidFill>
                  <a:schemeClr val="tx1"/>
                </a:solidFill>
              </a:rPr>
              <a:t>(</a:t>
            </a:r>
            <a:r>
              <a:rPr lang="ru-RU" sz="2400" b="1" dirty="0" err="1" smtClean="0">
                <a:solidFill>
                  <a:schemeClr val="tx1"/>
                </a:solidFill>
              </a:rPr>
              <a:t>f</a:t>
            </a:r>
            <a:r>
              <a:rPr lang="ru-RU" sz="2400" b="1" dirty="0" smtClean="0">
                <a:solidFill>
                  <a:schemeClr val="tx1"/>
                </a:solidFill>
              </a:rPr>
              <a:t>) 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РАННИЙ ОСТЕОНЕКРОЗ (ПРОДОЛЖЕНИЕ)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10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</a:t>
            </a:r>
          </a:p>
          <a:p>
            <a:endParaRPr lang="ru-RU" dirty="0"/>
          </a:p>
        </p:txBody>
      </p:sp>
      <p:pic>
        <p:nvPicPr>
          <p:cNvPr id="7" name="Рисунок 6" descr="Рисунок 15б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6115050" cy="470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457949" y="3475506"/>
            <a:ext cx="5734051" cy="2571750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Уплощение головки бедренной кости слева с участками </a:t>
            </a:r>
            <a:r>
              <a:rPr lang="ru-RU" sz="2400" dirty="0" err="1" smtClean="0">
                <a:solidFill>
                  <a:schemeClr val="tx1"/>
                </a:solidFill>
              </a:rPr>
              <a:t>гипоинтенсивности</a:t>
            </a:r>
            <a:r>
              <a:rPr lang="ru-RU" sz="2400" dirty="0" smtClean="0">
                <a:solidFill>
                  <a:schemeClr val="tx1"/>
                </a:solidFill>
              </a:rPr>
              <a:t> в хряще </a:t>
            </a:r>
            <a:r>
              <a:rPr lang="ru-RU" sz="2400" b="1" dirty="0" smtClean="0">
                <a:solidFill>
                  <a:schemeClr val="tx1"/>
                </a:solidFill>
              </a:rPr>
              <a:t>(стрелка)  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 smtClean="0">
                <a:solidFill>
                  <a:schemeClr val="tx1"/>
                </a:solidFill>
              </a:rPr>
              <a:t>Гиперинтенсивность</a:t>
            </a:r>
            <a:r>
              <a:rPr lang="ru-RU" sz="2400" dirty="0" smtClean="0">
                <a:solidFill>
                  <a:schemeClr val="tx1"/>
                </a:solidFill>
              </a:rPr>
              <a:t> в соседних окостеневших очагах </a:t>
            </a:r>
            <a:r>
              <a:rPr lang="ru-RU" sz="2400" b="1" dirty="0" smtClean="0">
                <a:solidFill>
                  <a:schemeClr val="tx1"/>
                </a:solidFill>
              </a:rPr>
              <a:t>(наконечник стрелки)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РАННИЙ ОСТЕОНЕКРОЗ (ПРОДОЛЖЕНИЕ)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275" y="1971676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</a:t>
            </a:r>
            <a:r>
              <a:rPr lang="ru-RU" sz="2400" b="1" i="1" dirty="0" smtClean="0">
                <a:solidFill>
                  <a:srgbClr val="0070C0"/>
                </a:solidFill>
              </a:rPr>
              <a:t> 10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</a:t>
            </a:r>
          </a:p>
          <a:p>
            <a:endParaRPr lang="ru-RU" dirty="0"/>
          </a:p>
        </p:txBody>
      </p:sp>
      <p:pic>
        <p:nvPicPr>
          <p:cNvPr id="6" name="Рисунок 5" descr="Рисунок 15c.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1428750"/>
            <a:ext cx="6215063" cy="4910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C520D-A8A2-4E2E-BF5C-C3DB626A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5F3D21-E14D-4D3A-A8CF-77A1FEC43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большинстве случаев </a:t>
            </a:r>
            <a:r>
              <a:rPr lang="ru-RU" sz="2400" dirty="0" err="1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визуализационные</a:t>
            </a:r>
            <a:r>
              <a:rPr lang="ru-RU" sz="2400" dirty="0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исследования могут дать важную информацию о качестве репозиции, причинах неудачной репозиции и возможных </a:t>
            </a:r>
            <a:r>
              <a:rPr lang="ru-RU" sz="2400" dirty="0" smtClean="0">
                <a:solidFill>
                  <a:srgbClr val="1716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осложнениях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360000">
              <a:lnSpc>
                <a:spcPct val="100000"/>
              </a:lnSpc>
            </a:pPr>
            <a:r>
              <a:rPr lang="ru-RU" sz="1800" dirty="0">
                <a:solidFill>
                  <a:srgbClr val="1716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37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C1BBB5-4DFB-476C-8A71-9F7E6038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Статья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2EEB9C-7755-4BE9-91DF-286D57D30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15726"/>
          </a:xfrm>
        </p:spPr>
        <p:txBody>
          <a:bodyPr/>
          <a:lstStyle/>
          <a:p>
            <a:pPr algn="ctr"/>
            <a:r>
              <a:rPr lang="en-US" b="0" i="0" u="none" strike="noStrike" dirty="0">
                <a:solidFill>
                  <a:srgbClr val="D81922"/>
                </a:solidFill>
                <a:effectLst/>
                <a:latin typeface="tahoma" panose="020B0604030504040204" pitchFamily="34" charset="0"/>
                <a:hlinkClick r:id="rId2"/>
              </a:rPr>
              <a:t>https://pubs.rsna.org/doi/10.1148/rg.2016150159</a:t>
            </a:r>
            <a:endParaRPr lang="ru-RU" u="sn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B650C-6E3B-4D30-93A7-510C2F9B70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29"/>
          <a:stretch/>
        </p:blipFill>
        <p:spPr>
          <a:xfrm>
            <a:off x="2216777" y="2275346"/>
            <a:ext cx="7819405" cy="40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481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91A12-DCE3-4573-8414-01B63143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0362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95619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9a.">
            <a:extLst>
              <a:ext uri="{FF2B5EF4-FFF2-40B4-BE49-F238E27FC236}">
                <a16:creationId xmlns:a16="http://schemas.microsoft.com/office/drawing/2014/main" xmlns="" id="{C07A32DD-DE54-4ACA-8E39-67DB6B7C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0288"/>
            <a:ext cx="6512574" cy="40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 </a:t>
            </a:r>
          </a:p>
          <a:p>
            <a:r>
              <a:rPr lang="ru-RU" sz="3200" b="1" dirty="0" smtClean="0"/>
              <a:t>ВИЗУАЛИЗАЦИЯ ВНЕСУСТАВНЫХ ОГРАНИЧЕНИЙ </a:t>
            </a:r>
          </a:p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6845954" y="5199516"/>
            <a:ext cx="5157787" cy="1954319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Отек мягких тканей вдоль приводящей мышцы справа </a:t>
            </a:r>
            <a:r>
              <a:rPr lang="ru-RU" sz="2400" b="1" dirty="0" smtClean="0">
                <a:solidFill>
                  <a:schemeClr val="tx1"/>
                </a:solidFill>
              </a:rPr>
              <a:t>(стрелки)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5077" y="2533651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1 год 4 месяца.</a:t>
            </a:r>
          </a:p>
          <a:p>
            <a:r>
              <a:rPr lang="ru-RU" sz="2400" b="1" i="1" dirty="0" smtClean="0"/>
              <a:t>Из анамнеза: была проведена закрытая репозиция правого бедра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igure 9b.">
            <a:extLst>
              <a:ext uri="{FF2B5EF4-FFF2-40B4-BE49-F238E27FC236}">
                <a16:creationId xmlns:a16="http://schemas.microsoft.com/office/drawing/2014/main" xmlns="" id="{B6674022-B788-4D08-B9AB-7D1D0F2E7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271713"/>
            <a:ext cx="6603635" cy="40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741180" y="4873158"/>
            <a:ext cx="5271526" cy="1814512"/>
          </a:xfrm>
        </p:spPr>
        <p:txBody>
          <a:bodyPr>
            <a:normAutofit/>
          </a:bodyPr>
          <a:lstStyle/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Отек мягких тканей </a:t>
            </a:r>
            <a:r>
              <a:rPr lang="ru-RU" sz="2400" b="1" dirty="0" smtClean="0">
                <a:solidFill>
                  <a:schemeClr val="tx1"/>
                </a:solidFill>
              </a:rPr>
              <a:t>(наконечники стрелок)</a:t>
            </a:r>
            <a:r>
              <a:rPr lang="ru-RU" sz="2400" dirty="0" smtClean="0">
                <a:solidFill>
                  <a:schemeClr val="tx1"/>
                </a:solidFill>
              </a:rPr>
              <a:t>, прилегающий к малому вертелу </a:t>
            </a:r>
            <a:r>
              <a:rPr lang="ru-RU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t</a:t>
            </a:r>
            <a:r>
              <a:rPr lang="ru-RU" sz="2400" b="1" dirty="0" smtClean="0">
                <a:solidFill>
                  <a:schemeClr val="tx1"/>
                </a:solidFill>
              </a:rPr>
              <a:t>) </a:t>
            </a:r>
            <a:r>
              <a:rPr lang="ru-RU" sz="2400" dirty="0" smtClean="0">
                <a:solidFill>
                  <a:schemeClr val="tx1"/>
                </a:solidFill>
              </a:rPr>
              <a:t>слева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 </a:t>
            </a:r>
          </a:p>
          <a:p>
            <a:r>
              <a:rPr lang="ru-RU" sz="3200" b="1" dirty="0" smtClean="0"/>
              <a:t>ВИЗУАЛИЗАЦИЯ ВНЕСУСТАВНЫХ ОГРАНИЧЕНИЙ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72300" y="2914651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3 месяца.</a:t>
            </a:r>
          </a:p>
          <a:p>
            <a:r>
              <a:rPr lang="ru-RU" sz="2400" b="1" i="1" dirty="0" smtClean="0"/>
              <a:t>Из анамнеза: была проведена открытая репозиция левого бедра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Figure 9c.">
            <a:extLst>
              <a:ext uri="{FF2B5EF4-FFF2-40B4-BE49-F238E27FC236}">
                <a16:creationId xmlns:a16="http://schemas.microsoft.com/office/drawing/2014/main" xmlns="" id="{ED4A45CC-CDB9-4281-9698-4A6708FE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2474"/>
            <a:ext cx="6743700" cy="38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972300" y="5457825"/>
            <a:ext cx="5219700" cy="14001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Стойкая над латеральная дислокация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 </a:t>
            </a:r>
          </a:p>
          <a:p>
            <a:r>
              <a:rPr lang="ru-RU" sz="3200" b="1" dirty="0" smtClean="0"/>
              <a:t>ВИЗУАЛИЗАЦИЯ ВНЕСУСТАВНЫХ ОГРАНИЧЕНИЙ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72300" y="2428876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Мальчик, </a:t>
            </a:r>
            <a:r>
              <a:rPr lang="ru-RU" sz="2400" b="1" i="1" dirty="0" smtClean="0">
                <a:solidFill>
                  <a:srgbClr val="0070C0"/>
                </a:solidFill>
              </a:rPr>
              <a:t>12 недель.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Figure 9d.">
            <a:extLst>
              <a:ext uri="{FF2B5EF4-FFF2-40B4-BE49-F238E27FC236}">
                <a16:creationId xmlns:a16="http://schemas.microsoft.com/office/drawing/2014/main" xmlns="" id="{24C61BC4-4BC6-4487-90E9-5997FAA2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0949"/>
            <a:ext cx="7215188" cy="41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7358063" y="4360757"/>
            <a:ext cx="4833937" cy="20400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Улучшение посадки левого бедра с избыточной капсулой сустава спереди вверху </a:t>
            </a:r>
            <a:r>
              <a:rPr lang="ru-RU" sz="2400" b="1" dirty="0" smtClean="0">
                <a:solidFill>
                  <a:schemeClr val="tx1"/>
                </a:solidFill>
              </a:rPr>
              <a:t>(стрелка)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Жидкость в суставе </a:t>
            </a:r>
            <a:r>
              <a:rPr lang="ru-RU" sz="2400" b="1" dirty="0" smtClean="0">
                <a:solidFill>
                  <a:schemeClr val="tx1"/>
                </a:solidFill>
              </a:rPr>
              <a:t>(*)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</a:t>
            </a:r>
          </a:p>
          <a:p>
            <a:r>
              <a:rPr lang="ru-RU" sz="3200" b="1" dirty="0" smtClean="0"/>
              <a:t>ВИЗУАЛИЗАЦИЯ ВНЕСУСТАВНЫХ ОГРАНИЧЕНИЙ (ПРОДОЛЖЕНИЕ) 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229475" y="2085976"/>
            <a:ext cx="5219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Мальчик, </a:t>
            </a:r>
            <a:r>
              <a:rPr lang="ru-RU" sz="2400" b="1" i="1" dirty="0" smtClean="0">
                <a:solidFill>
                  <a:srgbClr val="0070C0"/>
                </a:solidFill>
              </a:rPr>
              <a:t>9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в 12 недель, сейчас проведена открытая репозиция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61295" cy="465507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</a:rPr>
              <a:t>Бедренно-ацетабулярный</a:t>
            </a:r>
            <a:r>
              <a:rPr lang="ru-RU" sz="2400" dirty="0" smtClean="0">
                <a:solidFill>
                  <a:schemeClr val="tx1"/>
                </a:solidFill>
              </a:rPr>
              <a:t> конфликт - это состояние, при котором кости бедра имеют неправильную форму. Поскольку они не соответствуют друг другу, они трутся друг о друга и вызывают повреждение сустава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Нормальная верхняя губа имеет треугольную форму, с наклоненной вниз ориентацией </a:t>
            </a:r>
            <a:r>
              <a:rPr lang="ru-RU" sz="2400" dirty="0" err="1" smtClean="0">
                <a:solidFill>
                  <a:schemeClr val="tx1"/>
                </a:solidFill>
              </a:rPr>
              <a:t>латерально</a:t>
            </a:r>
            <a:r>
              <a:rPr lang="ru-RU" sz="2400" dirty="0" smtClean="0">
                <a:solidFill>
                  <a:schemeClr val="tx1"/>
                </a:solidFill>
              </a:rPr>
              <a:t> на коронарных изображениях и демонстрирует низкую интенсивность сигнала как на Т1-, так и на Т2-взвешенных изображениях;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При подвывихе или вывихе тазобедренного сустава верхняя губа может вывернуться;</a:t>
            </a:r>
          </a:p>
          <a:p>
            <a:pPr marL="360000" indent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Перевернутая верхняя губа также может потенциально повышать внутрисуставное давление, предрасполагая пациента к </a:t>
            </a:r>
            <a:r>
              <a:rPr lang="ru-RU" sz="2400" dirty="0" err="1" smtClean="0">
                <a:solidFill>
                  <a:schemeClr val="tx1"/>
                </a:solidFill>
              </a:rPr>
              <a:t>остеонекрозу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2081" y="907370"/>
            <a:ext cx="10058400" cy="828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Ограничения на пути восстановления </a:t>
            </a:r>
            <a:endParaRPr lang="ru-RU" sz="32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7058025" y="3586163"/>
            <a:ext cx="5133975" cy="2814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Инвагинация переднего отдела слева </a:t>
            </a:r>
            <a:r>
              <a:rPr lang="ru-RU" sz="2400" b="1" dirty="0" smtClean="0">
                <a:solidFill>
                  <a:schemeClr val="tx1"/>
                </a:solidFill>
              </a:rPr>
              <a:t>(прямая стрелка)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Инвагинация мягких тканей кзади </a:t>
            </a:r>
            <a:r>
              <a:rPr lang="ru-RU" sz="2400" b="1" dirty="0" smtClean="0">
                <a:solidFill>
                  <a:schemeClr val="tx1"/>
                </a:solidFill>
              </a:rPr>
              <a:t>(изогнутая стрелка)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Сочетание задней верхней губы и капсульных элементов </a:t>
            </a:r>
            <a:r>
              <a:rPr lang="ru-RU" sz="2400" b="1" dirty="0" smtClean="0">
                <a:solidFill>
                  <a:schemeClr val="tx1"/>
                </a:solidFill>
              </a:rPr>
              <a:t>(**)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АКСИАЛЬНОЙ ПЛОСКОСТИ  </a:t>
            </a:r>
          </a:p>
          <a:p>
            <a:r>
              <a:rPr lang="ru-RU" sz="3200" b="1" dirty="0" smtClean="0"/>
              <a:t>ПЕРЕВЕРНУТАЯ ВЕРХНЯЯ ГУБА ОГРАНИЧИВАЕТ ВОССТАНОВЛЕНИЕ БЕДРА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29475" y="2085976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5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</a:t>
            </a:r>
          </a:p>
          <a:p>
            <a:endParaRPr lang="ru-RU" dirty="0"/>
          </a:p>
        </p:txBody>
      </p:sp>
      <p:pic>
        <p:nvPicPr>
          <p:cNvPr id="6" name="Рисунок 5" descr="Рисунок 10а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" y="1928813"/>
            <a:ext cx="7000875" cy="4414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7058025" y="4557713"/>
            <a:ext cx="5133975" cy="18002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Инвагинация переднего отдела слева </a:t>
            </a:r>
            <a:r>
              <a:rPr lang="ru-RU" sz="2400" b="1" dirty="0" smtClean="0">
                <a:solidFill>
                  <a:schemeClr val="tx1"/>
                </a:solidFill>
              </a:rPr>
              <a:t>(наконечник стрелки)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Верхняя губа наклонена вниз </a:t>
            </a:r>
            <a:r>
              <a:rPr lang="ru-RU" sz="2400" b="1" dirty="0" smtClean="0">
                <a:solidFill>
                  <a:schemeClr val="tx1"/>
                </a:solidFill>
              </a:rPr>
              <a:t>(*)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МРТ ТАЗОБЕДРЕННЫХ СУСТАВОВ В КОРОНАЛЬНОЙ ПЛОСКОСТИ  </a:t>
            </a:r>
          </a:p>
          <a:p>
            <a:r>
              <a:rPr lang="ru-RU" sz="3200" b="1" dirty="0" smtClean="0"/>
              <a:t>ПЕРЕВЕРНУТАЯ ВЕРХНЯЯ ГУБА ОГРАНИЧИВАЕТ ВОССТАНОВЛЕНИЕ БЕДРА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72300" y="2614613"/>
            <a:ext cx="521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Девочка, </a:t>
            </a:r>
            <a:r>
              <a:rPr lang="ru-RU" sz="2400" b="1" i="1" dirty="0" smtClean="0">
                <a:solidFill>
                  <a:srgbClr val="0070C0"/>
                </a:solidFill>
              </a:rPr>
              <a:t>5 месяцев.</a:t>
            </a:r>
          </a:p>
          <a:p>
            <a:r>
              <a:rPr lang="ru-RU" sz="2400" b="1" i="1" dirty="0" smtClean="0"/>
              <a:t>Из анамнеза: была проведена закрытая репозиция левого бедра </a:t>
            </a:r>
          </a:p>
          <a:p>
            <a:endParaRPr lang="ru-RU" dirty="0"/>
          </a:p>
        </p:txBody>
      </p:sp>
      <p:pic>
        <p:nvPicPr>
          <p:cNvPr id="7" name="Рисунок 6" descr="Рисунок 10б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100263"/>
            <a:ext cx="6800850" cy="4233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372759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6650</TotalTime>
  <Words>1154</Words>
  <Application>Microsoft Office PowerPoint</Application>
  <PresentationFormat>Произвольный</PresentationFormat>
  <Paragraphs>128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Ретро</vt:lpstr>
      <vt:lpstr>МРТ картина в постредукционной оценке лечения дисплазии тазобедренного сустава: цели и сложности. Часть 2.</vt:lpstr>
      <vt:lpstr>Ограничения на пути восстановления </vt:lpstr>
      <vt:lpstr>Слайд 3</vt:lpstr>
      <vt:lpstr>Слайд 4</vt:lpstr>
      <vt:lpstr>Слайд 5</vt:lpstr>
      <vt:lpstr>Слайд 6</vt:lpstr>
      <vt:lpstr>Ограничения на пути восстановления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Заключение</vt:lpstr>
      <vt:lpstr>Статья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SIMPSON</dc:creator>
  <cp:lastModifiedBy>Homer</cp:lastModifiedBy>
  <cp:revision>161</cp:revision>
  <dcterms:created xsi:type="dcterms:W3CDTF">2021-03-14T13:13:11Z</dcterms:created>
  <dcterms:modified xsi:type="dcterms:W3CDTF">2021-09-20T07:33:41Z</dcterms:modified>
</cp:coreProperties>
</file>