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40"/>
  </p:notesMasterIdLst>
  <p:sldIdLst>
    <p:sldId id="256" r:id="rId2"/>
    <p:sldId id="275" r:id="rId3"/>
    <p:sldId id="362" r:id="rId4"/>
    <p:sldId id="391" r:id="rId5"/>
    <p:sldId id="365" r:id="rId6"/>
    <p:sldId id="363" r:id="rId7"/>
    <p:sldId id="297" r:id="rId8"/>
    <p:sldId id="357" r:id="rId9"/>
    <p:sldId id="385" r:id="rId10"/>
    <p:sldId id="386" r:id="rId11"/>
    <p:sldId id="257" r:id="rId12"/>
    <p:sldId id="338" r:id="rId13"/>
    <p:sldId id="348" r:id="rId14"/>
    <p:sldId id="389" r:id="rId15"/>
    <p:sldId id="277" r:id="rId16"/>
    <p:sldId id="367" r:id="rId17"/>
    <p:sldId id="368" r:id="rId18"/>
    <p:sldId id="387" r:id="rId19"/>
    <p:sldId id="388" r:id="rId20"/>
    <p:sldId id="305" r:id="rId21"/>
    <p:sldId id="262" r:id="rId22"/>
    <p:sldId id="263" r:id="rId23"/>
    <p:sldId id="349" r:id="rId24"/>
    <p:sldId id="317" r:id="rId25"/>
    <p:sldId id="350" r:id="rId26"/>
    <p:sldId id="390" r:id="rId27"/>
    <p:sldId id="302" r:id="rId28"/>
    <p:sldId id="310" r:id="rId29"/>
    <p:sldId id="281" r:id="rId30"/>
    <p:sldId id="359" r:id="rId31"/>
    <p:sldId id="393" r:id="rId32"/>
    <p:sldId id="392" r:id="rId33"/>
    <p:sldId id="394" r:id="rId34"/>
    <p:sldId id="374" r:id="rId35"/>
    <p:sldId id="396" r:id="rId36"/>
    <p:sldId id="397" r:id="rId37"/>
    <p:sldId id="364" r:id="rId38"/>
    <p:sldId id="27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0860" autoAdjust="0"/>
  </p:normalViewPr>
  <p:slideViewPr>
    <p:cSldViewPr>
      <p:cViewPr varScale="1">
        <p:scale>
          <a:sx n="66" d="100"/>
          <a:sy n="66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069B9-5221-4097-B33F-C2D1F79C372B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F1E62-8AC8-469C-8D0D-024AE9CADA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517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F1E62-8AC8-469C-8D0D-024AE9CADA0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F1E62-8AC8-469C-8D0D-024AE9CADA0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F1E62-8AC8-469C-8D0D-024AE9CADA0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7040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F1E62-8AC8-469C-8D0D-024AE9CADA07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5609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F1E62-8AC8-469C-8D0D-024AE9CADA07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4012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F1E62-8AC8-469C-8D0D-024AE9CADA07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5081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F1E62-8AC8-469C-8D0D-024AE9CADA0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5081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F1E62-8AC8-469C-8D0D-024AE9CADA07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5081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E1F7-2AA2-48DB-8C4B-98B877D67366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1FE1F7-2AA2-48DB-8C4B-98B877D67366}" type="datetimeFigureOut">
              <a:rPr lang="ru-RU" smtClean="0"/>
              <a:pPr/>
              <a:t>28.03.2021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D79792-94A6-452D-B485-2AE9D1590C2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zadachi-po-khimii.ru/organic-chemistry/svojstva-i-poluchenie-mnogoatomnyx-spirtov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zadachi-po-khimii.ru/organic-chemistry/karbonovye-kisloty-klassifikaciya-i-stroenie.html" TargetMode="External"/><Relationship Id="rId4" Type="http://schemas.openxmlformats.org/officeDocument/2006/relationships/hyperlink" Target="http://zadachi-po-khimii.ru/organic-chemistry/spirty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zadachi-po-khimii.ru/obshaya-himiya/vodorodnaya-svyaz.html" TargetMode="External"/><Relationship Id="rId2" Type="http://schemas.openxmlformats.org/officeDocument/2006/relationships/hyperlink" Target="http://zadachi-po-khimii.ru/organic-chemistry/karbonovye-kisloty-izomeriya-i-nomenklatura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zadachi-po-khimii.ru/organic-chemistry/spirt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0"/>
            <a:ext cx="8215370" cy="1143008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</a:t>
            </a:r>
            <a: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err="1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В.Ф.Войно-Ясенецкого</a:t>
            </a:r>
            <a:r>
              <a:rPr lang="ru-RU" sz="1600" b="0" dirty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Министерства </a:t>
            </a:r>
            <a:r>
              <a:rPr lang="ru-RU" sz="1600" b="0" dirty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здравоохранения Российской </a:t>
            </a:r>
            <a: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Федерации</a:t>
            </a:r>
            <a:b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ysClr val="windowText" lastClr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Фармацевтический колледж</a:t>
            </a:r>
            <a:endParaRPr lang="ru-RU" sz="1600" b="0" dirty="0">
              <a:solidFill>
                <a:sysClr val="windowText" lastClr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786058"/>
            <a:ext cx="7929618" cy="135732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Тема: Сложные эфиры и жиры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4869160"/>
            <a:ext cx="36376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Преподаватель:  Попова О.М.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9953" y="594928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Красноярск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7524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Классификация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63359" t="24308" r="28820" b="56038"/>
          <a:stretch>
            <a:fillRect/>
          </a:stretch>
        </p:blipFill>
        <p:spPr bwMode="auto">
          <a:xfrm flipH="1">
            <a:off x="8172400" y="5517232"/>
            <a:ext cx="68458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6732" y="980728"/>
            <a:ext cx="7920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Сложные эфиры, образованные трехатомным спиртом </a:t>
            </a:r>
            <a:r>
              <a:rPr lang="ru-RU" sz="2000" b="1" u="sng" dirty="0" smtClean="0">
                <a:hlinkClick r:id="rId3"/>
              </a:rPr>
              <a:t>глицерином</a:t>
            </a:r>
            <a:r>
              <a:rPr lang="ru-RU" sz="2000" b="1" dirty="0" smtClean="0"/>
              <a:t> и высшими карбоновыми кислотами </a:t>
            </a:r>
            <a:r>
              <a:rPr lang="ru-RU" sz="2000" b="1" dirty="0" smtClean="0">
                <a:solidFill>
                  <a:srgbClr val="FF0000"/>
                </a:solidFill>
              </a:rPr>
              <a:t>(жиры)</a:t>
            </a:r>
            <a:r>
              <a:rPr lang="ru-RU" sz="2000" dirty="0" smtClean="0">
                <a:solidFill>
                  <a:srgbClr val="FF0000"/>
                </a:solidFill>
              </a:rPr>
              <a:t>. </a:t>
            </a:r>
            <a:r>
              <a:rPr lang="ru-RU" sz="2000" dirty="0"/>
              <a:t> Ж</a:t>
            </a:r>
            <a:r>
              <a:rPr lang="ru-RU" sz="2000" dirty="0" smtClean="0"/>
              <a:t>идкие </a:t>
            </a:r>
            <a:r>
              <a:rPr lang="ru-RU" sz="2000" dirty="0"/>
              <a:t>(масла) и твёрдые вещества, включающие 9-19 атомов углерода и содержащие глицерин и остатки жирных </a:t>
            </a:r>
            <a:r>
              <a:rPr lang="ru-RU" sz="2000" dirty="0" smtClean="0"/>
              <a:t>кислот.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4" cstate="print"/>
          <a:srcRect l="30791" t="36416" r="29585" b="23774"/>
          <a:stretch/>
        </p:blipFill>
        <p:spPr bwMode="auto">
          <a:xfrm>
            <a:off x="827584" y="2564904"/>
            <a:ext cx="7244216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bg2">
                    <a:lumMod val="50000"/>
                  </a:schemeClr>
                </a:solidFill>
              </a:rPr>
              <a:t>Определение. Общая формула.</a:t>
            </a:r>
            <a:endParaRPr lang="ru-RU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63359" t="24308" r="28820" b="56038"/>
          <a:stretch>
            <a:fillRect/>
          </a:stretch>
        </p:blipFill>
        <p:spPr bwMode="auto">
          <a:xfrm flipH="1">
            <a:off x="8099376" y="404664"/>
            <a:ext cx="10446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51520" y="1556792"/>
            <a:ext cx="8568952" cy="5037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      Сложные эфиры</a:t>
            </a:r>
            <a:r>
              <a:rPr lang="ru-RU" sz="2400" dirty="0" smtClean="0"/>
              <a:t> являются производными карбоновых кислот, в молекулах которых группа -ОН (в карбоксильной группе) замещена на </a:t>
            </a:r>
            <a:r>
              <a:rPr lang="ru-RU" sz="2400" dirty="0" err="1" smtClean="0"/>
              <a:t>спиртовый</a:t>
            </a:r>
            <a:r>
              <a:rPr lang="ru-RU" sz="2400" dirty="0" smtClean="0"/>
              <a:t> остаток –O-R</a:t>
            </a:r>
          </a:p>
          <a:p>
            <a:pPr algn="just"/>
            <a:r>
              <a:rPr lang="ru-RU" sz="2400" b="1" dirty="0" smtClean="0"/>
              <a:t>      Общая формула</a:t>
            </a:r>
            <a:r>
              <a:rPr lang="ru-RU" sz="2400" dirty="0" smtClean="0"/>
              <a:t> сложных эфиров карбоновых кислот R–COOR’, где R и R’ — углеводородные радикалы. В сложных эфирах муравьиной кислоты R – это атом водорода.</a:t>
            </a:r>
          </a:p>
          <a:p>
            <a:pPr algn="just"/>
            <a:r>
              <a:rPr lang="ru-RU" sz="2400" b="1" dirty="0" smtClean="0"/>
              <a:t>      Общая формула</a:t>
            </a:r>
            <a:r>
              <a:rPr lang="ru-RU" sz="2400" dirty="0" smtClean="0"/>
              <a:t> сложных эфиров предельных одноосновных карбоновых кислот, имеющих в качестве спиртового остатка предельные</a:t>
            </a:r>
            <a:r>
              <a:rPr lang="ru-RU" sz="2400" dirty="0" smtClean="0">
                <a:hlinkClick r:id="rId4"/>
              </a:rPr>
              <a:t> </a:t>
            </a:r>
            <a:r>
              <a:rPr lang="ru-RU" sz="2400" u="sng" dirty="0" smtClean="0">
                <a:solidFill>
                  <a:srgbClr val="FF0000"/>
                </a:solidFill>
                <a:hlinkClick r:id="rId4"/>
              </a:rPr>
              <a:t>одноатомные</a:t>
            </a:r>
            <a:r>
              <a:rPr lang="ru-RU" sz="2400" u="sng" dirty="0" smtClean="0">
                <a:hlinkClick r:id="rId4"/>
              </a:rPr>
              <a:t> спирты</a:t>
            </a:r>
            <a:r>
              <a:rPr lang="ru-RU" sz="2400" dirty="0" smtClean="0"/>
              <a:t> совпадает с общей формулой </a:t>
            </a:r>
            <a:r>
              <a:rPr lang="ru-RU" sz="2400" u="sng" dirty="0" smtClean="0">
                <a:hlinkClick r:id="rId5"/>
              </a:rPr>
              <a:t>карбоновых кислот</a:t>
            </a:r>
            <a:r>
              <a:rPr lang="ru-RU" sz="2400" dirty="0" smtClean="0"/>
              <a:t>: </a:t>
            </a:r>
            <a:r>
              <a:rPr lang="ru-RU" sz="2400" b="1" dirty="0" smtClean="0"/>
              <a:t>C</a:t>
            </a:r>
            <a:r>
              <a:rPr lang="ru-RU" sz="2400" b="1" i="1" baseline="-25000" dirty="0" smtClean="0"/>
              <a:t>n</a:t>
            </a:r>
            <a:r>
              <a:rPr lang="ru-RU" sz="2400" b="1" dirty="0" smtClean="0"/>
              <a:t>H</a:t>
            </a:r>
            <a:r>
              <a:rPr lang="ru-RU" sz="2400" b="1" i="1" baseline="-25000" dirty="0" smtClean="0"/>
              <a:t>2n</a:t>
            </a:r>
            <a:r>
              <a:rPr lang="ru-RU" sz="2400" b="1" dirty="0" smtClean="0"/>
              <a:t>O</a:t>
            </a:r>
            <a:r>
              <a:rPr lang="ru-RU" sz="2400" b="1" baseline="-25000" dirty="0" smtClean="0"/>
              <a:t>2</a:t>
            </a:r>
            <a:r>
              <a:rPr lang="ru-RU" sz="2400" dirty="0" smtClean="0"/>
              <a:t> или </a:t>
            </a:r>
            <a:r>
              <a:rPr lang="ru-RU" sz="2400" b="1" dirty="0" smtClean="0"/>
              <a:t>С</a:t>
            </a:r>
            <a:r>
              <a:rPr lang="ru-RU" sz="2400" b="1" baseline="-25000" dirty="0" smtClean="0"/>
              <a:t>n</a:t>
            </a:r>
            <a:r>
              <a:rPr lang="ru-RU" sz="2400" b="1" dirty="0" smtClean="0"/>
              <a:t>H</a:t>
            </a:r>
            <a:r>
              <a:rPr lang="ru-RU" sz="2400" b="1" baseline="-25000" dirty="0" smtClean="0"/>
              <a:t>2n+1</a:t>
            </a:r>
            <a:r>
              <a:rPr lang="ru-RU" sz="2400" b="1" dirty="0" smtClean="0"/>
              <a:t>-COO-С</a:t>
            </a:r>
            <a:r>
              <a:rPr lang="ru-RU" sz="2400" b="1" baseline="-25000" dirty="0" smtClean="0"/>
              <a:t>n</a:t>
            </a:r>
            <a:r>
              <a:rPr lang="ru-RU" sz="2400" b="1" dirty="0" smtClean="0"/>
              <a:t>H</a:t>
            </a:r>
            <a:r>
              <a:rPr lang="ru-RU" sz="2400" b="1" baseline="-25000" dirty="0" smtClean="0"/>
              <a:t>2n+1</a:t>
            </a:r>
            <a:endParaRPr lang="ru-RU" sz="2400" dirty="0" smtClean="0"/>
          </a:p>
          <a:p>
            <a:pPr algn="just"/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Номенклатура систематическая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55679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268760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Согласно </a:t>
            </a:r>
            <a:r>
              <a:rPr lang="ru-RU" sz="2400" b="1" dirty="0" smtClean="0"/>
              <a:t>систематической номенклатуры</a:t>
            </a:r>
            <a:r>
              <a:rPr lang="ru-RU" sz="2400" dirty="0" smtClean="0"/>
              <a:t> ИЮПАК названия сложных эфиров строятся исходя из названий двух остатков: спиртового и кислотного. К названию спиртового остатка прибавляют название кислотного остатка и суффикс </a:t>
            </a:r>
            <a:r>
              <a:rPr lang="ru-RU" sz="2400" i="1" dirty="0" smtClean="0"/>
              <a:t>–</a:t>
            </a:r>
            <a:r>
              <a:rPr lang="ru-RU" sz="2400" i="1" dirty="0" err="1" smtClean="0"/>
              <a:t>оaт</a:t>
            </a:r>
            <a:r>
              <a:rPr lang="ru-RU" sz="2400" dirty="0" smtClean="0"/>
              <a:t>, например:</a:t>
            </a:r>
            <a:endParaRPr lang="ru-RU" sz="2400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24930" t="46178" r="45700" b="31210"/>
          <a:stretch>
            <a:fillRect/>
          </a:stretch>
        </p:blipFill>
        <p:spPr bwMode="auto">
          <a:xfrm>
            <a:off x="539552" y="3284984"/>
            <a:ext cx="806489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Номенклатура 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55679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124744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Согласно </a:t>
            </a:r>
            <a:r>
              <a:rPr lang="ru-RU" sz="2400" b="1" dirty="0" smtClean="0"/>
              <a:t>тривиальной номенклатуры</a:t>
            </a:r>
            <a:r>
              <a:rPr lang="ru-RU" sz="2400" dirty="0" smtClean="0"/>
              <a:t> названия сложных эфиров строятся исходя из названий образующих его кислот и спиртов с добавлением слова эфир. Например:</a:t>
            </a:r>
            <a:endParaRPr lang="ru-RU" sz="2400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23496" t="13694" r="42837" b="61465"/>
          <a:stretch>
            <a:fillRect/>
          </a:stretch>
        </p:blipFill>
        <p:spPr bwMode="auto">
          <a:xfrm>
            <a:off x="755576" y="2852936"/>
            <a:ext cx="748883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Номенклатура 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55679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8632" t="49045" r="34362" b="11804"/>
          <a:stretch>
            <a:fillRect/>
          </a:stretch>
        </p:blipFill>
        <p:spPr bwMode="auto">
          <a:xfrm>
            <a:off x="251520" y="1268760"/>
            <a:ext cx="856895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128792" cy="576064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Изомерия структурная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35283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 smtClean="0"/>
              <a:t>Изомерия </a:t>
            </a:r>
            <a:r>
              <a:rPr lang="ru-RU" b="1" i="1" dirty="0" smtClean="0"/>
              <a:t>углеродной цепи</a:t>
            </a:r>
            <a:r>
              <a:rPr lang="ru-RU" dirty="0" smtClean="0"/>
              <a:t> может наблюдаться по кислотному остатку, начиная с бутановой кислоты, и по спиртовому остатку, начиная с </a:t>
            </a:r>
            <a:r>
              <a:rPr lang="ru-RU" dirty="0" err="1" smtClean="0"/>
              <a:t>пропилового</a:t>
            </a:r>
            <a:r>
              <a:rPr lang="ru-RU" dirty="0" smtClean="0"/>
              <a:t> спирта. Например, сложный эфир с брутто формулой С</a:t>
            </a:r>
            <a:r>
              <a:rPr lang="ru-RU" baseline="-25000" dirty="0" smtClean="0"/>
              <a:t>5</a:t>
            </a:r>
            <a:r>
              <a:rPr lang="ru-RU" dirty="0" smtClean="0"/>
              <a:t>H</a:t>
            </a:r>
            <a:r>
              <a:rPr lang="ru-RU" baseline="-25000" dirty="0" smtClean="0"/>
              <a:t>10</a:t>
            </a:r>
            <a:r>
              <a:rPr lang="ru-RU" dirty="0" smtClean="0"/>
              <a:t>O</a:t>
            </a:r>
            <a:r>
              <a:rPr lang="ru-RU" baseline="-25000" dirty="0" smtClean="0"/>
              <a:t>2</a:t>
            </a:r>
            <a:r>
              <a:rPr lang="ru-RU" dirty="0" smtClean="0"/>
              <a:t> может иметь такие изомеры, как: метиловый эфир бутановой (масляной) кислоты, бутирату, метиловый эфир </a:t>
            </a:r>
            <a:r>
              <a:rPr lang="ru-RU" dirty="0" err="1" smtClean="0"/>
              <a:t>изобутановой</a:t>
            </a:r>
            <a:r>
              <a:rPr lang="ru-RU" dirty="0" smtClean="0"/>
              <a:t> (изомасляной) кислоты, </a:t>
            </a:r>
            <a:r>
              <a:rPr lang="ru-RU" dirty="0" err="1" smtClean="0"/>
              <a:t>пропиловый</a:t>
            </a:r>
            <a:r>
              <a:rPr lang="ru-RU" dirty="0" smtClean="0"/>
              <a:t> эфир уксусной кислоты и изопропиловый эфир уксусной кислоты  </a:t>
            </a:r>
            <a:r>
              <a:rPr lang="ru-RU" dirty="0" err="1" smtClean="0"/>
              <a:t>изомерны</a:t>
            </a:r>
            <a:r>
              <a:rPr lang="ru-RU" dirty="0" smtClean="0"/>
              <a:t> </a:t>
            </a:r>
            <a:r>
              <a:rPr lang="ru-RU" dirty="0" err="1" smtClean="0"/>
              <a:t>метилизобутират</a:t>
            </a:r>
            <a:r>
              <a:rPr lang="ru-RU" dirty="0" smtClean="0"/>
              <a:t>, </a:t>
            </a:r>
            <a:r>
              <a:rPr lang="ru-RU" dirty="0" err="1" smtClean="0"/>
              <a:t>пропилацетат</a:t>
            </a:r>
            <a:r>
              <a:rPr lang="ru-RU" dirty="0" smtClean="0"/>
              <a:t> и </a:t>
            </a:r>
            <a:r>
              <a:rPr lang="ru-RU" dirty="0" err="1" smtClean="0"/>
              <a:t>изопропилацетат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63359" t="24308" r="28820" b="56038"/>
          <a:stretch>
            <a:fillRect/>
          </a:stretch>
        </p:blipFill>
        <p:spPr bwMode="auto">
          <a:xfrm flipH="1">
            <a:off x="8028384" y="260648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13814" t="54459" r="34835" b="23863"/>
          <a:stretch>
            <a:fillRect/>
          </a:stretch>
        </p:blipFill>
        <p:spPr bwMode="auto">
          <a:xfrm>
            <a:off x="539552" y="4437112"/>
            <a:ext cx="82809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07524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Изомерия структурная 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63359" t="24308" r="28820" b="56038"/>
          <a:stretch>
            <a:fillRect/>
          </a:stretch>
        </p:blipFill>
        <p:spPr bwMode="auto">
          <a:xfrm flipH="1">
            <a:off x="7919864" y="5373216"/>
            <a:ext cx="12241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2088232"/>
          </a:xfrm>
        </p:spPr>
        <p:txBody>
          <a:bodyPr>
            <a:normAutofit fontScale="92500" lnSpcReduction="20000"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sz="2800" b="1" dirty="0" smtClean="0"/>
              <a:t>Изомерия </a:t>
            </a:r>
            <a:r>
              <a:rPr lang="ru-RU" sz="2800" b="1" i="1" dirty="0" smtClean="0"/>
              <a:t>положения сложноэфирной группировки</a:t>
            </a:r>
            <a:r>
              <a:rPr lang="ru-RU" sz="2800" dirty="0" smtClean="0"/>
              <a:t> наблюдается у сложных эфиров, состоящих не мене чем из 4 атомов углерода, например этиловый эфир </a:t>
            </a:r>
            <a:r>
              <a:rPr lang="ru-RU" sz="2800" dirty="0" err="1" smtClean="0"/>
              <a:t>пропановой</a:t>
            </a:r>
            <a:r>
              <a:rPr lang="ru-RU" sz="2800" dirty="0" smtClean="0"/>
              <a:t> кислоты и метиловый эфир бутановой (масляной) кислоты.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25049" t="39809" r="44244" b="39172"/>
          <a:stretch>
            <a:fillRect/>
          </a:stretch>
        </p:blipFill>
        <p:spPr bwMode="auto">
          <a:xfrm>
            <a:off x="935088" y="3250656"/>
            <a:ext cx="6984776" cy="265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07524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Изомерия 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63359" t="24308" r="28820" b="56038"/>
          <a:stretch>
            <a:fillRect/>
          </a:stretch>
        </p:blipFill>
        <p:spPr bwMode="auto">
          <a:xfrm flipH="1">
            <a:off x="7596336" y="5301208"/>
            <a:ext cx="12241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395536" y="980728"/>
            <a:ext cx="8352928" cy="2088232"/>
          </a:xfrm>
        </p:spPr>
        <p:txBody>
          <a:bodyPr>
            <a:normAutofit fontScale="92500" lnSpcReduction="10000"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sz="2800" b="1" i="1" dirty="0" smtClean="0"/>
              <a:t>Межклассовая изомерия</a:t>
            </a:r>
            <a:r>
              <a:rPr lang="ru-RU" sz="2800" dirty="0" smtClean="0"/>
              <a:t>. Сложные эфиры </a:t>
            </a:r>
            <a:r>
              <a:rPr lang="ru-RU" sz="2800" dirty="0" err="1" smtClean="0"/>
              <a:t>изомерны</a:t>
            </a:r>
            <a:r>
              <a:rPr lang="ru-RU" sz="2800" dirty="0" smtClean="0"/>
              <a:t> карбоновым кислотам, например, изомерами являются метиловый эфир уксусной кислоты (</a:t>
            </a:r>
            <a:r>
              <a:rPr lang="ru-RU" sz="2800" dirty="0" err="1" smtClean="0"/>
              <a:t>метилацетат</a:t>
            </a:r>
            <a:r>
              <a:rPr lang="ru-RU" sz="2800" dirty="0" smtClean="0"/>
              <a:t>) и </a:t>
            </a:r>
            <a:r>
              <a:rPr lang="ru-RU" sz="2800" dirty="0" err="1" smtClean="0"/>
              <a:t>пропановая</a:t>
            </a:r>
            <a:r>
              <a:rPr lang="ru-RU" sz="2800" dirty="0" smtClean="0"/>
              <a:t> кислота.  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print"/>
          <a:srcRect l="28628" t="27707" r="49100" b="54483"/>
          <a:stretch/>
        </p:blipFill>
        <p:spPr bwMode="auto">
          <a:xfrm>
            <a:off x="1043608" y="3046104"/>
            <a:ext cx="6552728" cy="275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07524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Изомерия 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395536" y="980728"/>
            <a:ext cx="8352928" cy="2088232"/>
          </a:xfrm>
        </p:spPr>
        <p:txBody>
          <a:bodyPr>
            <a:normAutofit/>
          </a:bodyPr>
          <a:lstStyle/>
          <a:p>
            <a:pPr algn="just"/>
            <a:endParaRPr lang="ru-RU" dirty="0" smtClean="0"/>
          </a:p>
          <a:p>
            <a:pPr algn="just"/>
            <a:r>
              <a:rPr lang="ru-RU" sz="2400" b="1" dirty="0" smtClean="0"/>
              <a:t>Изомерия положения кратной связи. </a:t>
            </a:r>
            <a:r>
              <a:rPr lang="ru-RU" sz="2400" dirty="0" smtClean="0"/>
              <a:t>Например, метиловый эфир 2-пентеновой кислоты и метиловый эфир 3-пентеновой кислоты:  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17585" t="55733" r="35860" b="21019"/>
          <a:stretch>
            <a:fillRect/>
          </a:stretch>
        </p:blipFill>
        <p:spPr bwMode="auto">
          <a:xfrm>
            <a:off x="611560" y="3212976"/>
            <a:ext cx="75608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63359" t="24308" r="28820" b="56038"/>
          <a:stretch>
            <a:fillRect/>
          </a:stretch>
        </p:blipFill>
        <p:spPr bwMode="auto">
          <a:xfrm flipH="1">
            <a:off x="7596336" y="5301208"/>
            <a:ext cx="12241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07524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Изомерия 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395536" y="980728"/>
            <a:ext cx="8352928" cy="2088232"/>
          </a:xfrm>
        </p:spPr>
        <p:txBody>
          <a:bodyPr>
            <a:normAutofit lnSpcReduction="10000"/>
          </a:bodyPr>
          <a:lstStyle/>
          <a:p>
            <a:pPr algn="just"/>
            <a:endParaRPr lang="ru-RU" dirty="0" smtClean="0"/>
          </a:p>
          <a:p>
            <a:r>
              <a:rPr lang="ru-RU" sz="2800" b="1" dirty="0" smtClean="0"/>
              <a:t>Пространственная </a:t>
            </a:r>
            <a:r>
              <a:rPr lang="ru-RU" sz="2800" b="1" dirty="0" err="1" smtClean="0"/>
              <a:t>цис</a:t>
            </a:r>
            <a:r>
              <a:rPr lang="ru-RU" sz="2800" b="1" dirty="0" smtClean="0"/>
              <a:t>-, транс-изомерия. </a:t>
            </a:r>
            <a:r>
              <a:rPr lang="ru-RU" sz="2800" dirty="0" smtClean="0"/>
              <a:t>Например, метиловый эфир цис-2-бутеновой кислоты и метиловый эфир транс-2-бутеновой кислоты: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63359" t="24308" r="28820" b="56038"/>
          <a:stretch>
            <a:fillRect/>
          </a:stretch>
        </p:blipFill>
        <p:spPr bwMode="auto">
          <a:xfrm flipH="1">
            <a:off x="7919864" y="5373216"/>
            <a:ext cx="12241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21168" t="50318" r="40690" b="28981"/>
          <a:stretch>
            <a:fillRect/>
          </a:stretch>
        </p:blipFill>
        <p:spPr bwMode="auto">
          <a:xfrm>
            <a:off x="863080" y="3068960"/>
            <a:ext cx="7056784" cy="250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План лекции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 lnSpcReduction="10000"/>
          </a:bodyPr>
          <a:lstStyle/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Нахождение в природе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Классификация. Определение. Общая формула. 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Номенклатура и изомерия.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Особенности электронного и пространственного строения молекул сложных эфиров.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Физические свойства.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Способы получения.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Химические свойства.</a:t>
            </a:r>
          </a:p>
          <a:p>
            <a:pPr marL="457200" indent="-457200" algn="just">
              <a:spcBef>
                <a:spcPct val="50000"/>
              </a:spcBef>
              <a:buFontTx/>
              <a:buAutoNum type="arabicPeriod"/>
            </a:pPr>
            <a:r>
              <a:rPr lang="ru-RU" altLang="ru-RU" dirty="0" smtClean="0"/>
              <a:t>Применение.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53792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Строение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/>
          <a:srcRect l="38156" t="46889" r="53286" b="43602"/>
          <a:stretch/>
        </p:blipFill>
        <p:spPr bwMode="auto">
          <a:xfrm>
            <a:off x="2555776" y="3789040"/>
            <a:ext cx="3638376" cy="2102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268760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Атом углерода карбонильной группы сложных эфиров </a:t>
            </a:r>
            <a:r>
              <a:rPr lang="ru-RU" sz="2400" dirty="0" err="1" smtClean="0"/>
              <a:t>электрофилен</a:t>
            </a:r>
            <a:r>
              <a:rPr lang="ru-RU" sz="2400" dirty="0" smtClean="0"/>
              <a:t>, вследствие этого для них характерны реакции замещения спиртового остатка с разрывом связи </a:t>
            </a:r>
            <a:r>
              <a:rPr lang="ru-RU" sz="2400" dirty="0" err="1" smtClean="0"/>
              <a:t>ацил-кислород</a:t>
            </a:r>
            <a:r>
              <a:rPr lang="ru-RU" sz="2400" dirty="0" smtClean="0"/>
              <a:t>:</a:t>
            </a: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l="20271" t="58599" r="38007" b="36624"/>
          <a:stretch>
            <a:fillRect/>
          </a:stretch>
        </p:blipFill>
        <p:spPr bwMode="auto">
          <a:xfrm>
            <a:off x="827584" y="2780928"/>
            <a:ext cx="784887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390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Физические свойства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785926"/>
            <a:ext cx="5078938" cy="1283034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   </a:t>
            </a:r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202432" y="1484784"/>
            <a:ext cx="7941568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106430"/>
            <a:ext cx="77048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333333"/>
                </a:solidFill>
                <a:latin typeface="OpenSansRegular"/>
              </a:rPr>
              <a:t>     Сложные </a:t>
            </a:r>
            <a:r>
              <a:rPr lang="ru-RU" sz="2000" b="1" dirty="0">
                <a:solidFill>
                  <a:srgbClr val="333333"/>
                </a:solidFill>
                <a:latin typeface="OpenSansRegular"/>
              </a:rPr>
              <a:t>эфиры, образованные низшими карбоновыми кислотами и спиртами</a:t>
            </a:r>
            <a:r>
              <a:rPr lang="ru-RU" sz="2000" dirty="0">
                <a:solidFill>
                  <a:srgbClr val="333333"/>
                </a:solidFill>
                <a:latin typeface="OpenSansRegular"/>
              </a:rPr>
              <a:t> являются летучими жидкостями. Многие из них имеют приятный запах цветов или фруктов. </a:t>
            </a:r>
          </a:p>
          <a:p>
            <a:pPr algn="just"/>
            <a:r>
              <a:rPr lang="ru-RU" sz="2000" dirty="0" smtClean="0">
                <a:solidFill>
                  <a:srgbClr val="333333"/>
                </a:solidFill>
                <a:latin typeface="OpenSansRegular"/>
              </a:rPr>
              <a:t>     В </a:t>
            </a:r>
            <a:r>
              <a:rPr lang="ru-RU" sz="2000" dirty="0">
                <a:solidFill>
                  <a:srgbClr val="333333"/>
                </a:solidFill>
                <a:latin typeface="OpenSansRegular"/>
              </a:rPr>
              <a:t>воде они практически нерастворимы. По сравнению с изомерными </a:t>
            </a:r>
            <a:r>
              <a:rPr lang="ru-RU" sz="2000" dirty="0">
                <a:solidFill>
                  <a:srgbClr val="337AB7"/>
                </a:solidFill>
                <a:latin typeface="OpenSansRegular"/>
                <a:hlinkClick r:id="rId2"/>
              </a:rPr>
              <a:t>карбоновыми кислотами </a:t>
            </a:r>
            <a:r>
              <a:rPr lang="ru-RU" sz="2000" dirty="0">
                <a:solidFill>
                  <a:srgbClr val="333333"/>
                </a:solidFill>
                <a:latin typeface="OpenSansRegular"/>
              </a:rPr>
              <a:t>сложные эфиры имеют более низкие температуры кипения, т.к. их молекулы не связаны межмолекулярными </a:t>
            </a:r>
            <a:r>
              <a:rPr lang="ru-RU" sz="2000" dirty="0">
                <a:solidFill>
                  <a:srgbClr val="337AB7"/>
                </a:solidFill>
                <a:latin typeface="OpenSansRegular"/>
                <a:hlinkClick r:id="rId3"/>
              </a:rPr>
              <a:t>водородными связями</a:t>
            </a:r>
            <a:r>
              <a:rPr lang="ru-RU" sz="2000" dirty="0">
                <a:solidFill>
                  <a:srgbClr val="333333"/>
                </a:solidFill>
                <a:latin typeface="OpenSansRegular"/>
              </a:rPr>
              <a:t>. </a:t>
            </a:r>
          </a:p>
          <a:p>
            <a:pPr algn="just"/>
            <a:r>
              <a:rPr lang="ru-RU" sz="2000" b="1" dirty="0" smtClean="0">
                <a:solidFill>
                  <a:srgbClr val="333333"/>
                </a:solidFill>
                <a:latin typeface="OpenSansRegular"/>
              </a:rPr>
              <a:t>     Сложные </a:t>
            </a:r>
            <a:r>
              <a:rPr lang="ru-RU" sz="2000" b="1" dirty="0">
                <a:solidFill>
                  <a:srgbClr val="333333"/>
                </a:solidFill>
                <a:latin typeface="OpenSansRegular"/>
              </a:rPr>
              <a:t>эфиры, образованные высшими жирными кислотами и спиртами</a:t>
            </a:r>
            <a:r>
              <a:rPr lang="ru-RU" sz="2000" dirty="0">
                <a:solidFill>
                  <a:srgbClr val="333333"/>
                </a:solidFill>
                <a:latin typeface="OpenSansRegular"/>
              </a:rPr>
              <a:t> имеют воскоподобную структуру. Это вещества не имеют запаха, нерастворимы в воде, но хорошо растворимы в органических растворителях.</a:t>
            </a:r>
            <a:endParaRPr lang="ru-RU" sz="2000" b="0" i="0" dirty="0">
              <a:solidFill>
                <a:srgbClr val="333333"/>
              </a:solidFill>
              <a:effectLst/>
              <a:latin typeface="OpenSans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04664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Способы получения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179512" y="1844824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/>
          <p:nvPr/>
        </p:nvPicPr>
        <p:blipFill>
          <a:blip r:embed="rId2" cstate="print"/>
          <a:srcRect l="59550" t="59690" r="21994" b="13953"/>
          <a:stretch>
            <a:fillRect/>
          </a:stretch>
        </p:blipFill>
        <p:spPr bwMode="auto">
          <a:xfrm>
            <a:off x="7308304" y="836712"/>
            <a:ext cx="151216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60" y="1556792"/>
            <a:ext cx="79928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1</a:t>
            </a:r>
            <a:r>
              <a:rPr lang="ru-RU" sz="2000" dirty="0" smtClean="0"/>
              <a:t>. </a:t>
            </a:r>
            <a:r>
              <a:rPr lang="ru-RU" sz="2000" b="1" dirty="0"/>
              <a:t>Этерификация карбоновых кислот</a:t>
            </a:r>
            <a:r>
              <a:rPr lang="ru-RU" sz="2000" dirty="0"/>
              <a:t>:</a:t>
            </a:r>
          </a:p>
          <a:p>
            <a:pPr algn="just"/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/>
          <a:srcRect l="27308" t="56165" r="44987" b="30990"/>
          <a:stretch/>
        </p:blipFill>
        <p:spPr bwMode="auto">
          <a:xfrm>
            <a:off x="1079612" y="2631496"/>
            <a:ext cx="7056783" cy="2230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90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Способы получения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785926"/>
            <a:ext cx="5078938" cy="1283034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   </a:t>
            </a:r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755576" y="1196752"/>
            <a:ext cx="7941568" cy="11521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just"/>
            <a:r>
              <a:rPr lang="ru-RU" sz="2000" b="1" dirty="0" smtClean="0"/>
              <a:t>2. </a:t>
            </a:r>
            <a:r>
              <a:rPr lang="ru-RU" sz="2000" b="1" dirty="0"/>
              <a:t>Этерификация амидов и нитрилов карбоновых кислот</a:t>
            </a:r>
            <a:r>
              <a:rPr lang="ru-RU" sz="2000" dirty="0" smtClean="0"/>
              <a:t>: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/>
          <a:srcRect l="25569" t="71636" r="43381" b="12192"/>
          <a:stretch/>
        </p:blipFill>
        <p:spPr bwMode="auto">
          <a:xfrm>
            <a:off x="801924" y="1811007"/>
            <a:ext cx="7560840" cy="24100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 cstate="print"/>
          <a:srcRect l="24769" t="27850" r="40570" b="54073"/>
          <a:stretch/>
        </p:blipFill>
        <p:spPr bwMode="auto">
          <a:xfrm>
            <a:off x="801924" y="4246171"/>
            <a:ext cx="7560840" cy="22071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390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Способы получения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785926"/>
            <a:ext cx="5078938" cy="1283034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   </a:t>
            </a:r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202432" y="1484784"/>
            <a:ext cx="7941568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26876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3. </a:t>
            </a:r>
            <a:r>
              <a:rPr lang="ru-RU" sz="2000" b="1" dirty="0" err="1"/>
              <a:t>Алкилирование</a:t>
            </a:r>
            <a:r>
              <a:rPr lang="ru-RU" sz="2000" b="1" dirty="0"/>
              <a:t> солей карбоновых кислот</a:t>
            </a:r>
            <a:r>
              <a:rPr lang="ru-RU" sz="2000" dirty="0" smtClean="0"/>
              <a:t>:</a:t>
            </a:r>
            <a:endParaRPr lang="ru-RU" sz="2000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/>
          <a:srcRect l="24764" t="48787" r="39901" b="36939"/>
          <a:stretch/>
        </p:blipFill>
        <p:spPr bwMode="auto">
          <a:xfrm>
            <a:off x="899592" y="1970012"/>
            <a:ext cx="7416824" cy="2755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Способы получения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785926"/>
            <a:ext cx="5078938" cy="1283034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   </a:t>
            </a:r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202432" y="1484784"/>
            <a:ext cx="7941568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9896" y="1016485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/>
              <a:t>4. </a:t>
            </a:r>
            <a:r>
              <a:rPr lang="ru-RU" sz="2000" b="1" dirty="0" err="1"/>
              <a:t>Ацилирование</a:t>
            </a:r>
            <a:r>
              <a:rPr lang="ru-RU" sz="2000" b="1" dirty="0"/>
              <a:t> спиртов и алкоголятов </a:t>
            </a:r>
            <a:r>
              <a:rPr lang="ru-RU" sz="2000" b="1" dirty="0" err="1"/>
              <a:t>галогенангидридами</a:t>
            </a:r>
            <a:r>
              <a:rPr lang="ru-RU" sz="2000" b="1" dirty="0"/>
              <a:t> и ангидридами карбоновых кислот</a:t>
            </a:r>
            <a:r>
              <a:rPr lang="ru-RU" sz="2000" b="1" dirty="0" smtClean="0"/>
              <a:t>:</a:t>
            </a:r>
            <a:endParaRPr lang="ru-RU" sz="2000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/>
          <a:srcRect l="25032" t="68301" r="45255" b="5528"/>
          <a:stretch/>
        </p:blipFill>
        <p:spPr bwMode="auto">
          <a:xfrm>
            <a:off x="467544" y="1988841"/>
            <a:ext cx="8229600" cy="4248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Способы получения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785926"/>
            <a:ext cx="5078938" cy="1283034"/>
          </a:xfrm>
        </p:spPr>
        <p:txBody>
          <a:bodyPr/>
          <a:lstStyle/>
          <a:p>
            <a:pPr algn="just">
              <a:buNone/>
            </a:pPr>
            <a:r>
              <a:rPr lang="ru-RU" sz="2400" dirty="0" smtClean="0"/>
              <a:t>   </a:t>
            </a:r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202432" y="1484784"/>
            <a:ext cx="7941568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9896" y="1016485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5</a:t>
            </a:r>
            <a:r>
              <a:rPr lang="ru-RU" sz="2000" b="1" dirty="0" smtClean="0"/>
              <a:t>.</a:t>
            </a:r>
            <a:r>
              <a:rPr lang="ru-RU" sz="2000" b="1" dirty="0"/>
              <a:t> Получение эфиров по Байеру-</a:t>
            </a:r>
            <a:r>
              <a:rPr lang="ru-RU" sz="2000" b="1" dirty="0" err="1"/>
              <a:t>Виллигеру</a:t>
            </a:r>
            <a:r>
              <a:rPr lang="ru-RU" sz="2000" b="1" dirty="0" smtClean="0"/>
              <a:t>: </a:t>
            </a:r>
            <a:endParaRPr lang="ru-RU" sz="2000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/>
          <a:srcRect l="24098" t="61169" r="39365" b="19806"/>
          <a:stretch/>
        </p:blipFill>
        <p:spPr bwMode="auto">
          <a:xfrm>
            <a:off x="729916" y="1813374"/>
            <a:ext cx="7704856" cy="2767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4749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24744"/>
            <a:ext cx="8373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1. Гидролиз </a:t>
            </a:r>
            <a:r>
              <a:rPr lang="ru-RU" sz="2000" b="1" dirty="0">
                <a:solidFill>
                  <a:srgbClr val="FF0000"/>
                </a:solidFill>
              </a:rPr>
              <a:t>(омыление) сложных эфиров.</a:t>
            </a:r>
            <a:r>
              <a:rPr lang="ru-RU" sz="2000" b="1" dirty="0"/>
              <a:t> </a:t>
            </a:r>
            <a:r>
              <a:rPr lang="ru-RU" sz="2000" dirty="0"/>
              <a:t>Кислотный гидролиз протекает обратимо, в то время как щелочной гидролиз необратим: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/>
          <a:srcRect l="45917" t="26180" r="33464" b="44066"/>
          <a:stretch/>
        </p:blipFill>
        <p:spPr bwMode="auto">
          <a:xfrm>
            <a:off x="251520" y="2132856"/>
            <a:ext cx="4176464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/>
          <a:srcRect l="47255" t="58309" r="35473" b="23613"/>
          <a:stretch/>
        </p:blipFill>
        <p:spPr bwMode="auto">
          <a:xfrm>
            <a:off x="4788024" y="2132856"/>
            <a:ext cx="3600400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64366" y="5745450"/>
            <a:ext cx="235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C3239"/>
                </a:solidFill>
                <a:latin typeface="Open Sans"/>
              </a:rPr>
              <a:t>кислотный гидролиз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08104" y="5075892"/>
            <a:ext cx="2289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C3239"/>
                </a:solidFill>
                <a:latin typeface="Open Sans"/>
              </a:rPr>
              <a:t>щелочной гидролиз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2352" y="6153398"/>
            <a:ext cx="8604000" cy="52322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Circe"/>
              </a:rPr>
              <a:t>Щелочной гидролиз сложных эфиров, при котором происходит образование солей карбоновых кислот, называют </a:t>
            </a:r>
            <a:r>
              <a:rPr lang="ru-RU" sz="1400" b="1" dirty="0">
                <a:solidFill>
                  <a:srgbClr val="FF0000"/>
                </a:solidFill>
                <a:latin typeface="Circe"/>
              </a:rPr>
              <a:t>омылением</a:t>
            </a:r>
            <a:r>
              <a:rPr lang="ru-RU" sz="1400" dirty="0">
                <a:solidFill>
                  <a:srgbClr val="FF0000"/>
                </a:solidFill>
                <a:latin typeface="Circe"/>
              </a:rPr>
              <a:t>. 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95935" y="4130040"/>
            <a:ext cx="4572000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Вместо водного раствора аммиака часто используют раствор аммиака в метаноле или </a:t>
            </a:r>
            <a:r>
              <a:rPr lang="ru-RU" dirty="0" smtClean="0">
                <a:solidFill>
                  <a:srgbClr val="FF0000"/>
                </a:solidFill>
              </a:rPr>
              <a:t>этаноле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5209" y="1388610"/>
            <a:ext cx="5366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 smtClean="0">
                <a:solidFill>
                  <a:srgbClr val="CF2E2E"/>
                </a:solidFill>
                <a:latin typeface="OpenSansRegular"/>
              </a:rPr>
              <a:t>2. Взаимодействие </a:t>
            </a:r>
            <a:r>
              <a:rPr lang="ru-RU" b="1" dirty="0">
                <a:solidFill>
                  <a:srgbClr val="CF2E2E"/>
                </a:solidFill>
                <a:latin typeface="OpenSansRegular"/>
              </a:rPr>
              <a:t>с </a:t>
            </a:r>
            <a:r>
              <a:rPr lang="ru-RU" b="1" dirty="0" smtClean="0">
                <a:solidFill>
                  <a:srgbClr val="CF2E2E"/>
                </a:solidFill>
                <a:latin typeface="OpenSansRegular"/>
              </a:rPr>
              <a:t>аммиаком (замещения):</a:t>
            </a:r>
            <a:endParaRPr lang="ru-RU" b="0" i="0" dirty="0">
              <a:solidFill>
                <a:srgbClr val="333333"/>
              </a:solidFill>
              <a:effectLst/>
              <a:latin typeface="OpenSansRegular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 cstate="print"/>
          <a:srcRect l="44712" t="39507" r="24374" b="52883"/>
          <a:stretch/>
        </p:blipFill>
        <p:spPr bwMode="auto">
          <a:xfrm>
            <a:off x="457200" y="2210738"/>
            <a:ext cx="8229600" cy="1296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4200" y="1287051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F2E2E"/>
                </a:solidFill>
                <a:latin typeface="OpenSansRegular"/>
              </a:rPr>
              <a:t>3. Восстановление </a:t>
            </a:r>
            <a:r>
              <a:rPr lang="ru-RU" sz="2000" b="1" dirty="0">
                <a:solidFill>
                  <a:srgbClr val="CF2E2E"/>
                </a:solidFill>
                <a:latin typeface="OpenSansRegular"/>
              </a:rPr>
              <a:t>сложных эфиров.</a:t>
            </a:r>
            <a:r>
              <a:rPr lang="ru-RU" sz="2000" dirty="0">
                <a:solidFill>
                  <a:srgbClr val="333333"/>
                </a:solidFill>
                <a:latin typeface="OpenSansRegular"/>
              </a:rPr>
              <a:t> Гидрирование сложных эфиров приводит к образованию </a:t>
            </a:r>
            <a:r>
              <a:rPr lang="ru-RU" sz="2000" dirty="0">
                <a:solidFill>
                  <a:srgbClr val="337AB7"/>
                </a:solidFill>
                <a:latin typeface="OpenSansRegular"/>
                <a:hlinkClick r:id="rId2"/>
              </a:rPr>
              <a:t>спиртов</a:t>
            </a:r>
            <a:r>
              <a:rPr lang="ru-RU" sz="2000" dirty="0">
                <a:solidFill>
                  <a:srgbClr val="333333"/>
                </a:solidFill>
                <a:latin typeface="OpenSansRegular"/>
              </a:rPr>
              <a:t>:</a:t>
            </a:r>
            <a:endParaRPr lang="ru-RU" sz="2000" b="0" i="0" dirty="0">
              <a:solidFill>
                <a:srgbClr val="333333"/>
              </a:solidFill>
              <a:effectLst/>
              <a:latin typeface="OpenSansRegular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3" cstate="print"/>
          <a:srcRect l="44711" t="26655" r="27721" b="59784"/>
          <a:stretch/>
        </p:blipFill>
        <p:spPr bwMode="auto">
          <a:xfrm>
            <a:off x="899592" y="2204864"/>
            <a:ext cx="7128792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7312" y="4599419"/>
            <a:ext cx="8517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F2E2E"/>
                </a:solidFill>
                <a:latin typeface="OpenSansRegular"/>
              </a:rPr>
              <a:t>4. Горение </a:t>
            </a:r>
            <a:r>
              <a:rPr lang="ru-RU" sz="2000" b="1" dirty="0">
                <a:solidFill>
                  <a:srgbClr val="CF2E2E"/>
                </a:solidFill>
                <a:latin typeface="OpenSansRegular"/>
              </a:rPr>
              <a:t>сложных эфиров</a:t>
            </a:r>
            <a:r>
              <a:rPr lang="ru-RU" sz="2000" b="1" dirty="0">
                <a:solidFill>
                  <a:srgbClr val="333333"/>
                </a:solidFill>
                <a:latin typeface="OpenSansRegular"/>
              </a:rPr>
              <a:t> </a:t>
            </a:r>
            <a:r>
              <a:rPr lang="ru-RU" sz="2000" dirty="0">
                <a:solidFill>
                  <a:srgbClr val="333333"/>
                </a:solidFill>
                <a:latin typeface="OpenSansRegular"/>
              </a:rPr>
              <a:t>происходит с образованием углекислого газа и воды:</a:t>
            </a:r>
            <a:endParaRPr lang="ru-RU" sz="2000" b="0" i="0" dirty="0">
              <a:solidFill>
                <a:srgbClr val="333333"/>
              </a:solidFill>
              <a:effectLst/>
              <a:latin typeface="OpenSansRegular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4" cstate="print"/>
          <a:srcRect l="39979" t="65729" r="40687" b="31941"/>
          <a:stretch/>
        </p:blipFill>
        <p:spPr bwMode="auto">
          <a:xfrm>
            <a:off x="1434002" y="5517232"/>
            <a:ext cx="6383052" cy="504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Нахождение в природе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/>
          <a:srcRect l="45429" t="28904" r="28778" b="34670"/>
          <a:stretch/>
        </p:blipFill>
        <p:spPr bwMode="auto">
          <a:xfrm>
            <a:off x="611560" y="1772816"/>
            <a:ext cx="4536504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120" y="2852936"/>
            <a:ext cx="3059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Circe"/>
              </a:rPr>
              <a:t>Сложные эфиры входят в состав эфирных масел многих растений и фруктов, придавая им специфический приятный </a:t>
            </a:r>
            <a:r>
              <a:rPr lang="ru-RU" dirty="0" smtClean="0">
                <a:solidFill>
                  <a:srgbClr val="333333"/>
                </a:solidFill>
                <a:latin typeface="Circe"/>
              </a:rPr>
              <a:t>запах.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5023" y="2269371"/>
            <a:ext cx="74888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СН</a:t>
            </a:r>
            <a:r>
              <a:rPr lang="ru-RU" sz="2400" baseline="-25000" dirty="0"/>
              <a:t>3</a:t>
            </a:r>
            <a:r>
              <a:rPr lang="ru-RU" sz="2400" dirty="0"/>
              <a:t>СООСН=СН</a:t>
            </a:r>
            <a:r>
              <a:rPr lang="ru-RU" sz="2400" baseline="-25000" dirty="0"/>
              <a:t>2</a:t>
            </a:r>
            <a:r>
              <a:rPr lang="ru-RU" sz="2400" dirty="0"/>
              <a:t> </a:t>
            </a:r>
            <a:r>
              <a:rPr lang="ru-RU" sz="2400" dirty="0" smtClean="0"/>
              <a:t>+ </a:t>
            </a:r>
            <a:r>
              <a:rPr lang="en-US" sz="2400" dirty="0"/>
              <a:t>Br</a:t>
            </a:r>
            <a:r>
              <a:rPr lang="en-US" sz="2400" baseline="-25000" dirty="0"/>
              <a:t>2</a:t>
            </a:r>
            <a:r>
              <a:rPr lang="en-US" sz="2400" dirty="0"/>
              <a:t> → Br-CH</a:t>
            </a:r>
            <a:r>
              <a:rPr lang="en-US" sz="2400" baseline="-25000" dirty="0"/>
              <a:t>2</a:t>
            </a:r>
            <a:r>
              <a:rPr lang="en-US" sz="2400" dirty="0"/>
              <a:t>-C H(Br</a:t>
            </a:r>
            <a:r>
              <a:rPr lang="en-US" sz="2400" dirty="0" smtClean="0"/>
              <a:t>)-CH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-COOH</a:t>
            </a:r>
            <a:endParaRPr lang="ru-RU" sz="2400" dirty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1545759"/>
            <a:ext cx="5663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F2E2E"/>
                </a:solidFill>
                <a:latin typeface="OpenSansRegular"/>
              </a:rPr>
              <a:t>5. Присоединение галогенов (галогенирование)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9016" y="2776486"/>
            <a:ext cx="2797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/>
              <a:t>виниловыйй</a:t>
            </a:r>
            <a:r>
              <a:rPr lang="ru-RU" sz="1200" dirty="0" smtClean="0"/>
              <a:t> </a:t>
            </a:r>
            <a:r>
              <a:rPr lang="ru-RU" sz="1200" dirty="0"/>
              <a:t>эфир уксусной </a:t>
            </a:r>
            <a:r>
              <a:rPr lang="ru-RU" sz="1200" dirty="0" smtClean="0"/>
              <a:t>кислоты 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99591" y="3339419"/>
            <a:ext cx="7344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>Реакция возможна при наличии в молекуле двойных связей. Атомы галогенов присоединяются к местам разрыва </a:t>
            </a:r>
            <a:r>
              <a:rPr lang="ru-RU" dirty="0" smtClean="0">
                <a:solidFill>
                  <a:srgbClr val="333333"/>
                </a:solidFill>
                <a:latin typeface="Verdana" panose="020B0604030504040204" pitchFamily="34" charset="0"/>
              </a:rPr>
              <a:t>связей.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Строение молекул жиров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305342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      Жиры </a:t>
            </a:r>
            <a:r>
              <a:rPr lang="ru-RU" sz="2000" dirty="0" smtClean="0"/>
              <a:t>являются сложными эфирами, образованными высшими одноосновными карбоновыми кислотами, главным образом пальмитиновой, стеариновой (насыщенные кислоты) и олеиновой (ненасыщенная кислота) и трехатомным спиртом — глицерином. Общее название таких соединений — </a:t>
            </a:r>
            <a:r>
              <a:rPr lang="ru-RU" sz="2000" dirty="0" err="1" smtClean="0">
                <a:solidFill>
                  <a:srgbClr val="FF0000"/>
                </a:solidFill>
              </a:rPr>
              <a:t>триглицериды</a:t>
            </a:r>
            <a:r>
              <a:rPr lang="ru-RU" sz="2000" dirty="0" smtClean="0"/>
              <a:t>. Природные жиры представляют собой не индивидуальное вещество, а смесь различных </a:t>
            </a:r>
            <a:r>
              <a:rPr lang="ru-RU" sz="2000" dirty="0" err="1" smtClean="0"/>
              <a:t>триглицеридов</a:t>
            </a:r>
            <a:r>
              <a:rPr lang="ru-RU" sz="2000" dirty="0" smtClean="0"/>
              <a:t>. Образование одного из </a:t>
            </a:r>
            <a:r>
              <a:rPr lang="ru-RU" sz="2000" dirty="0" err="1" smtClean="0"/>
              <a:t>триглицеридов</a:t>
            </a:r>
            <a:r>
              <a:rPr lang="ru-RU" sz="2000" dirty="0" smtClean="0"/>
              <a:t>, например </a:t>
            </a:r>
            <a:r>
              <a:rPr lang="ru-RU" sz="2000" dirty="0" err="1" smtClean="0"/>
              <a:t>триглицерида</a:t>
            </a:r>
            <a:r>
              <a:rPr lang="ru-RU" sz="2000" dirty="0" smtClean="0"/>
              <a:t> стеариновой кислоты, можно </a:t>
            </a:r>
            <a:r>
              <a:rPr lang="ru-RU" sz="2000" smtClean="0"/>
              <a:t>изобразить </a:t>
            </a:r>
            <a:r>
              <a:rPr lang="ru-RU" sz="2000" smtClean="0"/>
              <a:t>уравнением.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30474" t="58280" r="24550" b="18472"/>
          <a:stretch>
            <a:fillRect/>
          </a:stretch>
        </p:blipFill>
        <p:spPr bwMode="auto">
          <a:xfrm>
            <a:off x="683568" y="4077072"/>
            <a:ext cx="77768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697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Строение молекул жиров</a:t>
            </a:r>
            <a:endParaRPr lang="ru-RU" sz="44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 cstate="print"/>
          <a:srcRect l="42570" t="52359" r="26918" b="18140"/>
          <a:stretch/>
        </p:blipFill>
        <p:spPr bwMode="auto">
          <a:xfrm>
            <a:off x="755576" y="1412776"/>
            <a:ext cx="7776864" cy="4896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6697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Физические свойства</a:t>
            </a: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жиров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443841"/>
            <a:ext cx="77768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    Все </a:t>
            </a:r>
            <a:r>
              <a:rPr lang="ru-RU" sz="2400" dirty="0" smtClean="0"/>
              <a:t>жиры легче воды и в ней нерастворимы. Они хорошо растворяются в бензине, эфире, </a:t>
            </a:r>
            <a:r>
              <a:rPr lang="ru-RU" sz="2400" dirty="0" err="1" smtClean="0"/>
              <a:t>тетрахлориде</a:t>
            </a:r>
            <a:r>
              <a:rPr lang="ru-RU" sz="2400" dirty="0" smtClean="0"/>
              <a:t> углерода, сероуглероде, дихлорэтане и других растворителях. Хорошо впитываются бумагой и кожей. Жиры содержатся во всех растениях и животных. Жидкие жиры обычно называются маслами. </a:t>
            </a:r>
            <a:r>
              <a:rPr lang="ru-RU" sz="2400" dirty="0" smtClean="0">
                <a:solidFill>
                  <a:srgbClr val="FF0000"/>
                </a:solidFill>
              </a:rPr>
              <a:t>Твердые жиры </a:t>
            </a:r>
            <a:r>
              <a:rPr lang="ru-RU" sz="2400" dirty="0" smtClean="0"/>
              <a:t>(говяжий , бараний и др.) </a:t>
            </a:r>
            <a:r>
              <a:rPr lang="ru-RU" sz="2400" dirty="0" smtClean="0"/>
              <a:t>состоят главным </a:t>
            </a:r>
            <a:r>
              <a:rPr lang="ru-RU" sz="2400" dirty="0" smtClean="0"/>
              <a:t>образом из </a:t>
            </a:r>
            <a:r>
              <a:rPr lang="ru-RU" sz="2400" dirty="0" err="1" smtClean="0"/>
              <a:t>триглицеридов</a:t>
            </a:r>
            <a:r>
              <a:rPr lang="ru-RU" sz="2400" dirty="0" smtClean="0"/>
              <a:t> предельных (твердых) кислот, </a:t>
            </a:r>
            <a:r>
              <a:rPr lang="ru-RU" sz="2400" dirty="0" smtClean="0">
                <a:solidFill>
                  <a:srgbClr val="FF0000"/>
                </a:solidFill>
              </a:rPr>
              <a:t>жидкие </a:t>
            </a:r>
            <a:r>
              <a:rPr lang="ru-RU" sz="2400" dirty="0" smtClean="0"/>
              <a:t>(подсолнечное масло и др.) — из </a:t>
            </a:r>
            <a:r>
              <a:rPr lang="ru-RU" sz="2400" dirty="0" err="1" smtClean="0"/>
              <a:t>триглицеридов</a:t>
            </a:r>
            <a:r>
              <a:rPr lang="ru-RU" sz="2400" dirty="0" smtClean="0"/>
              <a:t> непредельных (жидких) кислот.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6697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348880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   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124744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 Жидкие </a:t>
            </a:r>
            <a:r>
              <a:rPr lang="ru-RU" sz="2400" dirty="0" smtClean="0"/>
              <a:t>жиры превращаются в твердые путем реакции </a:t>
            </a:r>
            <a:r>
              <a:rPr lang="ru-RU" sz="2400" dirty="0" smtClean="0">
                <a:solidFill>
                  <a:srgbClr val="FF0000"/>
                </a:solidFill>
              </a:rPr>
              <a:t>гидрогенизации.</a:t>
            </a:r>
            <a:r>
              <a:rPr lang="ru-RU" sz="2400" dirty="0" smtClean="0"/>
              <a:t> Водород присоединяется по месту разрыва двойной связи в углеводородных радикалах молекул жиров:</a:t>
            </a:r>
            <a:endParaRPr lang="ru-RU" sz="2400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30304" t="51911" r="23311" b="13648"/>
          <a:stretch>
            <a:fillRect/>
          </a:stretch>
        </p:blipFill>
        <p:spPr bwMode="auto">
          <a:xfrm>
            <a:off x="539552" y="2854064"/>
            <a:ext cx="8064895" cy="345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348880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   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2" cstate="print"/>
          <a:srcRect l="41633" t="51883" r="27051" b="29086"/>
          <a:stretch/>
        </p:blipFill>
        <p:spPr bwMode="auto">
          <a:xfrm>
            <a:off x="827584" y="2924944"/>
            <a:ext cx="7704856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1268760"/>
            <a:ext cx="7920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  Важное </a:t>
            </a:r>
            <a:r>
              <a:rPr lang="ru-RU" sz="2000" dirty="0" smtClean="0"/>
              <a:t>химическое свойство жиров, как и всех сложных эфиров, — способность подвергаться гидролизу (омылению). Гидролиз легко протекает при нагревании в присутствии катализаторов — кислот, щелочей, оксидов магния, кальция, цинка: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500" dirty="0" smtClean="0">
                <a:solidFill>
                  <a:schemeClr val="bg2">
                    <a:lumMod val="50000"/>
                  </a:schemeClr>
                </a:solidFill>
              </a:rPr>
              <a:t>Химические свойства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348880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   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268760"/>
            <a:ext cx="7920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  Реакция </a:t>
            </a:r>
            <a:r>
              <a:rPr lang="ru-RU" sz="2000" dirty="0" smtClean="0"/>
              <a:t>гидролиза жиров обратима. Однако при участии щелочей она доходит практически до конца — щелочи превращают образующиеся кислоты в соли и тем самым устраняют возможность взаимодействия кислот с глицерином (обратную реакцию).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34742" t="46815" r="29597" b="36306"/>
          <a:stretch>
            <a:fillRect/>
          </a:stretch>
        </p:blipFill>
        <p:spPr bwMode="auto">
          <a:xfrm>
            <a:off x="683568" y="3147236"/>
            <a:ext cx="7848872" cy="265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bg2">
                    <a:lumMod val="50000"/>
                  </a:schemeClr>
                </a:solidFill>
              </a:rPr>
              <a:t>Применение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4221088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</a:t>
            </a:r>
            <a:r>
              <a:rPr lang="ru-RU" sz="2000" dirty="0" smtClean="0"/>
              <a:t>  </a:t>
            </a:r>
            <a:r>
              <a:rPr lang="ru-RU" sz="2000" dirty="0" smtClean="0">
                <a:solidFill>
                  <a:srgbClr val="FF0000"/>
                </a:solidFill>
              </a:rPr>
              <a:t>Жиры </a:t>
            </a:r>
            <a:r>
              <a:rPr lang="ru-RU" sz="2000" dirty="0" smtClean="0"/>
              <a:t>— необходимая составная часть пищи. Они широко используются в промышленности (получение глицерина, жирных кислот, мыла).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340768"/>
            <a:ext cx="77768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В </a:t>
            </a:r>
            <a:r>
              <a:rPr lang="ru-RU" sz="2000" dirty="0" smtClean="0"/>
              <a:t>конце XIX — начале XX века, когда органический синтез делал свои первые шаги, множество сложных эфиров было синтезировано и испытано фармакологами. Они стали основой таких лекарственных средств, как салол, валидол и др. Как </a:t>
            </a:r>
            <a:r>
              <a:rPr lang="ru-RU" sz="2000" dirty="0" err="1" smtClean="0"/>
              <a:t>местнораздражающее</a:t>
            </a:r>
            <a:r>
              <a:rPr lang="ru-RU" sz="2000" dirty="0" smtClean="0"/>
              <a:t> и обезболивающее средство широко использовался </a:t>
            </a:r>
            <a:r>
              <a:rPr lang="ru-RU" sz="2000" dirty="0" err="1" smtClean="0"/>
              <a:t>метилсалицилат</a:t>
            </a:r>
            <a:r>
              <a:rPr lang="ru-RU" sz="2000" dirty="0" smtClean="0"/>
              <a:t>, в настоящее время практически вытесненный более эффективными средствами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   Сложные </a:t>
            </a:r>
            <a:r>
              <a:rPr lang="ru-RU" sz="2000" dirty="0" smtClean="0">
                <a:solidFill>
                  <a:srgbClr val="FF0000"/>
                </a:solidFill>
              </a:rPr>
              <a:t>эфиры </a:t>
            </a:r>
            <a:r>
              <a:rPr lang="ru-RU" sz="2000" dirty="0" smtClean="0"/>
              <a:t>широко используются в качестве растворителей, пластификаторов, </a:t>
            </a:r>
            <a:r>
              <a:rPr lang="ru-RU" sz="2000" dirty="0" err="1" smtClean="0"/>
              <a:t>ароматизаторов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071678"/>
            <a:ext cx="8305800" cy="1285884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chemeClr val="bg2">
                    <a:lumMod val="25000"/>
                  </a:schemeClr>
                </a:solidFill>
              </a:rPr>
              <a:t>Спасибо за внимание!</a:t>
            </a:r>
            <a:endParaRPr lang="ru-RU" sz="6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25111" t="15504" r="21849" b="217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Нахождение в природе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l="38148" t="60683" r="22500" b="11477"/>
          <a:stretch/>
        </p:blipFill>
        <p:spPr bwMode="auto">
          <a:xfrm>
            <a:off x="693912" y="1484784"/>
            <a:ext cx="7776864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26795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Нахождение в природе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80728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   В </a:t>
            </a:r>
            <a:r>
              <a:rPr lang="ru-RU" sz="2400" dirty="0"/>
              <a:t>значительных количествах сложные эфиры   представлены в природе восками. Основа природных </a:t>
            </a:r>
            <a:r>
              <a:rPr lang="ru-RU" sz="2400" dirty="0">
                <a:solidFill>
                  <a:srgbClr val="FF0000"/>
                </a:solidFill>
              </a:rPr>
              <a:t>восков </a:t>
            </a:r>
            <a:r>
              <a:rPr lang="ru-RU" sz="2400" dirty="0"/>
              <a:t>- эфиры высших одноосновных кислот и высших одноатомных спиртов. Например, пчелиный воск содержит сложный эфир пальмитиновой кислоты и </a:t>
            </a:r>
            <a:r>
              <a:rPr lang="ru-RU" sz="2400" dirty="0" err="1"/>
              <a:t>мирицилового</a:t>
            </a:r>
            <a:r>
              <a:rPr lang="ru-RU" sz="2400" dirty="0"/>
              <a:t> спирта (</a:t>
            </a:r>
            <a:r>
              <a:rPr lang="ru-RU" sz="2400" dirty="0" err="1"/>
              <a:t>мирицилпальмитат</a:t>
            </a:r>
            <a:r>
              <a:rPr lang="ru-RU" sz="2400" dirty="0"/>
              <a:t>):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50373" t="45930" r="33470" b="47886"/>
          <a:stretch/>
        </p:blipFill>
        <p:spPr bwMode="auto">
          <a:xfrm>
            <a:off x="5436096" y="3356992"/>
            <a:ext cx="2999705" cy="504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 cstate="print"/>
          <a:srcRect l="59043" t="13805" r="2958" b="42650"/>
          <a:stretch/>
        </p:blipFill>
        <p:spPr bwMode="auto">
          <a:xfrm>
            <a:off x="683568" y="3933056"/>
            <a:ext cx="3816424" cy="2264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 cstate="print"/>
          <a:srcRect l="58634" t="14756" r="3473" b="37158"/>
          <a:stretch/>
        </p:blipFill>
        <p:spPr bwMode="auto">
          <a:xfrm>
            <a:off x="4716016" y="3933056"/>
            <a:ext cx="3981128" cy="2264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Нахождение в природе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340768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Жиры. </a:t>
            </a:r>
            <a:r>
              <a:rPr lang="ru-RU" sz="2400" dirty="0" smtClean="0"/>
              <a:t>Жидкие (масла) и твёрдые вещества, содержащие от девяти до 19 атомов углерода. Состоят из глицерина и остатков карбоновых (жирных) кислот.</a:t>
            </a:r>
          </a:p>
          <a:p>
            <a:pPr algn="just"/>
            <a:r>
              <a:rPr lang="ru-RU" sz="2400" dirty="0" smtClean="0"/>
              <a:t>Оливковое масло – смесь глицерина с остатками пальмитиновой, стеариновой, олеиновой, </a:t>
            </a:r>
            <a:r>
              <a:rPr lang="ru-RU" sz="2400" dirty="0" err="1" smtClean="0"/>
              <a:t>линолевой</a:t>
            </a:r>
            <a:r>
              <a:rPr lang="ru-RU" sz="2400" dirty="0" smtClean="0"/>
              <a:t> кислот</a:t>
            </a:r>
            <a:endParaRPr lang="ru-RU" sz="2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55848" t="26752" r="7536" b="21656"/>
          <a:stretch>
            <a:fillRect/>
          </a:stretch>
        </p:blipFill>
        <p:spPr bwMode="auto">
          <a:xfrm>
            <a:off x="2123728" y="3284984"/>
            <a:ext cx="51125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75240" cy="936104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bg2">
                    <a:lumMod val="50000"/>
                  </a:schemeClr>
                </a:solidFill>
              </a:rPr>
              <a:t>Классификация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63359" t="24308" r="28820" b="56038"/>
          <a:stretch>
            <a:fillRect/>
          </a:stretch>
        </p:blipFill>
        <p:spPr bwMode="auto">
          <a:xfrm flipH="1">
            <a:off x="7847856" y="4941168"/>
            <a:ext cx="129614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1376515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1. </a:t>
            </a:r>
            <a:r>
              <a:rPr lang="ru-RU" sz="2000" b="1" dirty="0" smtClean="0"/>
              <a:t>Сложные эфиры, образованные низшими карбоновыми кислотами и спиртами.</a:t>
            </a:r>
            <a:r>
              <a:rPr lang="ru-RU" sz="2000" b="1" dirty="0">
                <a:solidFill>
                  <a:srgbClr val="333333"/>
                </a:solidFill>
                <a:latin typeface="Verdana" panose="020B0604030504040204" pitchFamily="34" charset="0"/>
              </a:rPr>
              <a:t> </a:t>
            </a:r>
            <a:r>
              <a:rPr lang="ru-RU" sz="2000" dirty="0"/>
              <a:t>Ф</a:t>
            </a:r>
            <a:r>
              <a:rPr lang="ru-RU" sz="2000" dirty="0" smtClean="0"/>
              <a:t>руктовые </a:t>
            </a:r>
            <a:r>
              <a:rPr lang="ru-RU" sz="2000" dirty="0"/>
              <a:t>эфиры – жидкости, содержащие не более восьми атомов </a:t>
            </a:r>
            <a:r>
              <a:rPr lang="ru-RU" sz="2000" dirty="0" smtClean="0"/>
              <a:t>углерода. </a:t>
            </a:r>
            <a:r>
              <a:rPr lang="ru-RU" sz="2000" b="1" dirty="0" smtClean="0"/>
              <a:t> </a:t>
            </a:r>
            <a:r>
              <a:rPr lang="ru-RU" sz="2000" dirty="0" smtClean="0"/>
              <a:t>Например, этилацетат, </a:t>
            </a:r>
            <a:r>
              <a:rPr lang="ru-RU" sz="2000" dirty="0" err="1" smtClean="0"/>
              <a:t>метилпропионат</a:t>
            </a:r>
            <a:r>
              <a:rPr lang="ru-RU" sz="2000" dirty="0" smtClean="0"/>
              <a:t>, </a:t>
            </a:r>
            <a:r>
              <a:rPr lang="ru-RU" sz="2000" dirty="0" err="1" smtClean="0"/>
              <a:t>пропилформиат</a:t>
            </a:r>
            <a:r>
              <a:rPr lang="ru-RU" sz="2000" dirty="0" smtClean="0"/>
              <a:t>: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 l="17035" t="58280" r="36931" b="22293"/>
          <a:stretch>
            <a:fillRect/>
          </a:stretch>
        </p:blipFill>
        <p:spPr bwMode="auto">
          <a:xfrm>
            <a:off x="683568" y="2852936"/>
            <a:ext cx="7704856" cy="198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 rotWithShape="1">
          <a:blip r:embed="rId4" cstate="print"/>
          <a:srcRect l="40828" t="31653" r="25178" b="36939"/>
          <a:stretch/>
        </p:blipFill>
        <p:spPr bwMode="auto">
          <a:xfrm>
            <a:off x="3059832" y="4833413"/>
            <a:ext cx="3240360" cy="18492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7524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Классификация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63359" t="24308" r="28820" b="56038"/>
          <a:stretch>
            <a:fillRect/>
          </a:stretch>
        </p:blipFill>
        <p:spPr bwMode="auto">
          <a:xfrm flipH="1">
            <a:off x="8172400" y="5517232"/>
            <a:ext cx="68458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5536" y="980728"/>
            <a:ext cx="842493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2. </a:t>
            </a:r>
            <a:r>
              <a:rPr lang="ru-RU" sz="2000" b="1" dirty="0" smtClean="0"/>
              <a:t>Сложные эфиры, образованные высшими карбоновыми кислотами и высшими одноосновными спиртами (</a:t>
            </a:r>
            <a:r>
              <a:rPr lang="ru-RU" sz="2000" b="1" dirty="0" smtClean="0">
                <a:solidFill>
                  <a:srgbClr val="FF0000"/>
                </a:solidFill>
              </a:rPr>
              <a:t>воски</a:t>
            </a:r>
            <a:r>
              <a:rPr lang="ru-RU" sz="2000" b="1" dirty="0" smtClean="0"/>
              <a:t>)</a:t>
            </a:r>
            <a:r>
              <a:rPr lang="ru-RU" sz="2000" dirty="0" smtClean="0"/>
              <a:t>.</a:t>
            </a:r>
            <a:r>
              <a:rPr lang="ru-RU" b="1" dirty="0"/>
              <a:t> </a:t>
            </a:r>
            <a:endParaRPr lang="ru-RU" b="1" dirty="0" smtClean="0"/>
          </a:p>
          <a:p>
            <a:pPr algn="just"/>
            <a:r>
              <a:rPr lang="ru-RU" b="1" dirty="0" smtClean="0"/>
              <a:t>Воски</a:t>
            </a:r>
            <a:r>
              <a:rPr lang="ru-RU" b="1" dirty="0"/>
              <a:t> </a:t>
            </a:r>
            <a:r>
              <a:rPr lang="ru-RU" dirty="0"/>
              <a:t>– твёрдые вещества, включающие 15-45 атомов </a:t>
            </a:r>
            <a:r>
              <a:rPr lang="ru-RU" dirty="0" smtClean="0"/>
              <a:t>углерода.</a:t>
            </a:r>
            <a:endParaRPr lang="ru-RU" sz="2000" dirty="0" smtClean="0"/>
          </a:p>
          <a:p>
            <a:pPr algn="just"/>
            <a:r>
              <a:rPr lang="ru-RU" sz="2000" b="1" dirty="0" smtClean="0">
                <a:solidFill>
                  <a:srgbClr val="FF0000"/>
                </a:solidFill>
              </a:rPr>
              <a:t>Воски</a:t>
            </a:r>
            <a:r>
              <a:rPr lang="ru-RU" sz="2000" dirty="0" smtClean="0">
                <a:solidFill>
                  <a:srgbClr val="FF0000"/>
                </a:solidFill>
              </a:rPr>
              <a:t> делятся на: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Растительные, </a:t>
            </a:r>
            <a:r>
              <a:rPr lang="ru-RU" sz="2000" dirty="0" smtClean="0"/>
              <a:t>например, пальмовый воск, японский воск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Животные, </a:t>
            </a:r>
            <a:r>
              <a:rPr lang="ru-RU" sz="2000" dirty="0" smtClean="0"/>
              <a:t>например, пчелиный воск, шерстяной (шерстный) воск – ланолин, кожное сало, ушная сера.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Ископаемые</a:t>
            </a:r>
            <a:r>
              <a:rPr lang="ru-RU" sz="2000" dirty="0" smtClean="0"/>
              <a:t>,  например, торфяной воск, буроугольный воск (</a:t>
            </a:r>
            <a:r>
              <a:rPr lang="ru-RU" sz="2000" dirty="0" err="1" smtClean="0"/>
              <a:t>монтан-воск</a:t>
            </a:r>
            <a:r>
              <a:rPr lang="ru-RU" sz="2000" dirty="0" smtClean="0"/>
              <a:t>) горный, воск (озокерит).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Синтетические</a:t>
            </a:r>
            <a:r>
              <a:rPr lang="ru-RU" sz="2000" dirty="0" smtClean="0"/>
              <a:t>, например, канифоль — хрупкая стекловидная прозрачная масса.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7524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Классификация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63359" t="24308" r="28820" b="56038"/>
          <a:stretch>
            <a:fillRect/>
          </a:stretch>
        </p:blipFill>
        <p:spPr bwMode="auto">
          <a:xfrm flipH="1">
            <a:off x="8172400" y="5517232"/>
            <a:ext cx="68458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21527" t="59873" r="43195" b="21019"/>
          <a:stretch>
            <a:fillRect/>
          </a:stretch>
        </p:blipFill>
        <p:spPr bwMode="auto">
          <a:xfrm>
            <a:off x="760748" y="2249320"/>
            <a:ext cx="7632848" cy="240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93912" y="1208198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Например, пчелиный воск – сложный эфир пальмитиновой кислоты и </a:t>
            </a:r>
            <a:r>
              <a:rPr lang="ru-RU" dirty="0" err="1" smtClean="0"/>
              <a:t>мирицилового</a:t>
            </a:r>
            <a:r>
              <a:rPr lang="ru-RU" dirty="0" smtClean="0"/>
              <a:t> спирта; кашалотовый воск (спермацет) сложный эфир пальмитиновой кислоты и </a:t>
            </a:r>
            <a:r>
              <a:rPr lang="ru-RU" dirty="0" err="1" smtClean="0"/>
              <a:t>цетилового</a:t>
            </a:r>
            <a:r>
              <a:rPr lang="ru-RU" dirty="0" smtClean="0"/>
              <a:t> спирта: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/>
          <a:srcRect l="83737" t="41960" r="6739" b="45625"/>
          <a:stretch/>
        </p:blipFill>
        <p:spPr bwMode="auto">
          <a:xfrm>
            <a:off x="5220072" y="4682534"/>
            <a:ext cx="2520280" cy="1914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 cstate="print"/>
          <a:srcRect l="83005" t="26181" r="6409" b="59162"/>
          <a:stretch/>
        </p:blipFill>
        <p:spPr bwMode="auto">
          <a:xfrm>
            <a:off x="539552" y="4567915"/>
            <a:ext cx="3744416" cy="2029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4">
      <a:dk1>
        <a:sysClr val="windowText" lastClr="000000"/>
      </a:dk1>
      <a:lt1>
        <a:sysClr val="window" lastClr="FFFFFF"/>
      </a:lt1>
      <a:dk2>
        <a:srgbClr val="6ADAFA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3582</TotalTime>
  <Words>752</Words>
  <Application>Microsoft Office PowerPoint</Application>
  <PresentationFormat>Экран (4:3)</PresentationFormat>
  <Paragraphs>141</Paragraphs>
  <Slides>38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 В.Ф.Войно-Ясенецкого"  Министерства здравоохранения Российской Федерации Фармацевтический колледж</vt:lpstr>
      <vt:lpstr>План лекции</vt:lpstr>
      <vt:lpstr>           Нахождение в природе</vt:lpstr>
      <vt:lpstr>           Нахождение в природе</vt:lpstr>
      <vt:lpstr>   Нахождение в природе</vt:lpstr>
      <vt:lpstr>Нахождение в природе </vt:lpstr>
      <vt:lpstr>Классификация</vt:lpstr>
      <vt:lpstr>Классификация</vt:lpstr>
      <vt:lpstr>Классификация</vt:lpstr>
      <vt:lpstr>Классификация</vt:lpstr>
      <vt:lpstr>Определение. Общая формула.</vt:lpstr>
      <vt:lpstr>Номенклатура систематическая</vt:lpstr>
      <vt:lpstr>Номенклатура </vt:lpstr>
      <vt:lpstr>Номенклатура </vt:lpstr>
      <vt:lpstr>  Изомерия структурная</vt:lpstr>
      <vt:lpstr>Изомерия структурная </vt:lpstr>
      <vt:lpstr>Изомерия </vt:lpstr>
      <vt:lpstr>Изомерия </vt:lpstr>
      <vt:lpstr>Изомерия </vt:lpstr>
      <vt:lpstr>Строение</vt:lpstr>
      <vt:lpstr>Физические свойства</vt:lpstr>
      <vt:lpstr>Способы получения </vt:lpstr>
      <vt:lpstr>Способы получения</vt:lpstr>
      <vt:lpstr>Способы получения</vt:lpstr>
      <vt:lpstr>Способы получения</vt:lpstr>
      <vt:lpstr>Способы получения</vt:lpstr>
      <vt:lpstr>Химические свойства</vt:lpstr>
      <vt:lpstr>Химические свойства</vt:lpstr>
      <vt:lpstr>Химические свойства</vt:lpstr>
      <vt:lpstr>Химические свойства</vt:lpstr>
      <vt:lpstr>Строение молекул жиров</vt:lpstr>
      <vt:lpstr>Строение молекул жиров</vt:lpstr>
      <vt:lpstr>Физические свойства жиров</vt:lpstr>
      <vt:lpstr>Химические свойства</vt:lpstr>
      <vt:lpstr>Химические свойства</vt:lpstr>
      <vt:lpstr>Химические свойства</vt:lpstr>
      <vt:lpstr>Применение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В.Ф.Войно-Ясенецкого" Министерства здравоохранения Российской Федерации Фармацевтический колледж</dc:title>
  <dc:creator>пк</dc:creator>
  <cp:lastModifiedBy>Дмитрий</cp:lastModifiedBy>
  <cp:revision>187</cp:revision>
  <dcterms:created xsi:type="dcterms:W3CDTF">2017-11-09T13:44:46Z</dcterms:created>
  <dcterms:modified xsi:type="dcterms:W3CDTF">2021-03-28T14:52:27Z</dcterms:modified>
</cp:coreProperties>
</file>