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96" r:id="rId9"/>
    <p:sldId id="260" r:id="rId10"/>
    <p:sldId id="261" r:id="rId11"/>
    <p:sldId id="262" r:id="rId12"/>
    <p:sldId id="263" r:id="rId13"/>
    <p:sldId id="264" r:id="rId14"/>
    <p:sldId id="281" r:id="rId15"/>
    <p:sldId id="282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0" r:id="rId24"/>
    <p:sldId id="304" r:id="rId25"/>
    <p:sldId id="305" r:id="rId26"/>
    <p:sldId id="306" r:id="rId27"/>
    <p:sldId id="307" r:id="rId28"/>
    <p:sldId id="309" r:id="rId29"/>
    <p:sldId id="308" r:id="rId30"/>
    <p:sldId id="310" r:id="rId31"/>
    <p:sldId id="311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6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7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8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1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2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3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4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5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6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2576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1450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29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25963" cy="33829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03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9731" name="Text Box 34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257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71450" algn="r" eaLnBrk="1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1D2DFD-5926-426C-9BEE-EEB9509FC1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5D9FA7-C93E-459F-91D4-360F5C1D23C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CFC427-C245-4438-86A6-11EAFD1F1C6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28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A46661-B724-42AE-933F-737F05406A2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0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4F7C-FDAA-494A-BC9E-B30B60A5E9C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97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B5FFF-8FB4-40D4-87E9-AA8183FAFFB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93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3E650-F366-4228-9381-FB30E2855A2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30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C44A0B-E253-4B1B-9016-EF331A75D51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2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4EA7F4-FF69-4957-9EE5-4B146C62344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175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6C825-79B2-435E-B32E-67C3F8913CC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9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35A41F-F2E9-4370-B06C-85A08ABAC9F3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FB0823-8CD7-4C4C-BADF-6A41D5A1718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1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1342887-853F-4A6F-A954-5781A3B30F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D355827-ACC8-495A-9809-01FAEFE8777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350D0C1-14A0-4EE6-B6F6-E9F16928675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C341627-BC61-46EF-9271-ACB76FF0398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A1A1F23-A06B-4B9E-BA2F-7C3D83F36F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16FB9FB-2316-4949-BDC2-78591F337A2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AD6F947-A1E8-4593-AEB9-870A72A34D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297ED4B-EB1E-4B4A-8645-D9BB15A08C1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1F3D00E-E1FB-46D5-8C56-A0D8FAA194A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6958599-67C2-4BA9-BEBC-4C35AB351FB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7ADB334-D596-4CB0-8DEC-2F894084ED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5013" cy="34083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EAD7899-1C4D-4078-A6EB-86D84ADB1B0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3C3E7F9-3A43-4D87-8765-1EAC243D03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5013" cy="34083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DA77C6F-F683-4AEB-9128-AACC65F3C0D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FC67A41-6E3A-4FEF-B7F5-5896A8AD2E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2085CFE-E4F5-4D6E-BD51-F1D6F234CAF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FAE1CE8-B098-4A3D-8A52-3E5D1EFC293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20FD8C2-62FD-4CE6-9DC5-6EFB799AF6C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5BAE326-3414-4D3B-9E36-D0A2B2E639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A89DE72-F5BB-4292-8FE6-226F9916E84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F3392A0-D7A2-4993-9403-08A106E17B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14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321690-8ECD-4EFB-83DF-F8B40FA2918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7D399-1EC6-41E0-8C9E-68CAE67128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9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FA92B-D900-4840-995D-53DC43A8B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87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457200"/>
            <a:ext cx="20447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86463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84AA9-8104-4C22-896B-627B5583C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EEAEB-9DAE-40C1-96C9-9ABE95D2C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62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E7C96-4D3A-4583-9D22-0C75500D7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05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978C8-3C98-4907-B7D1-6EA54257DE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14788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81200"/>
            <a:ext cx="4016375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A087-FAED-4122-946D-B281C9A0B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0CDBA-63B9-4CC9-B277-78DBCC61E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6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9C591-1213-414E-8497-8D32ABEA7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91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E90D0-E8D9-4A21-B611-555B134C8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06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B9802-A36F-4494-8672-8B88C1E53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3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DA51F-17DD-4972-B543-9B84A8A4E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33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38084-FE49-463E-9510-744765A637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5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023D-FD3E-444F-A259-FE293AC757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16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457200"/>
            <a:ext cx="20447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86463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EB31B-B2A2-402D-A4BE-C11FADF49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56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7C313-17F4-4232-B6E0-69A1C9CB0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917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32F0-4BE7-4F7D-ADBA-559C217EF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86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1B668-7123-43A3-BA16-28FC7F7D8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59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9075" cy="4505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3823B-F74B-464D-A733-C6ADEFDA0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475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8904E-2522-4AAE-886E-F52DED711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6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F14E-77B6-46AC-88F1-D174CEBC5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55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6D1DF-E620-42EF-950E-7E1A8D440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50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05A2D-18A1-4D8B-B059-B73620E578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041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AABB6-DA44-4509-A23D-E0CDE1AF9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51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EC110-44AD-4B32-AEC0-E3970A9C0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189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DF693-ED81-41E8-BE28-F274D9509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42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51050" cy="5830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5513" cy="5830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02478-0A48-4FCA-9384-1D6534017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89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0247E-A83D-4743-95CA-1897E49AD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1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1D9B7-14BA-4507-BBC6-20988DFE0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245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EE2A8-0C47-4545-BADB-3FEE85CC8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819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57F31-EAFB-4E8E-B4E2-F73898784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631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C3D63-0B7D-4F2B-A9CD-06379E13B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979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FBA1-CAF2-4A47-BE1A-DFC216B6D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7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14788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81200"/>
            <a:ext cx="4016375" cy="3840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89B5-88AF-4448-8BFB-164778973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824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5784F-4C77-4FD3-8C5D-F48043DFA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63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8D2F-32E1-4D0D-B6DF-079658F2B2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163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A4455-8F2E-4B00-B44E-6B39D7DCE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68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097BF-E457-439A-89E2-138F1A62D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422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4B19-ED37-423A-ACD2-A92DA7405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4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76E3A-3D96-4683-B780-64874DD7A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5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4EE2B-4A1A-4140-AFCD-18990E53C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8A58C-AC75-425B-9187-308B4E406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5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9D047-39F4-463D-868F-E338976F4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80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3D72E-446C-4A0E-AA1C-35339039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5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0875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5119541-F761-4B64-8EB4-F55A7C90F97B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097963" cy="500063"/>
            <a:chOff x="0" y="0"/>
            <a:chExt cx="5731" cy="315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51" cy="3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71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58" cy="60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59" cy="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59" cy="60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57" cy="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60" cy="58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58" cy="5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57" cy="5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8356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835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097963" cy="6811963"/>
            <a:chOff x="0" y="0"/>
            <a:chExt cx="5731" cy="4291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179" cy="42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50" cy="156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777" cy="1960"/>
              <a:chOff x="0" y="672"/>
              <a:chExt cx="1777" cy="1960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34" cy="37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33" cy="37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40" cy="371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39" cy="375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3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40" cy="37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4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39" cy="37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5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38" cy="370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33" cy="370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34" cy="377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39" cy="377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8356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835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0875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fld id="{AABACF86-F228-4E93-B2E4-6AC6BC650F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89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89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29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15.3.18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29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366D5A8-899E-4C4A-BF38-F3DA6466B8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309563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0488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79388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407025" y="496888"/>
            <a:ext cx="3062288" cy="26987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9043988" y="-1588"/>
            <a:ext cx="26987" cy="6207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9024938" y="-1588"/>
            <a:ext cx="7937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915400" y="0"/>
            <a:ext cx="5397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1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46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24.3.18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5625" y="1588"/>
            <a:ext cx="750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F2AC5234-CEE9-4334-AA6E-D3CFFD6A6D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24188" y="1535113"/>
            <a:ext cx="6019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5600" b="1">
                <a:solidFill>
                  <a:srgbClr val="FFFFFF"/>
                </a:solidFill>
                <a:latin typeface="Courier New" panose="02070309020205020404" pitchFamily="49" charset="0"/>
              </a:rPr>
              <a:t>ЭМОЦИИ и ВОЛЯ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84325" y="327025"/>
            <a:ext cx="5759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44475"/>
            <a:ext cx="20161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71888" y="4348163"/>
            <a:ext cx="511175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Практическое </a:t>
            </a:r>
            <a:r>
              <a:rPr lang="ru-RU" altLang="ru-RU" sz="2200" dirty="0" smtClean="0">
                <a:solidFill>
                  <a:srgbClr val="000000"/>
                </a:solidFill>
              </a:rPr>
              <a:t>занятие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Л</a:t>
            </a:r>
            <a:r>
              <a:rPr lang="ru-RU" altLang="ru-RU" sz="2200" dirty="0" smtClean="0">
                <a:solidFill>
                  <a:srgbClr val="000000"/>
                </a:solidFill>
              </a:rPr>
              <a:t>ечебный факультет 1 </a:t>
            </a:r>
            <a:r>
              <a:rPr lang="ru-RU" altLang="ru-RU" sz="2200" dirty="0">
                <a:solidFill>
                  <a:srgbClr val="000000"/>
                </a:solidFill>
              </a:rPr>
              <a:t>курс</a:t>
            </a: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доцент Гуров Виктор Александрович</a:t>
            </a: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endParaRPr lang="ru-RU" altLang="ru-RU" sz="2200" dirty="0">
              <a:solidFill>
                <a:srgbClr val="000000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67000" y="5994400"/>
            <a:ext cx="27336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425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200" dirty="0" smtClean="0">
                <a:solidFill>
                  <a:srgbClr val="000000"/>
                </a:solidFill>
              </a:rPr>
              <a:t>2022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9688"/>
            <a:ext cx="6962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59769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6750"/>
            <a:ext cx="85661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75656" y="414337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444097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743325"/>
            <a:ext cx="20955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66963"/>
            <a:ext cx="2095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185863"/>
            <a:ext cx="2095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120650"/>
            <a:ext cx="2095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92163" y="557213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i="1">
                <a:solidFill>
                  <a:srgbClr val="7E0021"/>
                </a:solidFill>
              </a:rPr>
              <a:t>Удивление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i="1">
              <a:solidFill>
                <a:srgbClr val="7E002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47925" y="5956300"/>
            <a:ext cx="53276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b="1"/>
              <a:t>Вопросительное удивление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/>
              <a:t>«</a:t>
            </a:r>
            <a:r>
              <a:rPr lang="ru-RU" altLang="ru-RU" sz="2000" i="1"/>
              <a:t>Это так?</a:t>
            </a:r>
            <a:r>
              <a:rPr lang="ru-RU" altLang="ru-RU" sz="2000"/>
              <a:t>» или: «</a:t>
            </a:r>
            <a:r>
              <a:rPr lang="ru-RU" altLang="ru-RU" sz="2000" i="1"/>
              <a:t>О, в самом деле?</a:t>
            </a:r>
            <a:r>
              <a:rPr lang="ru-RU" altLang="ru-RU" sz="2000"/>
              <a:t>»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ru-RU" altLang="ru-RU" sz="2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392613" y="4787900"/>
            <a:ext cx="23764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b="1"/>
              <a:t>Изумление 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ru-RU" altLang="ru-RU" sz="2000" i="1"/>
              <a:t>«Что?», «Ах!»..</a:t>
            </a:r>
            <a:r>
              <a:rPr lang="ru-RU" altLang="ru-RU" sz="1100" i="1"/>
              <a:t>.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ru-RU" altLang="ru-RU" sz="1100" i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916738" y="3743325"/>
            <a:ext cx="20843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/>
              <a:t>Ошеломление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b="1"/>
          </a:p>
        </p:txBody>
      </p:sp>
    </p:spTree>
    <p:extLst>
      <p:ext uri="{BB962C8B-B14F-4D97-AF65-F5344CB8AC3E}">
        <p14:creationId xmlns:p14="http://schemas.microsoft.com/office/powerpoint/2010/main" val="367924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02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47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6388"/>
            <a:ext cx="892810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75656" y="188640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1383252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89995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66244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8710612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382738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88566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1159600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2873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39863" y="71438"/>
            <a:ext cx="70564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Эмоциональные мимические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86864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87338" y="360363"/>
            <a:ext cx="82296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2600" dirty="0"/>
              <a:t>Основную мотивационную систему человека образуют 10 базовых эмоций: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интерес,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удовольствие,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удивление,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горе,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гнев,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отвращение,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презрение,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страх,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стыд, </a:t>
            </a:r>
          </a:p>
          <a:p>
            <a:pPr marL="341313" indent="360363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вина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</a:pPr>
            <a:endParaRPr lang="ru-RU" alt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6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15900" y="393700"/>
            <a:ext cx="89709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Значение темы (актуальность изучаемой проблемы):</a:t>
            </a:r>
            <a:r>
              <a:rPr lang="ru-RU" altLang="ru-RU" sz="2400">
                <a:solidFill>
                  <a:srgbClr val="000000"/>
                </a:solidFill>
              </a:rPr>
              <a:t> Наличием тесной связи между эмоциональным состоянием человека и его соматическим и психологическим благополучием определяет актуальность данной темы для будущего врача. Хорошо известно благотворное действие эмоционального состояния на течение болезни. Эмоциональный компонент входит в в структуру как внутренней картины болезни, так и внутренней картины здоровья. Врач должен обладать психологическими знаниями о эмоционально-волевых и мотивационно-потребностных сферах, чтобы создать собственную стратегию саморазвития и самообразования, так и лучше понять переживания пациентов, а также уметь редуцировать отрицательные переживания больных. Умение правильно оценить и контролировать собственные эмоции поможет в ситуациях, требующих принятия быстрого, неординарного решения.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43608" y="746101"/>
            <a:ext cx="70564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Эмоциональные мимические реакции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endParaRPr lang="ru-RU" altLang="ru-RU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1300"/>
            <a:ext cx="23034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5900" y="4608513"/>
            <a:ext cx="30956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Злость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 (гнев)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391341"/>
            <a:ext cx="23034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00450" y="4751388"/>
            <a:ext cx="24479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Печаль</a:t>
            </a:r>
          </a:p>
          <a:p>
            <a:pPr algn="ctr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 (грусть)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655763"/>
            <a:ext cx="22748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35713" y="4751388"/>
            <a:ext cx="2490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Радость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69288" y="6237312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Видео   2м+3Д</a:t>
            </a:r>
          </a:p>
        </p:txBody>
      </p:sp>
    </p:spTree>
    <p:extLst>
      <p:ext uri="{BB962C8B-B14F-4D97-AF65-F5344CB8AC3E}">
        <p14:creationId xmlns:p14="http://schemas.microsoft.com/office/powerpoint/2010/main" val="44982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992888" cy="391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эмоциональное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состояние: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в рабочей тетради в виде:</a:t>
            </a:r>
          </a:p>
          <a:p>
            <a:pPr marL="7112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Радость</a:t>
            </a:r>
          </a:p>
          <a:p>
            <a:pPr marL="7112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</a:p>
          <a:p>
            <a:pPr marL="7112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112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17775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4664"/>
            <a:ext cx="4680519" cy="6203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759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4664"/>
            <a:ext cx="4752528" cy="6143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2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8596"/>
            <a:ext cx="5040559" cy="6439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4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48394"/>
            <a:ext cx="5112568" cy="65096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3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40054"/>
            <a:ext cx="4968552" cy="6523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5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8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50327"/>
            <a:ext cx="4752528" cy="6143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4368" y="54868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6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20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Эмоции: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гнев</a:t>
            </a:r>
            <a:r>
              <a:rPr lang="ru-RU" sz="4400" dirty="0">
                <a:solidFill>
                  <a:schemeClr val="tx1"/>
                </a:solidFill>
              </a:rPr>
              <a:t>,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страх,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отвращение,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удивление,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радость</a:t>
            </a:r>
            <a:r>
              <a:rPr lang="ru-RU" sz="4400" dirty="0">
                <a:solidFill>
                  <a:schemeClr val="tx1"/>
                </a:solidFill>
              </a:rPr>
              <a:t>,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г</a:t>
            </a:r>
            <a:r>
              <a:rPr lang="ru-RU" sz="4400" dirty="0" smtClean="0">
                <a:solidFill>
                  <a:schemeClr val="tx1"/>
                </a:solidFill>
              </a:rPr>
              <a:t>русть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31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5900" y="217488"/>
            <a:ext cx="8877300" cy="6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600" b="1" dirty="0">
                <a:solidFill>
                  <a:srgbClr val="7E0021"/>
                </a:solidFill>
              </a:rPr>
              <a:t>Упражнение «Эмоциональная гимнастика»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Каждый студент </a:t>
            </a:r>
            <a:r>
              <a:rPr lang="ru-RU" altLang="ru-RU" sz="2600" dirty="0" err="1">
                <a:solidFill>
                  <a:srgbClr val="000000"/>
                </a:solidFill>
              </a:rPr>
              <a:t>по-очереди</a:t>
            </a:r>
            <a:r>
              <a:rPr lang="ru-RU" altLang="ru-RU" sz="2600" dirty="0">
                <a:solidFill>
                  <a:srgbClr val="000000"/>
                </a:solidFill>
              </a:rPr>
              <a:t> изображает эмоцию - группа определяет. 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Если группа угадывает эмоцию — весь квартет получает по 1 баллу.</a:t>
            </a:r>
          </a:p>
          <a:p>
            <a:pPr eaLnBrk="1" hangingPunct="1"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Затем группа показывает определённую эмоцию (из карточки) любым доступным способом...</a:t>
            </a:r>
          </a:p>
          <a:p>
            <a:pPr algn="ctr" eaLnBrk="1" hangingPunct="1">
              <a:buSzPct val="100000"/>
            </a:pPr>
            <a:r>
              <a:rPr lang="ru-RU" altLang="ru-RU" sz="2600" i="1" dirty="0">
                <a:solidFill>
                  <a:srgbClr val="7E0021"/>
                </a:solidFill>
              </a:rPr>
              <a:t>Нельзя произносить название эмоции или показывать карточку окружающим!</a:t>
            </a:r>
          </a:p>
          <a:p>
            <a:pPr eaLnBrk="1" hangingPunct="1">
              <a:buSzPct val="100000"/>
            </a:pPr>
            <a:r>
              <a:rPr lang="ru-RU" altLang="ru-RU" sz="2600" b="1" dirty="0">
                <a:solidFill>
                  <a:srgbClr val="000000"/>
                </a:solidFill>
              </a:rPr>
              <a:t>Задача</a:t>
            </a:r>
            <a:r>
              <a:rPr lang="ru-RU" altLang="ru-RU" sz="2600" dirty="0">
                <a:solidFill>
                  <a:srgbClr val="000000"/>
                </a:solidFill>
              </a:rPr>
              <a:t> остальных участников группы – назвать эмоцию, которую изображают и придумать ситуации из жизни в которых эта эмоция возникает.</a:t>
            </a: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000066"/>
              </a:solidFill>
            </a:endParaRPr>
          </a:p>
          <a:p>
            <a:pPr eaLnBrk="1" hangingPunct="1">
              <a:buSzPct val="100000"/>
            </a:pPr>
            <a:r>
              <a:rPr lang="ru-RU" altLang="ru-RU" sz="2600" b="1" dirty="0">
                <a:solidFill>
                  <a:srgbClr val="000066"/>
                </a:solidFill>
              </a:rPr>
              <a:t>Варианты эмоций:</a:t>
            </a:r>
            <a:r>
              <a:rPr lang="ru-RU" altLang="ru-RU" sz="2600" dirty="0">
                <a:solidFill>
                  <a:srgbClr val="000066"/>
                </a:solidFill>
              </a:rPr>
              <a:t> интерес, удовольствие, удивление, горе, гнев, веселье, отвращение, презрение, страх, умиление, стыд, вина, радость, скука, испуг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76263" y="863600"/>
            <a:ext cx="84963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1640" rIns="90000" bIns="45000"/>
          <a:lstStyle>
            <a:lvl1pPr marL="215900" indent="-19367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000"/>
              </a:spcAft>
              <a:buSzPct val="100000"/>
              <a:defRPr/>
            </a:pPr>
            <a:r>
              <a:rPr lang="ru-RU" altLang="ru-RU" sz="3200" b="1" dirty="0" smtClean="0">
                <a:solidFill>
                  <a:srgbClr val="000033"/>
                </a:solidFill>
              </a:rPr>
              <a:t> Вспомните: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свое эмоциональное состояние в начале и в конце упражнения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что хотелось сказать или сделать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какие мысли приходили в момент разглядывания другого человека;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о чем, казалось, думал партнер.</a:t>
            </a:r>
          </a:p>
          <a:p>
            <a:pPr marL="417513" indent="-395288" eaLnBrk="1" hangingPunct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>
                <a:cs typeface="Times New Roman" panose="02020603050405020304" pitchFamily="18" charset="0"/>
              </a:rPr>
              <a:t>какую эмоцию было сложнее всего изобразить?</a:t>
            </a:r>
          </a:p>
          <a:p>
            <a:pPr algn="ctr" eaLnBrk="1" hangingPunct="1">
              <a:lnSpc>
                <a:spcPct val="93000"/>
              </a:lnSpc>
              <a:spcAft>
                <a:spcPts val="1000"/>
              </a:spcAft>
              <a:buSzPct val="100000"/>
              <a:defRPr/>
            </a:pPr>
            <a:r>
              <a:rPr lang="ru-RU" altLang="ru-RU" sz="2600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Претензии, наставления — </a:t>
            </a:r>
            <a:r>
              <a:rPr lang="ru-RU" altLang="ru-RU" sz="2600" b="1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НЕТ</a:t>
            </a:r>
            <a:r>
              <a:rPr lang="ru-RU" altLang="ru-RU" sz="2600" i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!</a:t>
            </a:r>
          </a:p>
          <a:p>
            <a:pPr marL="430213" indent="-409575" eaLnBrk="1" hangingPunct="1">
              <a:lnSpc>
                <a:spcPct val="93000"/>
              </a:lnSpc>
              <a:spcAft>
                <a:spcPts val="1000"/>
              </a:spcAft>
              <a:buSzPct val="45000"/>
              <a:defRPr/>
            </a:pPr>
            <a:endParaRPr lang="ru-RU" altLang="ru-RU" sz="2600" i="1" dirty="0" smtClean="0">
              <a:solidFill>
                <a:srgbClr val="7E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543550" y="360363"/>
            <a:ext cx="311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7E0021"/>
                </a:solidFill>
              </a:rPr>
              <a:t>Обсуждение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87338" y="1584325"/>
            <a:ext cx="87836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500" smtClean="0"/>
              <a:t>В содержании волевого действия выделяются три основных признака: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обеспечивает целенаправленность и упорядоченность человеческой деятельности</a:t>
            </a:r>
            <a:r>
              <a:rPr lang="ru-RU" altLang="ru-RU" sz="2500" smtClean="0"/>
              <a:t>. 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как способность человека к саморегуляции</a:t>
            </a:r>
            <a:r>
              <a:rPr lang="ru-RU" altLang="ru-RU" sz="2500" smtClean="0"/>
              <a:t> делает его относительно свободным от внешних обстоятельств, по-настоящему превращает его в активного субъекта.</a:t>
            </a:r>
          </a:p>
          <a:p>
            <a:pPr marL="214313" indent="-212725" eaLnBrk="1" hangingPunct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b="1" smtClean="0"/>
              <a:t>Воля — это сознательное преодоление человеком трудностей на пути к поставленной цели</a:t>
            </a:r>
            <a:r>
              <a:rPr lang="ru-RU" altLang="ru-RU" sz="2500" smtClean="0"/>
              <a:t>. </a:t>
            </a:r>
            <a:r>
              <a:rPr lang="ru-RU" altLang="ru-RU" sz="2400" smtClean="0"/>
              <a:t>Сталкиваясь с препятствиями, человек либо отказывается от действия в выбранном направлении, либо увеличивает усилия. чтобы преодолеть возникшие трудности.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503238"/>
            <a:ext cx="84963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7E0021"/>
                </a:solidFill>
              </a:rPr>
              <a:t>Воля - уникальная способность личности произвольно контролировать свое поведение.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503238"/>
            <a:ext cx="84963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7E0021"/>
                </a:solidFill>
              </a:rPr>
              <a:t>Воля - уникальная способность личности произвольно контролировать свое поведение.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1495425"/>
            <a:ext cx="87503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                     Функции воли: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инициирующая, или побудительная</a:t>
            </a:r>
            <a:r>
              <a:rPr lang="ru-RU" altLang="ru-RU" sz="2600" smtClean="0"/>
              <a:t>, обеспечивающая начало действия в целях преодоления возникающих препятствий;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стабилизирующая</a:t>
            </a:r>
            <a:r>
              <a:rPr lang="ru-RU" altLang="ru-RU" sz="2600" smtClean="0"/>
              <a:t>, связанную с волевыми усилиями по поддержанию активности на должном уровне при возникновении внешних и внутренних помех;</a:t>
            </a:r>
          </a:p>
          <a:p>
            <a:pPr indent="360363" eaLnBrk="1" hangingPunct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тормозная</a:t>
            </a:r>
            <a:r>
              <a:rPr lang="ru-RU" altLang="ru-RU" sz="2600" smtClean="0"/>
              <a:t>, которая состоит в том, чтобы сдерживать другие, зачастую сильные желания, не согласующиеся с главными целями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156176" y="260648"/>
            <a:ext cx="2592288" cy="93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3200" b="1" dirty="0" smtClean="0">
                <a:solidFill>
                  <a:srgbClr val="663399"/>
                </a:solidFill>
              </a:rPr>
              <a:t>Практикум</a:t>
            </a:r>
            <a:r>
              <a:rPr lang="ru-RU" altLang="ru-RU" sz="2600" b="1" dirty="0" smtClean="0">
                <a:solidFill>
                  <a:srgbClr val="663399"/>
                </a:solidFill>
              </a:rPr>
              <a:t> </a:t>
            </a:r>
            <a:endParaRPr lang="ru-RU" altLang="ru-RU" sz="2600" b="1" dirty="0">
              <a:solidFill>
                <a:srgbClr val="663399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76694" y="836712"/>
            <a:ext cx="86764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Индивидуально:</a:t>
            </a: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7E0021"/>
                </a:solidFill>
              </a:rPr>
              <a:t> 1. Методика САН </a:t>
            </a:r>
            <a:r>
              <a:rPr lang="ru-RU" altLang="ru-RU" sz="3200" dirty="0">
                <a:solidFill>
                  <a:srgbClr val="7E0021"/>
                </a:solidFill>
              </a:rPr>
              <a:t> "</a:t>
            </a:r>
            <a:r>
              <a:rPr lang="ru-RU" altLang="ru-RU" sz="3200" b="1" dirty="0">
                <a:solidFill>
                  <a:srgbClr val="7E0021"/>
                </a:solidFill>
              </a:rPr>
              <a:t>С</a:t>
            </a:r>
            <a:r>
              <a:rPr lang="ru-RU" altLang="ru-RU" sz="3200" dirty="0">
                <a:solidFill>
                  <a:srgbClr val="7E0021"/>
                </a:solidFill>
              </a:rPr>
              <a:t>амочувствие. </a:t>
            </a:r>
            <a:r>
              <a:rPr lang="ru-RU" altLang="ru-RU" sz="3200" b="1" dirty="0">
                <a:solidFill>
                  <a:srgbClr val="7E0021"/>
                </a:solidFill>
              </a:rPr>
              <a:t>А</a:t>
            </a:r>
            <a:r>
              <a:rPr lang="ru-RU" altLang="ru-RU" sz="3200" dirty="0">
                <a:solidFill>
                  <a:srgbClr val="7E0021"/>
                </a:solidFill>
              </a:rPr>
              <a:t>ктивность.</a:t>
            </a:r>
            <a:r>
              <a:rPr lang="ru-RU" altLang="ru-RU" sz="3200" b="1" dirty="0">
                <a:solidFill>
                  <a:srgbClr val="7E0021"/>
                </a:solidFill>
              </a:rPr>
              <a:t> Н</a:t>
            </a:r>
            <a:r>
              <a:rPr lang="ru-RU" altLang="ru-RU" sz="3200" dirty="0">
                <a:solidFill>
                  <a:srgbClr val="7E0021"/>
                </a:solidFill>
              </a:rPr>
              <a:t>астроение" </a:t>
            </a: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7E0021"/>
                </a:solidFill>
              </a:rPr>
              <a:t>2. 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Тест «Способность самоуправления».</a:t>
            </a:r>
            <a:endParaRPr lang="ru-RU" altLang="ru-RU" sz="3200" b="1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ru-RU" altLang="ru-RU" sz="3200" b="1" dirty="0">
                <a:solidFill>
                  <a:srgbClr val="000000"/>
                </a:solidFill>
              </a:rPr>
              <a:t>Работа в парах:</a:t>
            </a:r>
          </a:p>
          <a:p>
            <a:pPr algn="ctr" eaLnBrk="1" hangingPunct="1">
              <a:buSzPct val="100000"/>
            </a:pPr>
            <a:r>
              <a:rPr lang="ru-RU" altLang="ru-RU" sz="3200" dirty="0">
                <a:solidFill>
                  <a:srgbClr val="7E0021"/>
                </a:solidFill>
                <a:cs typeface="Times New Roman" panose="02020603050405020304" pitchFamily="18" charset="0"/>
              </a:rPr>
              <a:t>3. Исследование уровня тревожности по</a:t>
            </a:r>
            <a:r>
              <a:rPr lang="ru-RU" altLang="ru-RU" sz="3200" b="1" dirty="0">
                <a:solidFill>
                  <a:srgbClr val="7E0021"/>
                </a:solidFill>
                <a:cs typeface="Times New Roman" panose="02020603050405020304" pitchFamily="18" charset="0"/>
              </a:rPr>
              <a:t> методике </a:t>
            </a:r>
            <a:r>
              <a:rPr lang="ru-RU" altLang="ru-RU" sz="3200" b="1" dirty="0" err="1" smtClean="0">
                <a:solidFill>
                  <a:srgbClr val="7E0021"/>
                </a:solidFill>
                <a:cs typeface="Times New Roman" panose="02020603050405020304" pitchFamily="18" charset="0"/>
              </a:rPr>
              <a:t>Спилбергера</a:t>
            </a:r>
            <a:r>
              <a:rPr lang="ru-RU" altLang="ru-RU" sz="3200" b="1" dirty="0" smtClean="0">
                <a:solidFill>
                  <a:srgbClr val="7E0021"/>
                </a:solidFill>
                <a:cs typeface="Times New Roman" panose="02020603050405020304" pitchFamily="18" charset="0"/>
              </a:rPr>
              <a:t>-Ханина</a:t>
            </a:r>
          </a:p>
          <a:p>
            <a:pPr algn="ctr" eaLnBrk="1" hangingPunct="1">
              <a:buSzPct val="100000"/>
            </a:pPr>
            <a:endParaRPr lang="ru-RU" altLang="ru-RU" sz="2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 Дом</a:t>
            </a:r>
          </a:p>
          <a:p>
            <a:pPr algn="ctr" eaLnBrk="1" hangingPunct="1">
              <a:buSzPct val="100000"/>
            </a:pPr>
            <a:r>
              <a:rPr lang="ru-RU" alt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Структура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эмоционального интеллекта  </a:t>
            </a:r>
            <a:r>
              <a:rPr lang="ru-RU" altLang="ru-RU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https://onlinetestpad.com/hmfhmhqkzxu3e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335713" y="144463"/>
            <a:ext cx="2735262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663399"/>
                </a:solidFill>
              </a:rPr>
              <a:t>    Практикум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b="1">
              <a:solidFill>
                <a:srgbClr val="663399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7475" y="482600"/>
            <a:ext cx="90265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400" b="1" smtClean="0"/>
              <a:t>Шкала самооценки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400" b="1" smtClean="0"/>
              <a:t>(Самочувствие. Активность. Настроение)</a:t>
            </a:r>
          </a:p>
          <a:p>
            <a:pPr algn="ctr" eaLnBrk="1" hangingPunct="1">
              <a:buSzPct val="100000"/>
              <a:defRPr/>
            </a:pPr>
            <a:r>
              <a:rPr lang="ru-RU" altLang="ru-RU" sz="2200" smtClean="0"/>
              <a:t>Методика разработана  в 1973 году. Опросник САН направлен на исследование особенностей психоэмоционального состояния.</a:t>
            </a:r>
          </a:p>
          <a:p>
            <a:pPr algn="ctr" eaLnBrk="1" hangingPunct="1">
              <a:buSzPct val="100000"/>
              <a:defRPr/>
            </a:pPr>
            <a:endParaRPr lang="ru-RU" altLang="ru-RU" sz="2200" smtClean="0"/>
          </a:p>
          <a:p>
            <a:pPr indent="323850" eaLnBrk="1" hangingPunct="1">
              <a:buSzPct val="100000"/>
              <a:defRPr/>
            </a:pPr>
            <a:r>
              <a:rPr lang="ru-RU" altLang="ru-RU" sz="2400" smtClean="0"/>
              <a:t>При разработке методики авторы исходили из того, что три основные составляющие функционального психоэмоционального состояния — </a:t>
            </a:r>
            <a:r>
              <a:rPr lang="ru-RU" altLang="ru-RU" sz="2400" i="1" smtClean="0"/>
              <a:t>самочувствие, активность и настроение</a:t>
            </a:r>
            <a:r>
              <a:rPr lang="ru-RU" altLang="ru-RU" sz="2400" smtClean="0"/>
              <a:t> могут быть охарактеризованы полярными оценками, между которыми существует  последовательность промежуточных значений.</a:t>
            </a:r>
          </a:p>
          <a:p>
            <a:pPr indent="323850" eaLnBrk="1" hangingPunct="1">
              <a:buSzPct val="100000"/>
              <a:defRPr/>
            </a:pPr>
            <a:r>
              <a:rPr lang="ru-RU" altLang="ru-RU" sz="2400" smtClean="0"/>
              <a:t>Опросник состоит из 30 пар слов, являющихся полярными характеристиками (по 10 пар слов для каждой категории). На бланке обследования между полярными характеристиками располагается рейтинговая шкала. Испытуемому предлагают соотнести свое состояние с определенной оценкой на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     СИТУАЦИОННЫЕ ЗАДАЧИ ПО ТЕМЕ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60363" y="792163"/>
            <a:ext cx="83518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>
                <a:solidFill>
                  <a:srgbClr val="000000"/>
                </a:solidFill>
              </a:rPr>
              <a:t>1. Студентка на экзамене испытывает чувство неуверенности, психическую скованность из-за страха перед преподавателем. В результате отвечает ниже своих возможностей, несмотря на то, что материал ему знаком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Вопрос 1:</a:t>
            </a:r>
            <a:r>
              <a:rPr lang="ru-RU" altLang="ru-RU" sz="2600">
                <a:solidFill>
                  <a:srgbClr val="000000"/>
                </a:solidFill>
              </a:rPr>
              <a:t> Укажите, какой психологический феномен имеет место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7338" y="4049713"/>
            <a:ext cx="87836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Ответ 1: </a:t>
            </a:r>
            <a:r>
              <a:rPr lang="ru-RU" altLang="ru-RU" sz="2600">
                <a:solidFill>
                  <a:srgbClr val="000000"/>
                </a:solidFill>
              </a:rPr>
              <a:t>Студентка находится в состоянии эмоциональной напряженности, что мешает ей сосредоточиться и нарушает продуктивность  деятельности. Данный феномен связан с тормозящим действием аффекта на интеллектуальную деятельность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     СИТУАЦИОННЫЕ ЗАДАЧИ ПО ТЕМЕ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60363" y="792163"/>
            <a:ext cx="83518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>
                <a:solidFill>
                  <a:srgbClr val="000000"/>
                </a:solidFill>
              </a:rPr>
              <a:t>1. Студентка на экзамене испытывает чувство неуверенности, психическую скованность из-за страха перед преподавателем. В результате отвечает ниже своих возможностей, несмотря на то, что материал ему знаком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60363" y="2995613"/>
            <a:ext cx="83518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Вопрос 2:</a:t>
            </a:r>
            <a:r>
              <a:rPr lang="ru-RU" altLang="ru-RU" sz="2600">
                <a:solidFill>
                  <a:srgbClr val="000000"/>
                </a:solidFill>
              </a:rPr>
              <a:t> Какие личностные компетенции у него сформированы недостаточно?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5900" y="4032250"/>
            <a:ext cx="89376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>
                <a:solidFill>
                  <a:srgbClr val="000000"/>
                </a:solidFill>
              </a:rPr>
              <a:t>Ответ 2: </a:t>
            </a:r>
            <a:r>
              <a:rPr lang="ru-RU" altLang="ru-RU" sz="2600">
                <a:solidFill>
                  <a:srgbClr val="000000"/>
                </a:solidFill>
              </a:rPr>
              <a:t>Недостаточно сформированы способность к саморегуляции поведения, эмоциональной регуляции. Необходимо порекомендовать освоить какой-либо из методов саморегуляции;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655763" y="119063"/>
            <a:ext cx="7207250" cy="67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7E0021"/>
                </a:solidFill>
              </a:rPr>
              <a:t>СИТУАЦИОННЫЕ ЗАДАЧИ ПО ТЕМЕ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87338" y="762000"/>
            <a:ext cx="8774112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>
                <a:solidFill>
                  <a:srgbClr val="000000"/>
                </a:solidFill>
              </a:rPr>
              <a:t>2. За время экспериментально-психологического исследования настроение испытуемого несколько раз изменялось по незначительному поводу: от грустного до несколько повышенного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000000"/>
                </a:solidFill>
              </a:rPr>
              <a:t>Вопрос 1:</a:t>
            </a:r>
            <a:r>
              <a:rPr lang="ru-RU" altLang="ru-RU" sz="2800">
                <a:solidFill>
                  <a:srgbClr val="000000"/>
                </a:solidFill>
              </a:rPr>
              <a:t> Оцените эмоциональное состояние пациента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775" y="4176713"/>
            <a:ext cx="864076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000000"/>
                </a:solidFill>
              </a:rPr>
              <a:t>Ответ 1:</a:t>
            </a:r>
            <a:r>
              <a:rPr lang="ru-RU" altLang="ru-RU" sz="2800">
                <a:solidFill>
                  <a:srgbClr val="000000"/>
                </a:solidFill>
              </a:rPr>
              <a:t> Имеет место эмоциональная лабильность. Она характерна для астенических состояний или может быть чертой характера у эмоционально-лабильных личностей</a:t>
            </a:r>
            <a:r>
              <a:rPr lang="ru-RU" altLang="ru-RU" sz="100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016125" y="192088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7E0021"/>
                </a:solidFill>
              </a:rPr>
              <a:t>СИТУАЦИОННЫЕ ЗАДАЧИ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19088" y="576263"/>
            <a:ext cx="8824912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Пациент П. обратился к психотерапевту с жалобами на то, что испытывает выраженные трудности при принятии решений. Он постоянно думает о том, что существует множество вариантов выхода из проблемной ситуации и боится, что тот вариант, который он предпочтет, окажется неправильным, а ему будет потом стыдно перед окружающими. В результате время принятия решения резко затягивается, и когда П.,. наконец, чувствует себя готовым к осуществлению задуманного, момент часто оказывается упущенным, а необходимость в реализации принятого решения отпадает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03238" y="4860925"/>
            <a:ext cx="83518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Вопрос 1: </a:t>
            </a:r>
            <a:r>
              <a:rPr lang="ru-RU" altLang="ru-RU" sz="2400">
                <a:solidFill>
                  <a:srgbClr val="000000"/>
                </a:solidFill>
              </a:rPr>
              <a:t>С каким феноменом мы имеем дело</a:t>
            </a:r>
            <a:r>
              <a:rPr lang="ru-RU" altLang="ru-RU" sz="20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1800" y="5456238"/>
            <a:ext cx="85677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 b="1">
                <a:solidFill>
                  <a:srgbClr val="000000"/>
                </a:solidFill>
              </a:rPr>
              <a:t>Ответ 1: </a:t>
            </a:r>
            <a:r>
              <a:rPr lang="ru-RU" altLang="ru-RU" sz="2200">
                <a:solidFill>
                  <a:srgbClr val="000000"/>
                </a:solidFill>
              </a:rPr>
              <a:t>Затягиваются этапы борьбы мотивов и выбора ведущего мотива, в результате чего действие остается неосуществленным;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016125" y="192088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</a:rPr>
              <a:t>СИТУАЦИОННЫЕ ЗАДАЧИ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60363" y="4146550"/>
            <a:ext cx="884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33"/>
                </a:solidFill>
              </a:rPr>
              <a:t>Вопрос 2: </a:t>
            </a:r>
            <a:r>
              <a:rPr lang="ru-RU" altLang="ru-RU" sz="2400">
                <a:solidFill>
                  <a:srgbClr val="000033"/>
                </a:solidFill>
              </a:rPr>
              <a:t>Какую стратегию общения необходимо выбрать, исходя из внутренней картины заболевания</a:t>
            </a:r>
            <a:r>
              <a:rPr lang="ru-RU" altLang="ru-RU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0363" y="5003800"/>
            <a:ext cx="8705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Ответ 2:</a:t>
            </a:r>
            <a:r>
              <a:rPr lang="ru-RU" altLang="ru-RU" sz="2400">
                <a:solidFill>
                  <a:srgbClr val="000000"/>
                </a:solidFill>
              </a:rPr>
              <a:t> Важно внимательно изучить историю болезни, проработать поведенческие особенности по постановке ближних и дальних целей. Рассмотреть вариант четкого планирования с фиксацией выполненного мероприятия.;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9088" y="576263"/>
            <a:ext cx="8824912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</a:rPr>
              <a:t>Пациент П. обратился к психотерапевту с жалобами на то, что испытывает выраженные трудности при принятии решений. Он постоянно думает о том, что существует множество вариантов выхода из проблемной ситуации и боится, что тот вариант, который он предпочтет, окажется неправильным, а ему будет потом стыдно перед окружающими. В результате время принятия решения резко затягивается, и когда П.,. наконец, чувствует себя готовым к осуществлению задуманного, момент часто оказывается упущенным, а необходимость в реализации принятого решения отпадает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39552" y="332656"/>
            <a:ext cx="8229600" cy="17735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288"/>
              </a:spcAft>
              <a:buSzPct val="100000"/>
            </a:pPr>
            <a:r>
              <a:rPr lang="ru-RU" altLang="ru-RU" sz="2600" b="1" i="1" dirty="0">
                <a:solidFill>
                  <a:srgbClr val="000000"/>
                </a:solidFill>
                <a:latin typeface="Georgia" panose="02040502050405020303" pitchFamily="18" charset="0"/>
              </a:rPr>
              <a:t>   </a:t>
            </a:r>
            <a:r>
              <a:rPr lang="ru-RU" altLang="ru-RU" sz="2600" b="1" i="1" dirty="0">
                <a:solidFill>
                  <a:srgbClr val="000000"/>
                </a:solidFill>
              </a:rPr>
              <a:t>Эмоции  </a:t>
            </a:r>
            <a:r>
              <a:rPr lang="ru-RU" altLang="ru-RU" sz="2600" dirty="0">
                <a:solidFill>
                  <a:srgbClr val="000000"/>
                </a:solidFill>
              </a:rPr>
              <a:t>- процесс отражения субъективного отношения человека к объектам и явлениям окружающего мира, другим людям и самому себе в форме непосредственного переживания.</a:t>
            </a:r>
          </a:p>
          <a:p>
            <a:pPr eaLnBrk="1" hangingPunct="1">
              <a:spcAft>
                <a:spcPts val="288"/>
              </a:spcAft>
              <a:buSzPct val="100000"/>
            </a:pPr>
            <a:r>
              <a:rPr lang="ru-RU" altLang="ru-RU" sz="2600" dirty="0">
                <a:solidFill>
                  <a:srgbClr val="000000"/>
                </a:solidFill>
              </a:rPr>
              <a:t>         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331504"/>
            <a:ext cx="58324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97314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spcAft>
                <a:spcPts val="0"/>
              </a:spcAft>
              <a:buSzPct val="100000"/>
            </a:pPr>
            <a:r>
              <a:rPr lang="ru-RU" altLang="ru-RU" sz="2800" dirty="0" smtClean="0">
                <a:solidFill>
                  <a:srgbClr val="000000"/>
                </a:solidFill>
              </a:rPr>
              <a:t>Эмоции выражают состояние субъекта и его отношение к объекту. 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176713" y="144463"/>
            <a:ext cx="4968875" cy="487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600" b="1">
                <a:solidFill>
                  <a:srgbClr val="7E0021"/>
                </a:solidFill>
              </a:rPr>
              <a:t>    Следующее занятие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31775" y="1566863"/>
            <a:ext cx="8912225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План: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1. Определение понятий «личность», «индивид», «индивидуальность».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2. Структура Личности.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3. Общая характеристика сознания и самосознания. Функции сознания. Формирование сознания в онтогенезе.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4. Понятие о темпераменте. Типы темперамента. Психологическая характеристика типов темперамента.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 5. Понятие о характере. Структура характера. Связь темперамента и характера человека со свойствами личности.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6. Понятие «акцентуации характера». </a:t>
            </a:r>
          </a:p>
          <a:p>
            <a:pPr eaLnBrk="1" hangingPunct="1"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7. Практикум на определение темперамента личности, выявления акцентуации характера.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31800" y="647700"/>
            <a:ext cx="8640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800" b="1">
                <a:solidFill>
                  <a:srgbClr val="111111"/>
                </a:solidFill>
              </a:rPr>
              <a:t>Психология личности. Структура, сознание, темперамент, характер</a:t>
            </a:r>
            <a:r>
              <a:rPr lang="ru-RU" altLang="ru-RU" sz="1000">
                <a:solidFill>
                  <a:srgbClr val="111111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42900" y="287338"/>
            <a:ext cx="8605838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200" b="1" smtClean="0">
                <a:solidFill>
                  <a:srgbClr val="000066"/>
                </a:solidFill>
              </a:rPr>
              <a:t>Рекомендуемая литература для самостоятельной работы</a:t>
            </a:r>
          </a:p>
          <a:p>
            <a:pPr algn="ctr"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600" b="1" smtClean="0"/>
              <a:t>Основная литература</a:t>
            </a:r>
          </a:p>
          <a:p>
            <a:pPr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600" b="1" smtClean="0">
                <a:solidFill>
                  <a:srgbClr val="193300"/>
                </a:solidFill>
              </a:rPr>
              <a:t>Психология и педагогика</a:t>
            </a:r>
            <a:r>
              <a:rPr lang="ru-RU" altLang="ru-RU" sz="2600" b="1" smtClean="0"/>
              <a:t> </a:t>
            </a:r>
            <a:r>
              <a:rPr lang="ru-RU" altLang="ru-RU" sz="2600" b="1" smtClean="0">
                <a:solidFill>
                  <a:srgbClr val="7E0021"/>
                </a:solidFill>
              </a:rPr>
              <a:t>в медицинском образовании</a:t>
            </a:r>
            <a:r>
              <a:rPr lang="ru-RU" altLang="ru-RU" sz="2600" smtClean="0"/>
              <a:t>/Под ред. Н.В. Кудрявой.-М. 2016.-320 с.</a:t>
            </a:r>
          </a:p>
          <a:p>
            <a:pPr algn="ctr" eaLnBrk="1" hangingPunct="1">
              <a:spcAft>
                <a:spcPts val="425"/>
              </a:spcAft>
              <a:buSzPct val="100000"/>
              <a:defRPr/>
            </a:pPr>
            <a:endParaRPr lang="ru-RU" altLang="ru-RU" sz="2400" b="1" smtClean="0"/>
          </a:p>
          <a:p>
            <a:pPr indent="533400" eaLnBrk="1" hangingPunct="1">
              <a:spcAft>
                <a:spcPts val="425"/>
              </a:spcAft>
              <a:buSzPct val="100000"/>
              <a:defRPr/>
            </a:pPr>
            <a:r>
              <a:rPr lang="ru-RU" altLang="ru-RU" sz="2300" b="1" smtClean="0">
                <a:solidFill>
                  <a:srgbClr val="7E0021"/>
                </a:solidFill>
              </a:rPr>
              <a:t>Обучающимся</a:t>
            </a:r>
            <a:r>
              <a:rPr lang="ru-RU" altLang="ru-RU" sz="2300" smtClean="0"/>
              <a:t> — </a:t>
            </a:r>
            <a:r>
              <a:rPr lang="ru-RU" altLang="ru-RU" sz="2300" b="1" smtClean="0">
                <a:solidFill>
                  <a:srgbClr val="7E0021"/>
                </a:solidFill>
              </a:rPr>
              <a:t>Учебные ресурсы</a:t>
            </a:r>
            <a:r>
              <a:rPr lang="ru-RU" altLang="ru-RU" sz="2300" b="1" smtClean="0"/>
              <a:t> </a:t>
            </a:r>
            <a:r>
              <a:rPr lang="ru-RU" altLang="ru-RU" sz="2300" smtClean="0"/>
              <a:t>- </a:t>
            </a:r>
            <a:r>
              <a:rPr lang="ru-RU" altLang="ru-RU" sz="2300" b="1" smtClean="0">
                <a:solidFill>
                  <a:srgbClr val="7E0021"/>
                </a:solidFill>
              </a:rPr>
              <a:t>Видеолекции</a:t>
            </a:r>
            <a:r>
              <a:rPr lang="ru-RU" altLang="ru-RU" sz="2300" smtClean="0"/>
              <a:t> </a:t>
            </a:r>
            <a:r>
              <a:rPr lang="ru-RU" altLang="ru-RU" sz="2400" b="1" smtClean="0"/>
              <a:t>Артюхова, Т. Ю.</a:t>
            </a:r>
            <a:r>
              <a:rPr lang="ru-RU" altLang="ru-RU" sz="2400" smtClean="0"/>
              <a:t> Возрастная психология как наука о закономерностях развития человека [Электронный ресурс] : видеолекция № 5; Красноярский медицинский университет. - Красноярск : КрасГМУ, 2017.</a:t>
            </a:r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endParaRPr lang="ru-RU" altLang="ru-RU" sz="2400" b="1" smtClean="0"/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r>
              <a:rPr lang="ru-RU" altLang="ru-RU" sz="2400" b="1" smtClean="0"/>
              <a:t>Дополнительная</a:t>
            </a:r>
          </a:p>
          <a:p>
            <a:pPr indent="533400" eaLnBrk="1" hangingPunct="1">
              <a:spcAft>
                <a:spcPts val="150"/>
              </a:spcAft>
              <a:buSzPct val="100000"/>
              <a:defRPr/>
            </a:pPr>
            <a:r>
              <a:rPr lang="ru-RU" altLang="ru-RU" sz="2300" b="1" smtClean="0"/>
              <a:t>Гавриленко, Л. С.</a:t>
            </a:r>
            <a:r>
              <a:rPr lang="ru-RU" altLang="ru-RU" sz="2300" smtClean="0"/>
              <a:t>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3225"/>
            <a:ext cx="43561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63600" y="863600"/>
            <a:ext cx="4679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Спасибо  </a:t>
            </a:r>
          </a:p>
          <a:p>
            <a:pPr algn="ctr" eaLnBrk="1" hangingPunct="1">
              <a:buSzPct val="100000"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1780"/>
            <a:ext cx="8218488" cy="6298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b="1" dirty="0"/>
              <a:t>Систематика видов эмоций: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91596"/>
            <a:ext cx="8964488" cy="5805756"/>
          </a:xfrm>
        </p:spPr>
        <p:txBody>
          <a:bodyPr/>
          <a:lstStyle/>
          <a:p>
            <a:r>
              <a:rPr lang="ru-RU" sz="2700" dirty="0" smtClean="0"/>
              <a:t>По </a:t>
            </a:r>
            <a:r>
              <a:rPr lang="ru-RU" sz="2700" dirty="0"/>
              <a:t>характеру влияния на общее психофизическое состояние человека эмоции делятся </a:t>
            </a:r>
            <a:r>
              <a:rPr lang="ru-RU" sz="2700" dirty="0" smtClean="0"/>
              <a:t>на: </a:t>
            </a:r>
            <a:r>
              <a:rPr lang="ru-RU" b="1" i="1" dirty="0"/>
              <a:t>стенические и астенические</a:t>
            </a:r>
            <a:r>
              <a:rPr lang="ru-RU" sz="2700" dirty="0"/>
              <a:t>.</a:t>
            </a:r>
          </a:p>
          <a:p>
            <a:r>
              <a:rPr lang="ru-RU" sz="2700" dirty="0"/>
              <a:t>По характеру переживаний и субъективной значимости для человека – на </a:t>
            </a:r>
            <a:r>
              <a:rPr lang="ru-RU" sz="2700" b="1" i="1" dirty="0"/>
              <a:t>положительные, нейтральные и отрицательные.</a:t>
            </a:r>
          </a:p>
          <a:p>
            <a:r>
              <a:rPr lang="ru-RU" sz="2700" dirty="0"/>
              <a:t>По выраженности и продолжительности эмоций </a:t>
            </a:r>
            <a:r>
              <a:rPr lang="ru-RU" sz="2700" dirty="0" smtClean="0"/>
              <a:t>выделяют: </a:t>
            </a:r>
            <a:r>
              <a:rPr lang="ru-RU" sz="2500" b="1" i="1" dirty="0"/>
              <a:t>эмоциональный фон, эмоциональные</a:t>
            </a:r>
            <a:r>
              <a:rPr lang="ru-RU" sz="2600" b="1" i="1" dirty="0"/>
              <a:t> состояния, эмоциональные реакции.</a:t>
            </a:r>
          </a:p>
          <a:p>
            <a:r>
              <a:rPr lang="ru-RU" sz="2700" dirty="0"/>
              <a:t>По уровню эмоции подразделяются на более простые, глубинные (витальные) – </a:t>
            </a:r>
            <a:r>
              <a:rPr lang="ru-RU" sz="2700" b="1" i="1" dirty="0"/>
              <a:t>протопатические</a:t>
            </a:r>
            <a:r>
              <a:rPr lang="ru-RU" sz="2700" dirty="0"/>
              <a:t>, и более тонкие, дифференцированные – </a:t>
            </a:r>
            <a:r>
              <a:rPr lang="ru-RU" sz="2700" b="1" i="1" dirty="0"/>
              <a:t>эпикритические</a:t>
            </a:r>
            <a:r>
              <a:rPr 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8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0363" y="431800"/>
            <a:ext cx="849630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Эмоции представлены в психике человека в виде четырех основных феноменов: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реакции,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чувства,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состояния, </a:t>
            </a:r>
          </a:p>
          <a:p>
            <a:pPr marL="211138" indent="-206375" eaLnBrk="1" hangingPunct="1"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smtClean="0"/>
              <a:t>эмоциональные свойства.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b="1" smtClean="0"/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Эмоциональные реакции —</a:t>
            </a:r>
            <a:r>
              <a:rPr lang="ru-RU" altLang="ru-RU" sz="2600" smtClean="0"/>
              <a:t> непосредственное кратковременное  переживание, протекание какой-либо эмоции (Испуг, радость..).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44889" y="764704"/>
            <a:ext cx="8694738" cy="52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Чувства </a:t>
            </a:r>
            <a:r>
              <a:rPr lang="ru-RU" altLang="ru-RU" sz="2600" dirty="0">
                <a:solidFill>
                  <a:srgbClr val="000000"/>
                </a:solidFill>
              </a:rPr>
              <a:t>– эмоциональные состояния, более длительные, чем эмоции, психические состояния, имеющие предметный характер (любовь к Родине).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Эмоциональные состояния</a:t>
            </a:r>
            <a:r>
              <a:rPr lang="ru-RU" alt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более длительны и устойчивы, чем эмоциональные реакции.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</a:rPr>
              <a:t>Эмоциональные свойства</a:t>
            </a:r>
            <a:r>
              <a:rPr lang="ru-RU" altLang="ru-RU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- наиболее устойчивые характеристики человека, характеризующие индивидуальные особенности эмоционального реагирования, типичные для конкретного человека (эмоциональная возбудимость (лабильность, вязкость, отзывчивость и </a:t>
            </a:r>
            <a:r>
              <a:rPr lang="ru-RU" altLang="ru-RU" sz="2600" dirty="0" err="1">
                <a:solidFill>
                  <a:srgbClr val="000000"/>
                </a:solidFill>
              </a:rPr>
              <a:t>эмпатия</a:t>
            </a:r>
            <a:r>
              <a:rPr lang="ru-RU" altLang="ru-RU" sz="2600" dirty="0">
                <a:solidFill>
                  <a:srgbClr val="000000"/>
                </a:solidFill>
              </a:rPr>
              <a:t>, огрубление, алекситимия).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60363" y="503238"/>
            <a:ext cx="869791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25"/>
              </a:spcBef>
              <a:buSzPct val="70000"/>
            </a:pPr>
            <a:r>
              <a:rPr lang="ru-RU" altLang="ru-RU" sz="3400" b="1">
                <a:solidFill>
                  <a:srgbClr val="FF0000"/>
                </a:solidFill>
              </a:rPr>
              <a:t>Коммуникативная функция эмоций</a:t>
            </a:r>
            <a:r>
              <a:rPr lang="ru-RU" altLang="ru-RU" sz="3400">
                <a:solidFill>
                  <a:srgbClr val="000000"/>
                </a:solidFill>
              </a:rPr>
              <a:t> </a:t>
            </a:r>
            <a:r>
              <a:rPr lang="ru-RU" altLang="ru-RU" sz="2500">
                <a:solidFill>
                  <a:srgbClr val="000000"/>
                </a:solidFill>
              </a:rPr>
              <a:t>заключается в том, что мимика, жесты,  позы, выразительные вдохи, изменение интонации являются «языком человеческих чувств» и позволяют человеку передавать своим переживания другим людям информировать их о своём отношении к явлениям объектам и т.д.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76225" y="3414713"/>
            <a:ext cx="8362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SzPct val="100000"/>
            </a:pPr>
            <a:r>
              <a:rPr lang="ru-RU" altLang="ru-RU">
                <a:solidFill>
                  <a:srgbClr val="000000"/>
                </a:solidFill>
              </a:rPr>
              <a:t>  </a:t>
            </a:r>
            <a:r>
              <a:rPr lang="ru-RU" altLang="ru-RU" sz="2000">
                <a:solidFill>
                  <a:srgbClr val="000000"/>
                </a:solidFill>
              </a:rPr>
              <a:t>    </a:t>
            </a:r>
            <a:r>
              <a:rPr lang="ru-RU" altLang="ru-RU" sz="2000">
                <a:solidFill>
                  <a:srgbClr val="7E0021"/>
                </a:solidFill>
              </a:rPr>
              <a:t>Известно, что эмоции обладают «заразительностью». «Заражение» эмоциональным состоянием происходит именно потому, что люди могут понять и примерить на себя переживания другого человека</a:t>
            </a:r>
            <a:r>
              <a:rPr lang="ru-RU" altLang="ru-RU">
                <a:solidFill>
                  <a:srgbClr val="7E0021"/>
                </a:solidFill>
              </a:rPr>
              <a:t>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751388"/>
            <a:ext cx="162718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679950"/>
            <a:ext cx="147796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608513"/>
            <a:ext cx="1497012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535488"/>
            <a:ext cx="16954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679950"/>
            <a:ext cx="187166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3338"/>
            <a:ext cx="69373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46200" y="1582738"/>
            <a:ext cx="7653338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1150" indent="-311150"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жесты (движения рук);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b="1" smtClean="0">
                <a:latin typeface="Verdana" panose="020B0604030504040204" pitchFamily="34" charset="0"/>
                <a:cs typeface="Arial" panose="020B0604020202020204" pitchFamily="34" charset="0"/>
              </a:rPr>
              <a:t>мимика</a:t>
            </a: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 (движения мышц лица);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3200" smtClean="0">
                <a:latin typeface="Verdana" panose="020B0604030504040204" pitchFamily="34" charset="0"/>
                <a:cs typeface="Arial" panose="020B0604020202020204" pitchFamily="34" charset="0"/>
              </a:rPr>
              <a:t>пантомимика (движения всего тела);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2800" smtClean="0">
                <a:latin typeface="Verdana" panose="020B0604030504040204" pitchFamily="34" charset="0"/>
                <a:cs typeface="Arial" panose="020B0604020202020204" pitchFamily="34" charset="0"/>
              </a:rPr>
              <a:t>эмоциональные компоненты речи (сила и тембр, интонации голоса);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ru-RU" altLang="ru-RU" sz="2800" smtClean="0">
                <a:latin typeface="Verdana" panose="020B0604030504040204" pitchFamily="34" charset="0"/>
                <a:cs typeface="Arial" panose="020B0604020202020204" pitchFamily="34" charset="0"/>
              </a:rPr>
              <a:t>вегетативные изменения (покраснение, побледнение, потоотделение).</a:t>
            </a:r>
          </a:p>
          <a:p>
            <a:pPr marL="330200">
              <a:spcBef>
                <a:spcPts val="725"/>
              </a:spcBef>
              <a:buSzPct val="70000"/>
              <a:defRPr/>
            </a:pPr>
            <a:endParaRPr lang="ru-RU" altLang="ru-RU" sz="2800" smtClean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90625"/>
            <a:ext cx="1038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1723</Words>
  <Application>Microsoft Office PowerPoint</Application>
  <PresentationFormat>Экран (4:3)</PresentationFormat>
  <Paragraphs>199</Paragraphs>
  <Slides>42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57" baseType="lpstr">
      <vt:lpstr>Microsoft YaHei</vt:lpstr>
      <vt:lpstr>Arial</vt:lpstr>
      <vt:lpstr>Arial Black</vt:lpstr>
      <vt:lpstr>Calibri</vt:lpstr>
      <vt:lpstr>Comic Sans MS</vt:lpstr>
      <vt:lpstr>Courier New</vt:lpstr>
      <vt:lpstr>Georgia</vt:lpstr>
      <vt:lpstr>Lucida Sans Unicode</vt:lpstr>
      <vt:lpstr>Times New Roman</vt:lpstr>
      <vt:lpstr>Verdana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Систематика видов эмоций: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восприятия</dc:title>
  <dc:creator>Guchia</dc:creator>
  <cp:lastModifiedBy>Гуров</cp:lastModifiedBy>
  <cp:revision>55</cp:revision>
  <cp:lastPrinted>1601-01-01T00:00:00Z</cp:lastPrinted>
  <dcterms:created xsi:type="dcterms:W3CDTF">2003-11-22T19:45:22Z</dcterms:created>
  <dcterms:modified xsi:type="dcterms:W3CDTF">2022-04-07T00:33:40Z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00080084030000000000010250600207f5200358026400</vt:lpwstr>
  </property>
  <property fmtid="{D5CDD505-2E9C-101B-9397-08002B2CF9AE}" pid="3" name="Version">
    <vt:i4>6</vt:i4>
  </property>
</Properties>
</file>