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346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9220"/>
            <a:ext cx="10357510" cy="1299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323" y="3342843"/>
            <a:ext cx="11236960" cy="2503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346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3619" y="2472893"/>
            <a:ext cx="10290810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 indent="118745">
              <a:lnSpc>
                <a:spcPts val="3890"/>
              </a:lnSpc>
              <a:spcBef>
                <a:spcPts val="590"/>
              </a:spcBef>
            </a:pPr>
            <a:r>
              <a:rPr sz="3600" b="1" spc="-5" dirty="0">
                <a:solidFill>
                  <a:srgbClr val="001F5F"/>
                </a:solidFill>
                <a:latin typeface="Arial"/>
                <a:cs typeface="Arial"/>
              </a:rPr>
              <a:t>Медицина, основанная </a:t>
            </a:r>
            <a:r>
              <a:rPr sz="3600" b="1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3600" b="1" spc="-10" dirty="0">
                <a:solidFill>
                  <a:srgbClr val="001F5F"/>
                </a:solidFill>
                <a:latin typeface="Arial"/>
                <a:cs typeface="Arial"/>
              </a:rPr>
              <a:t>доказательствах:  реабилитация </a:t>
            </a:r>
            <a:r>
              <a:rPr sz="3600" b="1" dirty="0">
                <a:solidFill>
                  <a:srgbClr val="001F5F"/>
                </a:solidFill>
                <a:latin typeface="Arial"/>
                <a:cs typeface="Arial"/>
              </a:rPr>
              <a:t>при черепно-мозговой</a:t>
            </a:r>
            <a:r>
              <a:rPr sz="3600" b="1" spc="-10" dirty="0">
                <a:solidFill>
                  <a:srgbClr val="001F5F"/>
                </a:solidFill>
                <a:latin typeface="Arial"/>
                <a:cs typeface="Arial"/>
              </a:rPr>
              <a:t> травме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13847" y="347472"/>
            <a:ext cx="1667255" cy="1569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189738"/>
            <a:ext cx="9933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Hypothermia </a:t>
            </a:r>
            <a:r>
              <a:rPr sz="3600" spc="5" dirty="0"/>
              <a:t>(body </a:t>
            </a:r>
            <a:r>
              <a:rPr sz="3600" spc="-5" dirty="0"/>
              <a:t>temperature </a:t>
            </a:r>
            <a:r>
              <a:rPr sz="3600" dirty="0"/>
              <a:t>cooling) </a:t>
            </a:r>
            <a:r>
              <a:rPr sz="3600" spc="-5" dirty="0"/>
              <a:t>for</a:t>
            </a:r>
            <a:r>
              <a:rPr sz="3600" spc="-180" dirty="0"/>
              <a:t> </a:t>
            </a:r>
            <a:r>
              <a:rPr sz="3600" spc="5" dirty="0"/>
              <a:t>people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7244" y="683209"/>
            <a:ext cx="50025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alibri"/>
                <a:cs typeface="Calibri"/>
              </a:rPr>
              <a:t>with </a:t>
            </a:r>
            <a:r>
              <a:rPr sz="3600" b="1" dirty="0">
                <a:latin typeface="Calibri"/>
                <a:cs typeface="Calibri"/>
              </a:rPr>
              <a:t>an </a:t>
            </a:r>
            <a:r>
              <a:rPr sz="3600" b="1" spc="-5" dirty="0">
                <a:latin typeface="Calibri"/>
                <a:cs typeface="Calibri"/>
              </a:rPr>
              <a:t>injury </a:t>
            </a:r>
            <a:r>
              <a:rPr sz="3600" b="1" dirty="0">
                <a:latin typeface="Calibri"/>
                <a:cs typeface="Calibri"/>
              </a:rPr>
              <a:t>to the</a:t>
            </a:r>
            <a:r>
              <a:rPr sz="3600" b="1" spc="-6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brain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379" y="1205372"/>
            <a:ext cx="777240" cy="13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750" b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question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379" y="1460197"/>
            <a:ext cx="3541395" cy="3581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600"/>
              </a:lnSpc>
              <a:spcBef>
                <a:spcPts val="135"/>
              </a:spcBef>
            </a:pP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What is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the effect of mild hypothermia (body temperature cooling) following a brain  injury on whether a person dies, has a poor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outcome,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or gets a type of severe chest  infection (pneumonia)?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379" y="1927719"/>
            <a:ext cx="579755" cy="13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Background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379" y="2182624"/>
            <a:ext cx="3672204" cy="6851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500"/>
              </a:lnSpc>
              <a:spcBef>
                <a:spcPts val="135"/>
              </a:spcBef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Hypothermia has been used for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many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years to treat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who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have had a severe  brain injury. This involves cooling the head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the whole body to a temperature below  normal body temperature. </a:t>
            </a: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aimed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to assess whether people treated with  hypothermia after a brain injury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less likely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to die or have a poor outcome (which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we 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defined as death,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coma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or severe disability)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whether using hypothermia might  increase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risk of a severe chest infection called</a:t>
            </a:r>
            <a:r>
              <a:rPr sz="75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pneumonia.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379" y="2979091"/>
            <a:ext cx="565150" cy="13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Search</a:t>
            </a:r>
            <a:r>
              <a:rPr sz="75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333333"/>
                </a:solidFill>
                <a:latin typeface="Arial"/>
                <a:cs typeface="Arial"/>
              </a:rPr>
              <a:t>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379" y="3231856"/>
            <a:ext cx="1494155" cy="13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Evidence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current to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March</a:t>
            </a:r>
            <a:r>
              <a:rPr sz="75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2016.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379" y="3482960"/>
            <a:ext cx="3647440" cy="862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75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ts val="869"/>
              </a:lnSpc>
            </a:pP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included 37 studies with 3110 participants. In each trial, patients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randomly  divided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into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groups: one group remained at normal body temperature of 36.5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750" spc="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38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ts val="825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°C, and the other group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cooled to a maximum of 35 °C for at least 12</a:t>
            </a:r>
            <a:r>
              <a:rPr sz="750" spc="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hours.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75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6379" y="4458073"/>
            <a:ext cx="3723640" cy="9055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700"/>
              </a:lnSpc>
              <a:spcBef>
                <a:spcPts val="135"/>
              </a:spcBef>
            </a:pP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did not combine results of these studies to assess whether hypothermia improves  patient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outcome.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because the results had large differences which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could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not  explain. </a:t>
            </a: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identified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differences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ways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which the studies were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carried 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out and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participants that study authors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had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recruited,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z="750" spc="-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did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assess whether 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could explain the differences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results.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did not have enough good quality  evidence that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sufficiently similar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be confident that treating people </a:t>
            </a:r>
            <a:r>
              <a:rPr sz="750" spc="5" dirty="0">
                <a:solidFill>
                  <a:srgbClr val="333333"/>
                </a:solidFill>
                <a:latin typeface="Arial"/>
                <a:cs typeface="Arial"/>
              </a:rPr>
              <a:t>who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have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had 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a severe brain injury with hypothermia will reduce the incidence of death or severe  disability, or increase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incidence of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pneumonia.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379" y="5473334"/>
            <a:ext cx="3722370" cy="831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50" b="1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75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evidence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ct val="956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Many of the studies were not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well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reported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and we were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unable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assess whether  differences between the quality of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also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have affected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our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results. </a:t>
            </a: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used the GRADE approach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judge the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of evidence. </a:t>
            </a:r>
            <a:r>
              <a:rPr sz="750" spc="1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judged the evidence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for 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death 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severe disability to be very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low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quality, and the evidence for pneumonia to be  </a:t>
            </a:r>
            <a:r>
              <a:rPr sz="750" dirty="0">
                <a:solidFill>
                  <a:srgbClr val="333333"/>
                </a:solidFill>
                <a:latin typeface="Arial"/>
                <a:cs typeface="Arial"/>
              </a:rPr>
              <a:t>low</a:t>
            </a:r>
            <a:r>
              <a:rPr sz="7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quality.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079" y="6436452"/>
            <a:ext cx="3700779" cy="10160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sz="750" b="1" spc="-5" dirty="0">
                <a:solidFill>
                  <a:srgbClr val="002C63"/>
                </a:solidFill>
                <a:latin typeface="Arial"/>
                <a:cs typeface="Arial"/>
              </a:rPr>
              <a:t>Authors' conclusions: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41205" y="1505225"/>
            <a:ext cx="3667125" cy="8280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96200"/>
              </a:lnSpc>
              <a:spcBef>
                <a:spcPts val="185"/>
              </a:spcBef>
            </a:pP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Гипотермия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(охлаждение  </a:t>
            </a:r>
            <a:r>
              <a:rPr sz="1800" b="1" spc="-20" dirty="0">
                <a:solidFill>
                  <a:srgbClr val="1E3161"/>
                </a:solidFill>
                <a:latin typeface="Arial"/>
                <a:cs typeface="Arial"/>
              </a:rPr>
              <a:t>температуры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тела)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для людей с 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повреждением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мозга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09744" y="4360010"/>
            <a:ext cx="6998970" cy="827405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65"/>
              </a:lnSpc>
            </a:pP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Несмотря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на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большое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количество исследований,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нет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качественных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доказательств</a:t>
            </a:r>
            <a:endParaRPr sz="1400">
              <a:latin typeface="Arial"/>
              <a:cs typeface="Arial"/>
            </a:endParaRPr>
          </a:p>
          <a:p>
            <a:pPr marR="469900">
              <a:lnSpc>
                <a:spcPct val="96900"/>
              </a:lnSpc>
              <a:spcBef>
                <a:spcPts val="30"/>
              </a:spcBef>
            </a:pP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того, что гипотермия полезна при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лечении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людей с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ЧМТ.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В этой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области 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необходимы дальнейшие исследования,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которые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являются методологически  обоснованными,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чтобы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установить влияние гипотермии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на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людей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с</a:t>
            </a:r>
            <a:r>
              <a:rPr sz="1400" spc="-5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ЧМТ.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65396" y="2300730"/>
            <a:ext cx="1148715" cy="596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21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September</a:t>
            </a:r>
            <a:r>
              <a:rPr sz="1050" spc="-1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65396" y="2780223"/>
            <a:ext cx="3975100" cy="68389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Lewis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SR,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Evans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DJW,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Butler</a:t>
            </a:r>
            <a:r>
              <a:rPr sz="105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AR,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Schofield-Robinson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OJ,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Alderson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0" dirty="0">
                <a:solidFill>
                  <a:srgbClr val="333333"/>
                </a:solidFill>
                <a:latin typeface="Arial"/>
                <a:cs typeface="Arial"/>
              </a:rPr>
              <a:t>Primary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10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10" dirty="0"/>
              <a:t>Barbiturate drugs for people </a:t>
            </a:r>
            <a:r>
              <a:rPr spc="-15" dirty="0"/>
              <a:t>with </a:t>
            </a:r>
            <a:r>
              <a:rPr spc="-10" dirty="0"/>
              <a:t>traumatic  brain</a:t>
            </a:r>
            <a:r>
              <a:rPr spc="20" dirty="0"/>
              <a:t> </a:t>
            </a:r>
            <a:r>
              <a:rPr spc="-5" dirty="0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63" y="2221394"/>
            <a:ext cx="5561330" cy="6991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5000"/>
              </a:lnSpc>
              <a:spcBef>
                <a:spcPts val="160"/>
              </a:spcBef>
            </a:pP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or an imbalance 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fluid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around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brain. As space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inside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the skull 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limited, this can  cause dangerous levels </a:t>
            </a:r>
            <a:r>
              <a:rPr sz="115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pressure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the brain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(raised intracranial </a:t>
            </a:r>
            <a:r>
              <a:rPr sz="1150" dirty="0">
                <a:solidFill>
                  <a:srgbClr val="333333"/>
                </a:solidFill>
                <a:latin typeface="Arial"/>
                <a:cs typeface="Arial"/>
              </a:rPr>
              <a:t>pressure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− ICP).  Barbiturates </a:t>
            </a:r>
            <a:r>
              <a:rPr sz="115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sedatives that are commonly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used to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treat ICP.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They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slow down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brain  action and this can reduce the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production </a:t>
            </a:r>
            <a:r>
              <a:rPr sz="115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1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fluid.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563" y="3107290"/>
            <a:ext cx="5606415" cy="6991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5000"/>
              </a:lnSpc>
              <a:spcBef>
                <a:spcPts val="160"/>
              </a:spcBef>
            </a:pP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Data from seven trials involving 341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people with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brain injury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included 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review. 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no evidence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barbiturates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reduce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death, </a:t>
            </a:r>
            <a:r>
              <a:rPr sz="1150" spc="-1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although they reduce 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intracranial pressure, one 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four people have problems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because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barbiturates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also  cause </a:t>
            </a:r>
            <a:r>
              <a:rPr sz="1150" dirty="0">
                <a:solidFill>
                  <a:srgbClr val="333333"/>
                </a:solidFill>
                <a:latin typeface="Arial"/>
                <a:cs typeface="Arial"/>
              </a:rPr>
              <a:t>low blood</a:t>
            </a:r>
            <a:r>
              <a:rPr sz="11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pressure.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263" y="4017425"/>
            <a:ext cx="5654675" cy="105156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1260"/>
              </a:lnSpc>
            </a:pPr>
            <a:r>
              <a:rPr sz="1150" b="1" spc="-10" dirty="0">
                <a:solidFill>
                  <a:srgbClr val="002C63"/>
                </a:solidFill>
                <a:latin typeface="Arial"/>
                <a:cs typeface="Arial"/>
              </a:rPr>
              <a:t>Authors'</a:t>
            </a:r>
            <a:r>
              <a:rPr sz="1150" b="1" spc="-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127635" algn="just">
              <a:lnSpc>
                <a:spcPct val="95300"/>
              </a:lnSpc>
            </a:pP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There </a:t>
            </a:r>
            <a:r>
              <a:rPr sz="1150" spc="5" dirty="0">
                <a:solidFill>
                  <a:srgbClr val="002C63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no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evidence that barbiturate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therapy in patients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with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acute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severe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head injury 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improves outcome.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Barbiturate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therapy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results </a:t>
            </a:r>
            <a:r>
              <a:rPr sz="1150" spc="5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a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fall </a:t>
            </a:r>
            <a:r>
              <a:rPr sz="1150" spc="5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blood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pressure in one </a:t>
            </a:r>
            <a:r>
              <a:rPr sz="1150" spc="5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four  patients. This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hypotensive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effect </a:t>
            </a:r>
            <a:r>
              <a:rPr sz="1150" spc="-15" dirty="0">
                <a:solidFill>
                  <a:srgbClr val="002C63"/>
                </a:solidFill>
                <a:latin typeface="Arial"/>
                <a:cs typeface="Arial"/>
              </a:rPr>
              <a:t>will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offset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any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ICP lowering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effect</a:t>
            </a:r>
            <a:r>
              <a:rPr sz="1150" spc="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on</a:t>
            </a:r>
            <a:endParaRPr sz="1150">
              <a:latin typeface="Arial"/>
              <a:cs typeface="Arial"/>
            </a:endParaRPr>
          </a:p>
          <a:p>
            <a:pPr algn="just">
              <a:lnSpc>
                <a:spcPts val="1325"/>
              </a:lnSpc>
            </a:pPr>
            <a:r>
              <a:rPr sz="1150" spc="-5" dirty="0">
                <a:solidFill>
                  <a:srgbClr val="002C63"/>
                </a:solidFill>
                <a:latin typeface="Arial"/>
                <a:cs typeface="Arial"/>
              </a:rPr>
              <a:t>cerebral perfusion</a:t>
            </a:r>
            <a:r>
              <a:rPr sz="1150" spc="1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002C63"/>
                </a:solidFill>
                <a:latin typeface="Arial"/>
                <a:cs typeface="Arial"/>
              </a:rPr>
              <a:t>pressure.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563" y="1477470"/>
            <a:ext cx="10942320" cy="77533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825740" marR="5080" algn="r">
              <a:lnSpc>
                <a:spcPts val="2070"/>
              </a:lnSpc>
              <a:spcBef>
                <a:spcPts val="250"/>
              </a:spcBef>
            </a:pPr>
            <a:r>
              <a:rPr sz="1800" b="1" spc="-25" dirty="0">
                <a:solidFill>
                  <a:srgbClr val="1E3161"/>
                </a:solidFill>
                <a:latin typeface="Arial"/>
                <a:cs typeface="Arial"/>
              </a:rPr>
              <a:t>Барбитураты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у</a:t>
            </a:r>
            <a:r>
              <a:rPr sz="1800" b="1" spc="-10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пациентов</a:t>
            </a:r>
            <a:r>
              <a:rPr sz="1800" b="1" spc="-22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с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черепно-мозговой</a:t>
            </a:r>
            <a:r>
              <a:rPr sz="1800" b="1" spc="-2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An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injury to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head can lead to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swelling from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leaking </a:t>
            </a:r>
            <a:r>
              <a:rPr sz="1150" spc="-10" dirty="0">
                <a:solidFill>
                  <a:srgbClr val="333333"/>
                </a:solidFill>
                <a:latin typeface="Arial"/>
                <a:cs typeface="Arial"/>
              </a:rPr>
              <a:t>blood </a:t>
            </a:r>
            <a:r>
              <a:rPr sz="1150" spc="-1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from</a:t>
            </a:r>
            <a:r>
              <a:rPr sz="115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333333"/>
                </a:solidFill>
                <a:latin typeface="Arial"/>
                <a:cs typeface="Arial"/>
              </a:rPr>
              <a:t>clotting,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4544" y="5128164"/>
            <a:ext cx="6593205" cy="977265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85"/>
              </a:lnSpc>
            </a:pP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Нет </a:t>
            </a:r>
            <a:r>
              <a:rPr sz="1300" spc="20" dirty="0">
                <a:solidFill>
                  <a:srgbClr val="002C63"/>
                </a:solidFill>
                <a:latin typeface="Arial"/>
                <a:cs typeface="Arial"/>
              </a:rPr>
              <a:t>данных о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том, что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лечение барбитуратами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у пациентов с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острой</a:t>
            </a:r>
            <a:r>
              <a:rPr sz="1300" spc="-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тяжелой</a:t>
            </a:r>
            <a:endParaRPr sz="1300">
              <a:latin typeface="Arial"/>
              <a:cs typeface="Arial"/>
            </a:endParaRPr>
          </a:p>
          <a:p>
            <a:pPr marR="383540">
              <a:lnSpc>
                <a:spcPct val="98100"/>
              </a:lnSpc>
              <a:spcBef>
                <a:spcPts val="25"/>
              </a:spcBef>
            </a:pP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травмой головы улучшает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исход.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Барбитуратная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терапия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приводит к падению  артериального давления у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каждого четвертого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пациента. Этот гипотензивный  эффект компенсирует любое снижение </a:t>
            </a:r>
            <a:r>
              <a:rPr sz="1300" spc="20" dirty="0">
                <a:solidFill>
                  <a:srgbClr val="002C63"/>
                </a:solidFill>
                <a:latin typeface="Arial"/>
                <a:cs typeface="Arial"/>
              </a:rPr>
              <a:t>ICP на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церебральное </a:t>
            </a:r>
            <a:r>
              <a:rPr sz="1300" spc="10" dirty="0">
                <a:solidFill>
                  <a:srgbClr val="002C63"/>
                </a:solidFill>
                <a:latin typeface="Arial"/>
                <a:cs typeface="Arial"/>
              </a:rPr>
              <a:t>перфузионное  </a:t>
            </a:r>
            <a:r>
              <a:rPr sz="1300" spc="15" dirty="0">
                <a:solidFill>
                  <a:srgbClr val="002C63"/>
                </a:solidFill>
                <a:latin typeface="Arial"/>
                <a:cs typeface="Arial"/>
              </a:rPr>
              <a:t>давление.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38747" y="2270257"/>
            <a:ext cx="1441450" cy="1160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0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12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December</a:t>
            </a:r>
            <a:r>
              <a:rPr sz="1050" spc="-1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Roberts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I, 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Sydenham</a:t>
            </a:r>
            <a:r>
              <a:rPr sz="1050" spc="-1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1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9220"/>
            <a:ext cx="893127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10" dirty="0"/>
              <a:t>Music interventions for </a:t>
            </a:r>
            <a:r>
              <a:rPr spc="-5" dirty="0"/>
              <a:t>acquired </a:t>
            </a:r>
            <a:r>
              <a:rPr spc="-10" dirty="0"/>
              <a:t>brain  </a:t>
            </a:r>
            <a:r>
              <a:rPr spc="-5" dirty="0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5499" y="1534230"/>
            <a:ext cx="74104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700" b="1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question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499" y="1776588"/>
            <a:ext cx="3512820" cy="2374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165"/>
              </a:spcBef>
            </a:pP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reviewed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evidence for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effects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functional outcomes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adults with acquired brain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injury.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5499" y="2118647"/>
            <a:ext cx="55308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Back</a:t>
            </a:r>
            <a:r>
              <a:rPr sz="700" b="1" spc="10" dirty="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sz="700" b="1" spc="-10" dirty="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sz="700" b="1" spc="10" dirty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5499" y="2359196"/>
            <a:ext cx="3542665" cy="9664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42545">
              <a:lnSpc>
                <a:spcPct val="97500"/>
              </a:lnSpc>
              <a:spcBef>
                <a:spcPts val="130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Acquired brain injury (brain damage through accident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illness,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including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stroke,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that is  unlikely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degenerate further)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can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cause problems with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movement, language,  sensation,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thinking,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emotion.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Any of these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can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severely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reduce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survivor's quality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life. Many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new treatments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have been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developed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help recover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lost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functions and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 prevent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depression.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Music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interventions involve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using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aid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rehabilitation.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ct val="97200"/>
              </a:lnSpc>
              <a:spcBef>
                <a:spcPts val="10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Specific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treatments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include using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rhythm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aid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movement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walking; playing  music instruments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improve movement;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singing 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improve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speaking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voice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quality;  listening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improve pain management, mood,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thinking; and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playing and 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composing music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improve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sense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well-being.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5499" y="3430061"/>
            <a:ext cx="93980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70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199" y="3691876"/>
            <a:ext cx="335851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5"/>
              </a:lnSpc>
            </a:pP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aimed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identify research studies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tested music interventions combined</a:t>
            </a:r>
            <a:r>
              <a:rPr sz="70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with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200" y="3796777"/>
            <a:ext cx="3454400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standard care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for adults with acquired brain injury who were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receiving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rehabilitation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700">
              <a:latin typeface="Arial"/>
              <a:cs typeface="Arial"/>
            </a:endParaRPr>
          </a:p>
          <a:p>
            <a:pPr>
              <a:lnSpc>
                <a:spcPct val="97500"/>
              </a:lnSpc>
              <a:spcBef>
                <a:spcPts val="5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hospital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community settings. 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looked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research that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tested the effects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 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walking, moving,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communicating,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thinking, emotions, pain,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well- 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being. Interventions included moving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music, singing, listening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composing, 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playing musical instruments,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or 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combination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these. 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identified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included 29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trials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involving 775 adult participants.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evidence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current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June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2015.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200" y="4554747"/>
            <a:ext cx="3171190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5"/>
              </a:lnSpc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70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results suggest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using rhythm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beneficial</a:t>
            </a:r>
            <a:r>
              <a:rPr sz="700" spc="1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8200" y="4900198"/>
            <a:ext cx="3374390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improving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walking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people with stroke, and this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improve 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life.</a:t>
            </a:r>
            <a:r>
              <a:rPr sz="700" spc="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Music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30"/>
              </a:lnSpc>
              <a:spcBef>
                <a:spcPts val="20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interventions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beneficial for improving the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speed 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repetitive arm movements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communication 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people with stroke. Music 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that use 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strong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beat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8200" y="5211510"/>
            <a:ext cx="350329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780"/>
              </a:lnSpc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within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more effective than interventions where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strong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beat is</a:t>
            </a:r>
            <a:r>
              <a:rPr sz="700" spc="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used</a:t>
            </a:r>
            <a:endParaRPr sz="700">
              <a:latin typeface="Arial"/>
              <a:cs typeface="Arial"/>
            </a:endParaRPr>
          </a:p>
          <a:p>
            <a:pPr algn="just">
              <a:lnSpc>
                <a:spcPct val="97500"/>
              </a:lnSpc>
              <a:spcBef>
                <a:spcPts val="10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without music. Treatment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delivered by 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trained music therapist might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more effective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delivered by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other professionals. Information was insufficient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examine  the effects 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music 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other outcomes. 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found no studies that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reported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5500" y="5606230"/>
            <a:ext cx="1016000" cy="372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harmful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effects.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70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evidence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5500" y="6085497"/>
            <a:ext cx="3544570" cy="655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700"/>
              </a:lnSpc>
              <a:spcBef>
                <a:spcPts val="130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research was generally low. 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found only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study that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we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considered as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having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low risk 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bias.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evidence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for walking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speed  and stride length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was moderate. The quality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evidence for other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aspects 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walking  was low.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evidence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speed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repetitive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arm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movements was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very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low,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evidence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overall communication.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 the evidence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for quality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life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was low. Further clinical trials are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needed.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7783" y="3505286"/>
            <a:ext cx="11076940" cy="2072639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sz="2250" b="1" spc="-15" dirty="0">
                <a:solidFill>
                  <a:srgbClr val="002C63"/>
                </a:solidFill>
                <a:latin typeface="Arial"/>
                <a:cs typeface="Arial"/>
              </a:rPr>
              <a:t>Authors'</a:t>
            </a:r>
            <a:r>
              <a:rPr sz="2250" b="1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2250" b="1" spc="-10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R="535305">
              <a:lnSpc>
                <a:spcPct val="95400"/>
              </a:lnSpc>
            </a:pP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Music interventions </a:t>
            </a:r>
            <a:r>
              <a:rPr sz="2250" spc="-30" dirty="0">
                <a:solidFill>
                  <a:srgbClr val="002C63"/>
                </a:solidFill>
                <a:latin typeface="Arial"/>
                <a:cs typeface="Arial"/>
              </a:rPr>
              <a:t>may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be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beneficial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for gait, </a:t>
            </a:r>
            <a:r>
              <a:rPr sz="2250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timing </a:t>
            </a:r>
            <a:r>
              <a:rPr sz="2250" dirty="0">
                <a:solidFill>
                  <a:srgbClr val="002C63"/>
                </a:solidFill>
                <a:latin typeface="Arial"/>
                <a:cs typeface="Arial"/>
              </a:rPr>
              <a:t>of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upper extremity 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function,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communication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outcomes,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and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quality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of life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after stroke. These results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are 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encouraging,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but </a:t>
            </a:r>
            <a:r>
              <a:rPr sz="2250" spc="-20" dirty="0">
                <a:solidFill>
                  <a:srgbClr val="002C63"/>
                </a:solidFill>
                <a:latin typeface="Arial"/>
                <a:cs typeface="Arial"/>
              </a:rPr>
              <a:t>more </a:t>
            </a:r>
            <a:r>
              <a:rPr sz="2250" dirty="0">
                <a:solidFill>
                  <a:srgbClr val="002C63"/>
                </a:solidFill>
                <a:latin typeface="Arial"/>
                <a:cs typeface="Arial"/>
              </a:rPr>
              <a:t>high-quality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randomised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controlled trials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are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needed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on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all  outcomes </a:t>
            </a:r>
            <a:r>
              <a:rPr sz="2250" dirty="0">
                <a:solidFill>
                  <a:srgbClr val="002C63"/>
                </a:solidFill>
                <a:latin typeface="Arial"/>
                <a:cs typeface="Arial"/>
              </a:rPr>
              <a:t>before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recommendations </a:t>
            </a:r>
            <a:r>
              <a:rPr sz="2250" spc="-20" dirty="0">
                <a:solidFill>
                  <a:srgbClr val="002C63"/>
                </a:solidFill>
                <a:latin typeface="Arial"/>
                <a:cs typeface="Arial"/>
              </a:rPr>
              <a:t>can </a:t>
            </a:r>
            <a:r>
              <a:rPr sz="2250" spc="-5" dirty="0">
                <a:solidFill>
                  <a:srgbClr val="002C63"/>
                </a:solidFill>
                <a:latin typeface="Arial"/>
                <a:cs typeface="Arial"/>
              </a:rPr>
              <a:t>be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made </a:t>
            </a:r>
            <a:r>
              <a:rPr sz="2250" dirty="0">
                <a:solidFill>
                  <a:srgbClr val="002C63"/>
                </a:solidFill>
                <a:latin typeface="Arial"/>
                <a:cs typeface="Arial"/>
              </a:rPr>
              <a:t>for </a:t>
            </a:r>
            <a:r>
              <a:rPr sz="2250" spc="-15" dirty="0">
                <a:solidFill>
                  <a:srgbClr val="002C63"/>
                </a:solidFill>
                <a:latin typeface="Arial"/>
                <a:cs typeface="Arial"/>
              </a:rPr>
              <a:t>clinical</a:t>
            </a:r>
            <a:r>
              <a:rPr sz="2250" spc="4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2250" spc="-10" dirty="0">
                <a:solidFill>
                  <a:srgbClr val="002C63"/>
                </a:solidFill>
                <a:latin typeface="Arial"/>
                <a:cs typeface="Arial"/>
              </a:rPr>
              <a:t>practice.</a:t>
            </a:r>
            <a:endParaRPr sz="22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1188" y="1892298"/>
            <a:ext cx="2169160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19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January</a:t>
            </a:r>
            <a:r>
              <a:rPr sz="1050" spc="-1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Magee</a:t>
            </a:r>
            <a:r>
              <a:rPr sz="1050" spc="-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WL,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Clark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I,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Tamplin</a:t>
            </a:r>
            <a:r>
              <a:rPr sz="10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J,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Bradt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J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Stroke</a:t>
            </a:r>
            <a:r>
              <a:rPr sz="1050" spc="-7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711" y="830656"/>
            <a:ext cx="8500110" cy="849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725"/>
              </a:lnSpc>
              <a:spcBef>
                <a:spcPts val="95"/>
              </a:spcBef>
            </a:pPr>
            <a:r>
              <a:rPr sz="3200" b="0" spc="-10" dirty="0">
                <a:solidFill>
                  <a:srgbClr val="001F5F"/>
                </a:solidFill>
                <a:latin typeface="Arial Black"/>
                <a:cs typeface="Arial Black"/>
              </a:rPr>
              <a:t>Клинические </a:t>
            </a:r>
            <a:r>
              <a:rPr sz="3200" b="0" spc="-5" dirty="0">
                <a:solidFill>
                  <a:srgbClr val="001F5F"/>
                </a:solidFill>
                <a:latin typeface="Arial Black"/>
                <a:cs typeface="Arial Black"/>
              </a:rPr>
              <a:t>рекомендации</a:t>
            </a:r>
            <a:r>
              <a:rPr sz="3200" b="0" spc="114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800" b="0" dirty="0">
                <a:solidFill>
                  <a:srgbClr val="001F5F"/>
                </a:solidFill>
                <a:latin typeface="Arial Black"/>
                <a:cs typeface="Arial Black"/>
              </a:rPr>
              <a:t>(Канада)</a:t>
            </a:r>
            <a:endParaRPr sz="2800">
              <a:latin typeface="Arial Black"/>
              <a:cs typeface="Arial Black"/>
            </a:endParaRPr>
          </a:p>
          <a:p>
            <a:pPr algn="ctr">
              <a:lnSpc>
                <a:spcPts val="2765"/>
              </a:lnSpc>
            </a:pPr>
            <a:r>
              <a:rPr sz="2400" b="0" spc="-5" dirty="0">
                <a:solidFill>
                  <a:srgbClr val="001F5F"/>
                </a:solidFill>
                <a:latin typeface="Arial Black"/>
                <a:cs typeface="Arial Black"/>
              </a:rPr>
              <a:t>октябрь</a:t>
            </a:r>
            <a:r>
              <a:rPr sz="2400" b="0" spc="-2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400" b="0" dirty="0">
                <a:solidFill>
                  <a:srgbClr val="001F5F"/>
                </a:solidFill>
                <a:latin typeface="Arial Black"/>
                <a:cs typeface="Arial Black"/>
              </a:rPr>
              <a:t>2016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2360" y="5000400"/>
            <a:ext cx="3171609" cy="1137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669" y="4905638"/>
            <a:ext cx="2809592" cy="988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9107" y="2185416"/>
            <a:ext cx="7552211" cy="2157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56489"/>
            <a:ext cx="94272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0" dirty="0">
                <a:solidFill>
                  <a:srgbClr val="001F5F"/>
                </a:solidFill>
                <a:latin typeface="Arial Black"/>
                <a:cs typeface="Arial Black"/>
              </a:rPr>
              <a:t>INESSS-ONF </a:t>
            </a:r>
            <a:r>
              <a:rPr sz="3600" b="0" dirty="0">
                <a:solidFill>
                  <a:srgbClr val="001F5F"/>
                </a:solidFill>
                <a:latin typeface="Arial Black"/>
                <a:cs typeface="Arial Black"/>
              </a:rPr>
              <a:t>Level of </a:t>
            </a:r>
            <a:r>
              <a:rPr sz="3600" b="0" spc="-5" dirty="0">
                <a:solidFill>
                  <a:srgbClr val="001F5F"/>
                </a:solidFill>
                <a:latin typeface="Arial Black"/>
                <a:cs typeface="Arial Black"/>
              </a:rPr>
              <a:t>Evidence</a:t>
            </a:r>
            <a:r>
              <a:rPr sz="3600" b="0" spc="1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3600" b="0" spc="-5" dirty="0">
                <a:solidFill>
                  <a:srgbClr val="001F5F"/>
                </a:solidFill>
                <a:latin typeface="Arial Black"/>
                <a:cs typeface="Arial Black"/>
              </a:rPr>
              <a:t>(2015)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555" y="1087323"/>
            <a:ext cx="11418570" cy="554990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45"/>
              </a:spcBef>
            </a:pP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А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Рекомендация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подтверждается как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минимум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одним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метаанализом,  систематическим обзором или рандомизированным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контролируемым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испытанием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соответствующего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размера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 соответствующей контрольной  группой.</a:t>
            </a:r>
            <a:endParaRPr sz="2800">
              <a:latin typeface="Calibri"/>
              <a:cs typeface="Calibri"/>
            </a:endParaRPr>
          </a:p>
          <a:p>
            <a:pPr marL="12700" marR="1244600">
              <a:lnSpc>
                <a:spcPts val="3020"/>
              </a:lnSpc>
              <a:spcBef>
                <a:spcPts val="1060"/>
              </a:spcBef>
              <a:tabLst>
                <a:tab pos="375285" algn="l"/>
              </a:tabLst>
            </a:pP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В	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Рекомендация подкрепляется когортными исследованиями,</a:t>
            </a:r>
            <a:r>
              <a:rPr sz="2800" b="1" spc="-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в 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которых, как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минимум,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имеется группа сравнения,</a:t>
            </a:r>
            <a:r>
              <a:rPr sz="2800" b="1" spc="-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хорошо</a:t>
            </a:r>
            <a:endParaRPr sz="2800">
              <a:latin typeface="Calibri"/>
              <a:cs typeface="Calibri"/>
            </a:endParaRPr>
          </a:p>
          <a:p>
            <a:pPr marL="12700" marR="150495">
              <a:lnSpc>
                <a:spcPts val="3020"/>
              </a:lnSpc>
              <a:spcBef>
                <a:spcPts val="10"/>
              </a:spcBef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спроектированные экспериментальные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планы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для одного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субъекта</a:t>
            </a:r>
            <a:r>
              <a:rPr sz="2800" b="1" spc="-1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или  рандомизированные контролируемые исследования с</a:t>
            </a:r>
            <a:r>
              <a:rPr sz="2800" b="1" spc="-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небольшим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2985"/>
              </a:lnSpc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размером</a:t>
            </a: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выборки.</a:t>
            </a:r>
            <a:endParaRPr sz="2800">
              <a:latin typeface="Calibri"/>
              <a:cs typeface="Calibri"/>
            </a:endParaRPr>
          </a:p>
          <a:p>
            <a:pPr marL="12700" marR="194945">
              <a:lnSpc>
                <a:spcPts val="3020"/>
              </a:lnSpc>
              <a:spcBef>
                <a:spcPts val="1035"/>
              </a:spcBef>
            </a:pP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С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Рекомендация подтверждается,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прежде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всего, экспертным мнением,  основанным на их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опыте,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хотя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здесь также</a:t>
            </a:r>
            <a:r>
              <a:rPr sz="2800" b="1" spc="-20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классифицируются</a:t>
            </a:r>
            <a:endParaRPr sz="2800">
              <a:latin typeface="Calibri"/>
              <a:cs typeface="Calibri"/>
            </a:endParaRPr>
          </a:p>
          <a:p>
            <a:pPr marL="12700" marR="1287780">
              <a:lnSpc>
                <a:spcPts val="3020"/>
              </a:lnSpc>
              <a:spcBef>
                <a:spcPts val="10"/>
              </a:spcBef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неконтролируемые серии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случаев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без групп сравнения,</a:t>
            </a:r>
            <a:r>
              <a:rPr sz="2800" b="1" spc="-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которые  поддерживают</a:t>
            </a:r>
            <a:r>
              <a:rPr sz="28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рекомендации.</a:t>
            </a:r>
            <a:endParaRPr sz="2800">
              <a:latin typeface="Calibri"/>
              <a:cs typeface="Calibri"/>
            </a:endParaRPr>
          </a:p>
          <a:p>
            <a:pPr marR="275590" algn="r">
              <a:lnSpc>
                <a:spcPct val="100000"/>
              </a:lnSpc>
              <a:spcBef>
                <a:spcPts val="35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5494" y="283540"/>
            <a:ext cx="3892550" cy="139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650"/>
              </a:lnSpc>
              <a:spcBef>
                <a:spcPts val="95"/>
              </a:spcBef>
            </a:pPr>
            <a:r>
              <a:rPr sz="3200" spc="-5" dirty="0">
                <a:solidFill>
                  <a:srgbClr val="934613"/>
                </a:solidFill>
              </a:rPr>
              <a:t>Принципы</a:t>
            </a:r>
            <a:endParaRPr sz="3200"/>
          </a:p>
          <a:p>
            <a:pPr marL="12065" marR="5080" algn="ctr">
              <a:lnSpc>
                <a:spcPts val="3460"/>
              </a:lnSpc>
              <a:spcBef>
                <a:spcPts val="240"/>
              </a:spcBef>
            </a:pPr>
            <a:r>
              <a:rPr sz="3200" spc="-5" dirty="0">
                <a:solidFill>
                  <a:srgbClr val="934613"/>
                </a:solidFill>
              </a:rPr>
              <a:t>организации</a:t>
            </a:r>
            <a:r>
              <a:rPr sz="3200" spc="-5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помощи  пациентам </a:t>
            </a:r>
            <a:r>
              <a:rPr sz="3200" spc="-10" dirty="0">
                <a:solidFill>
                  <a:srgbClr val="934613"/>
                </a:solidFill>
              </a:rPr>
              <a:t>ЧМТ </a:t>
            </a:r>
            <a:r>
              <a:rPr sz="3200" spc="-5" dirty="0">
                <a:solidFill>
                  <a:srgbClr val="934613"/>
                </a:solidFill>
              </a:rPr>
              <a:t>-</a:t>
            </a:r>
            <a:r>
              <a:rPr sz="3200" spc="35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1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69060" y="2295906"/>
            <a:ext cx="10309225" cy="4341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7830" indent="-405765">
              <a:lnSpc>
                <a:spcPts val="2280"/>
              </a:lnSpc>
              <a:spcBef>
                <a:spcPts val="90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Каждый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 должен </a:t>
            </a:r>
            <a:r>
              <a:rPr sz="2000" b="1" spc="-15" dirty="0">
                <a:solidFill>
                  <a:srgbClr val="934613"/>
                </a:solidFill>
                <a:latin typeface="Calibri"/>
                <a:cs typeface="Calibri"/>
              </a:rPr>
              <a:t>быть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помещен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000" b="1" spc="1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специализированное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мультидисциплинарное реабилитационное отделение для пациентов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ЧМТ</a:t>
            </a:r>
            <a:r>
              <a:rPr sz="2000" b="1" spc="38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[ABIKUS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280"/>
              </a:lnSpc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2007];</a:t>
            </a:r>
            <a:endParaRPr sz="2000">
              <a:latin typeface="Calibri"/>
              <a:cs typeface="Calibri"/>
            </a:endParaRPr>
          </a:p>
          <a:p>
            <a:pPr marL="417830" indent="-405765">
              <a:lnSpc>
                <a:spcPts val="2280"/>
              </a:lnSpc>
              <a:spcBef>
                <a:spcPts val="745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Реабилитация пациента должна </a:t>
            </a:r>
            <a:r>
              <a:rPr sz="2000" b="1" spc="-15" dirty="0">
                <a:solidFill>
                  <a:srgbClr val="934613"/>
                </a:solidFill>
                <a:latin typeface="Calibri"/>
                <a:cs typeface="Calibri"/>
              </a:rPr>
              <a:t>быть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начата так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рано, насколько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позволяет</a:t>
            </a:r>
            <a:r>
              <a:rPr sz="2000" b="1" spc="28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состояние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280"/>
              </a:lnSpc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пациента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[Leon-Carrion </a:t>
            </a:r>
            <a:r>
              <a:rPr sz="2000" b="1" dirty="0">
                <a:solidFill>
                  <a:srgbClr val="934613"/>
                </a:solidFill>
                <a:latin typeface="Calibri"/>
                <a:cs typeface="Calibri"/>
              </a:rPr>
              <a:t>et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al., 2013; Wagner </a:t>
            </a:r>
            <a:r>
              <a:rPr sz="2000" b="1" dirty="0">
                <a:solidFill>
                  <a:srgbClr val="934613"/>
                </a:solidFill>
                <a:latin typeface="Calibri"/>
                <a:cs typeface="Calibri"/>
              </a:rPr>
              <a:t>et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al.,</a:t>
            </a:r>
            <a:r>
              <a:rPr sz="2000" b="1" spc="16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2003],</a:t>
            </a:r>
            <a:endParaRPr sz="2000">
              <a:latin typeface="Calibri"/>
              <a:cs typeface="Calibri"/>
            </a:endParaRPr>
          </a:p>
          <a:p>
            <a:pPr marL="417830" indent="-405765">
              <a:lnSpc>
                <a:spcPts val="2280"/>
              </a:lnSpc>
              <a:spcBef>
                <a:spcPts val="770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Программы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должны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включать в себя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диагноз черепно-мозговой</a:t>
            </a:r>
            <a:r>
              <a:rPr sz="2000" b="1" spc="28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травмы,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медицинскую стабильность, способность улучшаться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в процессе</a:t>
            </a:r>
            <a:r>
              <a:rPr sz="2000" b="1" spc="229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</a:t>
            </a:r>
            <a:endParaRPr sz="2000">
              <a:latin typeface="Calibri"/>
              <a:cs typeface="Calibri"/>
            </a:endParaRPr>
          </a:p>
          <a:p>
            <a:pPr marL="417830" marR="201930">
              <a:lnSpc>
                <a:spcPts val="2160"/>
              </a:lnSpc>
              <a:spcBef>
                <a:spcPts val="155"/>
              </a:spcBef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(реабилитационный потенциал),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способность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обучаться, участвовать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в реабилитации и 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достаточную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готовность к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продолжительности терапии (INESSS-ONF,</a:t>
            </a:r>
            <a:r>
              <a:rPr sz="2000" b="1" spc="229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2015).</a:t>
            </a:r>
            <a:endParaRPr sz="2000">
              <a:latin typeface="Calibri"/>
              <a:cs typeface="Calibri"/>
            </a:endParaRPr>
          </a:p>
          <a:p>
            <a:pPr marL="417830" marR="467359" indent="-405765">
              <a:lnSpc>
                <a:spcPct val="90000"/>
              </a:lnSpc>
              <a:spcBef>
                <a:spcPts val="980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Оценка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планирование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должны проводится мультидисциплинарной  бригадой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использованием пациент-центрированного принципа,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проблемно- 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ориентированного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и который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будет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соответствовать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развивающимся </a:t>
            </a:r>
            <a:r>
              <a:rPr sz="2000" b="1" spc="-5" dirty="0">
                <a:solidFill>
                  <a:srgbClr val="934613"/>
                </a:solidFill>
                <a:latin typeface="Calibri"/>
                <a:cs typeface="Calibri"/>
              </a:rPr>
              <a:t>в процессе 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болезни осложнениям [ABIKUS</a:t>
            </a:r>
            <a:r>
              <a:rPr sz="2000" b="1" spc="1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34613"/>
                </a:solidFill>
                <a:latin typeface="Calibri"/>
                <a:cs typeface="Calibri"/>
              </a:rPr>
              <a:t>2007].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215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46304"/>
            <a:ext cx="6395821" cy="182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5494" y="283540"/>
            <a:ext cx="3892550" cy="139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650"/>
              </a:lnSpc>
              <a:spcBef>
                <a:spcPts val="95"/>
              </a:spcBef>
            </a:pPr>
            <a:r>
              <a:rPr sz="3200" spc="-5" dirty="0">
                <a:solidFill>
                  <a:srgbClr val="934613"/>
                </a:solidFill>
              </a:rPr>
              <a:t>Принципы</a:t>
            </a:r>
            <a:endParaRPr sz="3200"/>
          </a:p>
          <a:p>
            <a:pPr marL="12065" marR="5080" algn="ctr">
              <a:lnSpc>
                <a:spcPts val="3460"/>
              </a:lnSpc>
              <a:spcBef>
                <a:spcPts val="240"/>
              </a:spcBef>
            </a:pPr>
            <a:r>
              <a:rPr sz="3200" spc="-5" dirty="0">
                <a:solidFill>
                  <a:srgbClr val="934613"/>
                </a:solidFill>
              </a:rPr>
              <a:t>организации</a:t>
            </a:r>
            <a:r>
              <a:rPr sz="3200" spc="-5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помощи  пациентам </a:t>
            </a:r>
            <a:r>
              <a:rPr sz="3200" spc="-10" dirty="0">
                <a:solidFill>
                  <a:srgbClr val="934613"/>
                </a:solidFill>
              </a:rPr>
              <a:t>ЧМТ </a:t>
            </a:r>
            <a:r>
              <a:rPr sz="3200" spc="-5" dirty="0">
                <a:solidFill>
                  <a:srgbClr val="934613"/>
                </a:solidFill>
              </a:rPr>
              <a:t>-</a:t>
            </a:r>
            <a:r>
              <a:rPr sz="3200" spc="35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2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20039" y="2104135"/>
            <a:ext cx="10795635" cy="43986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17830" marR="404495" indent="-405765">
              <a:lnSpc>
                <a:spcPts val="2590"/>
              </a:lnSpc>
              <a:spcBef>
                <a:spcPts val="42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Оптимальный состав мультидисциплинарной реабилитационной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бригады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должен быть представлен следующими специалистами:</a:t>
            </a:r>
            <a:r>
              <a:rPr sz="2400" b="1" spc="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логопед,</a:t>
            </a:r>
            <a:endParaRPr sz="2400">
              <a:latin typeface="Calibri"/>
              <a:cs typeface="Calibri"/>
            </a:endParaRPr>
          </a:p>
          <a:p>
            <a:pPr marL="417830" marR="253365">
              <a:lnSpc>
                <a:spcPts val="2590"/>
              </a:lnSpc>
              <a:spcBef>
                <a:spcPts val="10"/>
              </a:spcBef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эрготерапевт, физический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терапевт,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социальный работник, клинический  психолог,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нейропсихолог,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медицинская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сестра,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нутрициолог и</a:t>
            </a:r>
            <a:r>
              <a:rPr sz="2400" b="1" spc="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клинический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560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фармаколог [INESSS-ONF,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 2015].</a:t>
            </a:r>
            <a:endParaRPr sz="2400">
              <a:latin typeface="Calibri"/>
              <a:cs typeface="Calibri"/>
            </a:endParaRPr>
          </a:p>
          <a:p>
            <a:pPr marL="417830" indent="-405765">
              <a:lnSpc>
                <a:spcPts val="2735"/>
              </a:lnSpc>
              <a:spcBef>
                <a:spcPts val="72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У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каждого пациента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ЧМТ должен быть свой лечащий врач,</a:t>
            </a:r>
            <a:r>
              <a:rPr sz="2400" b="1" spc="2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который</a:t>
            </a:r>
            <a:endParaRPr sz="2400">
              <a:latin typeface="Calibri"/>
              <a:cs typeface="Calibri"/>
            </a:endParaRPr>
          </a:p>
          <a:p>
            <a:pPr marL="417830" marR="5080">
              <a:lnSpc>
                <a:spcPts val="2590"/>
              </a:lnSpc>
              <a:spcBef>
                <a:spcPts val="185"/>
              </a:spcBef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прошел специализированную подготовку по реабилитации пациентов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ЧМТ. 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Задачей такого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специалиста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[NZGG</a:t>
            </a:r>
            <a:r>
              <a:rPr sz="2400" b="1" spc="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2007]:</a:t>
            </a:r>
            <a:endParaRPr sz="2400">
              <a:latin typeface="Calibri"/>
              <a:cs typeface="Calibri"/>
            </a:endParaRPr>
          </a:p>
          <a:p>
            <a:pPr marL="875030" lvl="1" indent="-381635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875030" algn="l"/>
                <a:tab pos="875665" algn="l"/>
              </a:tabLst>
            </a:pPr>
            <a:r>
              <a:rPr sz="1800" b="1" spc="-10" dirty="0">
                <a:solidFill>
                  <a:srgbClr val="934613"/>
                </a:solidFill>
                <a:latin typeface="Calibri"/>
                <a:cs typeface="Calibri"/>
              </a:rPr>
              <a:t>Контроль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реабилитационной</a:t>
            </a:r>
            <a:r>
              <a:rPr sz="1800" b="1" spc="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программы,</a:t>
            </a:r>
            <a:endParaRPr sz="1800">
              <a:latin typeface="Calibri"/>
              <a:cs typeface="Calibri"/>
            </a:endParaRPr>
          </a:p>
          <a:p>
            <a:pPr marL="875030" lvl="1" indent="-381635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875030" algn="l"/>
                <a:tab pos="875665" algn="l"/>
              </a:tabLst>
            </a:pP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Координация работы</a:t>
            </a:r>
            <a:r>
              <a:rPr sz="1800" b="1" spc="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МДБ,</a:t>
            </a:r>
            <a:endParaRPr sz="1800">
              <a:latin typeface="Calibri"/>
              <a:cs typeface="Calibri"/>
            </a:endParaRPr>
          </a:p>
          <a:p>
            <a:pPr marL="875030" lvl="1" indent="-381635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875030" algn="l"/>
                <a:tab pos="875665" algn="l"/>
              </a:tabLst>
            </a:pP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Помощь родственникам </a:t>
            </a:r>
            <a:r>
              <a:rPr sz="18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людьми, вовлеченным </a:t>
            </a:r>
            <a:r>
              <a:rPr sz="1800" b="1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1800" b="1" spc="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уход,</a:t>
            </a:r>
            <a:endParaRPr sz="1800">
              <a:latin typeface="Calibri"/>
              <a:cs typeface="Calibri"/>
            </a:endParaRPr>
          </a:p>
          <a:p>
            <a:pPr marL="875030" lvl="1" indent="-381635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875030" algn="l"/>
                <a:tab pos="875665" algn="l"/>
              </a:tabLst>
            </a:pPr>
            <a:r>
              <a:rPr sz="1800" b="1" spc="-10" dirty="0">
                <a:solidFill>
                  <a:srgbClr val="934613"/>
                </a:solidFill>
                <a:latin typeface="Calibri"/>
                <a:cs typeface="Calibri"/>
              </a:rPr>
              <a:t>Контролировать переход </a:t>
            </a:r>
            <a:r>
              <a:rPr sz="1800" b="1" dirty="0">
                <a:solidFill>
                  <a:srgbClr val="934613"/>
                </a:solidFill>
                <a:latin typeface="Calibri"/>
                <a:cs typeface="Calibri"/>
              </a:rPr>
              <a:t>с этапа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1800" b="1" dirty="0">
                <a:solidFill>
                  <a:srgbClr val="934613"/>
                </a:solidFill>
                <a:latin typeface="Calibri"/>
                <a:cs typeface="Calibri"/>
              </a:rPr>
              <a:t>этап</a:t>
            </a:r>
            <a:r>
              <a:rPr sz="1800" b="1" spc="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реабилитации,</a:t>
            </a:r>
            <a:endParaRPr sz="1800">
              <a:latin typeface="Calibri"/>
              <a:cs typeface="Calibri"/>
            </a:endParaRPr>
          </a:p>
          <a:p>
            <a:pPr marL="875030" lvl="1" indent="-381635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875030" algn="l"/>
                <a:tab pos="875665" algn="l"/>
              </a:tabLst>
            </a:pP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Координировать работу </a:t>
            </a:r>
            <a:r>
              <a:rPr sz="1800" b="1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1800" b="1" spc="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934613"/>
                </a:solidFill>
                <a:latin typeface="Calibri"/>
                <a:cs typeface="Calibri"/>
              </a:rPr>
              <a:t>родственниками.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5494" y="283540"/>
            <a:ext cx="3892550" cy="139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650"/>
              </a:lnSpc>
              <a:spcBef>
                <a:spcPts val="95"/>
              </a:spcBef>
            </a:pPr>
            <a:r>
              <a:rPr sz="3200" spc="-5" dirty="0">
                <a:solidFill>
                  <a:srgbClr val="934613"/>
                </a:solidFill>
              </a:rPr>
              <a:t>Принципы</a:t>
            </a:r>
            <a:endParaRPr sz="3200"/>
          </a:p>
          <a:p>
            <a:pPr marL="12065" marR="5080" algn="ctr">
              <a:lnSpc>
                <a:spcPts val="3460"/>
              </a:lnSpc>
              <a:spcBef>
                <a:spcPts val="240"/>
              </a:spcBef>
            </a:pPr>
            <a:r>
              <a:rPr sz="3200" spc="-5" dirty="0">
                <a:solidFill>
                  <a:srgbClr val="934613"/>
                </a:solidFill>
              </a:rPr>
              <a:t>организации</a:t>
            </a:r>
            <a:r>
              <a:rPr sz="3200" spc="-5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помощи  пациентам </a:t>
            </a:r>
            <a:r>
              <a:rPr sz="3200" spc="-10" dirty="0">
                <a:solidFill>
                  <a:srgbClr val="934613"/>
                </a:solidFill>
              </a:rPr>
              <a:t>ЧМТ </a:t>
            </a:r>
            <a:r>
              <a:rPr sz="3200" spc="-5" dirty="0">
                <a:solidFill>
                  <a:srgbClr val="934613"/>
                </a:solidFill>
              </a:rPr>
              <a:t>-</a:t>
            </a:r>
            <a:r>
              <a:rPr sz="3200" spc="35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3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59079" y="1971497"/>
            <a:ext cx="11150600" cy="45999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17830" marR="148590" indent="-405765">
              <a:lnSpc>
                <a:spcPct val="90100"/>
              </a:lnSpc>
              <a:spcBef>
                <a:spcPts val="38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Должны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предусмотрены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пути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протоколы скоординированной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помощи,  чтобы облегчить переход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человека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от неотложной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помощи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к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помочь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решении часто встречающихся проблем, связанных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 черепно-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595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мозговой травмой.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(ABIKUS</a:t>
            </a:r>
            <a:r>
              <a:rPr sz="2400" b="1" spc="-5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2007);</a:t>
            </a:r>
            <a:endParaRPr sz="2400">
              <a:latin typeface="Calibri"/>
              <a:cs typeface="Calibri"/>
            </a:endParaRPr>
          </a:p>
          <a:p>
            <a:pPr marL="417830" marR="5080" indent="-405765">
              <a:lnSpc>
                <a:spcPct val="90100"/>
              </a:lnSpc>
              <a:spcBef>
                <a:spcPts val="100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Реабилитационная среда окружения пациента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должна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благоприятной для  пациента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ЧМТ (использование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одноместных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палат, спокойная обстановка,  соблюдение правил гигиены сна, соблюдение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личного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пространства) [INESSS-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ONF,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2015];</a:t>
            </a:r>
            <a:endParaRPr sz="2400">
              <a:latin typeface="Calibri"/>
              <a:cs typeface="Calibri"/>
            </a:endParaRPr>
          </a:p>
          <a:p>
            <a:pPr marL="417830" indent="-405765">
              <a:lnSpc>
                <a:spcPts val="2735"/>
              </a:lnSpc>
              <a:spcBef>
                <a:spcPts val="72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Реабилитационный план должен быть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ориентирован на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цель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задачи.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Все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595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участники реабилитационного процесса (специалисты МДБ,</a:t>
            </a:r>
            <a:r>
              <a:rPr sz="2400" b="1" spc="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пациент,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595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ухаживающие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лица 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другие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причастные)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должны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вовлечены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400" b="1" spc="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процесс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595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постановки целей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задач, чтобы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их можно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было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контролировать</a:t>
            </a:r>
            <a:r>
              <a:rPr sz="2400" b="1" spc="-6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на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735"/>
              </a:lnSpc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протяжении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всей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программы реабилитации [INESSS-ONF,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2015,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Webb,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1994].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4033" y="334136"/>
            <a:ext cx="3082925" cy="106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105"/>
              </a:lnSpc>
              <a:spcBef>
                <a:spcPts val="100"/>
              </a:spcBef>
            </a:pPr>
            <a:r>
              <a:rPr sz="3600" b="0" u="heavy" spc="-900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5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Координация</a:t>
            </a:r>
            <a:r>
              <a:rPr sz="3600" u="heavy" spc="-105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 </a:t>
            </a:r>
            <a:r>
              <a:rPr sz="3600" u="heavy" spc="5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в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4105"/>
              </a:lnSpc>
            </a:pPr>
            <a:r>
              <a:rPr sz="3600" b="0" u="heavy" spc="-900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борьбе</a:t>
            </a:r>
            <a:r>
              <a:rPr sz="3600" u="heavy" spc="-50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 </a:t>
            </a:r>
            <a:r>
              <a:rPr sz="3600" u="heavy" spc="-5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</a:rPr>
              <a:t>с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457" y="1321765"/>
            <a:ext cx="10777855" cy="4094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3600" u="heavy" spc="-900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934613"/>
                </a:solidFill>
                <a:uFill>
                  <a:solidFill>
                    <a:srgbClr val="934613"/>
                  </a:solidFill>
                </a:uFill>
                <a:latin typeface="Calibri"/>
                <a:cs typeface="Calibri"/>
              </a:rPr>
              <a:t>коморбидностью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350">
              <a:latin typeface="Times New Roman"/>
              <a:cs typeface="Times New Roman"/>
            </a:endParaRPr>
          </a:p>
          <a:p>
            <a:pPr marL="417830" marR="5080" indent="-405765">
              <a:lnSpc>
                <a:spcPts val="3460"/>
              </a:lnSpc>
              <a:buClr>
                <a:srgbClr val="000000"/>
              </a:buClr>
              <a:buSzPct val="875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Необходимо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активное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взаимодействие со специалистами  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других</a:t>
            </a:r>
            <a:r>
              <a:rPr sz="3200" b="1" spc="6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специальностей,</a:t>
            </a:r>
            <a:endParaRPr sz="3200">
              <a:latin typeface="Calibri"/>
              <a:cs typeface="Calibri"/>
            </a:endParaRPr>
          </a:p>
          <a:p>
            <a:pPr marL="417830" marR="1103630" indent="-405765">
              <a:lnSpc>
                <a:spcPts val="3460"/>
              </a:lnSpc>
              <a:spcBef>
                <a:spcPts val="1005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Создание оптимальной коммуникации 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между 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специалистами: психиатры, 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нейрохирурги, хирурги, 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травматологи, неврологи и</a:t>
            </a:r>
            <a:r>
              <a:rPr sz="3200" b="1" spc="9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реабилитологи,</a:t>
            </a:r>
            <a:endParaRPr sz="3200">
              <a:latin typeface="Calibri"/>
              <a:cs typeface="Calibri"/>
            </a:endParaRPr>
          </a:p>
          <a:p>
            <a:pPr marL="417830" indent="-405765">
              <a:lnSpc>
                <a:spcPct val="100000"/>
              </a:lnSpc>
              <a:spcBef>
                <a:spcPts val="57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Необходимо перекрёстное</a:t>
            </a:r>
            <a:r>
              <a:rPr sz="3200" b="1" spc="9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обучение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41745" y="6455155"/>
            <a:ext cx="5575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934613"/>
                </a:solidFill>
                <a:latin typeface="Arial"/>
                <a:cs typeface="Arial"/>
              </a:rPr>
              <a:t>ABIKUS </a:t>
            </a:r>
            <a:r>
              <a:rPr sz="1400" b="1" spc="-15" dirty="0">
                <a:solidFill>
                  <a:srgbClr val="934613"/>
                </a:solidFill>
                <a:latin typeface="Arial"/>
                <a:cs typeface="Arial"/>
              </a:rPr>
              <a:t>(2007), </a:t>
            </a:r>
            <a:r>
              <a:rPr sz="1400" b="1" spc="-10" dirty="0">
                <a:solidFill>
                  <a:srgbClr val="934613"/>
                </a:solidFill>
                <a:latin typeface="Arial"/>
                <a:cs typeface="Arial"/>
              </a:rPr>
              <a:t>G </a:t>
            </a:r>
            <a:r>
              <a:rPr sz="1400" b="1" spc="-15" dirty="0">
                <a:solidFill>
                  <a:srgbClr val="934613"/>
                </a:solidFill>
                <a:latin typeface="Arial"/>
                <a:cs typeface="Arial"/>
              </a:rPr>
              <a:t>20, p.19 </a:t>
            </a:r>
            <a:r>
              <a:rPr sz="1400" b="1" spc="-5" dirty="0">
                <a:solidFill>
                  <a:srgbClr val="934613"/>
                </a:solidFill>
                <a:latin typeface="Arial"/>
                <a:cs typeface="Arial"/>
              </a:rPr>
              <a:t>- </a:t>
            </a:r>
            <a:r>
              <a:rPr sz="1400" b="1" spc="-10" dirty="0">
                <a:solidFill>
                  <a:srgbClr val="934613"/>
                </a:solidFill>
                <a:latin typeface="Arial"/>
                <a:cs typeface="Arial"/>
              </a:rPr>
              <a:t>Behn et al. </a:t>
            </a:r>
            <a:r>
              <a:rPr sz="1400" b="1" spc="-15" dirty="0">
                <a:solidFill>
                  <a:srgbClr val="934613"/>
                </a:solidFill>
                <a:latin typeface="Arial"/>
                <a:cs typeface="Arial"/>
              </a:rPr>
              <a:t>(2012) </a:t>
            </a:r>
            <a:r>
              <a:rPr sz="1400" b="1" spc="-5" dirty="0">
                <a:solidFill>
                  <a:srgbClr val="934613"/>
                </a:solidFill>
                <a:latin typeface="Arial"/>
                <a:cs typeface="Arial"/>
              </a:rPr>
              <a:t>- </a:t>
            </a:r>
            <a:r>
              <a:rPr sz="1400" b="1" spc="-10" dirty="0">
                <a:solidFill>
                  <a:srgbClr val="934613"/>
                </a:solidFill>
                <a:latin typeface="Arial"/>
                <a:cs typeface="Arial"/>
              </a:rPr>
              <a:t>Becker et al.</a:t>
            </a:r>
            <a:r>
              <a:rPr sz="1400" b="1" dirty="0">
                <a:solidFill>
                  <a:srgbClr val="934613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934613"/>
                </a:solidFill>
                <a:latin typeface="Arial"/>
                <a:cs typeface="Arial"/>
              </a:rPr>
              <a:t>(1993)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2043" y="562432"/>
            <a:ext cx="4050665" cy="951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650"/>
              </a:lnSpc>
              <a:spcBef>
                <a:spcPts val="95"/>
              </a:spcBef>
            </a:pPr>
            <a:r>
              <a:rPr sz="3200" spc="-5" dirty="0">
                <a:solidFill>
                  <a:srgbClr val="934613"/>
                </a:solidFill>
              </a:rPr>
              <a:t>Помощи</a:t>
            </a:r>
            <a:r>
              <a:rPr sz="3200" dirty="0">
                <a:solidFill>
                  <a:srgbClr val="934613"/>
                </a:solidFill>
              </a:rPr>
              <a:t> </a:t>
            </a:r>
            <a:r>
              <a:rPr sz="3200" spc="-10" dirty="0">
                <a:solidFill>
                  <a:srgbClr val="934613"/>
                </a:solidFill>
              </a:rPr>
              <a:t>при</a:t>
            </a:r>
            <a:endParaRPr sz="3200"/>
          </a:p>
          <a:p>
            <a:pPr algn="ctr">
              <a:lnSpc>
                <a:spcPts val="3650"/>
              </a:lnSpc>
            </a:pPr>
            <a:r>
              <a:rPr sz="3200" spc="-5" dirty="0">
                <a:solidFill>
                  <a:srgbClr val="934613"/>
                </a:solidFill>
              </a:rPr>
              <a:t>нарушениях</a:t>
            </a:r>
            <a:r>
              <a:rPr sz="3200" spc="-3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сознания: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62457" y="2122424"/>
            <a:ext cx="11236960" cy="445452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17830" marR="6350" indent="-405765" algn="just">
              <a:lnSpc>
                <a:spcPts val="1730"/>
              </a:lnSpc>
              <a:spcBef>
                <a:spcPts val="325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Пациенты с ЧМТ с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расстройством сознания должны периодически оцениваться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течение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первого года после травмы 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МДБ</a:t>
            </a:r>
            <a:r>
              <a:rPr sz="1600" b="1" spc="-3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со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специализированным</a:t>
            </a:r>
            <a:r>
              <a:rPr sz="1600" b="1" spc="-7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опытом</a:t>
            </a:r>
            <a:r>
              <a:rPr sz="1600" b="1" spc="-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черепно-мозговой</a:t>
            </a:r>
            <a:r>
              <a:rPr sz="1600" b="1" spc="-8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травме.</a:t>
            </a:r>
            <a:r>
              <a:rPr sz="1600" b="1" spc="-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[INESSS-ONF,</a:t>
            </a:r>
            <a:r>
              <a:rPr sz="1600" b="1" spc="-6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2015].</a:t>
            </a:r>
            <a:endParaRPr sz="1600">
              <a:latin typeface="Calibri"/>
              <a:cs typeface="Calibri"/>
            </a:endParaRPr>
          </a:p>
          <a:p>
            <a:pPr marL="417830" marR="5080" indent="-405765" algn="just">
              <a:lnSpc>
                <a:spcPts val="1730"/>
              </a:lnSpc>
              <a:spcBef>
                <a:spcPts val="1005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Если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пациенты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остаются в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коме или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находятся в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состоянии минимального сознания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после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ЧМТ,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то следует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рассмотреть 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возможность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лечения в специализированном третичном</a:t>
            </a:r>
            <a:r>
              <a:rPr sz="1600" b="1" spc="-2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центре.</a:t>
            </a:r>
            <a:endParaRPr sz="1600">
              <a:latin typeface="Calibri"/>
              <a:cs typeface="Calibri"/>
            </a:endParaRPr>
          </a:p>
          <a:p>
            <a:pPr marL="417830" indent="-405765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Пациенты</a:t>
            </a:r>
            <a:r>
              <a:rPr sz="1600" b="1" spc="-6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нарушением</a:t>
            </a:r>
            <a:r>
              <a:rPr sz="1600" b="1" spc="-7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сознания</a:t>
            </a:r>
            <a:r>
              <a:rPr sz="1600" b="1" spc="-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должны</a:t>
            </a:r>
            <a:r>
              <a:rPr sz="1600" b="1" spc="-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иметь</a:t>
            </a:r>
            <a:r>
              <a:rPr sz="1600" b="1" spc="-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адекватное</a:t>
            </a:r>
            <a:r>
              <a:rPr sz="1600" b="1" spc="-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окружение</a:t>
            </a:r>
            <a:r>
              <a:rPr sz="1600" b="1" spc="-6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требуемый</a:t>
            </a:r>
            <a:r>
              <a:rPr sz="1600" b="1" spc="-8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уровень</a:t>
            </a:r>
            <a:r>
              <a:rPr sz="1600" b="1" spc="-5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стимуляции.</a:t>
            </a:r>
            <a:endParaRPr sz="1600">
              <a:latin typeface="Calibri"/>
              <a:cs typeface="Calibri"/>
            </a:endParaRPr>
          </a:p>
          <a:p>
            <a:pPr marL="417830" indent="-405765">
              <a:lnSpc>
                <a:spcPct val="100000"/>
              </a:lnSpc>
              <a:spcBef>
                <a:spcPts val="819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Предлагаются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следующие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практические</a:t>
            </a:r>
            <a:r>
              <a:rPr sz="1600" b="1" spc="-1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советы:</a:t>
            </a:r>
            <a:endParaRPr sz="1600">
              <a:latin typeface="Calibri"/>
              <a:cs typeface="Calibri"/>
            </a:endParaRPr>
          </a:p>
          <a:p>
            <a:pPr marL="417830" indent="-405765">
              <a:lnSpc>
                <a:spcPts val="1825"/>
              </a:lnSpc>
              <a:spcBef>
                <a:spcPts val="815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7830" algn="l"/>
                <a:tab pos="418465" algn="l"/>
                <a:tab pos="1820545" algn="l"/>
                <a:tab pos="2082800" algn="l"/>
                <a:tab pos="3506470" algn="l"/>
                <a:tab pos="4091940" algn="l"/>
                <a:tab pos="4978400" algn="l"/>
                <a:tab pos="5558155" algn="l"/>
                <a:tab pos="7548880" algn="l"/>
                <a:tab pos="7807959" algn="l"/>
                <a:tab pos="9085580" algn="l"/>
                <a:tab pos="10530840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Родственники	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и	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ухаживающие	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лица	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должны	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быть	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проинформированы	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о	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когнитивной	толерантности	(уровне</a:t>
            </a:r>
            <a:endParaRPr sz="1600">
              <a:latin typeface="Calibri"/>
              <a:cs typeface="Calibri"/>
            </a:endParaRPr>
          </a:p>
          <a:p>
            <a:pPr marL="417830">
              <a:lnSpc>
                <a:spcPts val="1825"/>
              </a:lnSpc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чувствительности и чувствительности к внешним</a:t>
            </a:r>
            <a:r>
              <a:rPr sz="1600" b="1" spc="-2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стимулам).</a:t>
            </a:r>
            <a:endParaRPr sz="1600">
              <a:latin typeface="Calibri"/>
              <a:cs typeface="Calibri"/>
            </a:endParaRPr>
          </a:p>
          <a:p>
            <a:pPr marL="417830" indent="-405765">
              <a:lnSpc>
                <a:spcPts val="1825"/>
              </a:lnSpc>
              <a:spcBef>
                <a:spcPts val="795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Стимуляция должна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фокусироваться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приятных ощущениях, 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таких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как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любимая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музыка,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знакомые</a:t>
            </a:r>
            <a:r>
              <a:rPr sz="1600" b="1" spc="6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животные,</a:t>
            </a:r>
            <a:endParaRPr sz="1600">
              <a:latin typeface="Calibri"/>
              <a:cs typeface="Calibri"/>
            </a:endParaRPr>
          </a:p>
          <a:p>
            <a:pPr marL="417830">
              <a:lnSpc>
                <a:spcPts val="1825"/>
              </a:lnSpc>
            </a:pP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комфортный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мягкий массаж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т. д., которые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предъявляются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по</a:t>
            </a:r>
            <a:r>
              <a:rPr sz="1600" b="1" spc="-23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одному.</a:t>
            </a:r>
            <a:endParaRPr sz="1600">
              <a:latin typeface="Calibri"/>
              <a:cs typeface="Calibri"/>
            </a:endParaRPr>
          </a:p>
          <a:p>
            <a:pPr marL="417830" indent="-405765">
              <a:lnSpc>
                <a:spcPts val="1825"/>
              </a:lnSpc>
              <a:spcBef>
                <a:spcPts val="820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Семью/друзей 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следует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попросить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контролировать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свои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посещения,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чтобы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избежать чрезмерной сенсорной</a:t>
            </a:r>
            <a:r>
              <a:rPr sz="1600" b="1" spc="114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стимуляции</a:t>
            </a:r>
            <a:endParaRPr sz="1600">
              <a:latin typeface="Calibri"/>
              <a:cs typeface="Calibri"/>
            </a:endParaRPr>
          </a:p>
          <a:p>
            <a:pPr marL="417830">
              <a:lnSpc>
                <a:spcPts val="1825"/>
              </a:lnSpc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-</a:t>
            </a:r>
            <a:r>
              <a:rPr sz="1600" b="1" spc="-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всего</a:t>
            </a:r>
            <a:r>
              <a:rPr sz="1600" b="1" spc="-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1-2</a:t>
            </a:r>
            <a:r>
              <a:rPr sz="1600" b="1" spc="-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посетителя</a:t>
            </a:r>
            <a:r>
              <a:rPr sz="1600" b="1" spc="-3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за</a:t>
            </a:r>
            <a:r>
              <a:rPr sz="1600" b="1" spc="-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раз,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посещающих</a:t>
            </a:r>
            <a:r>
              <a:rPr sz="1600" b="1" spc="-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течение</a:t>
            </a:r>
            <a:r>
              <a:rPr sz="1600" b="1" spc="-6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коротких</a:t>
            </a:r>
            <a:r>
              <a:rPr sz="1600" b="1" spc="-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периодов</a:t>
            </a:r>
            <a:r>
              <a:rPr sz="1600" b="1" spc="-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времени</a:t>
            </a:r>
            <a:r>
              <a:rPr sz="1600" b="1" spc="-7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[RCP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2013].</a:t>
            </a:r>
            <a:endParaRPr sz="1600">
              <a:latin typeface="Calibri"/>
              <a:cs typeface="Calibri"/>
            </a:endParaRPr>
          </a:p>
          <a:p>
            <a:pPr marL="417830" marR="5080" indent="-405765" algn="just">
              <a:lnSpc>
                <a:spcPct val="90000"/>
              </a:lnSpc>
              <a:spcBef>
                <a:spcPts val="1010"/>
              </a:spcBef>
              <a:buClr>
                <a:srgbClr val="000000"/>
              </a:buClr>
              <a:buSzPct val="175000"/>
              <a:buFont typeface="Arial"/>
              <a:buChar char="•"/>
              <a:tabLst>
                <a:tab pos="418465" algn="l"/>
              </a:tabLst>
            </a:pP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Пациентам с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ЧМТ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нарушенным сознанием необходимо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предусмотреть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мероприятия для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повышения толерантности к  сидению и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стоянию, для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поддержания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ортостатической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толерантности, для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стимуляции возбуждения и, возможно,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для 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поддержания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постуральных рефлексов,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функций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кишечника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мочевого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пузыря,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мышц, объема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здоровья </a:t>
            </a:r>
            <a:r>
              <a:rPr sz="1600" b="1" spc="-5" dirty="0">
                <a:solidFill>
                  <a:srgbClr val="934613"/>
                </a:solidFill>
                <a:latin typeface="Calibri"/>
                <a:cs typeface="Calibri"/>
              </a:rPr>
              <a:t>костей.  </a:t>
            </a:r>
            <a:r>
              <a:rPr sz="1600" b="1" spc="5" dirty="0">
                <a:solidFill>
                  <a:srgbClr val="934613"/>
                </a:solidFill>
                <a:latin typeface="Calibri"/>
                <a:cs typeface="Calibri"/>
              </a:rPr>
              <a:t>[INESSS-ONF,</a:t>
            </a:r>
            <a:r>
              <a:rPr sz="1600" b="1" spc="-8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934613"/>
                </a:solidFill>
                <a:latin typeface="Calibri"/>
                <a:cs typeface="Calibri"/>
              </a:rPr>
              <a:t>2015]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9288" y="649223"/>
            <a:ext cx="10143744" cy="5705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13375" y="6383223"/>
            <a:ext cx="6357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https://rehabilitation.cochrane.org/evidence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22864" y="128015"/>
            <a:ext cx="1301496" cy="1301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562432"/>
            <a:ext cx="2653030" cy="9518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 indent="377825">
              <a:lnSpc>
                <a:spcPts val="3460"/>
              </a:lnSpc>
              <a:spcBef>
                <a:spcPts val="525"/>
              </a:spcBef>
            </a:pPr>
            <a:r>
              <a:rPr sz="3200" spc="-5" dirty="0">
                <a:solidFill>
                  <a:srgbClr val="934613"/>
                </a:solidFill>
              </a:rPr>
              <a:t>Подострая  </a:t>
            </a:r>
            <a:r>
              <a:rPr sz="3200" spc="-15" dirty="0">
                <a:solidFill>
                  <a:srgbClr val="934613"/>
                </a:solidFill>
              </a:rPr>
              <a:t>р</a:t>
            </a:r>
            <a:r>
              <a:rPr sz="3200" spc="-10" dirty="0">
                <a:solidFill>
                  <a:srgbClr val="934613"/>
                </a:solidFill>
              </a:rPr>
              <a:t>е</a:t>
            </a:r>
            <a:r>
              <a:rPr sz="3200" dirty="0">
                <a:solidFill>
                  <a:srgbClr val="934613"/>
                </a:solidFill>
              </a:rPr>
              <a:t>а</a:t>
            </a:r>
            <a:r>
              <a:rPr sz="3200" spc="-10" dirty="0">
                <a:solidFill>
                  <a:srgbClr val="934613"/>
                </a:solidFill>
              </a:rPr>
              <a:t>билит</a:t>
            </a:r>
            <a:r>
              <a:rPr sz="3200" dirty="0">
                <a:solidFill>
                  <a:srgbClr val="934613"/>
                </a:solidFill>
              </a:rPr>
              <a:t>а</a:t>
            </a:r>
            <a:r>
              <a:rPr sz="3200" spc="-5" dirty="0">
                <a:solidFill>
                  <a:srgbClr val="934613"/>
                </a:solidFill>
              </a:rPr>
              <a:t>ция: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62457" y="2104135"/>
            <a:ext cx="3214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7830" indent="-40576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  <a:tab pos="256095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Сп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циал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т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ы	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М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ДБ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841" y="2104135"/>
            <a:ext cx="924115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3161665">
              <a:lnSpc>
                <a:spcPts val="2590"/>
              </a:lnSpc>
              <a:spcBef>
                <a:spcPts val="425"/>
              </a:spcBef>
              <a:tabLst>
                <a:tab pos="2997200" algn="l"/>
                <a:tab pos="4344670" algn="l"/>
                <a:tab pos="4658995" algn="l"/>
                <a:tab pos="4909185" algn="l"/>
                <a:tab pos="5683250" algn="l"/>
                <a:tab pos="7213600" algn="l"/>
                <a:tab pos="7487920" algn="l"/>
                <a:tab pos="905827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должны		быть	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обучены	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особенностям 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к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15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су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л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т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ир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ов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ни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я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,	ра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б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оте	с		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м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ж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400" b="1" spc="-25" dirty="0">
                <a:solidFill>
                  <a:srgbClr val="934613"/>
                </a:solidFill>
                <a:latin typeface="Calibri"/>
                <a:cs typeface="Calibri"/>
              </a:rPr>
              <a:t>т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нн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ой		тра</a:t>
            </a:r>
            <a:r>
              <a:rPr sz="2400" b="1" spc="-20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м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ой	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31526" y="2104135"/>
            <a:ext cx="136525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01295" marR="5080" indent="-189230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об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у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че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ни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я,  част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ым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2457" y="2762758"/>
            <a:ext cx="11235055" cy="34074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17830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сопутствующими состояниями (ампутации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поражение спинного мозга)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[NZGG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2007],</a:t>
            </a:r>
            <a:endParaRPr sz="2400">
              <a:latin typeface="Calibri"/>
              <a:cs typeface="Calibri"/>
            </a:endParaRPr>
          </a:p>
          <a:p>
            <a:pPr marL="417830" marR="5080" indent="-405765">
              <a:lnSpc>
                <a:spcPts val="2590"/>
              </a:lnSpc>
              <a:spcBef>
                <a:spcPts val="101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МДБ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амбулаторном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этапе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должна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работать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не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реже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раз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неделю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[INESSS-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ONF,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2015].</a:t>
            </a:r>
            <a:endParaRPr sz="2400">
              <a:latin typeface="Calibri"/>
              <a:cs typeface="Calibri"/>
            </a:endParaRPr>
          </a:p>
          <a:p>
            <a:pPr marL="417830" indent="-405765">
              <a:lnSpc>
                <a:spcPts val="2740"/>
              </a:lnSpc>
              <a:spcBef>
                <a:spcPts val="68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  <a:tab pos="3259454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Для</a:t>
            </a:r>
            <a:r>
              <a:rPr sz="2400" b="1" spc="27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родственников	пациентов</a:t>
            </a:r>
            <a:r>
              <a:rPr sz="2400" b="1" spc="2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400" b="1" spc="254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ЧМТ</a:t>
            </a:r>
            <a:r>
              <a:rPr sz="2400" b="1" spc="229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должны</a:t>
            </a:r>
            <a:r>
              <a:rPr sz="2400" b="1" spc="2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</a:t>
            </a:r>
            <a:r>
              <a:rPr sz="2400" b="1" spc="2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организованы</a:t>
            </a:r>
            <a:r>
              <a:rPr sz="2400" b="1" spc="25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регулярные</a:t>
            </a:r>
            <a:endParaRPr sz="2400">
              <a:latin typeface="Calibri"/>
              <a:cs typeface="Calibri"/>
            </a:endParaRPr>
          </a:p>
          <a:p>
            <a:pPr marL="417830" algn="just">
              <a:lnSpc>
                <a:spcPts val="2740"/>
              </a:lnSpc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конференции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во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время госпитальной</a:t>
            </a:r>
            <a:r>
              <a:rPr sz="2400" b="1" spc="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реабилитации,</a:t>
            </a:r>
            <a:endParaRPr sz="2400">
              <a:latin typeface="Calibri"/>
              <a:cs typeface="Calibri"/>
            </a:endParaRPr>
          </a:p>
          <a:p>
            <a:pPr marL="417830" marR="5080" indent="-405765" algn="just">
              <a:lnSpc>
                <a:spcPct val="90000"/>
              </a:lnSpc>
              <a:spcBef>
                <a:spcPts val="98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Если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ЧМТ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нуждаются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реабилитации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следует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рассматривать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повторные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курсы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[INESSS-ONF,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2015,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Bender et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al.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2014; Wales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and  Bernhardt</a:t>
            </a:r>
            <a:r>
              <a:rPr sz="2400" b="1" spc="-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2000],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419" y="123266"/>
            <a:ext cx="4128770" cy="139065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03885" marR="184150" indent="-405765">
              <a:lnSpc>
                <a:spcPts val="3460"/>
              </a:lnSpc>
              <a:spcBef>
                <a:spcPts val="525"/>
              </a:spcBef>
            </a:pPr>
            <a:r>
              <a:rPr sz="3200" spc="-5" dirty="0">
                <a:solidFill>
                  <a:srgbClr val="934613"/>
                </a:solidFill>
              </a:rPr>
              <a:t>Про</a:t>
            </a:r>
            <a:r>
              <a:rPr sz="3200" spc="-15" dirty="0">
                <a:solidFill>
                  <a:srgbClr val="934613"/>
                </a:solidFill>
              </a:rPr>
              <a:t>д</a:t>
            </a:r>
            <a:r>
              <a:rPr sz="3200" spc="-5" dirty="0">
                <a:solidFill>
                  <a:srgbClr val="934613"/>
                </a:solidFill>
              </a:rPr>
              <a:t>олжитель</a:t>
            </a:r>
            <a:r>
              <a:rPr sz="3200" spc="10" dirty="0">
                <a:solidFill>
                  <a:srgbClr val="934613"/>
                </a:solidFill>
              </a:rPr>
              <a:t>н</a:t>
            </a:r>
            <a:r>
              <a:rPr sz="3200" spc="-5" dirty="0">
                <a:solidFill>
                  <a:srgbClr val="934613"/>
                </a:solidFill>
              </a:rPr>
              <a:t>о</a:t>
            </a:r>
            <a:r>
              <a:rPr sz="3200" spc="10" dirty="0">
                <a:solidFill>
                  <a:srgbClr val="934613"/>
                </a:solidFill>
              </a:rPr>
              <a:t>с</a:t>
            </a:r>
            <a:r>
              <a:rPr sz="3200" spc="-5" dirty="0">
                <a:solidFill>
                  <a:srgbClr val="934613"/>
                </a:solidFill>
              </a:rPr>
              <a:t>ть,  </a:t>
            </a:r>
            <a:r>
              <a:rPr sz="3200" dirty="0">
                <a:solidFill>
                  <a:srgbClr val="934613"/>
                </a:solidFill>
              </a:rPr>
              <a:t>интенсивность</a:t>
            </a:r>
            <a:r>
              <a:rPr sz="3200" spc="1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и</a:t>
            </a:r>
            <a:endParaRPr sz="3200"/>
          </a:p>
          <a:p>
            <a:pPr marL="12700">
              <a:lnSpc>
                <a:spcPts val="3404"/>
              </a:lnSpc>
            </a:pPr>
            <a:r>
              <a:rPr sz="3200" spc="-10" dirty="0">
                <a:solidFill>
                  <a:srgbClr val="934613"/>
                </a:solidFill>
              </a:rPr>
              <a:t>другие характеристики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438147" y="1440637"/>
            <a:ext cx="26790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0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еа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б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илитации: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323" y="2241880"/>
            <a:ext cx="11239500" cy="37388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417830" indent="-405765">
              <a:lnSpc>
                <a:spcPts val="2400"/>
              </a:lnSpc>
              <a:spcBef>
                <a:spcPts val="115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Продолжительность реабилитации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должна </a:t>
            </a:r>
            <a:r>
              <a:rPr sz="2100" b="1" spc="-10" dirty="0">
                <a:solidFill>
                  <a:srgbClr val="934613"/>
                </a:solidFill>
                <a:latin typeface="Calibri"/>
                <a:cs typeface="Calibri"/>
              </a:rPr>
              <a:t>быть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определена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как можно раньше</a:t>
            </a:r>
            <a:r>
              <a:rPr sz="2100" b="1" spc="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[INESSS-</a:t>
            </a:r>
            <a:endParaRPr sz="2100">
              <a:latin typeface="Calibri"/>
              <a:cs typeface="Calibri"/>
            </a:endParaRPr>
          </a:p>
          <a:p>
            <a:pPr marL="417830">
              <a:lnSpc>
                <a:spcPts val="2400"/>
              </a:lnSpc>
            </a:pP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ONF,</a:t>
            </a:r>
            <a:r>
              <a:rPr sz="2100" b="1" spc="-4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10" dirty="0">
                <a:solidFill>
                  <a:srgbClr val="934613"/>
                </a:solidFill>
                <a:latin typeface="Calibri"/>
                <a:cs typeface="Calibri"/>
              </a:rPr>
              <a:t>2015],</a:t>
            </a:r>
            <a:endParaRPr sz="2100">
              <a:latin typeface="Calibri"/>
              <a:cs typeface="Calibri"/>
            </a:endParaRPr>
          </a:p>
          <a:p>
            <a:pPr marL="417830" indent="-405765">
              <a:lnSpc>
                <a:spcPts val="2390"/>
              </a:lnSpc>
              <a:spcBef>
                <a:spcPts val="740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Продолжительность амбулаторной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стационарной реабилитации,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а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также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пребывания</a:t>
            </a:r>
            <a:r>
              <a:rPr sz="2100" b="1" spc="1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endParaRPr sz="2100">
              <a:latin typeface="Calibri"/>
              <a:cs typeface="Calibri"/>
            </a:endParaRPr>
          </a:p>
          <a:p>
            <a:pPr marL="417830">
              <a:lnSpc>
                <a:spcPts val="2390"/>
              </a:lnSpc>
            </a:pP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реанимации должна регулярно</a:t>
            </a:r>
            <a:r>
              <a:rPr sz="2100" b="1" spc="-5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пересматриваться.</a:t>
            </a:r>
            <a:endParaRPr sz="2100">
              <a:latin typeface="Calibri"/>
              <a:cs typeface="Calibri"/>
            </a:endParaRPr>
          </a:p>
          <a:p>
            <a:pPr marL="417830" indent="-405765">
              <a:lnSpc>
                <a:spcPts val="2400"/>
              </a:lnSpc>
              <a:spcBef>
                <a:spcPts val="745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417830" algn="l"/>
                <a:tab pos="418465" algn="l"/>
                <a:tab pos="1015365" algn="l"/>
                <a:tab pos="2726055" algn="l"/>
                <a:tab pos="4539615" algn="l"/>
                <a:tab pos="5640705" algn="l"/>
                <a:tab pos="6701155" algn="l"/>
                <a:tab pos="8445500" algn="l"/>
                <a:tab pos="10012680" algn="l"/>
                <a:tab pos="10290175" algn="l"/>
              </a:tabLst>
            </a:pP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Для	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эффективной	реабилитации	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пациент	должен	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максимально	вовлекаться	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в	</a:t>
            </a:r>
            <a:r>
              <a:rPr sz="2100" b="1" spc="-10" dirty="0">
                <a:solidFill>
                  <a:srgbClr val="934613"/>
                </a:solidFill>
                <a:latin typeface="Calibri"/>
                <a:cs typeface="Calibri"/>
              </a:rPr>
              <a:t>процесс</a:t>
            </a:r>
            <a:endParaRPr sz="2100">
              <a:latin typeface="Calibri"/>
              <a:cs typeface="Calibri"/>
            </a:endParaRPr>
          </a:p>
          <a:p>
            <a:pPr marL="417830">
              <a:lnSpc>
                <a:spcPts val="2400"/>
              </a:lnSpc>
            </a:pP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[INESSS-ONF,</a:t>
            </a:r>
            <a:r>
              <a:rPr sz="2100" b="1" spc="-10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10" dirty="0">
                <a:solidFill>
                  <a:srgbClr val="934613"/>
                </a:solidFill>
                <a:latin typeface="Calibri"/>
                <a:cs typeface="Calibri"/>
              </a:rPr>
              <a:t>2015],</a:t>
            </a:r>
            <a:endParaRPr sz="2100">
              <a:latin typeface="Calibri"/>
              <a:cs typeface="Calibri"/>
            </a:endParaRPr>
          </a:p>
          <a:p>
            <a:pPr marL="417830" indent="-405765">
              <a:lnSpc>
                <a:spcPts val="2400"/>
              </a:lnSpc>
              <a:spcBef>
                <a:spcPts val="745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Для</a:t>
            </a:r>
            <a:r>
              <a:rPr sz="2100" b="1" spc="1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пациентов</a:t>
            </a:r>
            <a:r>
              <a:rPr sz="2100" b="1" spc="12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100" b="1" spc="1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когнитивными</a:t>
            </a:r>
            <a:r>
              <a:rPr sz="2100" b="1" spc="1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нарушениями</a:t>
            </a:r>
            <a:r>
              <a:rPr sz="2100" b="1" spc="12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следует</a:t>
            </a:r>
            <a:r>
              <a:rPr sz="2100" b="1" spc="1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ставить</a:t>
            </a:r>
            <a:r>
              <a:rPr sz="2100" b="1" spc="1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цели</a:t>
            </a:r>
            <a:r>
              <a:rPr sz="2100" b="1" spc="13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связанные</a:t>
            </a:r>
            <a:r>
              <a:rPr sz="2100" b="1" spc="14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со</a:t>
            </a:r>
            <a:r>
              <a:rPr sz="2100" b="1" spc="10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сложной</a:t>
            </a:r>
            <a:endParaRPr sz="2100">
              <a:latin typeface="Calibri"/>
              <a:cs typeface="Calibri"/>
            </a:endParaRPr>
          </a:p>
          <a:p>
            <a:pPr marL="417830" algn="just">
              <a:lnSpc>
                <a:spcPts val="2400"/>
              </a:lnSpc>
            </a:pP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деятельности (чтение,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письмо), если есть ограничения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это области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[INESSS-ONF,</a:t>
            </a:r>
            <a:r>
              <a:rPr sz="2100" b="1" spc="-22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10" dirty="0">
                <a:solidFill>
                  <a:srgbClr val="934613"/>
                </a:solidFill>
                <a:latin typeface="Calibri"/>
                <a:cs typeface="Calibri"/>
              </a:rPr>
              <a:t>2015],</a:t>
            </a:r>
            <a:endParaRPr sz="2100">
              <a:latin typeface="Calibri"/>
              <a:cs typeface="Calibri"/>
            </a:endParaRPr>
          </a:p>
          <a:p>
            <a:pPr marL="417830" marR="8890" indent="-405765" algn="just">
              <a:lnSpc>
                <a:spcPct val="90000"/>
              </a:lnSpc>
              <a:spcBef>
                <a:spcPts val="994"/>
              </a:spcBef>
              <a:buClr>
                <a:srgbClr val="000000"/>
              </a:buClr>
              <a:buSzPct val="133333"/>
              <a:buFont typeface="Arial"/>
              <a:buChar char="•"/>
              <a:tabLst>
                <a:tab pos="418465" algn="l"/>
              </a:tabLst>
            </a:pP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Для достижения оптимальной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эффективности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реабилитации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стационаре пациентов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100" b="1" spc="-10" dirty="0">
                <a:solidFill>
                  <a:srgbClr val="934613"/>
                </a:solidFill>
                <a:latin typeface="Calibri"/>
                <a:cs typeface="Calibri"/>
              </a:rPr>
              <a:t>ЧМТ 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должны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получать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как минимум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3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часа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день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терапевтических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вмешательств, </a:t>
            </a:r>
            <a:r>
              <a:rPr sz="2100" b="1" spc="-10" dirty="0">
                <a:solidFill>
                  <a:srgbClr val="934613"/>
                </a:solidFill>
                <a:latin typeface="Calibri"/>
                <a:cs typeface="Calibri"/>
              </a:rPr>
              <a:t>обеспечивая 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фокусировку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когнитивных </a:t>
            </a:r>
            <a:r>
              <a:rPr sz="2100" b="1" spc="-5" dirty="0">
                <a:solidFill>
                  <a:srgbClr val="934613"/>
                </a:solidFill>
                <a:latin typeface="Calibri"/>
                <a:cs typeface="Calibri"/>
              </a:rPr>
              <a:t>задачах </a:t>
            </a:r>
            <a:r>
              <a:rPr sz="2100" b="1" dirty="0">
                <a:solidFill>
                  <a:srgbClr val="934613"/>
                </a:solidFill>
                <a:latin typeface="Calibri"/>
                <a:cs typeface="Calibri"/>
              </a:rPr>
              <a:t>(INESSS-ONF,</a:t>
            </a:r>
            <a:r>
              <a:rPr sz="2100" b="1" spc="-19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934613"/>
                </a:solidFill>
                <a:latin typeface="Calibri"/>
                <a:cs typeface="Calibri"/>
              </a:rPr>
              <a:t>2015).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419" y="123266"/>
            <a:ext cx="4128770" cy="139065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03885" marR="184150" indent="-405765">
              <a:lnSpc>
                <a:spcPts val="3460"/>
              </a:lnSpc>
              <a:spcBef>
                <a:spcPts val="525"/>
              </a:spcBef>
            </a:pPr>
            <a:r>
              <a:rPr sz="3200" spc="-5" dirty="0">
                <a:solidFill>
                  <a:srgbClr val="934613"/>
                </a:solidFill>
              </a:rPr>
              <a:t>Про</a:t>
            </a:r>
            <a:r>
              <a:rPr sz="3200" spc="-15" dirty="0">
                <a:solidFill>
                  <a:srgbClr val="934613"/>
                </a:solidFill>
              </a:rPr>
              <a:t>д</a:t>
            </a:r>
            <a:r>
              <a:rPr sz="3200" spc="-5" dirty="0">
                <a:solidFill>
                  <a:srgbClr val="934613"/>
                </a:solidFill>
              </a:rPr>
              <a:t>олжитель</a:t>
            </a:r>
            <a:r>
              <a:rPr sz="3200" spc="10" dirty="0">
                <a:solidFill>
                  <a:srgbClr val="934613"/>
                </a:solidFill>
              </a:rPr>
              <a:t>н</a:t>
            </a:r>
            <a:r>
              <a:rPr sz="3200" spc="-5" dirty="0">
                <a:solidFill>
                  <a:srgbClr val="934613"/>
                </a:solidFill>
              </a:rPr>
              <a:t>о</a:t>
            </a:r>
            <a:r>
              <a:rPr sz="3200" spc="10" dirty="0">
                <a:solidFill>
                  <a:srgbClr val="934613"/>
                </a:solidFill>
              </a:rPr>
              <a:t>с</a:t>
            </a:r>
            <a:r>
              <a:rPr sz="3200" spc="-5" dirty="0">
                <a:solidFill>
                  <a:srgbClr val="934613"/>
                </a:solidFill>
              </a:rPr>
              <a:t>ть,  </a:t>
            </a:r>
            <a:r>
              <a:rPr sz="3200" dirty="0">
                <a:solidFill>
                  <a:srgbClr val="934613"/>
                </a:solidFill>
              </a:rPr>
              <a:t>интенсивность</a:t>
            </a:r>
            <a:r>
              <a:rPr sz="3200" spc="10" dirty="0">
                <a:solidFill>
                  <a:srgbClr val="934613"/>
                </a:solidFill>
              </a:rPr>
              <a:t> </a:t>
            </a:r>
            <a:r>
              <a:rPr sz="3200" spc="-5" dirty="0">
                <a:solidFill>
                  <a:srgbClr val="934613"/>
                </a:solidFill>
              </a:rPr>
              <a:t>и</a:t>
            </a:r>
            <a:endParaRPr sz="3200"/>
          </a:p>
          <a:p>
            <a:pPr marL="12700">
              <a:lnSpc>
                <a:spcPts val="3404"/>
              </a:lnSpc>
            </a:pPr>
            <a:r>
              <a:rPr sz="3200" spc="-10" dirty="0">
                <a:solidFill>
                  <a:srgbClr val="934613"/>
                </a:solidFill>
              </a:rPr>
              <a:t>другие характеристики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438147" y="1440637"/>
            <a:ext cx="26790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0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еа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б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илитации: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323" y="2959099"/>
            <a:ext cx="168528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7830" indent="-405765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Должен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60447" y="2959099"/>
            <a:ext cx="21272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800" b="1" spc="-10" dirty="0">
                <a:solidFill>
                  <a:srgbClr val="934613"/>
                </a:solidFill>
                <a:latin typeface="Calibri"/>
                <a:cs typeface="Calibri"/>
              </a:rPr>
              <a:t>у</a:t>
            </a: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щест</a:t>
            </a:r>
            <a:r>
              <a:rPr sz="2800" b="1" spc="5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800" b="1" spc="-25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ва</a:t>
            </a:r>
            <a:r>
              <a:rPr sz="2800" b="1" spc="15" dirty="0">
                <a:solidFill>
                  <a:srgbClr val="934613"/>
                </a:solidFill>
                <a:latin typeface="Calibri"/>
                <a:cs typeface="Calibri"/>
              </a:rPr>
              <a:t>т</a:t>
            </a: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02529" y="2959099"/>
            <a:ext cx="12776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934613"/>
                </a:solidFill>
                <a:latin typeface="Calibri"/>
                <a:cs typeface="Calibri"/>
              </a:rPr>
              <a:t>п</a:t>
            </a:r>
            <a:r>
              <a:rPr sz="2800" b="1" spc="-20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оц</a:t>
            </a:r>
            <a:r>
              <a:rPr sz="2800" b="1" spc="5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сс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4093" y="2959099"/>
            <a:ext cx="194563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ре</a:t>
            </a:r>
            <a:r>
              <a:rPr sz="2800" b="1" spc="-30" dirty="0">
                <a:solidFill>
                  <a:srgbClr val="934613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934613"/>
                </a:solidFill>
                <a:latin typeface="Calibri"/>
                <a:cs typeface="Calibri"/>
              </a:rPr>
              <a:t>у</a:t>
            </a:r>
            <a:r>
              <a:rPr sz="2800" b="1" spc="5" dirty="0">
                <a:solidFill>
                  <a:srgbClr val="934613"/>
                </a:solidFill>
                <a:latin typeface="Calibri"/>
                <a:cs typeface="Calibri"/>
              </a:rPr>
              <a:t>л</a:t>
            </a: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ярно</a:t>
            </a:r>
            <a:r>
              <a:rPr sz="2800" b="1" spc="-35" dirty="0">
                <a:solidFill>
                  <a:srgbClr val="934613"/>
                </a:solidFill>
                <a:latin typeface="Calibri"/>
                <a:cs typeface="Calibri"/>
              </a:rPr>
              <a:t>г</a:t>
            </a: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53043" y="2959099"/>
            <a:ext cx="186880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пересмотра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36045" y="2959099"/>
            <a:ext cx="7600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934613"/>
                </a:solidFill>
                <a:latin typeface="Calibri"/>
                <a:cs typeface="Calibri"/>
              </a:rPr>
              <a:t>х</a:t>
            </a:r>
            <a:r>
              <a:rPr sz="2800" b="1" spc="-20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800" b="1" spc="-25" dirty="0">
                <a:solidFill>
                  <a:srgbClr val="934613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17830" marR="5080" algn="just">
              <a:lnSpc>
                <a:spcPts val="3030"/>
              </a:lnSpc>
              <a:spcBef>
                <a:spcPts val="484"/>
              </a:spcBef>
            </a:pPr>
            <a:r>
              <a:rPr spc="-5" dirty="0"/>
              <a:t>амбулаторного плана </a:t>
            </a:r>
            <a:r>
              <a:rPr dirty="0"/>
              <a:t>реабилитации </a:t>
            </a:r>
            <a:r>
              <a:rPr spc="-5" dirty="0"/>
              <a:t>человека </a:t>
            </a:r>
            <a:r>
              <a:rPr dirty="0"/>
              <a:t>с черепно-мозговой  травмой </a:t>
            </a:r>
            <a:r>
              <a:rPr spc="-5" dirty="0"/>
              <a:t>(т.е. </a:t>
            </a:r>
            <a:r>
              <a:rPr dirty="0"/>
              <a:t>обычно </a:t>
            </a:r>
            <a:r>
              <a:rPr spc="-5" dirty="0"/>
              <a:t>через 3–6 месяцев </a:t>
            </a:r>
            <a:r>
              <a:rPr spc="5" dirty="0"/>
              <a:t>после выписки </a:t>
            </a:r>
            <a:r>
              <a:rPr dirty="0"/>
              <a:t>и  </a:t>
            </a:r>
            <a:r>
              <a:rPr spc="5" dirty="0"/>
              <a:t>повторяется </a:t>
            </a:r>
            <a:r>
              <a:rPr spc="10" dirty="0"/>
              <a:t>после </a:t>
            </a:r>
            <a:r>
              <a:rPr dirty="0"/>
              <a:t>этого) [INESSS-ONF,</a:t>
            </a:r>
            <a:r>
              <a:rPr spc="-155" dirty="0"/>
              <a:t> </a:t>
            </a:r>
            <a:r>
              <a:rPr spc="-5" dirty="0"/>
              <a:t>2015].</a:t>
            </a:r>
          </a:p>
          <a:p>
            <a:pPr marL="417830" marR="5080" indent="-405765" algn="just">
              <a:lnSpc>
                <a:spcPct val="90000"/>
              </a:lnSpc>
              <a:spcBef>
                <a:spcPts val="955"/>
              </a:spcBef>
              <a:buClr>
                <a:srgbClr val="000000"/>
              </a:buClr>
              <a:buFont typeface="Arial"/>
              <a:buChar char="•"/>
              <a:tabLst>
                <a:tab pos="418465" algn="l"/>
              </a:tabLst>
            </a:pPr>
            <a:r>
              <a:rPr dirty="0"/>
              <a:t>Реабилитация должна включать </a:t>
            </a:r>
            <a:r>
              <a:rPr spc="5" dirty="0"/>
              <a:t>не </a:t>
            </a:r>
            <a:r>
              <a:rPr dirty="0"/>
              <a:t>только </a:t>
            </a:r>
            <a:r>
              <a:rPr spc="-5" dirty="0"/>
              <a:t>стационарную, </a:t>
            </a:r>
            <a:r>
              <a:rPr dirty="0"/>
              <a:t>но и  </a:t>
            </a:r>
            <a:r>
              <a:rPr spc="-5" dirty="0"/>
              <a:t>амбулаторную </a:t>
            </a:r>
            <a:r>
              <a:rPr dirty="0"/>
              <a:t>реабилитацию, </a:t>
            </a:r>
            <a:r>
              <a:rPr spc="5" dirty="0"/>
              <a:t>в том числе такие </a:t>
            </a:r>
            <a:r>
              <a:rPr dirty="0"/>
              <a:t>варианты помощи  как домашнее</a:t>
            </a:r>
            <a:r>
              <a:rPr spc="-30" dirty="0"/>
              <a:t> </a:t>
            </a:r>
            <a:r>
              <a:rPr dirty="0"/>
              <a:t>визитирование,</a:t>
            </a:r>
          </a:p>
        </p:txBody>
      </p:sp>
      <p:sp>
        <p:nvSpPr>
          <p:cNvPr id="11" name="object 11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0988" y="781888"/>
            <a:ext cx="29546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934613"/>
                </a:solidFill>
              </a:rPr>
              <a:t>Реабилитация 1: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7502" y="2104135"/>
            <a:ext cx="11235690" cy="38646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17830" marR="5080" indent="-405765" algn="just">
              <a:lnSpc>
                <a:spcPts val="2590"/>
              </a:lnSpc>
              <a:spcBef>
                <a:spcPts val="42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 должен иметь возможность обратиться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службу помощи пациентам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ЧМТ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для решения вопросов связанных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со</a:t>
            </a:r>
            <a:r>
              <a:rPr sz="2400" b="1" spc="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здоровьем,</a:t>
            </a:r>
            <a:endParaRPr sz="2400">
              <a:latin typeface="Calibri"/>
              <a:cs typeface="Calibri"/>
            </a:endParaRPr>
          </a:p>
          <a:p>
            <a:pPr marL="417830" marR="6985" indent="-405765" algn="just">
              <a:lnSpc>
                <a:spcPts val="2590"/>
              </a:lnSpc>
              <a:spcBef>
                <a:spcPts val="101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должны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оценены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шкалам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оценки активности повседневной 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жизни.</a:t>
            </a:r>
            <a:endParaRPr sz="2400">
              <a:latin typeface="Calibri"/>
              <a:cs typeface="Calibri"/>
            </a:endParaRPr>
          </a:p>
          <a:p>
            <a:pPr marL="417830" marR="5715" indent="-405765" algn="just">
              <a:lnSpc>
                <a:spcPts val="2590"/>
              </a:lnSpc>
              <a:spcBef>
                <a:spcPts val="101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Важно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вернуть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пациенту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способность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не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только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выполнять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активность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как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таковую,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но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возможность использовать активность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обычной жизни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условиях привычной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среды.</a:t>
            </a:r>
            <a:endParaRPr sz="2400">
              <a:latin typeface="Calibri"/>
              <a:cs typeface="Calibri"/>
            </a:endParaRPr>
          </a:p>
          <a:p>
            <a:pPr marL="417830" indent="-405765" algn="just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план реабилитации следует включить работу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со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средой</a:t>
            </a:r>
            <a:r>
              <a:rPr sz="2400" b="1" spc="8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окружения.</a:t>
            </a:r>
            <a:endParaRPr sz="2400">
              <a:latin typeface="Calibri"/>
              <a:cs typeface="Calibri"/>
            </a:endParaRPr>
          </a:p>
          <a:p>
            <a:pPr marL="417830" indent="-405765" algn="just">
              <a:lnSpc>
                <a:spcPts val="2735"/>
              </a:lnSpc>
              <a:spcBef>
                <a:spcPts val="72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Пациент должен быть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оценен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до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ЧМТ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следует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учитывать эту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информацию</a:t>
            </a:r>
            <a:r>
              <a:rPr sz="2400" b="1" spc="4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при</a:t>
            </a:r>
            <a:endParaRPr sz="2400">
              <a:latin typeface="Calibri"/>
              <a:cs typeface="Calibri"/>
            </a:endParaRPr>
          </a:p>
          <a:p>
            <a:pPr marL="417830">
              <a:lnSpc>
                <a:spcPts val="2735"/>
              </a:lnSpc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составлении плана</a:t>
            </a:r>
            <a:r>
              <a:rPr sz="2400" b="1" spc="1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73736"/>
            <a:ext cx="6395821" cy="182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0988" y="781888"/>
            <a:ext cx="29546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934613"/>
                </a:solidFill>
              </a:rPr>
              <a:t>Реабилитация 2: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7502" y="2380310"/>
            <a:ext cx="11229975" cy="34029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417830" marR="6350" indent="-405765" algn="just">
              <a:lnSpc>
                <a:spcPts val="3460"/>
              </a:lnSpc>
              <a:spcBef>
                <a:spcPts val="525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У пациента следует выяснить, планирует ли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пациент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водить  автомобиль.</a:t>
            </a:r>
            <a:endParaRPr sz="3200">
              <a:latin typeface="Calibri"/>
              <a:cs typeface="Calibri"/>
            </a:endParaRPr>
          </a:p>
          <a:p>
            <a:pPr marL="417830" marR="6985" indent="-405765" algn="just">
              <a:lnSpc>
                <a:spcPts val="3460"/>
              </a:lnSpc>
              <a:spcBef>
                <a:spcPts val="1005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Реабилитация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должна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быть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направлена на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восстановление  жизненных активностей и возвращение к</a:t>
            </a:r>
            <a:r>
              <a:rPr sz="3200" b="1" spc="13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работе,</a:t>
            </a:r>
            <a:endParaRPr sz="3200">
              <a:latin typeface="Calibri"/>
              <a:cs typeface="Calibri"/>
            </a:endParaRPr>
          </a:p>
          <a:p>
            <a:pPr marL="417830" marR="5080" indent="-405765" algn="just">
              <a:lnSpc>
                <a:spcPts val="3460"/>
              </a:lnSpc>
              <a:spcBef>
                <a:spcPts val="100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8465" algn="l"/>
              </a:tabLst>
            </a:pP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Необходимо обеспечить занятость пациентам с </a:t>
            </a:r>
            <a:r>
              <a:rPr sz="3200" b="1" spc="-10" dirty="0">
                <a:solidFill>
                  <a:srgbClr val="934613"/>
                </a:solidFill>
                <a:latin typeface="Calibri"/>
                <a:cs typeface="Calibri"/>
              </a:rPr>
              <a:t>ЧМТ,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кто  имеет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физические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3200" b="1" dirty="0">
                <a:solidFill>
                  <a:srgbClr val="934613"/>
                </a:solidFill>
                <a:latin typeface="Calibri"/>
                <a:cs typeface="Calibri"/>
              </a:rPr>
              <a:t>когнитивные возможности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для  выполнения трудовой</a:t>
            </a:r>
            <a:r>
              <a:rPr sz="3200" b="1" spc="9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934613"/>
                </a:solidFill>
                <a:latin typeface="Calibri"/>
                <a:cs typeface="Calibri"/>
              </a:rPr>
              <a:t>деятельности.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5978" y="146304"/>
            <a:ext cx="6395821" cy="182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6615" y="219456"/>
            <a:ext cx="4988945" cy="142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6263" y="1896187"/>
            <a:ext cx="11670665" cy="428434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417830" indent="-405765">
              <a:lnSpc>
                <a:spcPct val="100000"/>
              </a:lnSpc>
              <a:spcBef>
                <a:spcPts val="365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7E5F00"/>
                </a:solidFill>
                <a:latin typeface="Calibri"/>
                <a:cs typeface="Calibri"/>
              </a:rPr>
              <a:t>Содействие реинтеграции </a:t>
            </a:r>
            <a:r>
              <a:rPr sz="2400" b="1" dirty="0">
                <a:solidFill>
                  <a:srgbClr val="7E5F00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7E5F00"/>
                </a:solidFill>
                <a:latin typeface="Calibri"/>
                <a:cs typeface="Calibri"/>
              </a:rPr>
              <a:t>участию</a:t>
            </a:r>
            <a:r>
              <a:rPr sz="2400" b="1" spc="4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7E5F00"/>
                </a:solidFill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  <a:p>
            <a:pPr marL="417830" indent="-40576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7E5F00"/>
                </a:solidFill>
                <a:latin typeface="Calibri"/>
                <a:cs typeface="Calibri"/>
              </a:rPr>
              <a:t>Оптимизация </a:t>
            </a:r>
            <a:r>
              <a:rPr sz="2400" b="1" dirty="0">
                <a:solidFill>
                  <a:srgbClr val="7E5F00"/>
                </a:solidFill>
                <a:latin typeface="Calibri"/>
                <a:cs typeface="Calibri"/>
              </a:rPr>
              <a:t>функционирования в </a:t>
            </a:r>
            <a:r>
              <a:rPr sz="2400" b="1" spc="-5" dirty="0">
                <a:solidFill>
                  <a:srgbClr val="7E5F00"/>
                </a:solidFill>
                <a:latin typeface="Calibri"/>
                <a:cs typeface="Calibri"/>
              </a:rPr>
              <a:t>повседневной</a:t>
            </a:r>
            <a:r>
              <a:rPr sz="2400" b="1" spc="25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7E5F00"/>
                </a:solidFill>
                <a:latin typeface="Calibri"/>
                <a:cs typeface="Calibri"/>
              </a:rPr>
              <a:t>жизни: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85"/>
              </a:spcBef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Все люди 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черепно-мозговой травмой должны оцениваться по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уровню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независимости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</a:t>
            </a:r>
            <a:r>
              <a:rPr sz="2000" b="1" spc="36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повседневной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(ADL)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инструментальной повседневной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(IADLs). (INESSS-ONF,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2015)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70"/>
              </a:spcBef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Все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повседневные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жизненные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задачи должны практиковаться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наиболее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реалистичной и</a:t>
            </a:r>
            <a:r>
              <a:rPr sz="2000" b="1" spc="38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подходящей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обстановке для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человека с черепно-мозговой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травмой,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возможностью практиковать навыки</a:t>
            </a:r>
            <a:r>
              <a:rPr sz="2000" b="1" spc="24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естественных условиях вне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сеансов терапии.(Adapted from NZGG 2007, 6.2, p. 106)</a:t>
            </a:r>
            <a:r>
              <a:rPr sz="2000" b="1" spc="254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45"/>
              </a:spcBef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Для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каждого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человека 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ЧМТ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должен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быть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разработан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индивидуальный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протокол</a:t>
            </a:r>
            <a:r>
              <a:rPr sz="2000" b="1" spc="29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обучения</a:t>
            </a:r>
            <a:endParaRPr sz="2000">
              <a:latin typeface="Calibri"/>
              <a:cs typeface="Calibri"/>
            </a:endParaRPr>
          </a:p>
          <a:p>
            <a:pPr marL="12700" marR="297815" algn="just">
              <a:lnSpc>
                <a:spcPct val="90000"/>
              </a:lnSpc>
              <a:spcBef>
                <a:spcPts val="120"/>
              </a:spcBef>
            </a:pP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жизненным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навыкам, чтобы помочь им эффективно справляться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проблемами повседневной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жизни 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(социальные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навыки, повседневной жизни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/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инструментальной деятельности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повседневной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жизни 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(ADL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/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IADL), межличностным навыкам,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рабочим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навыкам, навыкам решения проблем,</a:t>
            </a:r>
            <a:r>
              <a:rPr sz="2000" b="1" spc="395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навыкам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ts val="2039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принятия решений, навыкам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самозащиты, поведенческим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навыкам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саморегуляции 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т.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д.(Adapted</a:t>
            </a:r>
            <a:r>
              <a:rPr sz="2000" b="1" spc="40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from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ts val="2280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AOTA 2009, 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p.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83)</a:t>
            </a:r>
            <a:r>
              <a:rPr sz="2000" b="1" spc="5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0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25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502" y="2364819"/>
            <a:ext cx="11237595" cy="265747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Поддержка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ухаживающих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выписке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дому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-</a:t>
            </a:r>
            <a:r>
              <a:rPr sz="2400" b="1" spc="9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417830" marR="5080" indent="-405765" algn="just">
              <a:lnSpc>
                <a:spcPct val="90100"/>
              </a:lnSpc>
              <a:spcBef>
                <a:spcPts val="1010"/>
              </a:spcBef>
              <a:buClr>
                <a:srgbClr val="000000"/>
              </a:buClr>
              <a:buSzPct val="116666"/>
              <a:buFont typeface="Arial"/>
              <a:buChar char="•"/>
              <a:tabLst>
                <a:tab pos="41846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Программы реабилитации для людей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черепно-мозговой травмой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должны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быть разработаны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сотрудничестве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лицами,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обеспечивающими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уход,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чтобы 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обеспечить перенос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общество.(Adapted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from ABIKUS 2007, G98, p.</a:t>
            </a:r>
            <a:r>
              <a:rPr sz="2400" b="1" spc="-90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33)</a:t>
            </a:r>
            <a:endParaRPr sz="2400">
              <a:latin typeface="Calibri"/>
              <a:cs typeface="Calibri"/>
            </a:endParaRPr>
          </a:p>
          <a:p>
            <a:pPr marL="417830" marR="6350" indent="-405765" algn="just">
              <a:lnSpc>
                <a:spcPct val="90000"/>
              </a:lnSpc>
              <a:spcBef>
                <a:spcPts val="1005"/>
              </a:spcBef>
              <a:buSzPct val="116666"/>
              <a:buFont typeface="Arial"/>
              <a:buChar char="•"/>
              <a:tabLst>
                <a:tab pos="48895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Лицам,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которые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берут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на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себя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роль опекуна (например,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члены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семьи,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супруги,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непрофессиональные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оплачиваемые опекуны)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лица с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черепно-мозговой  травмой,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должна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предоставляться информация,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относящаяся к их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роли.</a:t>
            </a:r>
            <a:r>
              <a:rPr sz="2400" b="1" spc="39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Это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91" y="5289296"/>
            <a:ext cx="6424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1853564" algn="l"/>
                <a:tab pos="3862704" algn="l"/>
                <a:tab pos="4237990" algn="l"/>
                <a:tab pos="6240780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об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у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чен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я	и	о</a:t>
            </a:r>
            <a:r>
              <a:rPr sz="2400" b="1" spc="-25" dirty="0">
                <a:solidFill>
                  <a:srgbClr val="934613"/>
                </a:solidFill>
                <a:latin typeface="Calibri"/>
                <a:cs typeface="Calibri"/>
              </a:rPr>
              <a:t>б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з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ов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ни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я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;	и	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п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ак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т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ческ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я	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191" y="4960366"/>
            <a:ext cx="1082929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735"/>
              </a:lnSpc>
              <a:spcBef>
                <a:spcPts val="100"/>
              </a:spcBef>
              <a:tabLst>
                <a:tab pos="1346835" algn="l"/>
                <a:tab pos="2974975" algn="l"/>
                <a:tab pos="3597275" algn="l"/>
                <a:tab pos="4203700" algn="l"/>
                <a:tab pos="6588125" algn="l"/>
                <a:tab pos="9182735" algn="l"/>
              </a:tabLst>
            </a:pP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до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лж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	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вк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л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ю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чат</a:t>
            </a:r>
            <a:r>
              <a:rPr sz="2400" b="1" spc="-20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,	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	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е	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г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ни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ч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в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ат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я	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обх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дим</a:t>
            </a:r>
            <a:r>
              <a:rPr sz="2400" b="1" spc="-25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ст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ю	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п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одд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е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рж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к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R="8255" algn="r">
              <a:lnSpc>
                <a:spcPts val="2735"/>
              </a:lnSpc>
              <a:tabLst>
                <a:tab pos="2319655" algn="l"/>
                <a:tab pos="4044950" algn="l"/>
              </a:tabLst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эмоц</a:t>
            </a:r>
            <a:r>
              <a:rPr sz="2400" b="1" spc="-25" dirty="0">
                <a:solidFill>
                  <a:srgbClr val="934613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л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ь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н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а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я	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п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од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де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р</a:t>
            </a:r>
            <a:r>
              <a:rPr sz="2400" b="1" spc="10" dirty="0">
                <a:solidFill>
                  <a:srgbClr val="934613"/>
                </a:solidFill>
                <a:latin typeface="Calibri"/>
                <a:cs typeface="Calibri"/>
              </a:rPr>
              <a:t>ж</a:t>
            </a:r>
            <a:r>
              <a:rPr sz="2400" b="1" spc="-15" dirty="0">
                <a:solidFill>
                  <a:srgbClr val="934613"/>
                </a:solidFill>
                <a:latin typeface="Calibri"/>
                <a:cs typeface="Calibri"/>
              </a:rPr>
              <a:t>к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а	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191" y="5619089"/>
            <a:ext cx="10829290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отношении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стресса, проблем психического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здоровья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и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качества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их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собственной 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жизни, </a:t>
            </a:r>
            <a:r>
              <a:rPr sz="2400" b="1" spc="-10" dirty="0">
                <a:solidFill>
                  <a:srgbClr val="934613"/>
                </a:solidFill>
                <a:latin typeface="Calibri"/>
                <a:cs typeface="Calibri"/>
              </a:rPr>
              <a:t>включая </a:t>
            </a:r>
            <a:r>
              <a:rPr sz="2400" b="1" spc="-5" dirty="0">
                <a:solidFill>
                  <a:srgbClr val="934613"/>
                </a:solidFill>
                <a:latin typeface="Calibri"/>
                <a:cs typeface="Calibri"/>
              </a:rPr>
              <a:t>необходимость планирования временной помощи при  необходимости.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(Adapted from NZGG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2007, </a:t>
            </a:r>
            <a:r>
              <a:rPr sz="2400" b="1" dirty="0">
                <a:solidFill>
                  <a:srgbClr val="934613"/>
                </a:solidFill>
                <a:latin typeface="Calibri"/>
                <a:cs typeface="Calibri"/>
              </a:rPr>
              <a:t>13, p.</a:t>
            </a:r>
            <a:r>
              <a:rPr sz="2400" b="1" spc="-195" dirty="0">
                <a:solidFill>
                  <a:srgbClr val="934613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934613"/>
                </a:solidFill>
                <a:latin typeface="Calibri"/>
                <a:cs typeface="Calibri"/>
              </a:rPr>
              <a:t>157)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5978" y="146304"/>
            <a:ext cx="6395821" cy="182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5978" y="146304"/>
            <a:ext cx="6395821" cy="182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648" y="1682623"/>
            <a:ext cx="632714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5210" algn="l"/>
              </a:tabLst>
            </a:pPr>
            <a:r>
              <a:rPr sz="2800" spc="-5" dirty="0">
                <a:solidFill>
                  <a:srgbClr val="7E5F00"/>
                </a:solidFill>
              </a:rPr>
              <a:t>Об</a:t>
            </a:r>
            <a:r>
              <a:rPr sz="2800" spc="-25" dirty="0">
                <a:solidFill>
                  <a:srgbClr val="7E5F00"/>
                </a:solidFill>
              </a:rPr>
              <a:t>у</a:t>
            </a:r>
            <a:r>
              <a:rPr sz="2800" spc="-5" dirty="0">
                <a:solidFill>
                  <a:srgbClr val="7E5F00"/>
                </a:solidFill>
              </a:rPr>
              <a:t>чени</a:t>
            </a:r>
            <a:r>
              <a:rPr sz="2800" dirty="0">
                <a:solidFill>
                  <a:srgbClr val="7E5F00"/>
                </a:solidFill>
              </a:rPr>
              <a:t>е </a:t>
            </a:r>
            <a:r>
              <a:rPr sz="2800" spc="-5" dirty="0">
                <a:solidFill>
                  <a:srgbClr val="7E5F00"/>
                </a:solidFill>
              </a:rPr>
              <a:t>п</a:t>
            </a:r>
            <a:r>
              <a:rPr sz="2800" spc="10" dirty="0">
                <a:solidFill>
                  <a:srgbClr val="7E5F00"/>
                </a:solidFill>
              </a:rPr>
              <a:t>а</a:t>
            </a:r>
            <a:r>
              <a:rPr sz="2800" dirty="0">
                <a:solidFill>
                  <a:srgbClr val="7E5F00"/>
                </a:solidFill>
              </a:rPr>
              <a:t>цие</a:t>
            </a:r>
            <a:r>
              <a:rPr sz="2800" spc="5" dirty="0">
                <a:solidFill>
                  <a:srgbClr val="7E5F00"/>
                </a:solidFill>
              </a:rPr>
              <a:t>нт</a:t>
            </a:r>
            <a:r>
              <a:rPr sz="2800" dirty="0">
                <a:solidFill>
                  <a:srgbClr val="7E5F00"/>
                </a:solidFill>
              </a:rPr>
              <a:t>ов</a:t>
            </a:r>
            <a:r>
              <a:rPr sz="2800" spc="-75" dirty="0">
                <a:solidFill>
                  <a:srgbClr val="7E5F00"/>
                </a:solidFill>
              </a:rPr>
              <a:t> </a:t>
            </a:r>
            <a:r>
              <a:rPr sz="2800" dirty="0">
                <a:solidFill>
                  <a:srgbClr val="7E5F00"/>
                </a:solidFill>
              </a:rPr>
              <a:t>и</a:t>
            </a:r>
            <a:r>
              <a:rPr sz="2800" spc="30" dirty="0">
                <a:solidFill>
                  <a:srgbClr val="7E5F00"/>
                </a:solidFill>
              </a:rPr>
              <a:t> </a:t>
            </a:r>
            <a:r>
              <a:rPr sz="2800" dirty="0">
                <a:solidFill>
                  <a:srgbClr val="7E5F00"/>
                </a:solidFill>
              </a:rPr>
              <a:t>информа</a:t>
            </a:r>
            <a:r>
              <a:rPr sz="2800" spc="5" dirty="0">
                <a:solidFill>
                  <a:srgbClr val="7E5F00"/>
                </a:solidFill>
              </a:rPr>
              <a:t>ц</a:t>
            </a:r>
            <a:r>
              <a:rPr sz="2800" dirty="0">
                <a:solidFill>
                  <a:srgbClr val="7E5F00"/>
                </a:solidFill>
              </a:rPr>
              <a:t>ия	С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39648" y="2212670"/>
            <a:ext cx="11215370" cy="457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7830" indent="-405765">
              <a:lnSpc>
                <a:spcPts val="2280"/>
              </a:lnSpc>
              <a:spcBef>
                <a:spcPts val="95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Лица, перенесшие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черепно-мозговую травму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(ЧМТ), и лица,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выполняющие обязанности</a:t>
            </a:r>
            <a:r>
              <a:rPr sz="2000" b="1" spc="28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по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уходу, должны получать своевременную, прогрессивную и регулярную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информацию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о</a:t>
            </a:r>
            <a:r>
              <a:rPr sz="2000" b="1" spc="27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ЧМТ,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адаптированную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к возрасту, культуре 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лингвистике,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как в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письменном, так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 в устном</a:t>
            </a:r>
            <a:r>
              <a:rPr sz="2000" b="1" spc="3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формате.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Информация должна включать: · Общие физические,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когнитивные,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поведенческие</a:t>
            </a:r>
            <a:r>
              <a:rPr sz="2000" b="1" spc="27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  <a:p>
            <a:pPr marL="417830" marR="194310">
              <a:lnSpc>
                <a:spcPts val="2160"/>
              </a:lnSpc>
              <a:spcBef>
                <a:spcPts val="150"/>
              </a:spcBef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эмоциональные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последствия ЧМТ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·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Подтверждение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о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симптомах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признаках,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которые можно 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ожидать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· Возможность долгосрочных проблем · Консультации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 ситуациям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высокого риска,  мерам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безопасности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 самообслуживания · Рекомендации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 взаимодействию</a:t>
            </a:r>
            <a:r>
              <a:rPr sz="2000" b="1" spc="28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между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01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алкоголем 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психоактивными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веществами · Рекомендации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по употреблению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алкоголя</a:t>
            </a:r>
            <a:r>
              <a:rPr sz="2000" b="1" spc="27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наркотиков для лиц, которые первоначально страдали от наркотической или</a:t>
            </a:r>
            <a:r>
              <a:rPr sz="2000" b="1" spc="175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алкогольной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интоксикации · Реабилитационные услуги и 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ресурсы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· Ресурсы сообщества ·</a:t>
            </a:r>
            <a:r>
              <a:rPr sz="2000" b="1" spc="20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Сложность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160"/>
              </a:lnSpc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выявления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проблем,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связанных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ЧМТ, теми, кто не знает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о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травма.(Adapted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from NZGG</a:t>
            </a:r>
            <a:r>
              <a:rPr sz="2000" b="1" spc="39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2007,</a:t>
            </a:r>
            <a:endParaRPr sz="2000">
              <a:latin typeface="Calibri"/>
              <a:cs typeface="Calibri"/>
            </a:endParaRPr>
          </a:p>
          <a:p>
            <a:pPr marL="417830">
              <a:lnSpc>
                <a:spcPts val="2280"/>
              </a:lnSpc>
            </a:pP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9.2, 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p.</a:t>
            </a:r>
            <a:r>
              <a:rPr sz="2000" b="1" spc="2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132)</a:t>
            </a:r>
            <a:endParaRPr sz="2000">
              <a:latin typeface="Calibri"/>
              <a:cs typeface="Calibri"/>
            </a:endParaRPr>
          </a:p>
          <a:p>
            <a:pPr marL="417830" marR="386080" indent="-405765">
              <a:lnSpc>
                <a:spcPct val="90000"/>
              </a:lnSpc>
              <a:spcBef>
                <a:spcPts val="1010"/>
              </a:spcBef>
              <a:buClr>
                <a:srgbClr val="000000"/>
              </a:buClr>
              <a:buSzPct val="140000"/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Людям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черепно-мозговой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травмой (ЧМТ) и лицам, осуществляющим </a:t>
            </a:r>
            <a:r>
              <a:rPr sz="2000" b="1" spc="-15" dirty="0">
                <a:solidFill>
                  <a:srgbClr val="7E5F00"/>
                </a:solidFill>
                <a:latin typeface="Calibri"/>
                <a:cs typeface="Calibri"/>
              </a:rPr>
              <a:t>за ними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уход, следует  предоставить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информацию, совет и возможность, 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через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направление, поговорить о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влиянии  ЧМТ на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их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жизнь,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кем-то, кто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имел опыт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управления эмоциональным воздействием ЧМТ. 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(Adapted from ABIKUS 2007, </a:t>
            </a:r>
            <a:r>
              <a:rPr sz="2000" b="1" spc="-10" dirty="0">
                <a:solidFill>
                  <a:srgbClr val="7E5F00"/>
                </a:solidFill>
                <a:latin typeface="Calibri"/>
                <a:cs typeface="Calibri"/>
              </a:rPr>
              <a:t>G21, </a:t>
            </a:r>
            <a:r>
              <a:rPr sz="2000" b="1" dirty="0">
                <a:solidFill>
                  <a:srgbClr val="7E5F00"/>
                </a:solidFill>
                <a:latin typeface="Calibri"/>
                <a:cs typeface="Calibri"/>
              </a:rPr>
              <a:t>p.</a:t>
            </a:r>
            <a:r>
              <a:rPr sz="2000" b="1" spc="100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7E5F00"/>
                </a:solidFill>
                <a:latin typeface="Calibri"/>
                <a:cs typeface="Calibri"/>
              </a:rPr>
              <a:t>19)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5978" y="146304"/>
            <a:ext cx="6395821" cy="182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676398"/>
            <a:ext cx="10710672" cy="5181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08229"/>
            <a:ext cx="22193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01F5F"/>
                </a:solidFill>
              </a:rPr>
              <a:t>В</a:t>
            </a:r>
            <a:r>
              <a:rPr sz="4800" spc="-20" dirty="0">
                <a:solidFill>
                  <a:srgbClr val="001F5F"/>
                </a:solidFill>
              </a:rPr>
              <a:t>ы</a:t>
            </a:r>
            <a:r>
              <a:rPr sz="4800" dirty="0">
                <a:solidFill>
                  <a:srgbClr val="001F5F"/>
                </a:solidFill>
              </a:rPr>
              <a:t>воды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04417" y="1161999"/>
            <a:ext cx="10271760" cy="40252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spcBef>
                <a:spcPts val="525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241300" algn="l"/>
              </a:tabLst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Реабилитация при ЧМТ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требует мультидисциплинарной  пациент-центрированной системы</a:t>
            </a:r>
            <a:r>
              <a:rPr sz="32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помощи,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ts val="3215"/>
              </a:lnSpc>
              <a:buClr>
                <a:srgbClr val="000000"/>
              </a:buClr>
              <a:buSzPct val="87500"/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Важно ставить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цели реабилитации,</a:t>
            </a:r>
            <a:r>
              <a:rPr sz="32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вовлекать</a:t>
            </a:r>
            <a:endParaRPr sz="3200">
              <a:latin typeface="Calibri"/>
              <a:cs typeface="Calibri"/>
            </a:endParaRPr>
          </a:p>
          <a:p>
            <a:pPr marL="241300" marR="2041525">
              <a:lnSpc>
                <a:spcPts val="3460"/>
              </a:lnSpc>
              <a:spcBef>
                <a:spcPts val="240"/>
              </a:spcBef>
              <a:tabLst>
                <a:tab pos="5599430" algn="l"/>
              </a:tabLst>
            </a:pP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одст</a:t>
            </a:r>
            <a:r>
              <a:rPr sz="3200" b="1" spc="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ико</a:t>
            </a:r>
            <a:r>
              <a:rPr sz="3200" b="1" spc="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32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пла</a:t>
            </a:r>
            <a:r>
              <a:rPr sz="3200" b="1" spc="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3200" b="1" spc="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ать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еа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илитацию  продолжительность</a:t>
            </a:r>
            <a:r>
              <a:rPr sz="32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госпитализации,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ts val="3210"/>
              </a:lnSpc>
              <a:buClr>
                <a:srgbClr val="000000"/>
              </a:buClr>
              <a:buSzPct val="87500"/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Важно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обсуждать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с пациентом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цели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32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план</a:t>
            </a:r>
            <a:endParaRPr sz="3200">
              <a:latin typeface="Calibri"/>
              <a:cs typeface="Calibri"/>
            </a:endParaRPr>
          </a:p>
          <a:p>
            <a:pPr marL="241300" marR="417830">
              <a:lnSpc>
                <a:spcPts val="3460"/>
              </a:lnSpc>
              <a:spcBef>
                <a:spcPts val="240"/>
              </a:spcBef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реабилитации, учитывать возможность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реинтеграции 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пациента в</a:t>
            </a:r>
            <a:r>
              <a:rPr sz="32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социум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ts val="3400"/>
              </a:lnSpc>
              <a:buClr>
                <a:srgbClr val="000000"/>
              </a:buClr>
              <a:buSzPct val="87500"/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Работать с окружением</a:t>
            </a:r>
            <a:r>
              <a:rPr sz="32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пациента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29641"/>
            <a:ext cx="10007600" cy="12839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5080">
              <a:lnSpc>
                <a:spcPts val="4630"/>
              </a:lnSpc>
              <a:spcBef>
                <a:spcPts val="790"/>
              </a:spcBef>
            </a:pPr>
            <a:r>
              <a:rPr spc="-30" dirty="0">
                <a:solidFill>
                  <a:srgbClr val="1E3161"/>
                </a:solidFill>
                <a:latin typeface="Arial"/>
                <a:cs typeface="Arial"/>
              </a:rPr>
              <a:t>Psychological </a:t>
            </a:r>
            <a:r>
              <a:rPr spc="-25" dirty="0">
                <a:solidFill>
                  <a:srgbClr val="1E3161"/>
                </a:solidFill>
                <a:latin typeface="Arial"/>
                <a:cs typeface="Arial"/>
              </a:rPr>
              <a:t>treatment </a:t>
            </a:r>
            <a:r>
              <a:rPr spc="-20" dirty="0">
                <a:solidFill>
                  <a:srgbClr val="1E3161"/>
                </a:solidFill>
                <a:latin typeface="Arial"/>
                <a:cs typeface="Arial"/>
              </a:rPr>
              <a:t>for </a:t>
            </a:r>
            <a:r>
              <a:rPr spc="-25" dirty="0">
                <a:solidFill>
                  <a:srgbClr val="1E3161"/>
                </a:solidFill>
                <a:latin typeface="Arial"/>
                <a:cs typeface="Arial"/>
              </a:rPr>
              <a:t>anxiety </a:t>
            </a:r>
            <a:r>
              <a:rPr spc="-15" dirty="0">
                <a:solidFill>
                  <a:srgbClr val="1E3161"/>
                </a:solidFill>
                <a:latin typeface="Arial"/>
                <a:cs typeface="Arial"/>
              </a:rPr>
              <a:t>in  </a:t>
            </a:r>
            <a:r>
              <a:rPr spc="-25" dirty="0">
                <a:solidFill>
                  <a:srgbClr val="1E3161"/>
                </a:solidFill>
                <a:latin typeface="Arial"/>
                <a:cs typeface="Arial"/>
              </a:rPr>
              <a:t>people </a:t>
            </a:r>
            <a:r>
              <a:rPr spc="-15" dirty="0">
                <a:solidFill>
                  <a:srgbClr val="1E3161"/>
                </a:solidFill>
                <a:latin typeface="Arial"/>
                <a:cs typeface="Arial"/>
              </a:rPr>
              <a:t>with </a:t>
            </a:r>
            <a:r>
              <a:rPr spc="-25" dirty="0">
                <a:solidFill>
                  <a:srgbClr val="1E3161"/>
                </a:solidFill>
                <a:latin typeface="Arial"/>
                <a:cs typeface="Arial"/>
              </a:rPr>
              <a:t>traumatic brain</a:t>
            </a:r>
            <a:r>
              <a:rPr spc="-15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pc="-30" dirty="0">
                <a:solidFill>
                  <a:srgbClr val="1E3161"/>
                </a:solidFill>
                <a:latin typeface="Arial"/>
                <a:cs typeface="Arial"/>
              </a:rPr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499" y="1895827"/>
            <a:ext cx="5968365" cy="21412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6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Psychological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interventions are commonly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used in 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management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anxiety and  certain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types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psychological treatments,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such as cognitive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behaviour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therapy, are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well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suited 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needs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individuals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with traumatic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brain injury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(TBI). An advantage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these  interventions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that, given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their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highly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structured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content, they 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amenable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 specialised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adaptation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for memory,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attention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problem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solving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impairments,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reflecting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difficulties people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TBI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often experience.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review identified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three  randomised controlled trials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area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psychological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treatments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 anxiety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after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TBI.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evidence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found for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effectiveness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following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interventions: cognitive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behavioural therapy(CBT)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acute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stress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disorder following mild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TBI,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combining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CBT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neurorehabilitation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general anxiety symptoms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in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with mild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moderate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TBI. The ability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to make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strong conclusions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5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effectiveness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these approaches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limited by 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small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number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trials</a:t>
            </a:r>
            <a:r>
              <a:rPr sz="1200" spc="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available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002293"/>
            <a:ext cx="50584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pooling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data,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especially trials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with similar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conditions and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participants.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4433006"/>
            <a:ext cx="3987165" cy="174625"/>
          </a:xfrm>
          <a:custGeom>
            <a:avLst/>
            <a:gdLst/>
            <a:ahLst/>
            <a:cxnLst/>
            <a:rect l="l" t="t" r="r" b="b"/>
            <a:pathLst>
              <a:path w="3987165" h="174625">
                <a:moveTo>
                  <a:pt x="0" y="174244"/>
                </a:moveTo>
                <a:lnTo>
                  <a:pt x="3986783" y="174244"/>
                </a:lnTo>
                <a:lnTo>
                  <a:pt x="3986783" y="0"/>
                </a:lnTo>
                <a:lnTo>
                  <a:pt x="0" y="0"/>
                </a:lnTo>
                <a:lnTo>
                  <a:pt x="0" y="1742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4405353"/>
            <a:ext cx="16300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2C63"/>
                </a:solidFill>
                <a:latin typeface="Arial"/>
                <a:cs typeface="Arial"/>
              </a:rPr>
              <a:t>Authors'</a:t>
            </a:r>
            <a:r>
              <a:rPr sz="1200" b="1" spc="-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607250"/>
            <a:ext cx="3987165" cy="406400"/>
          </a:xfrm>
          <a:custGeom>
            <a:avLst/>
            <a:gdLst/>
            <a:ahLst/>
            <a:cxnLst/>
            <a:rect l="l" t="t" r="r" b="b"/>
            <a:pathLst>
              <a:path w="3987165" h="406400">
                <a:moveTo>
                  <a:pt x="0" y="405857"/>
                </a:moveTo>
                <a:lnTo>
                  <a:pt x="3986783" y="405857"/>
                </a:lnTo>
                <a:lnTo>
                  <a:pt x="3986783" y="0"/>
                </a:lnTo>
                <a:lnTo>
                  <a:pt x="0" y="0"/>
                </a:lnTo>
                <a:lnTo>
                  <a:pt x="0" y="40585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" y="5013133"/>
            <a:ext cx="3987165" cy="173990"/>
          </a:xfrm>
          <a:custGeom>
            <a:avLst/>
            <a:gdLst/>
            <a:ahLst/>
            <a:cxnLst/>
            <a:rect l="l" t="t" r="r" b="b"/>
            <a:pathLst>
              <a:path w="3987165" h="173989">
                <a:moveTo>
                  <a:pt x="0" y="173938"/>
                </a:moveTo>
                <a:lnTo>
                  <a:pt x="3986783" y="173938"/>
                </a:lnTo>
                <a:lnTo>
                  <a:pt x="3986783" y="0"/>
                </a:lnTo>
                <a:lnTo>
                  <a:pt x="0" y="0"/>
                </a:lnTo>
                <a:lnTo>
                  <a:pt x="0" y="17393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" y="5187072"/>
            <a:ext cx="3987165" cy="177800"/>
          </a:xfrm>
          <a:custGeom>
            <a:avLst/>
            <a:gdLst/>
            <a:ahLst/>
            <a:cxnLst/>
            <a:rect l="l" t="t" r="r" b="b"/>
            <a:pathLst>
              <a:path w="3987165" h="177800">
                <a:moveTo>
                  <a:pt x="0" y="177295"/>
                </a:moveTo>
                <a:lnTo>
                  <a:pt x="3986783" y="177295"/>
                </a:lnTo>
                <a:lnTo>
                  <a:pt x="3986783" y="0"/>
                </a:lnTo>
                <a:lnTo>
                  <a:pt x="0" y="0"/>
                </a:lnTo>
                <a:lnTo>
                  <a:pt x="0" y="17729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500" y="5162471"/>
            <a:ext cx="391985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targeting general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anxiety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symptomatology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in people</a:t>
            </a:r>
            <a:r>
              <a:rPr sz="1200" spc="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02C63"/>
                </a:solidFill>
                <a:latin typeface="Arial"/>
                <a:cs typeface="Arial"/>
              </a:rPr>
              <a:t>wi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5364367"/>
            <a:ext cx="3987165" cy="173990"/>
          </a:xfrm>
          <a:custGeom>
            <a:avLst/>
            <a:gdLst/>
            <a:ahLst/>
            <a:cxnLst/>
            <a:rect l="l" t="t" r="r" b="b"/>
            <a:pathLst>
              <a:path w="3987165" h="173989">
                <a:moveTo>
                  <a:pt x="0" y="173938"/>
                </a:moveTo>
                <a:lnTo>
                  <a:pt x="3986783" y="173938"/>
                </a:lnTo>
                <a:lnTo>
                  <a:pt x="3986783" y="0"/>
                </a:lnTo>
                <a:lnTo>
                  <a:pt x="0" y="0"/>
                </a:lnTo>
                <a:lnTo>
                  <a:pt x="0" y="17393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5538306"/>
            <a:ext cx="3987165" cy="177165"/>
          </a:xfrm>
          <a:custGeom>
            <a:avLst/>
            <a:gdLst/>
            <a:ahLst/>
            <a:cxnLst/>
            <a:rect l="l" t="t" r="r" b="b"/>
            <a:pathLst>
              <a:path w="3987165" h="177164">
                <a:moveTo>
                  <a:pt x="0" y="176990"/>
                </a:moveTo>
                <a:lnTo>
                  <a:pt x="3986783" y="176990"/>
                </a:lnTo>
                <a:lnTo>
                  <a:pt x="3986783" y="0"/>
                </a:lnTo>
                <a:lnTo>
                  <a:pt x="0" y="0"/>
                </a:lnTo>
                <a:lnTo>
                  <a:pt x="0" y="17699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5715297"/>
            <a:ext cx="3987165" cy="174625"/>
          </a:xfrm>
          <a:custGeom>
            <a:avLst/>
            <a:gdLst/>
            <a:ahLst/>
            <a:cxnLst/>
            <a:rect l="l" t="t" r="r" b="b"/>
            <a:pathLst>
              <a:path w="3987165" h="174625">
                <a:moveTo>
                  <a:pt x="0" y="174244"/>
                </a:moveTo>
                <a:lnTo>
                  <a:pt x="3986783" y="174244"/>
                </a:lnTo>
                <a:lnTo>
                  <a:pt x="3986783" y="0"/>
                </a:lnTo>
                <a:lnTo>
                  <a:pt x="0" y="0"/>
                </a:lnTo>
                <a:lnTo>
                  <a:pt x="0" y="1742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353660" y="4838364"/>
            <a:ext cx="1893570" cy="105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ts val="1305"/>
              </a:lnSpc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f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CBT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treatment</a:t>
            </a:r>
            <a:endParaRPr sz="1200">
              <a:latin typeface="Arial"/>
              <a:cs typeface="Arial"/>
            </a:endParaRPr>
          </a:p>
          <a:p>
            <a:pPr indent="108585">
              <a:lnSpc>
                <a:spcPts val="1370"/>
              </a:lnSpc>
              <a:spcBef>
                <a:spcPts val="80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ed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with neurorehabilitation 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th mild to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moderate</a:t>
            </a:r>
            <a:r>
              <a:rPr sz="1200" spc="-6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TBI.</a:t>
            </a:r>
            <a:endParaRPr sz="1200">
              <a:latin typeface="Arial"/>
              <a:cs typeface="Arial"/>
            </a:endParaRPr>
          </a:p>
          <a:p>
            <a:pPr marL="88265" marR="57150" indent="15240">
              <a:lnSpc>
                <a:spcPts val="1370"/>
              </a:lnSpc>
              <a:spcBef>
                <a:spcPts val="25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er,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small sample size and 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area. More</a:t>
            </a:r>
            <a:r>
              <a:rPr sz="1200" spc="-1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trials</a:t>
            </a:r>
            <a:endParaRPr sz="1200">
              <a:latin typeface="Arial"/>
              <a:cs typeface="Arial"/>
            </a:endParaRPr>
          </a:p>
          <a:p>
            <a:pPr marL="83185">
              <a:lnSpc>
                <a:spcPts val="1360"/>
              </a:lnSpc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ty of injury of</a:t>
            </a:r>
            <a:r>
              <a:rPr sz="1200" spc="-5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participants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5889541"/>
            <a:ext cx="3987165" cy="177165"/>
          </a:xfrm>
          <a:custGeom>
            <a:avLst/>
            <a:gdLst/>
            <a:ahLst/>
            <a:cxnLst/>
            <a:rect l="l" t="t" r="r" b="b"/>
            <a:pathLst>
              <a:path w="3987165" h="177164">
                <a:moveTo>
                  <a:pt x="0" y="176990"/>
                </a:moveTo>
                <a:lnTo>
                  <a:pt x="3986783" y="176990"/>
                </a:lnTo>
                <a:lnTo>
                  <a:pt x="3986783" y="0"/>
                </a:lnTo>
                <a:lnTo>
                  <a:pt x="0" y="0"/>
                </a:lnTo>
                <a:lnTo>
                  <a:pt x="0" y="17699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4500" y="5864635"/>
            <a:ext cx="32905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and diagnosis of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anxiety disorder(s) are</a:t>
            </a:r>
            <a:r>
              <a:rPr sz="1200" spc="-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needed.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43984" y="4114800"/>
            <a:ext cx="7607934" cy="293370"/>
          </a:xfrm>
          <a:custGeom>
            <a:avLst/>
            <a:gdLst/>
            <a:ahLst/>
            <a:cxnLst/>
            <a:rect l="l" t="t" r="r" b="b"/>
            <a:pathLst>
              <a:path w="7607934" h="293370">
                <a:moveTo>
                  <a:pt x="0" y="293240"/>
                </a:moveTo>
                <a:lnTo>
                  <a:pt x="7607808" y="293240"/>
                </a:lnTo>
                <a:lnTo>
                  <a:pt x="7607808" y="0"/>
                </a:lnTo>
                <a:lnTo>
                  <a:pt x="0" y="0"/>
                </a:lnTo>
                <a:lnTo>
                  <a:pt x="0" y="29324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43984" y="6431971"/>
            <a:ext cx="7607934" cy="288925"/>
          </a:xfrm>
          <a:custGeom>
            <a:avLst/>
            <a:gdLst/>
            <a:ahLst/>
            <a:cxnLst/>
            <a:rect l="l" t="t" r="r" b="b"/>
            <a:pathLst>
              <a:path w="7607934" h="288925">
                <a:moveTo>
                  <a:pt x="0" y="288868"/>
                </a:moveTo>
                <a:lnTo>
                  <a:pt x="7607808" y="288868"/>
                </a:lnTo>
                <a:lnTo>
                  <a:pt x="7607808" y="0"/>
                </a:lnTo>
                <a:lnTo>
                  <a:pt x="0" y="0"/>
                </a:lnTo>
                <a:lnTo>
                  <a:pt x="0" y="28886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3983" y="4408041"/>
            <a:ext cx="7608570" cy="226695"/>
          </a:xfrm>
          <a:custGeom>
            <a:avLst/>
            <a:gdLst/>
            <a:ahLst/>
            <a:cxnLst/>
            <a:rect l="l" t="t" r="r" b="b"/>
            <a:pathLst>
              <a:path w="7608570" h="226695">
                <a:moveTo>
                  <a:pt x="0" y="0"/>
                </a:moveTo>
                <a:lnTo>
                  <a:pt x="0" y="226448"/>
                </a:lnTo>
                <a:lnTo>
                  <a:pt x="7608039" y="226448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31283" y="4379723"/>
            <a:ext cx="752475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002C63"/>
                </a:solidFill>
                <a:latin typeface="Arial"/>
                <a:cs typeface="Arial"/>
              </a:rPr>
              <a:t>В этом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обзоре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представлены некоторые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доказательства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эффективности CBT</a:t>
            </a:r>
            <a:r>
              <a:rPr sz="1500" spc="-5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для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43983" y="4634489"/>
            <a:ext cx="7608570" cy="222885"/>
          </a:xfrm>
          <a:custGeom>
            <a:avLst/>
            <a:gdLst/>
            <a:ahLst/>
            <a:cxnLst/>
            <a:rect l="l" t="t" r="r" b="b"/>
            <a:pathLst>
              <a:path w="7608570" h="222885">
                <a:moveTo>
                  <a:pt x="0" y="0"/>
                </a:moveTo>
                <a:lnTo>
                  <a:pt x="0" y="222544"/>
                </a:lnTo>
                <a:lnTo>
                  <a:pt x="7608039" y="222544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43983" y="4856968"/>
            <a:ext cx="7608570" cy="227329"/>
          </a:xfrm>
          <a:custGeom>
            <a:avLst/>
            <a:gdLst/>
            <a:ahLst/>
            <a:cxnLst/>
            <a:rect l="l" t="t" r="r" b="b"/>
            <a:pathLst>
              <a:path w="7608570" h="227329">
                <a:moveTo>
                  <a:pt x="0" y="0"/>
                </a:moveTo>
                <a:lnTo>
                  <a:pt x="0" y="226838"/>
                </a:lnTo>
                <a:lnTo>
                  <a:pt x="7608039" y="226838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6399" y="4606171"/>
            <a:ext cx="11595735" cy="4826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037329">
              <a:lnSpc>
                <a:spcPts val="1775"/>
              </a:lnSpc>
              <a:spcBef>
                <a:spcPts val="135"/>
              </a:spcBef>
            </a:pP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лечения острого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стрессового расстройства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после </a:t>
            </a:r>
            <a:r>
              <a:rPr sz="1500" spc="25" dirty="0">
                <a:solidFill>
                  <a:srgbClr val="002C63"/>
                </a:solidFill>
                <a:latin typeface="Arial"/>
                <a:cs typeface="Arial"/>
              </a:rPr>
              <a:t>умеренного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ЧМТ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и CBT</a:t>
            </a:r>
            <a:r>
              <a:rPr sz="1500" spc="-6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в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ts val="1775"/>
              </a:lnSpc>
            </a:pPr>
            <a:r>
              <a:rPr sz="1800" baseline="23148" dirty="0">
                <a:solidFill>
                  <a:srgbClr val="002C63"/>
                </a:solidFill>
                <a:latin typeface="Arial"/>
                <a:cs typeface="Arial"/>
              </a:rPr>
              <a:t>This review provides </a:t>
            </a:r>
            <a:r>
              <a:rPr sz="1800" spc="-22" baseline="23148" dirty="0">
                <a:solidFill>
                  <a:srgbClr val="002C63"/>
                </a:solidFill>
                <a:latin typeface="Arial"/>
                <a:cs typeface="Arial"/>
              </a:rPr>
              <a:t>some </a:t>
            </a:r>
            <a:r>
              <a:rPr sz="1800" baseline="23148" dirty="0">
                <a:solidFill>
                  <a:srgbClr val="002C63"/>
                </a:solidFill>
                <a:latin typeface="Arial"/>
                <a:cs typeface="Arial"/>
              </a:rPr>
              <a:t>evidence </a:t>
            </a:r>
            <a:r>
              <a:rPr sz="1800" spc="-15" baseline="23148" dirty="0">
                <a:solidFill>
                  <a:srgbClr val="002C63"/>
                </a:solidFill>
                <a:latin typeface="Arial"/>
                <a:cs typeface="Arial"/>
              </a:rPr>
              <a:t>for the </a:t>
            </a:r>
            <a:r>
              <a:rPr sz="1800" spc="-7" baseline="23148" dirty="0">
                <a:solidFill>
                  <a:srgbClr val="002C63"/>
                </a:solidFill>
                <a:latin typeface="Arial"/>
                <a:cs typeface="Arial"/>
              </a:rPr>
              <a:t>effectiveness </a:t>
            </a:r>
            <a:r>
              <a:rPr sz="1800" spc="7" baseline="23148" dirty="0">
                <a:solidFill>
                  <a:srgbClr val="002C63"/>
                </a:solidFill>
                <a:latin typeface="Arial"/>
                <a:cs typeface="Arial"/>
              </a:rPr>
              <a:t>o</a:t>
            </a:r>
            <a:r>
              <a:rPr sz="1500" spc="5" dirty="0">
                <a:solidFill>
                  <a:srgbClr val="002C63"/>
                </a:solidFill>
                <a:latin typeface="Arial"/>
                <a:cs typeface="Arial"/>
              </a:rPr>
              <a:t>сочетании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с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нейрореабилитацией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лечения симптоматики </a:t>
            </a:r>
            <a:r>
              <a:rPr sz="1500" spc="25" dirty="0">
                <a:solidFill>
                  <a:srgbClr val="002C63"/>
                </a:solidFill>
                <a:latin typeface="Arial"/>
                <a:cs typeface="Arial"/>
              </a:rPr>
              <a:t>общей</a:t>
            </a:r>
            <a:r>
              <a:rPr sz="1500" spc="114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тревожности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43983" y="5083823"/>
            <a:ext cx="7608570" cy="222885"/>
          </a:xfrm>
          <a:custGeom>
            <a:avLst/>
            <a:gdLst/>
            <a:ahLst/>
            <a:cxnLst/>
            <a:rect l="l" t="t" r="r" b="b"/>
            <a:pathLst>
              <a:path w="7608570" h="222885">
                <a:moveTo>
                  <a:pt x="0" y="0"/>
                </a:moveTo>
                <a:lnTo>
                  <a:pt x="0" y="222544"/>
                </a:lnTo>
                <a:lnTo>
                  <a:pt x="7608039" y="222544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19100" y="5055506"/>
            <a:ext cx="1054925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baseline="39351" dirty="0">
                <a:solidFill>
                  <a:srgbClr val="002C63"/>
                </a:solidFill>
                <a:latin typeface="Arial"/>
                <a:cs typeface="Arial"/>
              </a:rPr>
              <a:t>of acute </a:t>
            </a:r>
            <a:r>
              <a:rPr sz="1800" spc="-7" baseline="39351" dirty="0">
                <a:solidFill>
                  <a:srgbClr val="002C63"/>
                </a:solidFill>
                <a:latin typeface="Arial"/>
                <a:cs typeface="Arial"/>
              </a:rPr>
              <a:t>stress disorder following </a:t>
            </a:r>
            <a:r>
              <a:rPr sz="1800" baseline="39351" dirty="0">
                <a:solidFill>
                  <a:srgbClr val="002C63"/>
                </a:solidFill>
                <a:latin typeface="Arial"/>
                <a:cs typeface="Arial"/>
              </a:rPr>
              <a:t>mild TBI and </a:t>
            </a:r>
            <a:r>
              <a:rPr sz="1800" spc="-7" baseline="39351" dirty="0">
                <a:solidFill>
                  <a:srgbClr val="002C63"/>
                </a:solidFill>
                <a:latin typeface="Arial"/>
                <a:cs typeface="Arial"/>
              </a:rPr>
              <a:t>CBT </a:t>
            </a:r>
            <a:r>
              <a:rPr sz="1800" spc="-30" baseline="39351" dirty="0">
                <a:solidFill>
                  <a:srgbClr val="002C63"/>
                </a:solidFill>
                <a:latin typeface="Arial"/>
                <a:cs typeface="Arial"/>
              </a:rPr>
              <a:t>combin</a:t>
            </a:r>
            <a:r>
              <a:rPr sz="1500" spc="-20" dirty="0">
                <a:solidFill>
                  <a:srgbClr val="002C63"/>
                </a:solidFill>
                <a:latin typeface="Arial"/>
                <a:cs typeface="Arial"/>
              </a:rPr>
              <a:t>у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людей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с ЧМТ легкой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средней тяжести.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Эти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результаты</a:t>
            </a:r>
            <a:r>
              <a:rPr sz="1500" spc="15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необходимо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43983" y="5306367"/>
            <a:ext cx="7608570" cy="227329"/>
          </a:xfrm>
          <a:custGeom>
            <a:avLst/>
            <a:gdLst/>
            <a:ahLst/>
            <a:cxnLst/>
            <a:rect l="l" t="t" r="r" b="b"/>
            <a:pathLst>
              <a:path w="7608570" h="227329">
                <a:moveTo>
                  <a:pt x="0" y="0"/>
                </a:moveTo>
                <a:lnTo>
                  <a:pt x="0" y="226838"/>
                </a:lnTo>
                <a:lnTo>
                  <a:pt x="7608039" y="226838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43983" y="5533206"/>
            <a:ext cx="7608570" cy="222885"/>
          </a:xfrm>
          <a:custGeom>
            <a:avLst/>
            <a:gdLst/>
            <a:ahLst/>
            <a:cxnLst/>
            <a:rect l="l" t="t" r="r" b="b"/>
            <a:pathLst>
              <a:path w="7608570" h="222885">
                <a:moveTo>
                  <a:pt x="0" y="0"/>
                </a:moveTo>
                <a:lnTo>
                  <a:pt x="0" y="222544"/>
                </a:lnTo>
                <a:lnTo>
                  <a:pt x="7608039" y="222544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06400" y="5278440"/>
            <a:ext cx="11574780" cy="48640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ts val="1789"/>
              </a:lnSpc>
              <a:spcBef>
                <a:spcPts val="135"/>
              </a:spcBef>
            </a:pPr>
            <a:r>
              <a:rPr sz="1800" baseline="-6944" dirty="0">
                <a:solidFill>
                  <a:srgbClr val="002C63"/>
                </a:solidFill>
                <a:latin typeface="Arial"/>
                <a:cs typeface="Arial"/>
              </a:rPr>
              <a:t>These </a:t>
            </a:r>
            <a:r>
              <a:rPr sz="1800" spc="-7" baseline="-6944" dirty="0">
                <a:solidFill>
                  <a:srgbClr val="002C63"/>
                </a:solidFill>
                <a:latin typeface="Arial"/>
                <a:cs typeface="Arial"/>
              </a:rPr>
              <a:t>findings need </a:t>
            </a:r>
            <a:r>
              <a:rPr sz="1800" baseline="-6944" dirty="0">
                <a:solidFill>
                  <a:srgbClr val="002C63"/>
                </a:solidFill>
                <a:latin typeface="Arial"/>
                <a:cs typeface="Arial"/>
              </a:rPr>
              <a:t>to </a:t>
            </a:r>
            <a:r>
              <a:rPr sz="1800" spc="-15" baseline="-6944" dirty="0">
                <a:solidFill>
                  <a:srgbClr val="002C63"/>
                </a:solidFill>
                <a:latin typeface="Arial"/>
                <a:cs typeface="Arial"/>
              </a:rPr>
              <a:t>be </a:t>
            </a:r>
            <a:r>
              <a:rPr sz="1800" spc="-7" baseline="-6944" dirty="0">
                <a:solidFill>
                  <a:srgbClr val="002C63"/>
                </a:solidFill>
                <a:latin typeface="Arial"/>
                <a:cs typeface="Arial"/>
              </a:rPr>
              <a:t>viewed </a:t>
            </a:r>
            <a:r>
              <a:rPr sz="1800" spc="15" baseline="-6944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1800" spc="-7" baseline="-6944" dirty="0">
                <a:solidFill>
                  <a:srgbClr val="002C63"/>
                </a:solidFill>
                <a:latin typeface="Arial"/>
                <a:cs typeface="Arial"/>
              </a:rPr>
              <a:t>light </a:t>
            </a:r>
            <a:r>
              <a:rPr sz="1800" baseline="-6944" dirty="0">
                <a:solidFill>
                  <a:srgbClr val="002C63"/>
                </a:solidFill>
                <a:latin typeface="Arial"/>
                <a:cs typeface="Arial"/>
              </a:rPr>
              <a:t>of </a:t>
            </a:r>
            <a:r>
              <a:rPr sz="1800" spc="-22" baseline="-6944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1800" spc="-7" baseline="-6944" dirty="0">
                <a:solidFill>
                  <a:srgbClr val="002C63"/>
                </a:solidFill>
                <a:latin typeface="Arial"/>
                <a:cs typeface="Arial"/>
              </a:rPr>
              <a:t>small </a:t>
            </a:r>
            <a:r>
              <a:rPr sz="1800" spc="7" baseline="-6944" dirty="0">
                <a:solidFill>
                  <a:srgbClr val="002C63"/>
                </a:solidFill>
                <a:latin typeface="Arial"/>
                <a:cs typeface="Arial"/>
              </a:rPr>
              <a:t>numb</a:t>
            </a:r>
            <a:r>
              <a:rPr sz="1500" spc="5" dirty="0">
                <a:solidFill>
                  <a:srgbClr val="002C63"/>
                </a:solidFill>
                <a:latin typeface="Arial"/>
                <a:cs typeface="Arial"/>
              </a:rPr>
              <a:t>рассматривать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свете небольшого числа,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небольшого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размера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выборки</a:t>
            </a:r>
            <a:r>
              <a:rPr sz="1500" spc="6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и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ts val="1789"/>
              </a:lnSpc>
            </a:pPr>
            <a:r>
              <a:rPr sz="1800" baseline="11574" dirty="0">
                <a:solidFill>
                  <a:srgbClr val="002C63"/>
                </a:solidFill>
                <a:latin typeface="Arial"/>
                <a:cs typeface="Arial"/>
              </a:rPr>
              <a:t>heterogeneous characteristics of </a:t>
            </a:r>
            <a:r>
              <a:rPr sz="1800" spc="-7" baseline="11574" dirty="0">
                <a:solidFill>
                  <a:srgbClr val="002C63"/>
                </a:solidFill>
                <a:latin typeface="Arial"/>
                <a:cs typeface="Arial"/>
              </a:rPr>
              <a:t>current trials </a:t>
            </a:r>
            <a:r>
              <a:rPr sz="1800" baseline="11574" dirty="0">
                <a:solidFill>
                  <a:srgbClr val="002C63"/>
                </a:solidFill>
                <a:latin typeface="Arial"/>
                <a:cs typeface="Arial"/>
              </a:rPr>
              <a:t>published </a:t>
            </a:r>
            <a:r>
              <a:rPr sz="1800" spc="15" baseline="11574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разнородных характеристик </a:t>
            </a:r>
            <a:r>
              <a:rPr sz="1500" spc="25" dirty="0">
                <a:solidFill>
                  <a:srgbClr val="002C63"/>
                </a:solidFill>
                <a:latin typeface="Arial"/>
                <a:cs typeface="Arial"/>
              </a:rPr>
              <a:t>текущих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испытаний, опубликованных в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этой</a:t>
            </a:r>
            <a:r>
              <a:rPr sz="1500" spc="-10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области.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43983" y="5755750"/>
            <a:ext cx="7608570" cy="227329"/>
          </a:xfrm>
          <a:custGeom>
            <a:avLst/>
            <a:gdLst/>
            <a:ahLst/>
            <a:cxnLst/>
            <a:rect l="l" t="t" r="r" b="b"/>
            <a:pathLst>
              <a:path w="7608570" h="227329">
                <a:moveTo>
                  <a:pt x="0" y="0"/>
                </a:moveTo>
                <a:lnTo>
                  <a:pt x="0" y="226838"/>
                </a:lnTo>
                <a:lnTo>
                  <a:pt x="7608039" y="226838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9100" y="5727823"/>
            <a:ext cx="1093279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baseline="30092" dirty="0">
                <a:solidFill>
                  <a:srgbClr val="002C63"/>
                </a:solidFill>
                <a:latin typeface="Arial"/>
                <a:cs typeface="Arial"/>
              </a:rPr>
              <a:t>focusing on </a:t>
            </a:r>
            <a:r>
              <a:rPr sz="1800" spc="-7" baseline="30092" dirty="0">
                <a:solidFill>
                  <a:srgbClr val="002C63"/>
                </a:solidFill>
                <a:latin typeface="Arial"/>
                <a:cs typeface="Arial"/>
              </a:rPr>
              <a:t>comparable psychological interventions, </a:t>
            </a:r>
            <a:r>
              <a:rPr sz="1800" spc="15" baseline="30092" dirty="0">
                <a:solidFill>
                  <a:srgbClr val="002C63"/>
                </a:solidFill>
                <a:latin typeface="Arial"/>
                <a:cs typeface="Arial"/>
              </a:rPr>
              <a:t>severi</a:t>
            </a:r>
            <a:r>
              <a:rPr sz="1500" spc="10" dirty="0">
                <a:solidFill>
                  <a:srgbClr val="002C63"/>
                </a:solidFill>
                <a:latin typeface="Arial"/>
                <a:cs typeface="Arial"/>
              </a:rPr>
              <a:t>Необходимы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дополнительные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исследования,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посвященные</a:t>
            </a:r>
            <a:r>
              <a:rPr sz="1500" spc="19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сопоставимым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43983" y="5982589"/>
            <a:ext cx="7608570" cy="222885"/>
          </a:xfrm>
          <a:custGeom>
            <a:avLst/>
            <a:gdLst/>
            <a:ahLst/>
            <a:cxnLst/>
            <a:rect l="l" t="t" r="r" b="b"/>
            <a:pathLst>
              <a:path w="7608570" h="222885">
                <a:moveTo>
                  <a:pt x="0" y="0"/>
                </a:moveTo>
                <a:lnTo>
                  <a:pt x="0" y="222544"/>
                </a:lnTo>
                <a:lnTo>
                  <a:pt x="7608039" y="222544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31283" y="5954271"/>
            <a:ext cx="703199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психологическим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вмешательствам,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тяжести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травм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участников </a:t>
            </a: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и</a:t>
            </a:r>
            <a:r>
              <a:rPr sz="1500" spc="-1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диагностике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43984" y="6205133"/>
            <a:ext cx="7608570" cy="227329"/>
          </a:xfrm>
          <a:custGeom>
            <a:avLst/>
            <a:gdLst/>
            <a:ahLst/>
            <a:cxnLst/>
            <a:rect l="l" t="t" r="r" b="b"/>
            <a:pathLst>
              <a:path w="7608570" h="227329">
                <a:moveTo>
                  <a:pt x="0" y="0"/>
                </a:moveTo>
                <a:lnTo>
                  <a:pt x="0" y="226838"/>
                </a:lnTo>
                <a:lnTo>
                  <a:pt x="7608039" y="226838"/>
                </a:lnTo>
                <a:lnTo>
                  <a:pt x="76080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31283" y="6177206"/>
            <a:ext cx="225298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0" dirty="0">
                <a:solidFill>
                  <a:srgbClr val="002C63"/>
                </a:solidFill>
                <a:latin typeface="Arial"/>
                <a:cs typeface="Arial"/>
              </a:rPr>
              <a:t>тревожных</a:t>
            </a:r>
            <a:r>
              <a:rPr sz="1500" spc="-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02C63"/>
                </a:solidFill>
                <a:latin typeface="Arial"/>
                <a:cs typeface="Arial"/>
              </a:rPr>
              <a:t>расстройств.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82915" y="2921755"/>
            <a:ext cx="1121410" cy="99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0"/>
              </a:lnSpc>
              <a:spcBef>
                <a:spcPts val="100"/>
              </a:spcBef>
            </a:pPr>
            <a:r>
              <a:rPr sz="900" b="1" spc="-6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spc="-60" dirty="0">
                <a:solidFill>
                  <a:srgbClr val="333333"/>
                </a:solidFill>
                <a:latin typeface="Arial"/>
                <a:cs typeface="Arial"/>
              </a:rPr>
              <a:t>18 </a:t>
            </a:r>
            <a:r>
              <a:rPr sz="900" spc="-55" dirty="0">
                <a:solidFill>
                  <a:srgbClr val="333333"/>
                </a:solidFill>
                <a:latin typeface="Arial"/>
                <a:cs typeface="Arial"/>
              </a:rPr>
              <a:t>July</a:t>
            </a:r>
            <a:r>
              <a:rPr sz="9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333333"/>
                </a:solidFill>
                <a:latin typeface="Arial"/>
                <a:cs typeface="Arial"/>
              </a:rPr>
              <a:t>2007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  <a:spcBef>
                <a:spcPts val="595"/>
              </a:spcBef>
            </a:pPr>
            <a:r>
              <a:rPr sz="900" b="1" spc="-6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spc="-70" dirty="0">
                <a:solidFill>
                  <a:srgbClr val="333333"/>
                </a:solidFill>
                <a:latin typeface="Arial"/>
                <a:cs typeface="Arial"/>
              </a:rPr>
              <a:t>Soo </a:t>
            </a:r>
            <a:r>
              <a:rPr sz="900" spc="-50" dirty="0">
                <a:solidFill>
                  <a:srgbClr val="333333"/>
                </a:solidFill>
                <a:latin typeface="Arial"/>
                <a:cs typeface="Arial"/>
              </a:rPr>
              <a:t>C, </a:t>
            </a:r>
            <a:r>
              <a:rPr sz="900" spc="-60" dirty="0">
                <a:solidFill>
                  <a:srgbClr val="333333"/>
                </a:solidFill>
                <a:latin typeface="Arial"/>
                <a:cs typeface="Arial"/>
              </a:rPr>
              <a:t>Tate</a:t>
            </a:r>
            <a:r>
              <a:rPr sz="900" spc="-11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333333"/>
                </a:solidFill>
                <a:latin typeface="Arial"/>
                <a:cs typeface="Arial"/>
              </a:rPr>
              <a:t>RL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  <a:spcBef>
                <a:spcPts val="595"/>
              </a:spcBef>
            </a:pPr>
            <a:r>
              <a:rPr sz="900" b="1" spc="-65" dirty="0">
                <a:solidFill>
                  <a:srgbClr val="333333"/>
                </a:solidFill>
                <a:latin typeface="Arial"/>
                <a:cs typeface="Arial"/>
              </a:rPr>
              <a:t>Primary </a:t>
            </a:r>
            <a:r>
              <a:rPr sz="900" b="1" spc="-70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900" b="1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b="1" spc="-70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sz="900" spc="-5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900" spc="-75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49499" y="1794785"/>
            <a:ext cx="3688079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15"/>
              </a:lnSpc>
              <a:spcBef>
                <a:spcPts val="100"/>
              </a:spcBef>
            </a:pP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Психологическое лечение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90"/>
              </a:lnSpc>
              <a:spcBef>
                <a:spcPts val="80"/>
              </a:spcBef>
            </a:pP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тревожности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у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людей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с</a:t>
            </a:r>
            <a:r>
              <a:rPr sz="1800" b="1" spc="-14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1E3161"/>
                </a:solidFill>
                <a:latin typeface="Arial"/>
                <a:cs typeface="Arial"/>
              </a:rPr>
              <a:t>черепно-  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мозговой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15" dirty="0"/>
              <a:t>Drug treatments </a:t>
            </a:r>
            <a:r>
              <a:rPr spc="-10" dirty="0"/>
              <a:t>for </a:t>
            </a:r>
            <a:r>
              <a:rPr spc="-5" dirty="0"/>
              <a:t>chronic </a:t>
            </a:r>
            <a:r>
              <a:rPr spc="-10" dirty="0"/>
              <a:t>cognitive  </a:t>
            </a:r>
            <a:r>
              <a:rPr spc="-5" dirty="0"/>
              <a:t>impairment in </a:t>
            </a:r>
            <a:r>
              <a:rPr spc="-10" dirty="0"/>
              <a:t>traumatic brain</a:t>
            </a:r>
            <a:r>
              <a:rPr spc="85" dirty="0"/>
              <a:t> </a:t>
            </a:r>
            <a:r>
              <a:rPr spc="-5" dirty="0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682324"/>
            <a:ext cx="3971925" cy="3352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400"/>
              </a:lnSpc>
              <a:spcBef>
                <a:spcPts val="135"/>
              </a:spcBef>
            </a:pP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Background:</a:t>
            </a: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Traumatic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brain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injury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(TBI)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major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cause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long-term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disability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across 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world. </a:t>
            </a:r>
            <a:r>
              <a:rPr sz="700" spc="6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disability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is often related to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chronic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cognitive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impairment,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such as  changes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memory,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attention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problem</a:t>
            </a:r>
            <a:r>
              <a:rPr sz="700" spc="-1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solving.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955" y="2120931"/>
            <a:ext cx="3863975" cy="4362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000"/>
              </a:lnSpc>
              <a:spcBef>
                <a:spcPts val="135"/>
              </a:spcBef>
            </a:pP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Method: </a:t>
            </a:r>
            <a:r>
              <a:rPr sz="700" spc="9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reviewed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randomised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controlled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trials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investigating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efficacy of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 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drugs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commonly used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treat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cognitive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impairment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after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TBI. </a:t>
            </a:r>
            <a:r>
              <a:rPr sz="700" spc="9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included only  studies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which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started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least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12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months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after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injury;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time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 cognitive impairment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usually</a:t>
            </a:r>
            <a:r>
              <a:rPr sz="7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stable.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955" y="2660221"/>
            <a:ext cx="4001770" cy="4362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300"/>
              </a:lnSpc>
              <a:spcBef>
                <a:spcPts val="135"/>
              </a:spcBef>
            </a:pP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Results: </a:t>
            </a:r>
            <a:r>
              <a:rPr sz="700" spc="9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identified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only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four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trials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for inclusion.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investigated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four different 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drugs—modafinil;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experimental drug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(−)-OSU6162;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atomoxetine;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rivastigmine—  against placebo. </a:t>
            </a:r>
            <a:r>
              <a:rPr sz="700" spc="70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most measures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was no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difference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between</a:t>
            </a:r>
            <a:r>
              <a:rPr sz="70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treatment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795"/>
              </a:lnSpc>
            </a:pP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placebo.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Furthermore,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quality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of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evidence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was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assessed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as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very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low.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955" y="3199585"/>
            <a:ext cx="4015740" cy="1148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300"/>
              </a:lnSpc>
              <a:spcBef>
                <a:spcPts val="135"/>
              </a:spcBef>
            </a:pPr>
            <a:r>
              <a:rPr sz="700" spc="6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experimental drug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called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(−)-OSU6162 was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better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than placebo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three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cognitive 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measures, although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was a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small study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only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six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participants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TBI.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Modafinil, 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atomoxetine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rivastigmine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found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better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than placebo. </a:t>
            </a:r>
            <a:r>
              <a:rPr sz="700" spc="65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difference 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between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modafinil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and placebo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found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assessment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clinical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global 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improvement. </a:t>
            </a:r>
            <a:r>
              <a:rPr sz="700" spc="60" dirty="0">
                <a:solidFill>
                  <a:srgbClr val="333333"/>
                </a:solidFill>
                <a:latin typeface="Arial"/>
                <a:cs typeface="Arial"/>
              </a:rPr>
              <a:t>Compared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placebo, more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participants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modafinil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and fewer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 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rivastigmine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dropped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out of the 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trials.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More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taking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modafinil,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atomoxetine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and 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rivastigmine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experienced adverse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effects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than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those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placebo, although the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difference  is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most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likely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due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chance. Only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nausea was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statistically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more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likely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in those taking 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rivastigmine. In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study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(−)-OSU6162,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participant of</a:t>
            </a:r>
            <a:r>
              <a:rPr sz="7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three</a:t>
            </a:r>
            <a:endParaRPr sz="700">
              <a:latin typeface="Arial"/>
              <a:cs typeface="Arial"/>
            </a:endParaRPr>
          </a:p>
          <a:p>
            <a:pPr marL="12700" marR="191770">
              <a:lnSpc>
                <a:spcPts val="810"/>
              </a:lnSpc>
              <a:spcBef>
                <a:spcPts val="5"/>
              </a:spcBef>
            </a:pP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given placebo experienced adverse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effects requiring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 dose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reduction, with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700" spc="-1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drop-  outs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reported. </a:t>
            </a:r>
            <a:r>
              <a:rPr sz="700" spc="65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studies reported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any</a:t>
            </a:r>
            <a:r>
              <a:rPr sz="700" spc="-1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deaths.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955" y="4449631"/>
            <a:ext cx="3696970" cy="23431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145"/>
              </a:spcBef>
            </a:pP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Conclusion: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Recommendations 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for, 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against,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drug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chroniccognitive  impairment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TBI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333333"/>
                </a:solidFill>
                <a:latin typeface="Arial"/>
                <a:cs typeface="Arial"/>
              </a:rPr>
              <a:t>cannot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be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60" dirty="0">
                <a:solidFill>
                  <a:srgbClr val="333333"/>
                </a:solidFill>
                <a:latin typeface="Arial"/>
                <a:cs typeface="Arial"/>
              </a:rPr>
              <a:t>made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on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basis</a:t>
            </a:r>
            <a:r>
              <a:rPr sz="7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7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current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evidence.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656" y="4805305"/>
            <a:ext cx="3983990" cy="1791335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700" b="1" spc="50" dirty="0">
                <a:solidFill>
                  <a:srgbClr val="002C63"/>
                </a:solidFill>
                <a:latin typeface="Arial"/>
                <a:cs typeface="Arial"/>
              </a:rPr>
              <a:t>Authors'</a:t>
            </a:r>
            <a:r>
              <a:rPr sz="700" b="1" spc="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b="1" spc="50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R="223520">
              <a:lnSpc>
                <a:spcPct val="95300"/>
              </a:lnSpc>
              <a:spcBef>
                <a:spcPts val="5"/>
              </a:spcBef>
            </a:pP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There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is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insufficient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evidence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to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determine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whether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pharmacological treatment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is  effective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in chronic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cognitive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impairment in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TBI.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Whilst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there is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a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positive finding 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for 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rivastigmine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on one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primary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measure, </a:t>
            </a:r>
            <a:r>
              <a:rPr sz="700" spc="30" dirty="0">
                <a:solidFill>
                  <a:srgbClr val="002C63"/>
                </a:solidFill>
                <a:latin typeface="Arial"/>
                <a:cs typeface="Arial"/>
              </a:rPr>
              <a:t>all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other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primary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measures were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not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better 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than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placebo.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positive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findings 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for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(−)-OSU6162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are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interpreted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cautiously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as 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the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study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was</a:t>
            </a:r>
            <a:r>
              <a:rPr sz="700" spc="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small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(n</a:t>
            </a:r>
            <a:r>
              <a:rPr sz="7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=</a:t>
            </a:r>
            <a:r>
              <a:rPr sz="700" spc="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6).</a:t>
            </a:r>
            <a:r>
              <a:rPr sz="7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For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modafinil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and</a:t>
            </a:r>
            <a:r>
              <a:rPr sz="7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atomoxetine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no</a:t>
            </a:r>
            <a:r>
              <a:rPr sz="7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positive effects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were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95"/>
              </a:lnSpc>
            </a:pP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found. </a:t>
            </a:r>
            <a:r>
              <a:rPr sz="700" spc="30" dirty="0">
                <a:solidFill>
                  <a:srgbClr val="002C63"/>
                </a:solidFill>
                <a:latin typeface="Arial"/>
                <a:cs typeface="Arial"/>
              </a:rPr>
              <a:t>All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four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drugs appear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to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be 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relatively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well tolerated,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although evidence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is</a:t>
            </a:r>
            <a:r>
              <a:rPr sz="700" spc="-6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sparse.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R="92710">
              <a:lnSpc>
                <a:spcPct val="95200"/>
              </a:lnSpc>
            </a:pP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Недостаточно данных для определения эффективности фармакологического  лечения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при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хронических</a:t>
            </a:r>
            <a:r>
              <a:rPr sz="700" spc="1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когнитивных</a:t>
            </a:r>
            <a:r>
              <a:rPr sz="7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нарушениях</a:t>
            </a:r>
            <a:r>
              <a:rPr sz="700" spc="1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при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ЧМТ.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70" dirty="0">
                <a:solidFill>
                  <a:srgbClr val="002C63"/>
                </a:solidFill>
                <a:latin typeface="Arial"/>
                <a:cs typeface="Arial"/>
              </a:rPr>
              <a:t>В</a:t>
            </a:r>
            <a:r>
              <a:rPr sz="700" spc="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то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время</a:t>
            </a:r>
            <a:r>
              <a:rPr sz="700" spc="6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как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есть 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положительные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результаты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ривастигмина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по одной первичной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точке,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все  остальные первичные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точки </a:t>
            </a:r>
            <a:r>
              <a:rPr sz="700" spc="65" dirty="0">
                <a:solidFill>
                  <a:srgbClr val="002C63"/>
                </a:solidFill>
                <a:latin typeface="Arial"/>
                <a:cs typeface="Arial"/>
              </a:rPr>
              <a:t>были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лучше,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чем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плацебо.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Положительные 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результаты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700" spc="30" dirty="0">
                <a:solidFill>
                  <a:srgbClr val="002C63"/>
                </a:solidFill>
                <a:latin typeface="Arial"/>
                <a:cs typeface="Arial"/>
              </a:rPr>
              <a:t>(-) </a:t>
            </a:r>
            <a:r>
              <a:rPr sz="700" spc="35" dirty="0">
                <a:solidFill>
                  <a:srgbClr val="002C63"/>
                </a:solidFill>
                <a:latin typeface="Arial"/>
                <a:cs typeface="Arial"/>
              </a:rPr>
              <a:t>-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OSU6162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интерпретируются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осторожно, поскольку 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исследование </a:t>
            </a:r>
            <a:r>
              <a:rPr sz="700" spc="65" dirty="0">
                <a:solidFill>
                  <a:srgbClr val="002C63"/>
                </a:solidFill>
                <a:latin typeface="Arial"/>
                <a:cs typeface="Arial"/>
              </a:rPr>
              <a:t>было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небольшим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(n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= </a:t>
            </a:r>
            <a:r>
              <a:rPr sz="700" spc="40" dirty="0">
                <a:solidFill>
                  <a:srgbClr val="002C63"/>
                </a:solidFill>
                <a:latin typeface="Arial"/>
                <a:cs typeface="Arial"/>
              </a:rPr>
              <a:t>6).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модафинила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и атомоксетина  положительного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эффекта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обнаружено </a:t>
            </a:r>
            <a:r>
              <a:rPr sz="700" spc="60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было. Все четыре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препарата, по-  </a:t>
            </a:r>
            <a:r>
              <a:rPr sz="700" spc="55" dirty="0">
                <a:solidFill>
                  <a:srgbClr val="002C63"/>
                </a:solidFill>
                <a:latin typeface="Arial"/>
                <a:cs typeface="Arial"/>
              </a:rPr>
              <a:t>видимому, относительно хорошо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переносятся, </a:t>
            </a:r>
            <a:r>
              <a:rPr sz="700" spc="45" dirty="0">
                <a:solidFill>
                  <a:srgbClr val="002C63"/>
                </a:solidFill>
                <a:latin typeface="Arial"/>
                <a:cs typeface="Arial"/>
              </a:rPr>
              <a:t>хотя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доказательств</a:t>
            </a:r>
            <a:r>
              <a:rPr sz="700" spc="-6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700" spc="50" dirty="0">
                <a:solidFill>
                  <a:srgbClr val="002C63"/>
                </a:solidFill>
                <a:latin typeface="Arial"/>
                <a:cs typeface="Arial"/>
              </a:rPr>
              <a:t>немного.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3109" y="1306968"/>
            <a:ext cx="3082290" cy="3022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Медикаментозное</a:t>
            </a:r>
            <a:r>
              <a:rPr sz="1800" b="1" spc="-2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лечение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3109" y="1571461"/>
            <a:ext cx="3873500" cy="8337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ct val="96900"/>
              </a:lnSpc>
              <a:spcBef>
                <a:spcPts val="180"/>
              </a:spcBef>
            </a:pP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хронических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когнитивных 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нарушений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при</a:t>
            </a:r>
            <a:r>
              <a:rPr sz="1800" b="1" spc="-20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E3161"/>
                </a:solidFill>
                <a:latin typeface="Arial"/>
                <a:cs typeface="Arial"/>
              </a:rPr>
              <a:t>черепно-мозговой 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6099" y="2672586"/>
            <a:ext cx="2553970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1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December</a:t>
            </a:r>
            <a:r>
              <a:rPr sz="1050" spc="-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Dougall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D,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Poole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N,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Agrawal</a:t>
            </a:r>
            <a:r>
              <a:rPr sz="1050" spc="-2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0" dirty="0">
                <a:solidFill>
                  <a:srgbClr val="333333"/>
                </a:solidFill>
                <a:latin typeface="Arial"/>
                <a:cs typeface="Arial"/>
              </a:rPr>
              <a:t>Primary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10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u="sng" spc="-25" dirty="0">
                <a:solidFill>
                  <a:srgbClr val="952C91"/>
                </a:solidFill>
                <a:uFill>
                  <a:solidFill>
                    <a:srgbClr val="952C91"/>
                  </a:solidFill>
                </a:uFill>
                <a:latin typeface="Arial"/>
                <a:cs typeface="Arial"/>
              </a:rPr>
              <a:t>Dementia and </a:t>
            </a:r>
            <a:r>
              <a:rPr sz="1050" u="sng" spc="-20" dirty="0">
                <a:solidFill>
                  <a:srgbClr val="952C91"/>
                </a:solidFill>
                <a:uFill>
                  <a:solidFill>
                    <a:srgbClr val="952C91"/>
                  </a:solidFill>
                </a:uFill>
                <a:latin typeface="Arial"/>
                <a:cs typeface="Arial"/>
              </a:rPr>
              <a:t>Cognitive </a:t>
            </a:r>
            <a:r>
              <a:rPr sz="1050" u="sng" spc="-30" dirty="0">
                <a:solidFill>
                  <a:srgbClr val="952C91"/>
                </a:solidFill>
                <a:uFill>
                  <a:solidFill>
                    <a:srgbClr val="952C91"/>
                  </a:solidFill>
                </a:uFill>
                <a:latin typeface="Arial"/>
                <a:cs typeface="Arial"/>
              </a:rPr>
              <a:t>Improvement</a:t>
            </a:r>
            <a:r>
              <a:rPr sz="1050" u="sng" spc="-160" dirty="0">
                <a:solidFill>
                  <a:srgbClr val="952C91"/>
                </a:solidFill>
                <a:uFill>
                  <a:solidFill>
                    <a:srgbClr val="952C91"/>
                  </a:solidFill>
                </a:uFill>
                <a:latin typeface="Arial"/>
                <a:cs typeface="Arial"/>
              </a:rPr>
              <a:t> </a:t>
            </a:r>
            <a:r>
              <a:rPr sz="1050" u="sng" spc="-25" dirty="0">
                <a:solidFill>
                  <a:srgbClr val="952C91"/>
                </a:solidFill>
                <a:uFill>
                  <a:solidFill>
                    <a:srgbClr val="952C91"/>
                  </a:solidFill>
                </a:u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13247" y="6119267"/>
            <a:ext cx="5941060" cy="226695"/>
          </a:xfrm>
          <a:custGeom>
            <a:avLst/>
            <a:gdLst/>
            <a:ahLst/>
            <a:cxnLst/>
            <a:rect l="l" t="t" r="r" b="b"/>
            <a:pathLst>
              <a:path w="5941059" h="226695">
                <a:moveTo>
                  <a:pt x="0" y="226668"/>
                </a:moveTo>
                <a:lnTo>
                  <a:pt x="5940552" y="226668"/>
                </a:lnTo>
                <a:lnTo>
                  <a:pt x="5940552" y="0"/>
                </a:lnTo>
                <a:lnTo>
                  <a:pt x="0" y="0"/>
                </a:lnTo>
                <a:lnTo>
                  <a:pt x="0" y="226668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13247" y="4483608"/>
            <a:ext cx="5941060" cy="932815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Недостаточно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данных для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определения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эффективности</a:t>
            </a:r>
            <a:r>
              <a:rPr sz="1200" spc="-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фармакологического</a:t>
            </a:r>
            <a:endParaRPr sz="1200">
              <a:latin typeface="Arial"/>
              <a:cs typeface="Arial"/>
            </a:endParaRPr>
          </a:p>
          <a:p>
            <a:pPr marR="140970">
              <a:lnSpc>
                <a:spcPct val="96100"/>
              </a:lnSpc>
              <a:spcBef>
                <a:spcPts val="35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лечения при хронических когнитивных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нарушениях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при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ЧМТ.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В то время как есть 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положительные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результаты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для ривастигмина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по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одной первичной точке,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все  остальные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первичные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точки были </a:t>
            </a:r>
            <a:r>
              <a:rPr sz="1200" spc="5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1200" spc="-10" dirty="0">
                <a:solidFill>
                  <a:srgbClr val="002C63"/>
                </a:solidFill>
                <a:latin typeface="Arial"/>
                <a:cs typeface="Arial"/>
              </a:rPr>
              <a:t>лучше,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чем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плацебо.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Положительные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3247" y="5416212"/>
            <a:ext cx="5941060" cy="70358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результаты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для (-)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-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OSU6162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интерпретируются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осторожно,</a:t>
            </a:r>
            <a:r>
              <a:rPr sz="1200" spc="2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поскольку</a:t>
            </a:r>
            <a:endParaRPr sz="1200">
              <a:latin typeface="Arial"/>
              <a:cs typeface="Arial"/>
            </a:endParaRPr>
          </a:p>
          <a:p>
            <a:pPr marR="500380">
              <a:lnSpc>
                <a:spcPct val="96200"/>
              </a:lnSpc>
              <a:spcBef>
                <a:spcPts val="30"/>
              </a:spcBef>
            </a:pP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исследование было небольшим </a:t>
            </a:r>
            <a:r>
              <a:rPr sz="1200" spc="5" dirty="0">
                <a:solidFill>
                  <a:srgbClr val="002C63"/>
                </a:solidFill>
                <a:latin typeface="Arial"/>
                <a:cs typeface="Arial"/>
              </a:rPr>
              <a:t>(n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= 6). </a:t>
            </a:r>
            <a:r>
              <a:rPr sz="1200" spc="-10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модафинила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атомоксетина  положительного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эффекта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обнаружено </a:t>
            </a:r>
            <a:r>
              <a:rPr sz="1200" spc="5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было. Все </a:t>
            </a:r>
            <a:r>
              <a:rPr sz="1200" dirty="0">
                <a:solidFill>
                  <a:srgbClr val="002C63"/>
                </a:solidFill>
                <a:latin typeface="Arial"/>
                <a:cs typeface="Arial"/>
              </a:rPr>
              <a:t>четыре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препарата, </a:t>
            </a:r>
            <a:r>
              <a:rPr sz="1200" spc="5" dirty="0">
                <a:solidFill>
                  <a:srgbClr val="002C63"/>
                </a:solidFill>
                <a:latin typeface="Arial"/>
                <a:cs typeface="Arial"/>
              </a:rPr>
              <a:t>по- 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видимому, относительно хорошо переносятся, </a:t>
            </a:r>
            <a:r>
              <a:rPr sz="1200" spc="-10" dirty="0">
                <a:solidFill>
                  <a:srgbClr val="002C63"/>
                </a:solidFill>
                <a:latin typeface="Arial"/>
                <a:cs typeface="Arial"/>
              </a:rPr>
              <a:t>хотя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доказательств</a:t>
            </a:r>
            <a:r>
              <a:rPr sz="1200" spc="1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C63"/>
                </a:solidFill>
                <a:latin typeface="Arial"/>
                <a:cs typeface="Arial"/>
              </a:rPr>
              <a:t>немного.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1538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spc="-5" dirty="0"/>
              <a:t>For a </a:t>
            </a:r>
            <a:r>
              <a:rPr sz="3200" spc="-10" dirty="0"/>
              <a:t>person with </a:t>
            </a:r>
            <a:r>
              <a:rPr sz="3200" spc="-5" dirty="0"/>
              <a:t>a head </a:t>
            </a:r>
            <a:r>
              <a:rPr sz="3200" spc="-10" dirty="0"/>
              <a:t>injury </a:t>
            </a:r>
            <a:r>
              <a:rPr sz="3200" spc="-15" dirty="0"/>
              <a:t>who </a:t>
            </a:r>
            <a:r>
              <a:rPr sz="3200" spc="-5" dirty="0"/>
              <a:t>is in a coma, are </a:t>
            </a:r>
            <a:r>
              <a:rPr sz="3200" spc="-10" dirty="0"/>
              <a:t>there  benefits </a:t>
            </a:r>
            <a:r>
              <a:rPr sz="3200" spc="-5" dirty="0"/>
              <a:t>to </a:t>
            </a:r>
            <a:r>
              <a:rPr sz="3200" spc="-10" dirty="0"/>
              <a:t>regularly monitoring the </a:t>
            </a:r>
            <a:r>
              <a:rPr sz="3200" spc="-15" dirty="0"/>
              <a:t>pressure </a:t>
            </a:r>
            <a:r>
              <a:rPr sz="3200" spc="-5" dirty="0"/>
              <a:t>inside</a:t>
            </a:r>
            <a:r>
              <a:rPr sz="3200" spc="204" dirty="0"/>
              <a:t> </a:t>
            </a:r>
            <a:r>
              <a:rPr sz="3200" spc="-10" dirty="0"/>
              <a:t>the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02412" y="942848"/>
            <a:ext cx="2909570" cy="1551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90"/>
              </a:spcBef>
            </a:pPr>
            <a:r>
              <a:rPr sz="3200" b="1" spc="-5" dirty="0">
                <a:latin typeface="Calibri"/>
                <a:cs typeface="Calibri"/>
              </a:rPr>
              <a:t>skull?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2299"/>
              </a:lnSpc>
              <a:spcBef>
                <a:spcPts val="2100"/>
              </a:spcBef>
            </a:pP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situated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rigid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box (the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skull) that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cannot expand, so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normal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swelling  from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injury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cannot occur. </a:t>
            </a:r>
            <a:r>
              <a:rPr sz="550" spc="25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swelling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does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occur, pressure inside 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skull  rises.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This makes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harder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the heart to pump the oxygen-rich blood into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brain 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needed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recovery.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If treating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physicians cannot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controlswelling,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the lack of blood  supply to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swollen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can cause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further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brain damage.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Efforts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to avoid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this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damage can include regular monitoring of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pressure inside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skull (intracranial).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There are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different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ways to monitor pressure.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commonly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used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method is to insert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small probe into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skull.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But whenever something is put into 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skull, there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chance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may cause bleeding or an</a:t>
            </a:r>
            <a:r>
              <a:rPr sz="5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infection.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412" y="2576606"/>
            <a:ext cx="448309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b="1" spc="15" dirty="0">
                <a:solidFill>
                  <a:srgbClr val="333333"/>
                </a:solidFill>
                <a:latin typeface="Arial"/>
                <a:cs typeface="Arial"/>
              </a:rPr>
              <a:t>Search</a:t>
            </a:r>
            <a:r>
              <a:rPr sz="550" b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b="1" spc="20" dirty="0">
                <a:solidFill>
                  <a:srgbClr val="333333"/>
                </a:solidFill>
                <a:latin typeface="Arial"/>
                <a:cs typeface="Arial"/>
              </a:rPr>
              <a:t>date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412" y="2775056"/>
            <a:ext cx="1983739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evidence in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review was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up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to date as of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May</a:t>
            </a:r>
            <a:r>
              <a:rPr sz="550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2015.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412" y="2972015"/>
            <a:ext cx="77914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b="1" spc="15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550" b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b="1" spc="15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412" y="3170341"/>
            <a:ext cx="2874645" cy="5448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120"/>
              </a:spcBef>
            </a:pP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one randomised controlled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trial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(RCT)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identified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included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324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participants,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all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of 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whom had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sustained severe traumatic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brain injury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were receiving care in intensive  care units in South America. People in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group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had a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pressure monitoring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device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inserted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into their skull.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People in 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control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group did not receive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device.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All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participants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had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regular monitoring of pressure in 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skull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through observation by the 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treating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doctors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nurses,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5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X-rays.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412" y="3795453"/>
            <a:ext cx="42672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b="1" spc="20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550" b="1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b="1" spc="15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412" y="3995456"/>
            <a:ext cx="2841625" cy="2870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120"/>
              </a:spcBef>
            </a:pPr>
            <a:r>
              <a:rPr sz="550" spc="3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did not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identify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any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(statistically significant)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differences between the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groups at  six months in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relation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to death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or survival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with severe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disability.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There were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no 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important complications of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ICP</a:t>
            </a:r>
            <a:r>
              <a:rPr sz="5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monitoring.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412" y="4362409"/>
            <a:ext cx="58864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b="1" spc="10" dirty="0">
                <a:solidFill>
                  <a:srgbClr val="333333"/>
                </a:solidFill>
                <a:latin typeface="Arial"/>
                <a:cs typeface="Arial"/>
              </a:rPr>
              <a:t>Future</a:t>
            </a:r>
            <a:r>
              <a:rPr sz="55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b="1" spc="15" dirty="0">
                <a:solidFill>
                  <a:srgbClr val="333333"/>
                </a:solidFill>
                <a:latin typeface="Arial"/>
                <a:cs typeface="Arial"/>
              </a:rPr>
              <a:t>research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2412" y="4562350"/>
            <a:ext cx="2912745" cy="2000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More research is needed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into </a:t>
            </a:r>
            <a:r>
              <a:rPr sz="550" spc="20" dirty="0">
                <a:solidFill>
                  <a:srgbClr val="333333"/>
                </a:solidFill>
                <a:latin typeface="Arial"/>
                <a:cs typeface="Arial"/>
              </a:rPr>
              <a:t>how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routine monitoring of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intracranial 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pressure can inform 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clinical</a:t>
            </a:r>
            <a:r>
              <a:rPr sz="55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care.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112" y="4864524"/>
            <a:ext cx="2901950" cy="116713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550" b="1" spc="15" dirty="0">
                <a:solidFill>
                  <a:srgbClr val="002C63"/>
                </a:solidFill>
                <a:latin typeface="Arial"/>
                <a:cs typeface="Arial"/>
              </a:rPr>
              <a:t>Authors'</a:t>
            </a:r>
            <a:r>
              <a:rPr sz="550" b="1" spc="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550" b="1" spc="15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data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from the single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RCT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studying the role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of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routine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ICP</a:t>
            </a:r>
            <a:r>
              <a:rPr sz="550" spc="-1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monitoring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in acute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traumatic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coma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fails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to provide evidence to support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the intervention.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R="30480">
              <a:lnSpc>
                <a:spcPct val="102400"/>
              </a:lnSpc>
            </a:pP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Research in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this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area is complicated by the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fact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that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RCTs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necessarily assess the  combined impact of measurement of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ICP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with the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clinical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management decisions made  in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light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of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this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data. Future studies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will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need to assess the added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value</a:t>
            </a:r>
            <a:r>
              <a:rPr sz="550" spc="-5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of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2299"/>
              </a:lnSpc>
              <a:spcBef>
                <a:spcPts val="5"/>
              </a:spcBef>
            </a:pP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ICP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data alongside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other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information from the multimodal monitoring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typically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performed  in intensive care unit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settings. Additionally,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even within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traumatically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acquired brain 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injury (TBI), there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is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great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heterogeneity in mechanisms,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distribution,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location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and 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magnitude of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injury,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and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studies within more homogeneous subgroups are </a:t>
            </a:r>
            <a:r>
              <a:rPr sz="550" spc="10" dirty="0">
                <a:solidFill>
                  <a:srgbClr val="002C63"/>
                </a:solidFill>
                <a:latin typeface="Arial"/>
                <a:cs typeface="Arial"/>
              </a:rPr>
              <a:t>likely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to </a:t>
            </a:r>
            <a:r>
              <a:rPr sz="550" spc="20" dirty="0">
                <a:solidFill>
                  <a:srgbClr val="002C63"/>
                </a:solidFill>
                <a:latin typeface="Arial"/>
                <a:cs typeface="Arial"/>
              </a:rPr>
              <a:t>be 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more</a:t>
            </a:r>
            <a:r>
              <a:rPr sz="550" spc="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002C63"/>
                </a:solidFill>
                <a:latin typeface="Arial"/>
                <a:cs typeface="Arial"/>
              </a:rPr>
              <a:t>informative.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57741" y="1035696"/>
            <a:ext cx="4058285" cy="1098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ct val="96900"/>
              </a:lnSpc>
              <a:spcBef>
                <a:spcPts val="180"/>
              </a:spcBef>
            </a:pP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Для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человека с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головы,  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который находится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в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коме,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есть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ли 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преимущества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 регулярного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85"/>
              </a:lnSpc>
            </a:pP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контроля</a:t>
            </a:r>
            <a:r>
              <a:rPr sz="1800" b="1" spc="-26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1E3161"/>
                </a:solidFill>
                <a:latin typeface="Arial"/>
                <a:cs typeface="Arial"/>
              </a:rPr>
              <a:t>ВЧД?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1999" y="3848611"/>
            <a:ext cx="6871970" cy="243078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 marR="12065">
              <a:lnSpc>
                <a:spcPts val="1540"/>
              </a:lnSpc>
            </a:pP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Данные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из одного РКИ,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котором изучается роль рутинного мониторинга ВЧД</a:t>
            </a:r>
            <a:r>
              <a:rPr sz="1350" spc="-4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при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98400"/>
              </a:lnSpc>
              <a:spcBef>
                <a:spcPts val="20"/>
              </a:spcBef>
            </a:pP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острой травматической коме,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могут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служить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подтверждением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вмешательства. 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Исследования в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этой области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осложняются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тем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фактом, что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РКИ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обязательно 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оценивают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комбинированное влияние измерения ВЧД с клиническими решениями,  принятыми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свете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этих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данных.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Будущие исследования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должны будут оценить  дополнительную ценность данных ВЧД наряду с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другой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информацией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из  мультимодального мониторинга, обычно выполняемого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условиях отделения  интенсивной терапии.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Кроме того,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даже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при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травматически приобретенном  повреждении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головного мозга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(ЧМТ) существует большая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гетерогенность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механизмов, распределения,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локализации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величины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повреждения,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 исследования в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более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однородных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подгруппах,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вероятно, будут более  информативными.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0547" y="2367786"/>
            <a:ext cx="1923414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2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November</a:t>
            </a:r>
            <a:r>
              <a:rPr sz="1050" spc="-1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Forsyth</a:t>
            </a:r>
            <a:r>
              <a:rPr sz="105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RJ,</a:t>
            </a:r>
            <a:r>
              <a:rPr sz="10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Raper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J,</a:t>
            </a:r>
            <a:r>
              <a:rPr sz="10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Todhunter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0"/>
            <a:ext cx="978725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sz="3600" dirty="0"/>
              <a:t>Elevation of the </a:t>
            </a:r>
            <a:r>
              <a:rPr sz="3600" spc="5" dirty="0"/>
              <a:t>head </a:t>
            </a:r>
            <a:r>
              <a:rPr sz="3600" dirty="0"/>
              <a:t>during intensive </a:t>
            </a:r>
            <a:r>
              <a:rPr sz="3600" spc="-5" dirty="0"/>
              <a:t>care  management </a:t>
            </a:r>
            <a:r>
              <a:rPr sz="3600" dirty="0"/>
              <a:t>in </a:t>
            </a:r>
            <a:r>
              <a:rPr sz="3600" spc="5" dirty="0"/>
              <a:t>people </a:t>
            </a:r>
            <a:r>
              <a:rPr sz="3600" spc="-5" dirty="0"/>
              <a:t>with </a:t>
            </a:r>
            <a:r>
              <a:rPr sz="3600" dirty="0"/>
              <a:t>severe traumatic</a:t>
            </a:r>
            <a:r>
              <a:rPr sz="3600" spc="-125" dirty="0"/>
              <a:t> </a:t>
            </a:r>
            <a:r>
              <a:rPr sz="3600" spc="-5" dirty="0"/>
              <a:t>brain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54812" y="875791"/>
            <a:ext cx="1388110" cy="820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955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alibri"/>
                <a:cs typeface="Calibri"/>
              </a:rPr>
              <a:t>injury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question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812" y="1805095"/>
            <a:ext cx="3557270" cy="2374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165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How does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position 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backrest 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(and therefore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position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head)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affect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people who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have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had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injury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head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that caused serious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brain</a:t>
            </a:r>
            <a:r>
              <a:rPr sz="7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damage?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812" y="2147663"/>
            <a:ext cx="55435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Back</a:t>
            </a:r>
            <a:r>
              <a:rPr sz="700" b="1" spc="10" dirty="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sz="700" b="1" spc="10" dirty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812" y="2388880"/>
            <a:ext cx="3499485" cy="8648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800"/>
              </a:lnSpc>
              <a:spcBef>
                <a:spcPts val="130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Raised pressure within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skull (intracranial hypertension)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because of swelling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common cause of death and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disability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brain-injured people.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How well someone  with intracranial hypertension recovers often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depends on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how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they are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treated. Some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people think that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positions 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backrest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bed (called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'head-of-bed  elevation' or HBE)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might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affect this pressure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improve the person's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recovery. The  position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backrest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bed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simple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cheap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intervention.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important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most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injury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happens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low- and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middle-income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countries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with relatively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undeveloped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health systems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few resources 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deal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with brain</a:t>
            </a:r>
            <a:r>
              <a:rPr sz="7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injury.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4812" y="3356998"/>
            <a:ext cx="53975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Search</a:t>
            </a:r>
            <a:r>
              <a:rPr sz="700" b="1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date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812" y="3599877"/>
            <a:ext cx="274066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March 2017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review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authors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searched for randomised</a:t>
            </a:r>
            <a:r>
              <a:rPr sz="70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studies.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812" y="3837470"/>
            <a:ext cx="94234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70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4812" y="4080349"/>
            <a:ext cx="3561079" cy="7600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700"/>
              </a:lnSpc>
              <a:spcBef>
                <a:spcPts val="130"/>
              </a:spcBef>
            </a:pP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found three small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studies, with 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total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20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people (11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adults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9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children).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 studies had a cross-over design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(participants received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studyinterventions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a  random order,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and served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their own control)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looked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effect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different head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positions.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Researchers measured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pressure inside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skull (intracranial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pressure  (ICP)) and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pressure gradient causing blood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flow to the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brain</a:t>
            </a:r>
            <a:endParaRPr sz="700">
              <a:latin typeface="Arial"/>
              <a:cs typeface="Arial"/>
            </a:endParaRPr>
          </a:p>
          <a:p>
            <a:pPr marL="12700" marR="60325">
              <a:lnSpc>
                <a:spcPts val="830"/>
              </a:lnSpc>
              <a:spcBef>
                <a:spcPts val="10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(cerebral perfusion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pressure (CPP)).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were funded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by research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grants from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national Department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Health, and one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study received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funding.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4812" y="4943490"/>
            <a:ext cx="51308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700" b="1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4812" y="5186369"/>
            <a:ext cx="3552190" cy="11772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700"/>
              </a:lnSpc>
              <a:spcBef>
                <a:spcPts val="130"/>
              </a:spcBef>
            </a:pP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time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follow-up 28 days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following hospital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admission, one child had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died.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None  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assessed quality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life,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Glasgow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Coma Scale (a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measurement </a:t>
            </a: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how  conscious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someone is),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disability. The studies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gave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varied results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and our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certainty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in  the results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very low,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do not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consider the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body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of evidence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be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reliable.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None  of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studies found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any evidence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a change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CPP due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different backrest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positions.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results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for ICP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were more mixed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still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no convincing evidence  that HBE changes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ICP.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insufficient evidence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to say whether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intervention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is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safe. One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child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experienced an increase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ICP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response to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intervention,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which  resolved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height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bed was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returned to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the normal position. </a:t>
            </a: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are 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uncertain about the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effects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different backrest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positions </a:t>
            </a:r>
            <a:r>
              <a:rPr sz="70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serious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brain 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injury.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4812" y="6466363"/>
            <a:ext cx="101854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Quality of the</a:t>
            </a:r>
            <a:r>
              <a:rPr sz="70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5" dirty="0">
                <a:solidFill>
                  <a:srgbClr val="333333"/>
                </a:solidFill>
                <a:latin typeface="Arial"/>
                <a:cs typeface="Arial"/>
              </a:rPr>
              <a:t>evidence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6366" y="1249056"/>
            <a:ext cx="3678554" cy="1098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ct val="96900"/>
              </a:lnSpc>
              <a:spcBef>
                <a:spcPts val="180"/>
              </a:spcBef>
            </a:pP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Подъем головы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во время 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интенсивной терапии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у людей</a:t>
            </a:r>
            <a:r>
              <a:rPr sz="1800" b="1" spc="-13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с  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тяжелой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1E3161"/>
                </a:solidFill>
                <a:latin typeface="Arial"/>
                <a:cs typeface="Arial"/>
              </a:rPr>
              <a:t>черепно-мозговой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85"/>
              </a:lnSpc>
            </a:pP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17135" y="4119749"/>
            <a:ext cx="6837045" cy="1884045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1540"/>
              </a:lnSpc>
            </a:pP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Отсутствие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согласованности между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исследованиями, нехватка данных</a:t>
            </a:r>
            <a:r>
              <a:rPr sz="1350" spc="-5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</a:t>
            </a:r>
            <a:endParaRPr sz="1350">
              <a:latin typeface="Arial"/>
              <a:cs typeface="Arial"/>
            </a:endParaRPr>
          </a:p>
          <a:p>
            <a:pPr marR="116839" algn="just">
              <a:lnSpc>
                <a:spcPct val="98100"/>
              </a:lnSpc>
              <a:spcBef>
                <a:spcPts val="25"/>
              </a:spcBef>
            </a:pP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отсутствие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доказательств,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показывающих корреляцию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между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физиологическими  измерениями, такими как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ВЧД, </a:t>
            </a:r>
            <a:r>
              <a:rPr sz="1350" spc="25" dirty="0">
                <a:solidFill>
                  <a:srgbClr val="002C63"/>
                </a:solidFill>
                <a:latin typeface="Arial"/>
                <a:cs typeface="Arial"/>
              </a:rPr>
              <a:t>ЦПД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клиническими результатами,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означают,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что  мы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уверены в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эффектах «подъема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спинки кровати» при ведении интенсивной  терапии у людей с тяжелой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ЧМТ.</a:t>
            </a:r>
            <a:r>
              <a:rPr sz="1350" spc="-5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,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R="98425">
              <a:lnSpc>
                <a:spcPct val="98300"/>
              </a:lnSpc>
            </a:pP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того,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чтобы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понять,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как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когда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различные положения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спинки могут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влиять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на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лечение тяжелой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ЧМТ, необходимы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хорошо продуманные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более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крупные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исследования, которые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измеряют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отдаленные клинические</a:t>
            </a:r>
            <a:r>
              <a:rPr sz="1350" spc="-8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результаты.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79796" y="2651250"/>
            <a:ext cx="5434965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28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December</a:t>
            </a:r>
            <a:r>
              <a:rPr sz="105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Alarcon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JD,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Rubiano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AM,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Okonkwo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DO,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Alarcón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J,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Martinez-Zapata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M,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Urrútia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G,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Bonfill</a:t>
            </a:r>
            <a:r>
              <a:rPr sz="10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Cosp</a:t>
            </a:r>
            <a:r>
              <a:rPr sz="105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X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0" dirty="0">
                <a:solidFill>
                  <a:srgbClr val="333333"/>
                </a:solidFill>
                <a:latin typeface="Arial"/>
                <a:cs typeface="Arial"/>
              </a:rPr>
              <a:t>Primary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10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812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Non-drug treatments </a:t>
            </a:r>
            <a:r>
              <a:rPr sz="3600" spc="-5" dirty="0"/>
              <a:t>for </a:t>
            </a:r>
            <a:r>
              <a:rPr sz="3600" dirty="0"/>
              <a:t>depression in children</a:t>
            </a:r>
            <a:r>
              <a:rPr sz="3600" spc="-135" dirty="0"/>
              <a:t> </a:t>
            </a:r>
            <a:r>
              <a:rPr sz="3600" dirty="0"/>
              <a:t>and  adults who </a:t>
            </a:r>
            <a:r>
              <a:rPr sz="3600" spc="5" dirty="0"/>
              <a:t>have </a:t>
            </a:r>
            <a:r>
              <a:rPr sz="3600" dirty="0"/>
              <a:t>had a traumatic brain</a:t>
            </a:r>
            <a:r>
              <a:rPr sz="3600" spc="-70" dirty="0"/>
              <a:t> </a:t>
            </a:r>
            <a:r>
              <a:rPr sz="3600" spc="-5" dirty="0"/>
              <a:t>injury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6587" y="1469546"/>
            <a:ext cx="70231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Review</a:t>
            </a:r>
            <a:r>
              <a:rPr sz="650" b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question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587" y="1699102"/>
            <a:ext cx="3295015" cy="61976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770"/>
              </a:lnSpc>
              <a:spcBef>
                <a:spcPts val="155"/>
              </a:spcBef>
            </a:pPr>
            <a:r>
              <a:rPr sz="650" spc="2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reviewed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evidence about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effect 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non-drug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treatments for depression after  traumatic brain injury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(TBI), 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determine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whether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these treatments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better</a:t>
            </a:r>
            <a:r>
              <a:rPr sz="65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than</a:t>
            </a:r>
            <a:endParaRPr sz="650">
              <a:latin typeface="Arial"/>
              <a:cs typeface="Arial"/>
            </a:endParaRPr>
          </a:p>
          <a:p>
            <a:pPr marL="12700" marR="29845">
              <a:lnSpc>
                <a:spcPts val="770"/>
              </a:lnSpc>
              <a:spcBef>
                <a:spcPts val="10"/>
              </a:spcBef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intervention, 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better than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drug-based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treatments,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reducing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symptoms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or  diagnosis of depression. </a:t>
            </a:r>
            <a:r>
              <a:rPr sz="650" spc="2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searched for evidence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about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relative effectiveness</a:t>
            </a:r>
            <a:r>
              <a:rPr sz="6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endParaRPr sz="650">
              <a:latin typeface="Arial"/>
              <a:cs typeface="Arial"/>
            </a:endParaRPr>
          </a:p>
          <a:p>
            <a:pPr marL="12700" marR="40005">
              <a:lnSpc>
                <a:spcPts val="770"/>
              </a:lnSpc>
              <a:spcBef>
                <a:spcPts val="10"/>
              </a:spcBef>
            </a:pP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different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types 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treatments,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and whether 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treatments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had any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harmful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negative  effects.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587" y="2416365"/>
            <a:ext cx="52451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Back</a:t>
            </a:r>
            <a:r>
              <a:rPr sz="650" b="1" spc="15" dirty="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sz="650" b="1" spc="-5" dirty="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sz="650" b="1" spc="15" dirty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650" b="1" dirty="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6587" y="2644138"/>
            <a:ext cx="3356610" cy="424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Depression is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more common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people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who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have had a TBI. Depression</a:t>
            </a:r>
            <a:r>
              <a:rPr sz="6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increases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ct val="99300"/>
              </a:lnSpc>
              <a:spcBef>
                <a:spcPts val="10"/>
              </a:spcBef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risk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suicide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factor that limits recovery from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TBI. There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are many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non-drug 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treatments for depression.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review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aimed to determine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the effects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non-drug 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interventions for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with</a:t>
            </a:r>
            <a:r>
              <a:rPr sz="6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TBI.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587" y="3164649"/>
            <a:ext cx="51117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Search</a:t>
            </a:r>
            <a:r>
              <a:rPr sz="650" b="1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date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587" y="3393990"/>
            <a:ext cx="3172460" cy="22606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770"/>
              </a:lnSpc>
              <a:spcBef>
                <a:spcPts val="155"/>
              </a:spcBef>
            </a:pP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review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authors searched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randomised studies that had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been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published up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to  February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2015.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587" y="3717607"/>
            <a:ext cx="89090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65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b="1" spc="5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587" y="3945237"/>
            <a:ext cx="3342640" cy="4248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25"/>
              </a:spcBef>
            </a:pPr>
            <a:r>
              <a:rPr sz="650" spc="2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found six studies, with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total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334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adult participants. </a:t>
            </a:r>
            <a:r>
              <a:rPr sz="650" spc="2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found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studies that  included people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younger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than 18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years of 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age.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Four studies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investigated psychological  interventions.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study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investigated an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exercise intervention, and another investigated  repetitive transcranial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magnetic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stimulation</a:t>
            </a:r>
            <a:r>
              <a:rPr sz="6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(rTMS).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587" y="4465892"/>
            <a:ext cx="48577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650" b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b="1" spc="5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587" y="4695233"/>
            <a:ext cx="3350260" cy="12103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34290">
              <a:lnSpc>
                <a:spcPct val="99400"/>
              </a:lnSpc>
              <a:spcBef>
                <a:spcPts val="125"/>
              </a:spcBef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Three studies compared 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psychological therapy (cognitive behaviour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therapy or  mindfulness-based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cognitive therapy) with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no-treatment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control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intervention.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When 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 data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for these studies were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combined,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there 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reliable effect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support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 psychological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therapy.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study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compared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cognitive behavioural therapy with another 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psychological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intervention (supportive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psychotherapy), and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did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find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effect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 favour 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either intervention. 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study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compared 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supervised exercise programme  with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exercise as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usual, but did not find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effect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favour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either intervention.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70"/>
              </a:lnSpc>
            </a:pP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study compared rTMS plus an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antidepressant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medication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with the</a:t>
            </a: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antidepressant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ct val="99100"/>
              </a:lnSpc>
              <a:spcBef>
                <a:spcPts val="10"/>
              </a:spcBef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medication alone. Because 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the evidence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very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low,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possible 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to draw 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conclusion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that 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addition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rTMS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improved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outcomes.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Only one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study,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 rTMS,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reported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any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harmful effects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and these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relatively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minor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and resolved  quickly.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588" y="6003336"/>
            <a:ext cx="9626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Quality of the</a:t>
            </a:r>
            <a:r>
              <a:rPr sz="6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333333"/>
                </a:solidFill>
                <a:latin typeface="Arial"/>
                <a:cs typeface="Arial"/>
              </a:rPr>
              <a:t>evidence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588" y="6230966"/>
            <a:ext cx="3343910" cy="3251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113664">
              <a:lnSpc>
                <a:spcPct val="100000"/>
              </a:lnSpc>
              <a:spcBef>
                <a:spcPts val="120"/>
              </a:spcBef>
            </a:pPr>
            <a:r>
              <a:rPr sz="650" spc="1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 the evidence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rated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very low.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All studies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at high risk 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bias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some ways,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therefore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possible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to draw conclusions in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support</a:t>
            </a:r>
            <a:r>
              <a:rPr sz="65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70"/>
              </a:lnSpc>
            </a:pP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any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intervention.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a high degree of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variability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in the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main results, </a:t>
            </a:r>
            <a:r>
              <a:rPr sz="650" spc="10" dirty="0">
                <a:solidFill>
                  <a:srgbClr val="333333"/>
                </a:solidFill>
                <a:latin typeface="Arial"/>
                <a:cs typeface="Arial"/>
              </a:rPr>
              <a:t>which</a:t>
            </a:r>
            <a:r>
              <a:rPr sz="65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Arial"/>
                <a:cs typeface="Arial"/>
              </a:rPr>
              <a:t>meant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4388" y="1541801"/>
            <a:ext cx="3728085" cy="8280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96200"/>
              </a:lnSpc>
              <a:spcBef>
                <a:spcPts val="185"/>
              </a:spcBef>
            </a:pP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Немедикаментозное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лечение  депрессии у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детей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и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взрослых</a:t>
            </a:r>
            <a:r>
              <a:rPr sz="1800" b="1" spc="-130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с  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черепно-мозговой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0403" y="2767074"/>
            <a:ext cx="1811020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14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December</a:t>
            </a:r>
            <a:r>
              <a:rPr sz="105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Gertler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P,</a:t>
            </a:r>
            <a:r>
              <a:rPr sz="1050" spc="-2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Tate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RL, Cameron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2751" y="4433397"/>
            <a:ext cx="7001509" cy="1655445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65"/>
              </a:lnSpc>
            </a:pP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Обзор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не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нашел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убедительных доказательств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пользу</a:t>
            </a:r>
            <a:r>
              <a:rPr sz="1400" spc="-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какого-либо</a:t>
            </a:r>
            <a:endParaRPr sz="1400">
              <a:latin typeface="Arial"/>
              <a:cs typeface="Arial"/>
            </a:endParaRPr>
          </a:p>
          <a:p>
            <a:pPr marR="38100">
              <a:lnSpc>
                <a:spcPct val="97000"/>
              </a:lnSpc>
              <a:spcBef>
                <a:spcPts val="30"/>
              </a:spcBef>
            </a:pP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вмешательства. Будущие исследования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должны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быть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сосредоточены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на 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участниках с диагнозом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ЧМТ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включать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только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участников, у которых  диагностирован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депрессия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или которые записывают баллы, превышающие 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клиническое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ограничение по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показателю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депрессии.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Существует необходимость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в 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дополнительных РКИ,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которые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включают сравнение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между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вмешательством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и 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контролем, которое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повторяет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эффект внимания, уделяемого </a:t>
            </a:r>
            <a:r>
              <a:rPr sz="1400" spc="10" dirty="0">
                <a:solidFill>
                  <a:srgbClr val="002C63"/>
                </a:solidFill>
                <a:latin typeface="Arial"/>
                <a:cs typeface="Arial"/>
              </a:rPr>
              <a:t>участникам во  </a:t>
            </a:r>
            <a:r>
              <a:rPr sz="1400" spc="5" dirty="0">
                <a:solidFill>
                  <a:srgbClr val="002C63"/>
                </a:solidFill>
                <a:latin typeface="Arial"/>
                <a:cs typeface="Arial"/>
              </a:rPr>
              <a:t>время активного</a:t>
            </a:r>
            <a:r>
              <a:rPr sz="1400" spc="-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C63"/>
                </a:solidFill>
                <a:latin typeface="Arial"/>
                <a:cs typeface="Arial"/>
              </a:rPr>
              <a:t>лечения.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268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10" dirty="0"/>
              <a:t>Removal </a:t>
            </a:r>
            <a:r>
              <a:rPr sz="2400" dirty="0"/>
              <a:t>of a section of skull bone (decompressive </a:t>
            </a:r>
            <a:r>
              <a:rPr sz="2400" spc="-5" dirty="0"/>
              <a:t>craniectomy) after </a:t>
            </a:r>
            <a:r>
              <a:rPr sz="2400" dirty="0"/>
              <a:t>a </a:t>
            </a:r>
            <a:r>
              <a:rPr sz="2400" spc="-5" dirty="0"/>
              <a:t>severe  </a:t>
            </a:r>
            <a:r>
              <a:rPr sz="2400" dirty="0"/>
              <a:t>traumatic brain injury in patients with raised intracranial pressure that </a:t>
            </a:r>
            <a:r>
              <a:rPr sz="2400" spc="-5" dirty="0"/>
              <a:t>has</a:t>
            </a:r>
            <a:r>
              <a:rPr sz="2400" spc="-305" dirty="0"/>
              <a:t> </a:t>
            </a:r>
            <a:r>
              <a:rPr sz="2400" dirty="0"/>
              <a:t>not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7244" y="960577"/>
            <a:ext cx="59817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responded to conventional </a:t>
            </a:r>
            <a:r>
              <a:rPr sz="2400" b="1" spc="-5" dirty="0">
                <a:latin typeface="Calibri"/>
                <a:cs typeface="Calibri"/>
              </a:rPr>
              <a:t>medical</a:t>
            </a:r>
            <a:r>
              <a:rPr sz="2400" b="1" spc="-1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treatments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427" y="1696084"/>
            <a:ext cx="3954779" cy="1206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6500"/>
              </a:lnSpc>
              <a:spcBef>
                <a:spcPts val="135"/>
              </a:spcBef>
            </a:pP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injury to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cause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to swell.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Pressure within the skull then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increases as  the brain has no room to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expand;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excess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pressure,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known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intracranial pressure,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can cause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further brain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injury. High intracranial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pressure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(ICP)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most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frequent  cause of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death and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disability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brain-injured patients. If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high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ICP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cannot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be controlled  using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general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or first-line therapeutic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measures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such as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adjusting body temperature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or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carbon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dioxide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levels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blood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and sedation, second-line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treatments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are</a:t>
            </a:r>
            <a:r>
              <a:rPr sz="8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initiated.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05"/>
              </a:lnSpc>
            </a:pP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One of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procedure called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decompressive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craniectomy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(DC). DC involves</a:t>
            </a:r>
            <a:r>
              <a:rPr sz="800" spc="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endParaRPr sz="800">
              <a:latin typeface="Arial"/>
              <a:cs typeface="Arial"/>
            </a:endParaRPr>
          </a:p>
          <a:p>
            <a:pPr marL="12700" marR="85090">
              <a:lnSpc>
                <a:spcPct val="96300"/>
              </a:lnSpc>
              <a:spcBef>
                <a:spcPts val="25"/>
              </a:spcBef>
            </a:pP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removal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a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section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skull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so that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brain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has room to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expand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and the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pressure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decrease. There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however clinical uncertainty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regarding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use of DC and a </a:t>
            </a:r>
            <a:r>
              <a:rPr sz="800" spc="10" dirty="0">
                <a:solidFill>
                  <a:srgbClr val="333333"/>
                </a:solidFill>
                <a:latin typeface="Arial"/>
                <a:cs typeface="Arial"/>
              </a:rPr>
              <a:t>lack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 consensus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optimal management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traumatic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brain</a:t>
            </a:r>
            <a:r>
              <a:rPr sz="8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injury.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427" y="3024235"/>
            <a:ext cx="3963670" cy="8534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6400"/>
              </a:lnSpc>
              <a:spcBef>
                <a:spcPts val="135"/>
              </a:spcBef>
            </a:pP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This review looked at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all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high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trials investigating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effectiveness of DC, 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compared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conventional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medical treatments, on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survival and neurological outcomes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patients over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age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12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months who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had a raised ICP after traumatic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injury  (TBI). Only one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trial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identified. This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trial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involved 27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pediatric patients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(less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than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18  years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old). 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results indicate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that 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risk of death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disability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moderately  reduced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DC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used. No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trials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investigating the effectiveness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adults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were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found.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427" y="4000755"/>
            <a:ext cx="3952240" cy="73469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ct val="96200"/>
              </a:lnSpc>
              <a:spcBef>
                <a:spcPts val="140"/>
              </a:spcBef>
            </a:pP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authors of the review conclude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that there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no evidence to support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routine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use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DC to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improve mortality and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quality of life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brain-injured adults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with high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ICP. DC 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improve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survival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neurological outcomes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brain-injured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pediatric patients with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raised ICP for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whom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other medical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treatments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had failed. This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one trial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involved only a  small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number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of patients and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further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needed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before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applying DC as a  routine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 treatment.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427" y="4858730"/>
            <a:ext cx="3737610" cy="3835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6400"/>
              </a:lnSpc>
              <a:spcBef>
                <a:spcPts val="135"/>
              </a:spcBef>
            </a:pP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trials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DC are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currently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progress,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results from which </a:t>
            </a:r>
            <a:r>
              <a:rPr sz="800" spc="-10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allow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further 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conclusions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regarding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 effectiveness of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procedure </a:t>
            </a:r>
            <a:r>
              <a:rPr sz="8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adults. These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will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be  incorporated into the review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800" dirty="0">
                <a:solidFill>
                  <a:srgbClr val="333333"/>
                </a:solidFill>
                <a:latin typeface="Arial"/>
                <a:cs typeface="Arial"/>
              </a:rPr>
              <a:t>they are</a:t>
            </a:r>
            <a:r>
              <a:rPr sz="8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333333"/>
                </a:solidFill>
                <a:latin typeface="Arial"/>
                <a:cs typeface="Arial"/>
              </a:rPr>
              <a:t>completed.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127" y="5384241"/>
            <a:ext cx="3978275" cy="132842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b="1" spc="-5" dirty="0">
                <a:solidFill>
                  <a:srgbClr val="002C63"/>
                </a:solidFill>
                <a:latin typeface="Arial"/>
                <a:cs typeface="Arial"/>
              </a:rPr>
              <a:t>Authors' </a:t>
            </a:r>
            <a:r>
              <a:rPr sz="800" b="1" dirty="0">
                <a:solidFill>
                  <a:srgbClr val="002C63"/>
                </a:solidFill>
                <a:latin typeface="Arial"/>
                <a:cs typeface="Arial"/>
              </a:rPr>
              <a:t>conclusions: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R="73025">
              <a:lnSpc>
                <a:spcPct val="96000"/>
              </a:lnSpc>
            </a:pP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There </a:t>
            </a:r>
            <a:r>
              <a:rPr sz="800" spc="5" dirty="0">
                <a:solidFill>
                  <a:srgbClr val="002C63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no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evidence from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randomized controlled trials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that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supports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routine use of  secondary decompressive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craniectomy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to reduce unfavorable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outcomes </a:t>
            </a:r>
            <a:r>
              <a:rPr sz="800" spc="5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adults with 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severe TBI and refractory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high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ICP. In the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study with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pediatric population, 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decompressive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craniectomy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reduced the risk of death and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unfavorable</a:t>
            </a:r>
            <a:r>
              <a:rPr sz="800" spc="2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outcomes.</a:t>
            </a:r>
            <a:endParaRPr sz="800">
              <a:latin typeface="Arial"/>
              <a:cs typeface="Arial"/>
            </a:endParaRPr>
          </a:p>
          <a:p>
            <a:pPr marR="35560">
              <a:lnSpc>
                <a:spcPct val="96400"/>
              </a:lnSpc>
              <a:spcBef>
                <a:spcPts val="10"/>
              </a:spcBef>
            </a:pP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Despite the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wide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CI for death and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the small sample </a:t>
            </a:r>
            <a:r>
              <a:rPr sz="800" spc="5" dirty="0">
                <a:solidFill>
                  <a:srgbClr val="002C63"/>
                </a:solidFill>
                <a:latin typeface="Arial"/>
                <a:cs typeface="Arial"/>
              </a:rPr>
              <a:t>size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this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one identified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study, the 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treatment </a:t>
            </a:r>
            <a:r>
              <a:rPr sz="800" spc="-10" dirty="0">
                <a:solidFill>
                  <a:srgbClr val="002C63"/>
                </a:solidFill>
                <a:latin typeface="Arial"/>
                <a:cs typeface="Arial"/>
              </a:rPr>
              <a:t>may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be justified </a:t>
            </a:r>
            <a:r>
              <a:rPr sz="800" spc="5" dirty="0">
                <a:solidFill>
                  <a:srgbClr val="002C63"/>
                </a:solidFill>
                <a:latin typeface="Arial"/>
                <a:cs typeface="Arial"/>
              </a:rPr>
              <a:t>in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patients below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age of 18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years when maximal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medical  treatment has failed to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control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ICP. There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are two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ongoing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randomizedcontrolled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trials  of decompressive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craniectomy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(RescueICP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DECRA) that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will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allow further  conclusions on the </a:t>
            </a:r>
            <a:r>
              <a:rPr sz="800" spc="-5" dirty="0">
                <a:solidFill>
                  <a:srgbClr val="002C63"/>
                </a:solidFill>
                <a:latin typeface="Arial"/>
                <a:cs typeface="Arial"/>
              </a:rPr>
              <a:t>efficacy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of this procedure in</a:t>
            </a:r>
            <a:r>
              <a:rPr sz="800" spc="-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002C63"/>
                </a:solidFill>
                <a:latin typeface="Arial"/>
                <a:cs typeface="Arial"/>
              </a:rPr>
              <a:t>adults.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31882" y="1252347"/>
            <a:ext cx="2758440" cy="152971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5"/>
              </a:spcBef>
            </a:pP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Удаление </a:t>
            </a:r>
            <a:r>
              <a:rPr sz="1250" b="1" dirty="0">
                <a:solidFill>
                  <a:srgbClr val="1E3161"/>
                </a:solidFill>
                <a:latin typeface="Arial"/>
                <a:cs typeface="Arial"/>
              </a:rPr>
              <a:t>участка </a:t>
            </a:r>
            <a:r>
              <a:rPr sz="1250" b="1" spc="5" dirty="0">
                <a:solidFill>
                  <a:srgbClr val="1E3161"/>
                </a:solidFill>
                <a:latin typeface="Arial"/>
                <a:cs typeface="Arial"/>
              </a:rPr>
              <a:t>кости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черепа  (декомпрессивная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краниэктомия) 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после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тяжелой </a:t>
            </a:r>
            <a:r>
              <a:rPr sz="1250" b="1" spc="-15" dirty="0">
                <a:solidFill>
                  <a:srgbClr val="1E3161"/>
                </a:solidFill>
                <a:latin typeface="Arial"/>
                <a:cs typeface="Arial"/>
              </a:rPr>
              <a:t>черепно-мозговой 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травмы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у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пациентов</a:t>
            </a:r>
            <a:r>
              <a:rPr sz="1250" b="1" spc="-8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с</a:t>
            </a:r>
            <a:endParaRPr sz="1250">
              <a:latin typeface="Arial"/>
              <a:cs typeface="Arial"/>
            </a:endParaRPr>
          </a:p>
          <a:p>
            <a:pPr marL="12700" marR="193040">
              <a:lnSpc>
                <a:spcPts val="1470"/>
              </a:lnSpc>
              <a:spcBef>
                <a:spcPts val="40"/>
              </a:spcBef>
            </a:pP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повышенным </a:t>
            </a:r>
            <a:r>
              <a:rPr sz="1250" b="1" spc="5" dirty="0">
                <a:solidFill>
                  <a:srgbClr val="1E3161"/>
                </a:solidFill>
                <a:latin typeface="Arial"/>
                <a:cs typeface="Arial"/>
              </a:rPr>
              <a:t>внутричерепным 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давлением,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которое</a:t>
            </a:r>
            <a:r>
              <a:rPr sz="1250" b="1" spc="-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не</a:t>
            </a:r>
            <a:endParaRPr sz="1250">
              <a:latin typeface="Arial"/>
              <a:cs typeface="Arial"/>
            </a:endParaRPr>
          </a:p>
          <a:p>
            <a:pPr marL="12700" marR="694690">
              <a:lnSpc>
                <a:spcPts val="1470"/>
              </a:lnSpc>
              <a:spcBef>
                <a:spcPts val="15"/>
              </a:spcBef>
            </a:pP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реагировало </a:t>
            </a:r>
            <a:r>
              <a:rPr sz="1250" b="1" spc="10" dirty="0">
                <a:solidFill>
                  <a:srgbClr val="1E3161"/>
                </a:solidFill>
                <a:latin typeface="Arial"/>
                <a:cs typeface="Arial"/>
              </a:rPr>
              <a:t>на</a:t>
            </a:r>
            <a:r>
              <a:rPr sz="1250" b="1" spc="-2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обычное  медицинское</a:t>
            </a:r>
            <a:r>
              <a:rPr sz="1250" b="1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250" b="1" spc="15" dirty="0">
                <a:solidFill>
                  <a:srgbClr val="1E3161"/>
                </a:solidFill>
                <a:latin typeface="Arial"/>
                <a:cs typeface="Arial"/>
              </a:rPr>
              <a:t>лечение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8783" y="4055357"/>
            <a:ext cx="6833870" cy="242570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5"/>
              </a:lnSpc>
            </a:pP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рандомизированных контролируемых исследованиях нет</a:t>
            </a:r>
            <a:r>
              <a:rPr sz="1350" spc="-105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доказательств,</a:t>
            </a:r>
            <a:endParaRPr sz="1350">
              <a:latin typeface="Arial"/>
              <a:cs typeface="Arial"/>
            </a:endParaRPr>
          </a:p>
          <a:p>
            <a:pPr marR="27940">
              <a:lnSpc>
                <a:spcPct val="98200"/>
              </a:lnSpc>
              <a:spcBef>
                <a:spcPts val="20"/>
              </a:spcBef>
            </a:pP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подтверждающих рутинное использование вторичной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декомпрессивной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краниэктомии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снижения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неблагоприятных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исходов у взрослых с тяжелой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ЧМТ 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высоким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рефрактерным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ВЧД.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исследовании с педиатрической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популяцией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декомпрессивная краниэктомия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снизила риск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смерти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неблагоприятных  результатов. Несмотря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на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широкий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КИ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смерти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небольшой размер выборки  этого одного определенного исследования, лечение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может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быть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оправдано у  пациентов в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возрасте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до </a:t>
            </a:r>
            <a:r>
              <a:rPr sz="1350" spc="5" dirty="0">
                <a:solidFill>
                  <a:srgbClr val="002C63"/>
                </a:solidFill>
                <a:latin typeface="Arial"/>
                <a:cs typeface="Arial"/>
              </a:rPr>
              <a:t>18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лет, когда максимальное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медицинское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лечение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не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позволяет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контролировать ВЧД. Существуют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два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постоянных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рандомизированных  контролируемых испытания декомпрессивной краниэктомии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(RescueICP и 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DECRA), которые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позволят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сделать дополнительные выводы </a:t>
            </a:r>
            <a:r>
              <a:rPr sz="1350" spc="5" dirty="0">
                <a:solidFill>
                  <a:srgbClr val="002C63"/>
                </a:solidFill>
                <a:latin typeface="Arial"/>
                <a:cs typeface="Arial"/>
              </a:rPr>
              <a:t>об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эффективности  </a:t>
            </a:r>
            <a:r>
              <a:rPr sz="1350" spc="20" dirty="0">
                <a:solidFill>
                  <a:srgbClr val="002C63"/>
                </a:solidFill>
                <a:latin typeface="Arial"/>
                <a:cs typeface="Arial"/>
              </a:rPr>
              <a:t>этой </a:t>
            </a:r>
            <a:r>
              <a:rPr sz="1350" spc="15" dirty="0">
                <a:solidFill>
                  <a:srgbClr val="002C63"/>
                </a:solidFill>
                <a:latin typeface="Arial"/>
                <a:cs typeface="Arial"/>
              </a:rPr>
              <a:t>процедуры у</a:t>
            </a:r>
            <a:r>
              <a:rPr sz="1350" spc="-4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C63"/>
                </a:solidFill>
                <a:latin typeface="Arial"/>
                <a:cs typeface="Arial"/>
              </a:rPr>
              <a:t>взрослых.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0547" y="1825249"/>
            <a:ext cx="1441450" cy="1160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0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25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January</a:t>
            </a:r>
            <a:r>
              <a:rPr sz="1050" spc="-1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2006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Sahuquillo</a:t>
            </a:r>
            <a:r>
              <a:rPr sz="10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J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1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76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5" dirty="0"/>
              <a:t>Fitness </a:t>
            </a:r>
            <a:r>
              <a:rPr spc="-10" dirty="0"/>
              <a:t>training </a:t>
            </a:r>
            <a:r>
              <a:rPr spc="-5" dirty="0"/>
              <a:t>to </a:t>
            </a:r>
            <a:r>
              <a:rPr spc="-10" dirty="0"/>
              <a:t>support recovery for  people </a:t>
            </a:r>
            <a:r>
              <a:rPr spc="-15" dirty="0"/>
              <a:t>with </a:t>
            </a:r>
            <a:r>
              <a:rPr spc="-10" dirty="0"/>
              <a:t>traumatic brain</a:t>
            </a:r>
            <a:r>
              <a:rPr spc="155" dirty="0"/>
              <a:t> </a:t>
            </a:r>
            <a:r>
              <a:rPr spc="-5" dirty="0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7171" y="1518828"/>
            <a:ext cx="539750" cy="131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-10" dirty="0">
                <a:solidFill>
                  <a:srgbClr val="333333"/>
                </a:solidFill>
                <a:latin typeface="Arial"/>
                <a:cs typeface="Arial"/>
              </a:rPr>
              <a:t>Background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171" y="1754953"/>
            <a:ext cx="3421379" cy="739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000"/>
              </a:lnSpc>
              <a:spcBef>
                <a:spcPts val="135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People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with traumatic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brain injury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often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have fitness levels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well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below the lowest fitness  levels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adults of similar age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sex. Reduced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causes increased tiredness,  which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makes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everyday activities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harder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do. Health professionals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use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address this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problem.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This is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 update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a review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first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published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2008,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which 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aimed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evaluate how effective fitness training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at improving fitness, other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outcomes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such as depression,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cognition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(e.g.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memory,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attention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problem solving)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return  to everyday activities.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171" y="2593945"/>
            <a:ext cx="916940" cy="131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Study</a:t>
            </a:r>
            <a:r>
              <a:rPr sz="70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characteristics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171" y="2830216"/>
            <a:ext cx="3427729" cy="10426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4900"/>
              </a:lnSpc>
              <a:spcBef>
                <a:spcPts val="135"/>
              </a:spcBef>
            </a:pP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searched for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August 2017.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included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eight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studies, involving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399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adults with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traumatic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brain injuries,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review. Most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study participants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men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their mid-thirties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who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had severe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brain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injuries.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found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no studies that included  children. The fitness training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programmes were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conducted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 range of settings  including hospital,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community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and at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home.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six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eight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studies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all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sessions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supervised.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type of fitness training varied,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included exercising  on a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fixed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cycling machine,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water, on gym equipment such as a treadmill, home-  based exercise,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 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group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military. In six of the eight studies the  prescribed intensity, duration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frequency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training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met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guidelines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set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by 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American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College of Sports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Medicine.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171" y="3973982"/>
            <a:ext cx="499745" cy="131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Key</a:t>
            </a:r>
            <a:r>
              <a:rPr sz="70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333333"/>
                </a:solidFill>
                <a:latin typeface="Arial"/>
                <a:cs typeface="Arial"/>
              </a:rPr>
              <a:t>results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171" y="4208344"/>
            <a:ext cx="3446145" cy="11449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5300"/>
              </a:lnSpc>
              <a:spcBef>
                <a:spcPts val="130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Three of the eight studies, with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67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participants, assessed change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at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end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treatment programme.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Exercise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conducted on a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fixed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cycling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machine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two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studies, and 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water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 the third, and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all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sessions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supervised.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 was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compared to non-exercise interventions 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these studies, and</a:t>
            </a:r>
            <a:r>
              <a:rPr sz="7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775"/>
              </a:lnSpc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no intervention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third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study. </a:t>
            </a:r>
            <a:r>
              <a:rPr sz="700" spc="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combined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results of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three studies,</a:t>
            </a:r>
            <a:r>
              <a:rPr sz="7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which</a:t>
            </a:r>
            <a:endParaRPr sz="700">
              <a:latin typeface="Arial"/>
              <a:cs typeface="Arial"/>
            </a:endParaRPr>
          </a:p>
          <a:p>
            <a:pPr marL="12700" marR="128905">
              <a:lnSpc>
                <a:spcPts val="790"/>
              </a:lnSpc>
              <a:spcBef>
                <a:spcPts val="55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demonstrated an average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(mean) improvement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35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watts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 exercise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test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 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groups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compared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non-exercise intervention</a:t>
            </a:r>
            <a:r>
              <a:rPr sz="7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endParaRPr sz="700">
              <a:latin typeface="Arial"/>
              <a:cs typeface="Arial"/>
            </a:endParaRPr>
          </a:p>
          <a:p>
            <a:pPr marL="12700" marR="37465">
              <a:lnSpc>
                <a:spcPts val="790"/>
              </a:lnSpc>
              <a:spcBef>
                <a:spcPts val="15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no intervention groups. This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improvement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represents approximately a 36% 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improvement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start of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study, which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 large effect.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However,</a:t>
            </a:r>
            <a:r>
              <a:rPr sz="700" spc="1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this</a:t>
            </a:r>
            <a:endParaRPr sz="700">
              <a:latin typeface="Arial"/>
              <a:cs typeface="Arial"/>
            </a:endParaRPr>
          </a:p>
          <a:p>
            <a:pPr marL="12700" marR="11430">
              <a:lnSpc>
                <a:spcPts val="790"/>
              </a:lnSpc>
              <a:spcBef>
                <a:spcPts val="15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estimate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uncertain and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difference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likely to be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between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3 to 68 watts, which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may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not be important</a:t>
            </a:r>
            <a:r>
              <a:rPr sz="7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clinically.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" y="5456148"/>
            <a:ext cx="3416300" cy="942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5000"/>
              </a:lnSpc>
              <a:spcBef>
                <a:spcPts val="135"/>
              </a:spcBef>
            </a:pP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More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than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study reported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on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six other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outcomes;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body composition,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strength,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tiredness, depression,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life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walking. It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unclear whether 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 was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better or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worse than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non-exercise interventions or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no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intervention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improving  these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outcomes.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Measures of cognition, activities of daily living, and return to everyday  activities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were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only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measured </a:t>
            </a:r>
            <a:r>
              <a:rPr sz="70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one study,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were no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studies that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measured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effect of fitness training on levels of physical activity and motivation. Only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three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studies examined the effect of 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beyond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end of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programme,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but  these could not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provide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clear answer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regarding the long-term effects of fitness  training.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" y="6499495"/>
            <a:ext cx="3396615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145"/>
              </a:spcBef>
            </a:pP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In the five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studies that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provided supervision </a:t>
            </a:r>
            <a:r>
              <a:rPr sz="700" spc="-15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all fitness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training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sessions,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all 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participants in the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fitness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training groups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completed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the studies. </a:t>
            </a:r>
            <a:r>
              <a:rPr sz="700" spc="-10" dirty="0">
                <a:solidFill>
                  <a:srgbClr val="333333"/>
                </a:solidFill>
                <a:latin typeface="Arial"/>
                <a:cs typeface="Arial"/>
              </a:rPr>
              <a:t>Treatment</a:t>
            </a:r>
            <a:r>
              <a:rPr sz="7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333333"/>
                </a:solidFill>
                <a:latin typeface="Arial"/>
                <a:cs typeface="Arial"/>
              </a:rPr>
              <a:t>attendance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61245" y="1550856"/>
            <a:ext cx="3891279" cy="831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ct val="96600"/>
              </a:lnSpc>
              <a:spcBef>
                <a:spcPts val="180"/>
              </a:spcBef>
            </a:pPr>
            <a:r>
              <a:rPr sz="1800" b="1" spc="-20" dirty="0">
                <a:solidFill>
                  <a:srgbClr val="1E3161"/>
                </a:solidFill>
                <a:latin typeface="Arial"/>
                <a:cs typeface="Arial"/>
              </a:rPr>
              <a:t>Фитнес-тренинг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для поддержки  </a:t>
            </a:r>
            <a:r>
              <a:rPr sz="1800" b="1" spc="-5" dirty="0">
                <a:solidFill>
                  <a:srgbClr val="1E3161"/>
                </a:solidFill>
                <a:latin typeface="Arial"/>
                <a:cs typeface="Arial"/>
              </a:rPr>
              <a:t>восстановления </a:t>
            </a:r>
            <a:r>
              <a:rPr sz="1800" b="1" spc="5" dirty="0">
                <a:solidFill>
                  <a:srgbClr val="1E3161"/>
                </a:solidFill>
                <a:latin typeface="Arial"/>
                <a:cs typeface="Arial"/>
              </a:rPr>
              <a:t>людей с </a:t>
            </a:r>
            <a:r>
              <a:rPr sz="1800" b="1" spc="-110" dirty="0">
                <a:solidFill>
                  <a:srgbClr val="1E3161"/>
                </a:solidFill>
                <a:latin typeface="Arial"/>
                <a:cs typeface="Arial"/>
              </a:rPr>
              <a:t>черепно-  </a:t>
            </a:r>
            <a:r>
              <a:rPr sz="1800" b="1" dirty="0">
                <a:solidFill>
                  <a:srgbClr val="1E3161"/>
                </a:solidFill>
                <a:latin typeface="Arial"/>
                <a:cs typeface="Arial"/>
              </a:rPr>
              <a:t>мозговой</a:t>
            </a:r>
            <a:r>
              <a:rPr sz="1800" b="1" spc="-15" dirty="0">
                <a:solidFill>
                  <a:srgbClr val="1E316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E3161"/>
                </a:solidFill>
                <a:latin typeface="Arial"/>
                <a:cs typeface="Arial"/>
              </a:rPr>
              <a:t>травмой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51248" y="3516154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1248" y="3734601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594"/>
                </a:lnTo>
                <a:lnTo>
                  <a:pt x="7309295" y="214594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51248" y="3949133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51248" y="4167580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594"/>
                </a:lnTo>
                <a:lnTo>
                  <a:pt x="7309295" y="214594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1248" y="4382113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1248" y="4600466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219"/>
                </a:lnTo>
                <a:lnTo>
                  <a:pt x="7309295" y="214219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51248" y="4814622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1248" y="5033069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594"/>
                </a:lnTo>
                <a:lnTo>
                  <a:pt x="7309295" y="214594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51248" y="5247648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51248" y="5466002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594"/>
                </a:lnTo>
                <a:lnTo>
                  <a:pt x="7309295" y="214594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51248" y="5680596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1248" y="5898950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594"/>
                </a:lnTo>
                <a:lnTo>
                  <a:pt x="7309295" y="214594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51248" y="6113544"/>
            <a:ext cx="7309484" cy="218440"/>
          </a:xfrm>
          <a:custGeom>
            <a:avLst/>
            <a:gdLst/>
            <a:ahLst/>
            <a:cxnLst/>
            <a:rect l="l" t="t" r="r" b="b"/>
            <a:pathLst>
              <a:path w="7309484" h="218439">
                <a:moveTo>
                  <a:pt x="0" y="0"/>
                </a:moveTo>
                <a:lnTo>
                  <a:pt x="0" y="218353"/>
                </a:lnTo>
                <a:lnTo>
                  <a:pt x="7309295" y="218353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51247" y="3488421"/>
            <a:ext cx="7277100" cy="284861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>
              <a:lnSpc>
                <a:spcPct val="97900"/>
              </a:lnSpc>
              <a:spcBef>
                <a:spcPts val="170"/>
              </a:spcBef>
            </a:pP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Имеются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низкокачественные доказательства того,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что фитнес-тренинг  эффективен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улучшения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кардиореспираторного восстановления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после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ЧМТ;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нет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достаточных доказательств, чтобы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сделать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какие-либо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окончательные  </a:t>
            </a:r>
            <a:r>
              <a:rPr sz="1450" spc="20" dirty="0">
                <a:solidFill>
                  <a:srgbClr val="002C63"/>
                </a:solidFill>
                <a:latin typeface="Arial"/>
                <a:cs typeface="Arial"/>
              </a:rPr>
              <a:t>выводы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о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других результатах. </a:t>
            </a:r>
            <a:r>
              <a:rPr sz="1450" spc="20" dirty="0">
                <a:solidFill>
                  <a:srgbClr val="002C63"/>
                </a:solidFill>
                <a:latin typeface="Arial"/>
                <a:cs typeface="Arial"/>
              </a:rPr>
              <a:t>В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то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время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как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вмешательство,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по-видимому,  принимается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людьми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с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ЧМТ,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и нет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никаких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доказательств вреда, требуются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более 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адекватные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и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хорошо спланированные исследования для определения более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точной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оценки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влияния </a:t>
            </a:r>
            <a:r>
              <a:rPr sz="1450" spc="20" dirty="0">
                <a:solidFill>
                  <a:srgbClr val="002C63"/>
                </a:solidFill>
                <a:latin typeface="Arial"/>
                <a:cs typeface="Arial"/>
              </a:rPr>
              <a:t>на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кардиореспираторную подготовленность,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а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также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воздействия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через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диапазон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важных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показателей результата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и у людей с  различными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характеристиками (например, дети). </a:t>
            </a:r>
            <a:r>
              <a:rPr sz="1450" spc="20" dirty="0">
                <a:solidFill>
                  <a:srgbClr val="002C63"/>
                </a:solidFill>
                <a:latin typeface="Arial"/>
                <a:cs typeface="Arial"/>
              </a:rPr>
              <a:t>При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отсутствии доказательств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высокого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качества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врачи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могут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руководствоваться контрольными списками для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проверки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перед тренировкой, чтобы гарантировать,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что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человек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с черепно- 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мозговой травмой безопасен для занятий,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и устанавливать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параметры 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тренировки,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используя рекомендации, установленные Американским</a:t>
            </a:r>
            <a:r>
              <a:rPr sz="1450" spc="3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колледжем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51248" y="6331897"/>
            <a:ext cx="7309484" cy="214629"/>
          </a:xfrm>
          <a:custGeom>
            <a:avLst/>
            <a:gdLst/>
            <a:ahLst/>
            <a:cxnLst/>
            <a:rect l="l" t="t" r="r" b="b"/>
            <a:pathLst>
              <a:path w="7309484" h="214629">
                <a:moveTo>
                  <a:pt x="0" y="0"/>
                </a:moveTo>
                <a:lnTo>
                  <a:pt x="0" y="214219"/>
                </a:lnTo>
                <a:lnTo>
                  <a:pt x="7309295" y="214219"/>
                </a:lnTo>
                <a:lnTo>
                  <a:pt x="7309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651247" y="6303788"/>
            <a:ext cx="723836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спортивной </a:t>
            </a:r>
            <a:r>
              <a:rPr sz="1450" spc="15" dirty="0">
                <a:solidFill>
                  <a:srgbClr val="002C63"/>
                </a:solidFill>
                <a:latin typeface="Arial"/>
                <a:cs typeface="Arial"/>
              </a:rPr>
              <a:t>медицины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для </a:t>
            </a:r>
            <a:r>
              <a:rPr sz="1450" spc="5" dirty="0">
                <a:solidFill>
                  <a:srgbClr val="002C63"/>
                </a:solidFill>
                <a:latin typeface="Arial"/>
                <a:cs typeface="Arial"/>
              </a:rPr>
              <a:t>людей,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которые пострадали черепно-мозговая</a:t>
            </a:r>
            <a:r>
              <a:rPr sz="1450" spc="70" dirty="0">
                <a:solidFill>
                  <a:srgbClr val="002C63"/>
                </a:solidFill>
                <a:latin typeface="Arial"/>
                <a:cs typeface="Arial"/>
              </a:rPr>
              <a:t> </a:t>
            </a:r>
            <a:r>
              <a:rPr sz="1450" spc="10" dirty="0">
                <a:solidFill>
                  <a:srgbClr val="002C63"/>
                </a:solidFill>
                <a:latin typeface="Arial"/>
                <a:cs typeface="Arial"/>
              </a:rPr>
              <a:t>травма.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76291" y="1733802"/>
            <a:ext cx="2043430" cy="1163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Published: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29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December</a:t>
            </a:r>
            <a:r>
              <a:rPr sz="105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Authors: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Hassett</a:t>
            </a:r>
            <a:r>
              <a:rPr sz="105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L,</a:t>
            </a:r>
            <a:r>
              <a:rPr sz="10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Moseley</a:t>
            </a:r>
            <a:r>
              <a:rPr sz="105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AM,</a:t>
            </a:r>
            <a:r>
              <a:rPr sz="10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Harmer</a:t>
            </a:r>
            <a:r>
              <a:rPr sz="105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spcBef>
                <a:spcPts val="715"/>
              </a:spcBef>
            </a:pP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Primary Review</a:t>
            </a:r>
            <a:r>
              <a:rPr sz="10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33333"/>
                </a:solidFill>
                <a:latin typeface="Arial"/>
                <a:cs typeface="Arial"/>
              </a:rPr>
              <a:t>Group: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Injuries</a:t>
            </a:r>
            <a:r>
              <a:rPr sz="1050" spc="-60" dirty="0">
                <a:solidFill>
                  <a:srgbClr val="952C9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952C91"/>
                </a:solidFill>
                <a:latin typeface="Arial"/>
                <a:cs typeface="Arial"/>
              </a:rPr>
              <a:t>Group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189207" y="6428638"/>
            <a:ext cx="90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6614</Words>
  <Application>Microsoft Office PowerPoint</Application>
  <PresentationFormat>Произвольный</PresentationFormat>
  <Paragraphs>416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Презентация PowerPoint</vt:lpstr>
      <vt:lpstr>Презентация PowerPoint</vt:lpstr>
      <vt:lpstr>Psychological treatment for anxiety in  people with traumatic brain injury</vt:lpstr>
      <vt:lpstr>Drug treatments for chronic cognitive  impairment in traumatic brain injury</vt:lpstr>
      <vt:lpstr>For a person with a head injury who is in a coma, are there  benefits to regularly monitoring the pressure inside the</vt:lpstr>
      <vt:lpstr>Elevation of the head during intensive care  management in people with severe traumatic brain</vt:lpstr>
      <vt:lpstr>Non-drug treatments for depression in children and  adults who have had a traumatic brain injury</vt:lpstr>
      <vt:lpstr>Removal of a section of skull bone (decompressive craniectomy) after a severe  traumatic brain injury in patients with raised intracranial pressure that has not</vt:lpstr>
      <vt:lpstr>Fitness training to support recovery for  people with traumatic brain injury</vt:lpstr>
      <vt:lpstr>Hypothermia (body temperature cooling) for people</vt:lpstr>
      <vt:lpstr>Barbiturate drugs for people with traumatic  brain injury</vt:lpstr>
      <vt:lpstr>Music interventions for acquired brain  injury</vt:lpstr>
      <vt:lpstr>Клинические рекомендации (Канада) октябрь 2016</vt:lpstr>
      <vt:lpstr>INESSS-ONF Level of Evidence (2015)</vt:lpstr>
      <vt:lpstr>Принципы организации помощи  пациентам ЧМТ - 1</vt:lpstr>
      <vt:lpstr>Принципы организации помощи  пациентам ЧМТ - 2</vt:lpstr>
      <vt:lpstr>Принципы организации помощи  пациентам ЧМТ - 3</vt:lpstr>
      <vt:lpstr> Координация в  борьбе с</vt:lpstr>
      <vt:lpstr>Помощи при нарушениях сознания:</vt:lpstr>
      <vt:lpstr>Подострая  реабилитация:</vt:lpstr>
      <vt:lpstr>Продолжительность,  интенсивность и другие характеристики</vt:lpstr>
      <vt:lpstr>Продолжительность,  интенсивность и другие характеристики</vt:lpstr>
      <vt:lpstr>Реабилитация 1:</vt:lpstr>
      <vt:lpstr>Реабилитация 2:</vt:lpstr>
      <vt:lpstr>Презентация PowerPoint</vt:lpstr>
      <vt:lpstr>Презентация PowerPoint</vt:lpstr>
      <vt:lpstr>Обучение пациентов и информация С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Медицина, основанная на доказательствах: реабилитация при черепно-мозговой травме</dc:title>
  <dc:creator>Lena Melnikova</dc:creator>
  <cp:lastModifiedBy>Екатерина Быкова</cp:lastModifiedBy>
  <cp:revision>1</cp:revision>
  <dcterms:created xsi:type="dcterms:W3CDTF">2020-11-13T14:33:13Z</dcterms:created>
  <dcterms:modified xsi:type="dcterms:W3CDTF">2020-11-15T16:32:49Z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2020-11-13T00:00:00Z</vt:filetime>
  </property>
</Properties>
</file>