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7"/>
  </p:notesMasterIdLst>
  <p:handoutMasterIdLst>
    <p:handoutMasterId r:id="rId48"/>
  </p:handoutMasterIdLst>
  <p:sldIdLst>
    <p:sldId id="427" r:id="rId2"/>
    <p:sldId id="319" r:id="rId3"/>
    <p:sldId id="412" r:id="rId4"/>
    <p:sldId id="413" r:id="rId5"/>
    <p:sldId id="416" r:id="rId6"/>
    <p:sldId id="325" r:id="rId7"/>
    <p:sldId id="363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70" r:id="rId16"/>
    <p:sldId id="333" r:id="rId17"/>
    <p:sldId id="390" r:id="rId18"/>
    <p:sldId id="418" r:id="rId19"/>
    <p:sldId id="417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26" r:id="rId34"/>
    <p:sldId id="425" r:id="rId35"/>
    <p:sldId id="423" r:id="rId36"/>
    <p:sldId id="420" r:id="rId37"/>
    <p:sldId id="424" r:id="rId38"/>
    <p:sldId id="419" r:id="rId39"/>
    <p:sldId id="408" r:id="rId40"/>
    <p:sldId id="415" r:id="rId41"/>
    <p:sldId id="378" r:id="rId42"/>
    <p:sldId id="410" r:id="rId43"/>
    <p:sldId id="411" r:id="rId44"/>
    <p:sldId id="381" r:id="rId45"/>
    <p:sldId id="317" r:id="rId46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DE5DE"/>
    <a:srgbClr val="F2D78A"/>
    <a:srgbClr val="E3D1AD"/>
    <a:srgbClr val="FFB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73F1E4-973C-474A-9607-0890C3F7D5E2}" v="407" dt="2019-12-11T00:31:28.150"/>
    <p1510:client id="{685B80CC-9A7F-4BE1-AD58-57DD8F187CC0}" v="218" dt="2019-11-25T03:13:09.093"/>
    <p1510:client id="{8CFF1AA2-A05C-4592-9982-C07EA78D724B}" v="16" dt="2019-11-25T03:37:15.968"/>
    <p1510:client id="{CD15D98D-A3FE-4D38-B66E-1A7F62E238B7}" v="3" dt="2019-12-01T22:46:16.694"/>
    <p1510:client id="{CEC4F793-2332-4C27-802D-A7927D8646F2}" v="678" dt="2019-12-01T21:57:36.246"/>
    <p1510:client id="{D641DC28-188A-422B-83D3-2011EA8A1AF1}" v="9" dt="2019-11-25T03:48:43.881"/>
    <p1510:client id="{DE125800-9FD2-4A4D-8BEC-DE9B3862CA83}" v="88" dt="2019-11-25T03:33:16.034"/>
    <p1510:client id="{EE8218C1-39FD-485E-8315-98CCC18DC88D}" v="1078" dt="2019-12-11T16:52:26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9113" autoAdjust="0"/>
  </p:normalViewPr>
  <p:slideViewPr>
    <p:cSldViewPr>
      <p:cViewPr varScale="1">
        <p:scale>
          <a:sx n="115" d="100"/>
          <a:sy n="115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8226A1CE-BF3A-445C-8328-4C1279F6E9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DC3FD5D-69BC-40B2-81DD-8F0093186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53A4BB-8430-44E2-8B65-F56C8CDC8281}" type="datetime1">
              <a:rPr lang="ru-RU"/>
              <a:pPr>
                <a:defRPr/>
              </a:pPr>
              <a:t>16.06.2023</a:t>
            </a:fld>
            <a:endParaRPr lang="ru-RU"/>
          </a:p>
        </p:txBody>
      </p:sp>
      <p:sp>
        <p:nvSpPr>
          <p:cNvPr id="132100" name="Rectangle 4">
            <a:extLst>
              <a:ext uri="{FF2B5EF4-FFF2-40B4-BE49-F238E27FC236}">
                <a16:creationId xmlns:a16="http://schemas.microsoft.com/office/drawing/2014/main" id="{C07AE138-FB70-4D6D-96D7-BBE9B55B2E4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F5E7B1AB-FD8C-4944-BBD7-E383FAF846A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FC24D7-0C2F-4967-8C13-6B742F82B5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4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A196F2-5F69-47B1-A764-997BE4308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доцент С.Н.Суслина Петр ГУ лекция №13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3669883-C281-43B3-9FFD-AF1B0274FC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487230F-7775-4D9C-A8A9-57E367976681}" type="datetime1">
              <a:rPr lang="ru-RU"/>
              <a:pPr>
                <a:defRPr/>
              </a:pPr>
              <a:t>16.06.2023</a:t>
            </a:fld>
            <a:endParaRPr lang="ru-RU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1AD7E0E-8B82-482B-A071-0FBC0D1D9D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E9E33FEB-04EC-4C3B-8010-187FEDF41C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126E94DC-D1E3-4AE0-8177-E147FC80E0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0401B573-B0A0-437E-9ADD-26573BFA6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02A9F1-A1E6-410A-B21C-047DE84E8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27649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9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8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31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2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7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11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7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2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8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9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4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0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670" y="-189402"/>
            <a:ext cx="6210690" cy="438992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ru-RU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619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19" dirty="0">
                <a:latin typeface="Times New Roman" pitchFamily="18" charset="0"/>
                <a:cs typeface="Times New Roman" pitchFamily="18" charset="0"/>
              </a:rPr>
            </a:br>
            <a:r>
              <a:rPr lang="en-US" sz="112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25" dirty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им.проф. В.Ф.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 </a:t>
            </a:r>
            <a: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19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19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МЯГКИЕ </a:t>
            </a: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ЛЕКАРСТВЕННЫЕ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и растворы для инъекций</a:t>
            </a:r>
            <a:r>
              <a:rPr lang="ru-RU" sz="174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4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4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4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студентов 1 курса,</a:t>
            </a:r>
            <a:b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160798" y="5969313"/>
            <a:ext cx="2571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24128" y="5013176"/>
            <a:ext cx="3245837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</a:p>
          <a:p>
            <a:pPr>
              <a:defRPr/>
            </a:pPr>
            <a:r>
              <a:rPr lang="ru-RU" sz="16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16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6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52" y="74079"/>
            <a:ext cx="4450056" cy="6379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Лаки для ногтей лекарственные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–неводные растворы, предназначенные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нанесения на ногтевую пластинку с целью получения лакового покрытия после испарения летучих растворителей.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жидкий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(клей кожный, пластырь жидкий) –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неводные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растворы, предназначенные для наружного применения с целью получения пленкообразующего покрытия, обладающего способностью прилипать к коже после испарения летучих растворителей. </a:t>
            </a:r>
          </a:p>
        </p:txBody>
      </p:sp>
      <p:pic>
        <p:nvPicPr>
          <p:cNvPr id="5" name="Рисунок 4" descr="лак.jpg"/>
          <p:cNvPicPr>
            <a:picLocks noChangeAspect="1"/>
          </p:cNvPicPr>
          <p:nvPr/>
        </p:nvPicPr>
        <p:blipFill>
          <a:blip r:embed="rId2" cstate="print"/>
          <a:srcRect l="6820" t="6170" r="9631" b="5388"/>
          <a:stretch>
            <a:fillRect/>
          </a:stretch>
        </p:blipFill>
        <p:spPr>
          <a:xfrm>
            <a:off x="5004048" y="188640"/>
            <a:ext cx="3960440" cy="3240360"/>
          </a:xfrm>
          <a:prstGeom prst="rect">
            <a:avLst/>
          </a:prstGeom>
        </p:spPr>
      </p:pic>
      <p:pic>
        <p:nvPicPr>
          <p:cNvPr id="6" name="Рисунок 5" descr="кле.png"/>
          <p:cNvPicPr>
            <a:picLocks noChangeAspect="1"/>
          </p:cNvPicPr>
          <p:nvPr/>
        </p:nvPicPr>
        <p:blipFill>
          <a:blip r:embed="rId3" cstate="print"/>
          <a:srcRect t="14300" b="16401"/>
          <a:stretch>
            <a:fillRect/>
          </a:stretch>
        </p:blipFill>
        <p:spPr>
          <a:xfrm>
            <a:off x="5076056" y="3717032"/>
            <a:ext cx="3861048" cy="29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1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4079"/>
            <a:ext cx="9036496" cy="4002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получают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растворением действующих и вспомогательных веществ в соответствующем растворителе или смеси растворителей.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качестве основного растворителя для получения водных растворов используют воду очищенную.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неводных растворах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растворителями являются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спирт этиловый различных концентраций,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масла жирные растительные,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масло вазелиновое, глицерин и др.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ва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65104"/>
            <a:ext cx="3744416" cy="2289930"/>
          </a:xfrm>
          <a:prstGeom prst="rect">
            <a:avLst/>
          </a:prstGeom>
        </p:spPr>
      </p:pic>
      <p:pic>
        <p:nvPicPr>
          <p:cNvPr id="11" name="Рисунок 10" descr="вод.jpg"/>
          <p:cNvPicPr>
            <a:picLocks noChangeAspect="1"/>
          </p:cNvPicPr>
          <p:nvPr/>
        </p:nvPicPr>
        <p:blipFill>
          <a:blip r:embed="rId3" cstate="print"/>
          <a:srcRect l="5769" t="7300" r="3846" b="7534"/>
          <a:stretch>
            <a:fillRect/>
          </a:stretch>
        </p:blipFill>
        <p:spPr>
          <a:xfrm>
            <a:off x="4860032" y="3933056"/>
            <a:ext cx="41044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19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251520" y="116632"/>
            <a:ext cx="8712967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Solutio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общепринятое сокращение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Растворителем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может быть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дистиллированная вода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это в рецепте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указывается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спирт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это в рецепте указывается,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спиртовой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pirituosae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это в рецепте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указывается,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масляный раствор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Оleosae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3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107504" y="772412"/>
            <a:ext cx="8856983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растворов выражается 3 способами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Процентная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вещества в % в 1 мл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1%-1ml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Весовое соотношение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граммах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сухого вещества в мл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6,0-180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3.Соотношение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массе и объему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5000-500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8864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311FFF-5C56-4724-947A-C6E18A19554D}"/>
              </a:ext>
            </a:extLst>
          </p:cNvPr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наружного применения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 фурацилина (МНН –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Nitrofuralum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для наружного применения и выразить концентрацию тремя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способами.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Процентная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концентрация: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Nitrofurali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0,02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- 500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промывания ран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Весовое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соотношение: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Nitrofurali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0,1-500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промывания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массе и объему: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Nitrofurali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1:5000 - 500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промывания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3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соответствии с Приказом МЗРФ №1094 н при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оформлении назначения готового лекарственного препарата в рецепте на бумажном носителе или рецепте в форме электронного документа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т.е. в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 количество или концентрация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действующих веществ указывается в соответствии с инструкцией по медицинскому применению лекарственного препарата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30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107505" y="476672"/>
            <a:ext cx="720079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№2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70%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спиртовой раствор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этанола 100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мл. Назначить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обработки кожи. </a:t>
            </a: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Ethanoli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spirituosae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70%-100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обработки кожи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№3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5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 масляного раствора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витамина А 8,6%.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Назначить для втирания в кожу.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Retinoli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acetatis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oleosae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%-50ml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втирания в кожу.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8449" r="45002" b="5611"/>
          <a:stretch/>
        </p:blipFill>
        <p:spPr>
          <a:xfrm>
            <a:off x="7308304" y="3933056"/>
            <a:ext cx="1584176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5" t="13069" r="17634" b="9703"/>
          <a:stretch/>
        </p:blipFill>
        <p:spPr>
          <a:xfrm>
            <a:off x="6876256" y="476672"/>
            <a:ext cx="19906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179512" y="0"/>
            <a:ext cx="8856985" cy="6309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внутреннего применения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Solutio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peroralis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Дозируют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ложками: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столовая ложка - 15 мл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десертная ложка - 10 мл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чайная ложка - 5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10% раствор кальция хлорида 180 мл. Назначить внутрь по 1 столовой ложке 3 раза в день.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eroralis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chloridi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10%-180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1 столовой ложке 3 раза в день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2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BC608-B96B-48DC-AC6B-7485452EAF96}"/>
              </a:ext>
            </a:extLst>
          </p:cNvPr>
          <p:cNvSpPr txBox="1"/>
          <p:nvPr/>
        </p:nvSpPr>
        <p:spPr>
          <a:xfrm>
            <a:off x="107505" y="0"/>
            <a:ext cx="9036496" cy="726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Настой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Infusum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готовят из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мягких частей растений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Листья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foliа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листьев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foli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orum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Трава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herba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травы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herbae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Цветки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цветков 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рецептах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концентрация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выражается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весовом соотношении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200 мл настоя травы Тысячелистника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,0.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Назначить внутрь по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1/3 стакана 3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сутки.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erbae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Achillae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millef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lii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15,0-200ml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1/3 стакана 3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сутки.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22222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408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107504" y="524140"/>
            <a:ext cx="8712968" cy="7417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Decoctum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Decoct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сокращение отсутствует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Отвары готовят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грубых частей растений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Корень-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корня -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radicе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rad.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Корневище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корневища -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Корневища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а;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корневищ-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корневищ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корнями –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tis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ibus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корневищ с корнями –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izoma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radic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ibus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cum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 –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из коры –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corticis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82FD-EE56-454E-AACE-2595029EA1CB}"/>
              </a:ext>
            </a:extLst>
          </p:cNvPr>
          <p:cNvSpPr txBox="1"/>
          <p:nvPr/>
        </p:nvSpPr>
        <p:spPr>
          <a:xfrm>
            <a:off x="3131840" y="39810"/>
            <a:ext cx="6162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ОТВАР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1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Номенклатура и дозирование жидких лекарственных форм.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Раствор. Определение, латинские названия, получение и правила выписывания в рецептах  растворов.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Извлечения из лекарственного растительного сырья. Настой. Определение, латинские названия, получение и правила выписывания в рецептах настоев. 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Отвар. Определение, характеристика, латинские названия, получение и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5) Настойка. Определение, характеристика, латинские названия, получение и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6) Экстракт. Определение, латинские названия, получение и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2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Новогаленовые</a:t>
            </a:r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препараты. Определение, характеристика,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8) Эмульсия. Определение, латинские названия,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9) Суспензия. Определение, латинские названия,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10) Сироп. Определение, латинские названия,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11) Микстура. Определение, латинские названия, характеристика, правила выписывания в рецептах.</a:t>
            </a:r>
          </a:p>
          <a:p>
            <a:r>
              <a:rPr 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12) Аэрозоли. Определение, латинские названия, характеристика, правила выписывания в рецептах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13Растворы для инъекций.</a:t>
            </a:r>
            <a:endParaRPr lang="ru-RU" sz="2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261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107504" y="524140"/>
            <a:ext cx="871296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Пример №1 Выписать отвар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коры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Дуба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расчета 5,0 на 200 мл. Назначить для полоскания полости рта.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octi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orticis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Quercus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5,0-200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Для полоскания полости рта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82FD-EE56-454E-AACE-2595029EA1CB}"/>
              </a:ext>
            </a:extLst>
          </p:cNvPr>
          <p:cNvSpPr txBox="1"/>
          <p:nvPr/>
        </p:nvSpPr>
        <p:spPr>
          <a:xfrm>
            <a:off x="3131840" y="39810"/>
            <a:ext cx="61626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ОТВАР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0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323528" y="44624"/>
            <a:ext cx="856895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№2 Выписать отвар коры Крушины из расчета 20,0 на 200 мл. Назначить внутрь по 1 столовой ложке на ночь (слабительное средство).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Decocti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corticis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Frangulae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20,0-200 ml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Внутрь по 1 столовой ложке 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ночь.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418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312F4-C07A-4390-B7CB-99149D14C0FC}"/>
              </a:ext>
            </a:extLst>
          </p:cNvPr>
          <p:cNvSpPr txBox="1"/>
          <p:nvPr/>
        </p:nvSpPr>
        <p:spPr>
          <a:xfrm>
            <a:off x="107504" y="0"/>
            <a:ext cx="9036496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Настойка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Tinctura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Tinct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T-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rae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рецептах выписывают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мл настойки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Валерианы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Назначить внутрь по 25 капель 3 раза в день предварительно растворив в 1/3 стакана теплой воды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Tinct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Valerianae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25 капель 3 раза в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день.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предварительно растворив в 1/3 стакана теплой воды </a:t>
            </a:r>
          </a:p>
        </p:txBody>
      </p:sp>
    </p:spTree>
    <p:extLst>
      <p:ext uri="{BB962C8B-B14F-4D97-AF65-F5344CB8AC3E}">
        <p14:creationId xmlns:p14="http://schemas.microsoft.com/office/powerpoint/2010/main" val="1314640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179512" y="0"/>
            <a:ext cx="8712968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Экстракт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Extractum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Жидкого 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fluidi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густого-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spissi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сухого -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sicci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рецептах выписывают по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мл экстракта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Крушины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жидкого. Назначить внутрь по 20 капель 3 раза в день предварительно растворив в 1/3 стакана теплой воды.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Frangulae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fluidi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20ml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20 капель 3 раза в день предварительно растворив в 1/3 стакана теплой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воды.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6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0" y="0"/>
            <a:ext cx="5940152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Эмульсии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лекарственная форма, представляющая собой гетерогенную двухфазную дисперсную систему с жидкой дисперсной фазой и жидкой дисперсионной средой. 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основных типа эмульсий: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«масло в воде»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«вода в масле».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зависимости от пути введения и способа применения различают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эмульсии: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приема внутрь,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местного применения,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наружного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применения.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r="27959" b="25926"/>
          <a:stretch/>
        </p:blipFill>
        <p:spPr>
          <a:xfrm>
            <a:off x="6228184" y="116632"/>
            <a:ext cx="2376264" cy="2880319"/>
          </a:xfrm>
          <a:prstGeom prst="rect">
            <a:avLst/>
          </a:prstGeom>
        </p:spPr>
      </p:pic>
      <p:pic>
        <p:nvPicPr>
          <p:cNvPr id="4" name="Рисунок 3" descr="эм.jpg"/>
          <p:cNvPicPr>
            <a:picLocks noChangeAspect="1"/>
          </p:cNvPicPr>
          <p:nvPr/>
        </p:nvPicPr>
        <p:blipFill>
          <a:blip r:embed="rId3" cstate="print"/>
          <a:srcRect l="6899" t="5901" r="-90" b="6951"/>
          <a:stretch>
            <a:fillRect/>
          </a:stretch>
        </p:blipFill>
        <p:spPr>
          <a:xfrm>
            <a:off x="5220072" y="3140968"/>
            <a:ext cx="3744416" cy="35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179512" y="0"/>
            <a:ext cx="8856984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Эмульсия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Emulsum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Emuls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рецептах выписывают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Выписать 30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0,1% эмульсии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Локоид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(МНН – гидрокортизон). Для наружного применения. 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Emuls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Hydrocortisoni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0,1% - 30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1 столовой ложке 3 раза в день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6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107504" y="0"/>
            <a:ext cx="9036496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Суспензии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лекарственная форма,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представляющая собой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гетерогенную дисперсную систему, содержащую одно или несколько твердых действующих веществ, распределенных в жидкой дисперсионной среде.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зависимости от пути введения и способа применения различают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суспензии: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приема внутрь,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наружного применения,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местного применения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парентерального применения,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применения в форме глазных капель.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ус.jpg"/>
          <p:cNvPicPr>
            <a:picLocks noChangeAspect="1"/>
          </p:cNvPicPr>
          <p:nvPr/>
        </p:nvPicPr>
        <p:blipFill>
          <a:blip r:embed="rId2" cstate="print"/>
          <a:srcRect l="25588" t="5179" r="27163" b="5179"/>
          <a:stretch>
            <a:fillRect/>
          </a:stretch>
        </p:blipFill>
        <p:spPr>
          <a:xfrm>
            <a:off x="5868144" y="4005064"/>
            <a:ext cx="3024336" cy="2721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53993" b="11551"/>
          <a:stretch/>
        </p:blipFill>
        <p:spPr>
          <a:xfrm>
            <a:off x="5868144" y="2708920"/>
            <a:ext cx="309634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97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2D03E-38DC-4952-9187-83674B9B4064}"/>
              </a:ext>
            </a:extLst>
          </p:cNvPr>
          <p:cNvSpPr txBox="1"/>
          <p:nvPr/>
        </p:nvSpPr>
        <p:spPr>
          <a:xfrm>
            <a:off x="179512" y="0"/>
            <a:ext cx="8856984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Суспензия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Suspensio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употреблением суспензии взбалтывают.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Выписывают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глазные капли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Дексаметазона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мл. Назначить по 2 капли в оба глаза 1 раз в день.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Dexametasoni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g/ml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-5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 2 капли в оба глаза 1 раз в день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0" t="53993" b="11551"/>
          <a:stretch/>
        </p:blipFill>
        <p:spPr>
          <a:xfrm>
            <a:off x="3203848" y="4437112"/>
            <a:ext cx="499288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680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Сиропы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жидкая лекарственная форма в виде водного раствора вязкой консистенции со сладким вкусом, содержащая сахарозу в концентрации не менее 45 %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 заменители.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Сиропы являются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гомогенными дисперсными системами, но также могут представлять собой гетерогенные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чаще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суспензии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комбинированные дисперсные системы.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14620" b="2253"/>
          <a:stretch/>
        </p:blipFill>
        <p:spPr>
          <a:xfrm>
            <a:off x="5004048" y="476672"/>
            <a:ext cx="3923928" cy="603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009E2D-18BB-4444-8892-0DD75F28F3CB}"/>
              </a:ext>
            </a:extLst>
          </p:cNvPr>
          <p:cNvSpPr txBox="1"/>
          <p:nvPr/>
        </p:nvSpPr>
        <p:spPr>
          <a:xfrm>
            <a:off x="179513" y="116633"/>
            <a:ext cx="8856984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Sirupus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Сиропы часто используются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Дозируется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мерными ложечками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Выписываются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сиропы по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кларитина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(МНН -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лоратадин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)100 мл. Назначить по 1 мерной ложечке 1 раз в день.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Sir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Loratadini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1%-100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По 1 мерной ложечке 1 раз в день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4752528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выписывании лекарственных средств в разных ЛФ различают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магистральные (развернутые) и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официнальные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(сокращенные) прописи.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лекарственное средство изготавливается на заводе, то используются стандартные, постоянные прописи, утвержденные МЗ РФ, которые не меняются по составу. Такие рецепты называют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официнальными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прописями. </a:t>
            </a:r>
          </a:p>
        </p:txBody>
      </p:sp>
      <p:pic>
        <p:nvPicPr>
          <p:cNvPr id="5" name="Рисунок 4" descr="ц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3242310" cy="42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3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0"/>
            <a:ext cx="8856984" cy="71751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назначаются только внутрь и дозируются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ложками.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употреблением микстуру взбалтывают.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рецептах выписываются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магистральной прописи.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«микстура» в рецепте не пишется.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микстуру, содержащую настой травы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Горицвета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весеннего 6,0-180 мл, натрия бромид 6,0, кодеина фосфат 0,12. Назначить внутрь по 1 столовой ложке 3 раза в день.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erbae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Adonidis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vernalis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6,0-180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Natrii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bromidi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6,0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Codeini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phosphatis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0,12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Внутрь по 1 столовой ложке 3 раза в день </a:t>
            </a:r>
          </a:p>
        </p:txBody>
      </p:sp>
    </p:spTree>
    <p:extLst>
      <p:ext uri="{BB962C8B-B14F-4D97-AF65-F5344CB8AC3E}">
        <p14:creationId xmlns:p14="http://schemas.microsoft.com/office/powerpoint/2010/main" val="2394800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0"/>
            <a:ext cx="8856984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№2 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микстуру, содержащую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настой корневищ с корнями Валерианы 6,0-180 мл с добавлением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 настойки Пустырника.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Назначить внутрь по 1 столовой ложке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раза в день.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rhiz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rad.Valerianae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6,0-180 ml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Tinct.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Leonuri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 ml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M.D.S.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Внутрь по 1 столовой ложке 4 раза в день.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00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261257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АЭРОЗОЛЬ и СПРЕЙ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79512" y="722922"/>
            <a:ext cx="5976664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Аэрозоль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это лекарственная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форма, представляющая собой раствор, эмульсию или суспензию, находящуюся под давлением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пропеллента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Спреи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лекарственная форма, представляющая собой раствор, эмульсию или суспензию, высвобождение которых происходит за счет давления воздуха,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сравнению с аэрозолями спреи не содержат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пропеллента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являются более грубодисперсной системой.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пр.jpg"/>
          <p:cNvPicPr>
            <a:picLocks noChangeAspect="1"/>
          </p:cNvPicPr>
          <p:nvPr/>
        </p:nvPicPr>
        <p:blipFill>
          <a:blip r:embed="rId2" cstate="print"/>
          <a:srcRect l="3682" t="9051" r="11193" b="12200"/>
          <a:stretch>
            <a:fillRect/>
          </a:stretch>
        </p:blipFill>
        <p:spPr>
          <a:xfrm>
            <a:off x="6084168" y="3789040"/>
            <a:ext cx="2598049" cy="2909207"/>
          </a:xfrm>
          <a:prstGeom prst="rect">
            <a:avLst/>
          </a:prstGeom>
        </p:spPr>
      </p:pic>
      <p:pic>
        <p:nvPicPr>
          <p:cNvPr id="8" name="Рисунок 7" descr="аэ.jpg"/>
          <p:cNvPicPr>
            <a:picLocks noChangeAspect="1"/>
          </p:cNvPicPr>
          <p:nvPr/>
        </p:nvPicPr>
        <p:blipFill>
          <a:blip r:embed="rId3" cstate="print"/>
          <a:srcRect l="30303"/>
          <a:stretch>
            <a:fillRect/>
          </a:stretch>
        </p:blipFill>
        <p:spPr>
          <a:xfrm>
            <a:off x="6156176" y="908720"/>
            <a:ext cx="25202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79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1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АЭРОЗОЛЬ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548680"/>
            <a:ext cx="8874630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Aero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olum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Aer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аэрозоли наружно и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Выписываются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</a:p>
          <a:p>
            <a:pPr algn="ct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аэрозоль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Вентолин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(МНН-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сальбутамол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содержащий в 1 дозе 100 мкг лекарственного вещества. Назначить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1-2 вдоха при приступе.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Salbutamoli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mkg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/d.-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1-2 вдоха при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приступе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удушья.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059832" cy="2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83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261257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АЭРОЗОЛЬ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722922"/>
            <a:ext cx="887463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№2 Выписать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аэрозоль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Беклазон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Эко (МНН –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беклометазон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доз,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содержащий в 1 дозе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мкг лекарственного вещества. Назначить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дозе 2 раза в сутки.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46417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Aer.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Beclometasoni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mkg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/d.-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1 дозе (ингаляции)  2 раза в сутки.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469816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0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1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СПРЕЙ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476672"/>
            <a:ext cx="887463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Spray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общепринятое сокращение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спреи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наружно и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сублингвально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интраназально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спрей назальный, обязательно указывают в рецепте!  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nasale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Выписываются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прописи.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15965"/>
            <a:ext cx="4199270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3540"/>
          <a:stretch/>
        </p:blipFill>
        <p:spPr>
          <a:xfrm>
            <a:off x="5940152" y="3154328"/>
            <a:ext cx="2584915" cy="351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1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СПРЕЙ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476672"/>
            <a:ext cx="887463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№1 Выписать спрей назальный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Назонекс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120 доз, содержащий 50 микрограмм в 1 дозе лекарственного вещества (МНН-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мометазон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Назначить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оба носовых хода по 1 дозе 1 раз в сутки.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Mometasoni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mkg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/d.-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оба носовых хода по 1 дозе 1 раз в сутки.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56640"/>
            <a:ext cx="4032448" cy="30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1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СПРЕЙ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476672"/>
            <a:ext cx="887463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№2 Выписать 1,8 мл спрея назального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Инстанил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(МНН-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фентанил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содержащего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микрограмм в 1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дозе лекарственного вещества.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Назначить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прорывной боли не более 2 доз.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Fentanyli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mkg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/d.-1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ml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прорывной боли не более 2 доз.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044618"/>
            <a:ext cx="2592288" cy="28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DE0EF-B493-4A4F-9408-B3282814C00D}"/>
              </a:ext>
            </a:extLst>
          </p:cNvPr>
          <p:cNvSpPr txBox="1"/>
          <p:nvPr/>
        </p:nvSpPr>
        <p:spPr>
          <a:xfrm>
            <a:off x="332252" y="1"/>
            <a:ext cx="86498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СПРЕЙ</a:t>
            </a:r>
            <a:endParaRPr lang="en-US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1CC05-59A9-422E-894E-DF4A04FF4D81}"/>
              </a:ext>
            </a:extLst>
          </p:cNvPr>
          <p:cNvSpPr txBox="1"/>
          <p:nvPr/>
        </p:nvSpPr>
        <p:spPr>
          <a:xfrm>
            <a:off x="107504" y="476672"/>
            <a:ext cx="8874630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спрей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сублингвальный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то это в рецепте не указывается!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 №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Выписать спрей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Нитроспрей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(МНН- нитроглицерин)  10 мл,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содержащий в 1 дозе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0,4 мг лекарственного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вещества. Назначить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сублингвально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(под язык).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Nitroglycerini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,4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mg/d-10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язык.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r="9267"/>
          <a:stretch/>
        </p:blipFill>
        <p:spPr>
          <a:xfrm>
            <a:off x="5652120" y="3573016"/>
            <a:ext cx="309634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95005"/>
            <a:ext cx="8767788" cy="4774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Растворы для инъекций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лекарственные формы для парентерального применения должны быть стерильны.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качестве растворителей для получения водных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растворов используют: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инъекций,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изотонический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раствор натрия хлорида,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Рингера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глюкозы 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3809" r="27547" b="2511"/>
          <a:stretch/>
        </p:blipFill>
        <p:spPr>
          <a:xfrm>
            <a:off x="7236296" y="2780928"/>
            <a:ext cx="1765441" cy="3877403"/>
          </a:xfrm>
          <a:prstGeom prst="rect">
            <a:avLst/>
          </a:prstGeom>
        </p:spPr>
      </p:pic>
      <p:pic>
        <p:nvPicPr>
          <p:cNvPr id="5" name="Рисунок 4" descr="нат.png"/>
          <p:cNvPicPr>
            <a:picLocks noChangeAspect="1"/>
          </p:cNvPicPr>
          <p:nvPr/>
        </p:nvPicPr>
        <p:blipFill>
          <a:blip r:embed="rId3" cstate="print"/>
          <a:srcRect l="31030" t="5901" r="31030" b="3801"/>
          <a:stretch>
            <a:fillRect/>
          </a:stretch>
        </p:blipFill>
        <p:spPr>
          <a:xfrm>
            <a:off x="5508104" y="2780928"/>
            <a:ext cx="1584176" cy="3888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23838" r="6696" b="4805"/>
          <a:stretch/>
        </p:blipFill>
        <p:spPr>
          <a:xfrm>
            <a:off x="1835696" y="4797152"/>
            <a:ext cx="316835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779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040560" cy="6669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врач, с целью индивидуализации лечения данного больного, сам составляет рецепт, такой рецепт называют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магистральной прописью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лекарство изготавливают в РПО аптеки,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получения этого рецепта от больного. В магистральной прописи указываются все входящие компоненты и их количества, поочередно, в определенном порядке, который отражает технологию изготовления данного средства. </a:t>
            </a:r>
          </a:p>
        </p:txBody>
      </p:sp>
      <p:pic>
        <p:nvPicPr>
          <p:cNvPr id="5" name="Рисунок 4" descr="це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334577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82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Растворы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инъекций в ампулах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рецептах растворы в ампулах выписываются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прописи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 ампул 50% раствора анальгина (МНН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етамизол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натрия) по 2 мл. Назначить внутримышечно по 2 мл 2 раза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сутки.</a:t>
            </a:r>
          </a:p>
          <a:p>
            <a:pPr marL="0" indent="0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Metamizoli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natrii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50%-2ml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N. 10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S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По 2 мл внутримышечно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сутки.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9080"/>
            <a:ext cx="30286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5003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59" y="0"/>
            <a:ext cx="8603673" cy="55892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Растворы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инъекций в ампулах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рецептах растворы в ампулах выписываются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прописи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 № 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 ампул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2 мл раствора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нальгина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(МНН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етамизол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натрия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содержащего 500 мг в 1 мл действующего вещества.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Назначить внутримышечно по 2 мл 2 раза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сутки.</a:t>
            </a:r>
          </a:p>
          <a:p>
            <a:pPr marL="0" indent="0"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Metamizoli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natrii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500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mg/ml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-2ml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N. 10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По 2 мл внутримышечно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раза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сутки.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23838" r="6696" b="4805"/>
          <a:stretch/>
        </p:blipFill>
        <p:spPr>
          <a:xfrm>
            <a:off x="4932040" y="4077072"/>
            <a:ext cx="4001173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946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4" y="0"/>
            <a:ext cx="8514608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Растворы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инъекций во флаконах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рецептах выписываются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официнальной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магистральной прописи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пропись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 №1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флаконов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Полиглюкина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(МНН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Декстран) по 400 мл. Назначить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Dextrani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N.4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6" t="11775" r="32048" b="10996"/>
          <a:stretch/>
        </p:blipFill>
        <p:spPr>
          <a:xfrm>
            <a:off x="6948264" y="3356992"/>
            <a:ext cx="1870676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6909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4" y="0"/>
            <a:ext cx="8514608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Растворы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инъекций во флаконах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Официнальная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пропись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 №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флаконов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5%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раствора Глюкозы (МНН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екстроза)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00 мл. Назначить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Dextrosi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mg/ml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N.5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9" t="3809" r="27547" b="2511"/>
          <a:stretch/>
        </p:blipFill>
        <p:spPr>
          <a:xfrm>
            <a:off x="6588224" y="2852936"/>
            <a:ext cx="2096833" cy="38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5968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4" y="0"/>
            <a:ext cx="8514608" cy="5589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Растворы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инъекций во флаконах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Магистральная пропись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 №3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Выписать 10 флаконов стерильного 0,5% раствора новокаина (МНН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Прокаин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200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мл для изготовления в аптеке. Назначить для разведения лекарств.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.: 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Procaini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0,5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%-200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Sterilisetur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D.t.d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N.10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	S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Для разведения лекарств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r="32915"/>
          <a:stretch/>
        </p:blipFill>
        <p:spPr>
          <a:xfrm>
            <a:off x="6876256" y="2780928"/>
            <a:ext cx="1800200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523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E6530-E729-44C1-B35D-BC4A1922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102" y="2451179"/>
            <a:ext cx="6554867" cy="15240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058585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3400"/>
            <a:ext cx="8568952" cy="57039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прописывания рецептов, а также общепринятые сокращения рецептурных фраз в прописях регламентирует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Минздрава РФ от 24.11.2021 N 1094Н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ОФОРМЛЕНИЯ БЛАНКОВ РЕЦЕПТОВ, В ТОМ ЧИСЛЕ В ФОРМЕ ЭЛЕКТРОННЫХ ДОКУМЕНТОВ»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964487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ГФ РФ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жидким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лекарственным формам относятся: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отвары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настойки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сиропы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микстуры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эмульсии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суспензии,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аэрозоли, капли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экстракты,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шампуни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Единица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миллилитр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ж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3320" y="764704"/>
            <a:ext cx="6120680" cy="59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52" y="74079"/>
            <a:ext cx="5328592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жидкая лекарственная форма, получаемая путем растворения твердых, жидких или газообразных веществ в соответствующем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растворителе.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могут содержать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или более действующих и вспомогательных веществ.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зависимости от пути введения и способа применения различают: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приема внутрь,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наружного применения, для местного применения,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3" r="33366" b="4680"/>
          <a:stretch/>
        </p:blipFill>
        <p:spPr>
          <a:xfrm>
            <a:off x="5508104" y="4077072"/>
            <a:ext cx="1656184" cy="2635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3047" r="29934" b="3839"/>
          <a:stretch/>
        </p:blipFill>
        <p:spPr>
          <a:xfrm>
            <a:off x="7308304" y="3284984"/>
            <a:ext cx="1609838" cy="3424446"/>
          </a:xfrm>
          <a:prstGeom prst="rect">
            <a:avLst/>
          </a:prstGeom>
        </p:spPr>
      </p:pic>
      <p:pic>
        <p:nvPicPr>
          <p:cNvPr id="10" name="Рисунок 9" descr="ра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00808"/>
            <a:ext cx="2492896" cy="1512168"/>
          </a:xfrm>
          <a:prstGeom prst="rect">
            <a:avLst/>
          </a:prstGeom>
        </p:spPr>
      </p:pic>
      <p:pic>
        <p:nvPicPr>
          <p:cNvPr id="11" name="Рисунок 10" descr="си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88640"/>
            <a:ext cx="2393926" cy="13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2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4078"/>
            <a:ext cx="5112568" cy="678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Выделяют: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гастроэнтерального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эндотрахеального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для орошения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применения в полости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рта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применения в полости носа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эндосинусиального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введения.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717032"/>
            <a:ext cx="3496331" cy="2500114"/>
          </a:xfrm>
          <a:prstGeom prst="rect">
            <a:avLst/>
          </a:prstGeom>
        </p:spPr>
      </p:pic>
      <p:pic>
        <p:nvPicPr>
          <p:cNvPr id="8" name="Рисунок 7" descr="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3678532" cy="25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6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4078"/>
            <a:ext cx="6336704" cy="6783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Различают: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неводные.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Неводные растворы: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спиртовые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масляные, глицериновые и т.д.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Микстуры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Ароматные воды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Жидкости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Выделдяют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растворы: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истинные,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ВМС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коллоидные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растворы и т.д.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масл.jpg"/>
          <p:cNvPicPr>
            <a:picLocks noChangeAspect="1"/>
          </p:cNvPicPr>
          <p:nvPr/>
        </p:nvPicPr>
        <p:blipFill>
          <a:blip r:embed="rId2" cstate="print"/>
          <a:srcRect l="8644" t="5800" r="51019" b="4790"/>
          <a:stretch>
            <a:fillRect/>
          </a:stretch>
        </p:blipFill>
        <p:spPr>
          <a:xfrm rot="5400000">
            <a:off x="6228184" y="-459432"/>
            <a:ext cx="1728193" cy="3456385"/>
          </a:xfrm>
          <a:prstGeom prst="rect">
            <a:avLst/>
          </a:prstGeom>
        </p:spPr>
      </p:pic>
      <p:pic>
        <p:nvPicPr>
          <p:cNvPr id="9" name="Рисунок 8" descr="то.jpg"/>
          <p:cNvPicPr>
            <a:picLocks noChangeAspect="1"/>
          </p:cNvPicPr>
          <p:nvPr/>
        </p:nvPicPr>
        <p:blipFill>
          <a:blip r:embed="rId3" cstate="print"/>
          <a:srcRect l="4426" t="15350" r="54927" b="9051"/>
          <a:stretch>
            <a:fillRect/>
          </a:stretch>
        </p:blipFill>
        <p:spPr>
          <a:xfrm>
            <a:off x="6489930" y="2564904"/>
            <a:ext cx="2186526" cy="4149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6" t="3047" r="29934" b="3839"/>
          <a:stretch/>
        </p:blipFill>
        <p:spPr>
          <a:xfrm>
            <a:off x="4211960" y="2852936"/>
            <a:ext cx="194421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7219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2575</TotalTime>
  <Words>2259</Words>
  <Application>Microsoft Office PowerPoint</Application>
  <PresentationFormat>Экран (4:3)</PresentationFormat>
  <Paragraphs>367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Century Gothic</vt:lpstr>
      <vt:lpstr>Times New Roman</vt:lpstr>
      <vt:lpstr>Wingdings</vt:lpstr>
      <vt:lpstr>Wingdings 3</vt:lpstr>
      <vt:lpstr>Сектор</vt:lpstr>
      <vt:lpstr>                           ФГБОУ ВО КрасГМУ им.проф. В.Ф. Войно-Ясенецкого Минздрава России  Фармацевтический колледж     МЯГКИЕ ЛЕКАРСТВЕННЫЕ ФОРМЫ и растворы для инъекций    видеолекция для студентов 1 курса, обучающихся по специальности 33.02.01 фармация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Гомеопатические ЛФ</dc:title>
  <dc:creator>Суслина Светалана</dc:creator>
  <cp:lastModifiedBy>Анисимова Марина Владимировна</cp:lastModifiedBy>
  <cp:revision>1466</cp:revision>
  <dcterms:created xsi:type="dcterms:W3CDTF">2005-10-06T11:32:35Z</dcterms:created>
  <dcterms:modified xsi:type="dcterms:W3CDTF">2023-06-16T07:53:59Z</dcterms:modified>
</cp:coreProperties>
</file>