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5"/>
  </p:notesMasterIdLst>
  <p:sldIdLst>
    <p:sldId id="257" r:id="rId2"/>
    <p:sldId id="260" r:id="rId3"/>
    <p:sldId id="258" r:id="rId4"/>
    <p:sldId id="261" r:id="rId5"/>
    <p:sldId id="274" r:id="rId6"/>
    <p:sldId id="275" r:id="rId7"/>
    <p:sldId id="276" r:id="rId8"/>
    <p:sldId id="277" r:id="rId9"/>
    <p:sldId id="278" r:id="rId10"/>
    <p:sldId id="279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91" autoAdjust="0"/>
    <p:restoredTop sz="94660"/>
  </p:normalViewPr>
  <p:slideViewPr>
    <p:cSldViewPr snapToGrid="0">
      <p:cViewPr>
        <p:scale>
          <a:sx n="123" d="100"/>
          <a:sy n="123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4C614-B576-46BB-99A6-3EFE717848DE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72846-FE79-409E-BB43-B1D2D1108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66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7D1E-8555-4A69-B955-061B79C669E3}" type="datetime1">
              <a:rPr lang="fr-FR" smtClean="0"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7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523-3854-4F00-867E-03CC40FCDEFA}" type="datetime1">
              <a:rPr lang="fr-FR" smtClean="0"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47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E07-57BA-48E4-AEB7-9463AC5DC914}" type="datetime1">
              <a:rPr lang="fr-FR" smtClean="0"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39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70A9-5981-47BE-94FC-B97017BFD6A2}" type="datetime1">
              <a:rPr lang="fr-FR" smtClean="0"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9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B1B1-BB76-4FD4-9D44-8B65380D8E5F}" type="datetime1">
              <a:rPr lang="fr-FR" smtClean="0"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9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460E-3472-4759-BD13-A86DF20CC4A8}" type="datetime1">
              <a:rPr lang="fr-FR" smtClean="0"/>
              <a:t>04/12/2020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3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66F0-79DC-4BFB-8B3A-4EE3D266D279}" type="datetime1">
              <a:rPr lang="fr-FR" smtClean="0"/>
              <a:t>04/12/2020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69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2797-2E35-4944-A69A-37A47DF48CC8}" type="datetime1">
              <a:rPr lang="fr-FR" smtClean="0"/>
              <a:t>04/12/2020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13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ADB-1E4C-4E1B-A49A-3329AD4727FB}" type="datetime1">
              <a:rPr lang="fr-FR" smtClean="0"/>
              <a:t>04/12/2020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1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5F1DD9-7824-48A0-BDAF-48263AA8AD53}" type="datetime1">
              <a:rPr lang="fr-FR" smtClean="0"/>
              <a:t>04/12/2020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53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30C-EC44-448F-BD97-DDCC93624B3A}" type="datetime1">
              <a:rPr lang="fr-FR" smtClean="0"/>
              <a:t>04/12/2020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C1F1C4-32D9-4049-897E-D6EFF6686A4C}" type="datetime1">
              <a:rPr lang="fr-FR" smtClean="0"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A26B84-2C1D-4FC8-82D7-973272362BAC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69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74B882-9D67-4344-8417-C076B2AC5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251584"/>
            <a:ext cx="2009775" cy="5238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2003451-39F6-4E8C-921A-D8D6AAD2FDE1}"/>
              </a:ext>
            </a:extLst>
          </p:cNvPr>
          <p:cNvSpPr txBox="1"/>
          <p:nvPr/>
        </p:nvSpPr>
        <p:spPr>
          <a:xfrm>
            <a:off x="3048000" y="4351683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dirty="0"/>
              <a:t>Всероссийская научно-практическая конференция </a:t>
            </a:r>
            <a:r>
              <a:rPr lang="fr-FR" dirty="0"/>
              <a:t>« </a:t>
            </a:r>
            <a:r>
              <a:rPr lang="x-none" dirty="0"/>
              <a:t>Здравоохранение будущего: управление, экономика, право</a:t>
            </a:r>
            <a:r>
              <a:rPr lang="fr-FR" dirty="0"/>
              <a:t>»</a:t>
            </a:r>
            <a:r>
              <a:rPr lang="x-none" dirty="0"/>
              <a:t>, </a:t>
            </a:r>
            <a:r>
              <a:rPr lang="fr-FR" dirty="0"/>
              <a:t>4 </a:t>
            </a:r>
            <a:r>
              <a:rPr lang="x-none" dirty="0"/>
              <a:t>декабря 2</a:t>
            </a:r>
            <a:r>
              <a:rPr lang="fr-FR" dirty="0"/>
              <a:t>020</a:t>
            </a:r>
            <a:r>
              <a:rPr lang="x-none" dirty="0"/>
              <a:t>г.</a:t>
            </a:r>
            <a:r>
              <a:rPr lang="fr-FR" dirty="0"/>
              <a:t> : </a:t>
            </a:r>
          </a:p>
          <a:p>
            <a:pPr algn="ctr"/>
            <a:r>
              <a:rPr lang="ru-RU" dirty="0"/>
              <a:t>Красноярский государственный медицинский университет </a:t>
            </a:r>
          </a:p>
          <a:p>
            <a:pPr algn="ctr"/>
            <a:r>
              <a:rPr lang="ru-RU" dirty="0"/>
              <a:t>имени профессора В.Ф. Войно-Ясенецкого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973FF89-5FC9-47E6-BDB1-FED1B91CADFF}"/>
              </a:ext>
            </a:extLst>
          </p:cNvPr>
          <p:cNvSpPr txBox="1"/>
          <p:nvPr/>
        </p:nvSpPr>
        <p:spPr>
          <a:xfrm>
            <a:off x="2822713" y="1182231"/>
            <a:ext cx="64273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2000" b="1" dirty="0">
                <a:latin typeface="Trebuchet MS" panose="020B0603020202020204" pitchFamily="34" charset="0"/>
              </a:rPr>
              <a:t>Понятие </a:t>
            </a:r>
            <a:r>
              <a:rPr lang="fr-FR" sz="2000" b="1" dirty="0">
                <a:latin typeface="Trebuchet MS" panose="020B0603020202020204" pitchFamily="34" charset="0"/>
              </a:rPr>
              <a:t>« </a:t>
            </a:r>
            <a:r>
              <a:rPr lang="x-none" sz="2000" b="1" dirty="0">
                <a:latin typeface="Trebuchet MS" panose="020B0603020202020204" pitchFamily="34" charset="0"/>
              </a:rPr>
              <a:t>территории реального потребления услуг</a:t>
            </a:r>
            <a:r>
              <a:rPr lang="fr-FR" sz="2000" b="1" dirty="0">
                <a:latin typeface="Trebuchet MS" panose="020B0603020202020204" pitchFamily="34" charset="0"/>
              </a:rPr>
              <a:t>» : </a:t>
            </a:r>
          </a:p>
          <a:p>
            <a:pPr algn="ctr"/>
            <a:r>
              <a:rPr lang="x-none" sz="2000" dirty="0">
                <a:latin typeface="Trebuchet MS" panose="020B0603020202020204" pitchFamily="34" charset="0"/>
              </a:rPr>
              <a:t>инструмент планирования здравоохранения во Франции</a:t>
            </a:r>
            <a:r>
              <a:rPr lang="fr-FR" sz="2000" dirty="0">
                <a:latin typeface="Trebuchet MS" panose="020B0603020202020204" pitchFamily="34" charset="0"/>
              </a:rPr>
              <a:t>.</a:t>
            </a:r>
          </a:p>
          <a:p>
            <a:pPr algn="ctr"/>
            <a:r>
              <a:rPr lang="fr-FR" sz="2000" dirty="0">
                <a:latin typeface="Trebuchet MS" panose="020B0603020202020204" pitchFamily="34" charset="0"/>
              </a:rPr>
              <a:t>Monsieur Jean Marc Macé, </a:t>
            </a:r>
            <a:r>
              <a:rPr lang="x-none" sz="2000" dirty="0">
                <a:latin typeface="Trebuchet MS" panose="020B0603020202020204" pitchFamily="34" charset="0"/>
              </a:rPr>
              <a:t>Профессор </a:t>
            </a:r>
          </a:p>
          <a:p>
            <a:pPr algn="ctr"/>
            <a:r>
              <a:rPr lang="x-none" sz="2000" dirty="0">
                <a:latin typeface="Trebuchet MS" panose="020B0603020202020204" pitchFamily="34" charset="0"/>
              </a:rPr>
              <a:t>в</a:t>
            </a:r>
          </a:p>
          <a:p>
            <a:pPr algn="ctr"/>
            <a:r>
              <a:rPr lang="fr-FR" sz="2000" dirty="0">
                <a:latin typeface="Trebuchet MS" panose="020B0603020202020204" pitchFamily="34" charset="0"/>
              </a:rPr>
              <a:t>Conservatoire National des Arts et métiers de Paris (</a:t>
            </a:r>
            <a:r>
              <a:rPr lang="x-none" sz="2000" dirty="0">
                <a:latin typeface="Trebuchet MS" panose="020B0603020202020204" pitchFamily="34" charset="0"/>
              </a:rPr>
              <a:t>Франция</a:t>
            </a:r>
            <a:r>
              <a:rPr lang="fr-FR" sz="2000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696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086254-6F89-4AE6-9948-08FDA519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8" y="-160485"/>
            <a:ext cx="1088268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x-none" sz="2800" dirty="0"/>
              <a:t>Территориальная диагностика: количество рождений, приходящихся на одного врача</a:t>
            </a:r>
            <a:endParaRPr lang="en-US" sz="28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C1A2FD9-B420-49C8-BC6D-16A53A35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FA26B84-2C1D-4FC8-82D7-973272362BAC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7EB25C22-4550-494C-B2EB-4F2B18E50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73" y="1780895"/>
            <a:ext cx="8224934" cy="467889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DC2898E-C45D-474B-82E2-A230D7255B36}"/>
              </a:ext>
            </a:extLst>
          </p:cNvPr>
          <p:cNvSpPr txBox="1"/>
          <p:nvPr/>
        </p:nvSpPr>
        <p:spPr>
          <a:xfrm>
            <a:off x="1910543" y="3797174"/>
            <a:ext cx="2594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Среднее число рождений, приходящихся на одного врача в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D2DDF750-5786-4BDD-8F80-93527D3C5F0F}"/>
              </a:ext>
            </a:extLst>
          </p:cNvPr>
          <p:cNvSpPr txBox="1"/>
          <p:nvPr/>
        </p:nvSpPr>
        <p:spPr>
          <a:xfrm flipV="1">
            <a:off x="6538621" y="3935896"/>
            <a:ext cx="45719" cy="227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22ECEEA-C180-40E3-8170-44DCF39FAD32}"/>
              </a:ext>
            </a:extLst>
          </p:cNvPr>
          <p:cNvSpPr txBox="1"/>
          <p:nvPr/>
        </p:nvSpPr>
        <p:spPr>
          <a:xfrm>
            <a:off x="3062860" y="4364457"/>
            <a:ext cx="14600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1050" b="1" dirty="0">
                <a:latin typeface="Arial" panose="020B0604020202020204" pitchFamily="34" charset="0"/>
                <a:cs typeface="Arial" panose="020B0604020202020204" pitchFamily="34" charset="0"/>
              </a:rPr>
              <a:t>Ни одного врача</a:t>
            </a:r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6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536AFA9-2476-4550-8887-7BB394817612}"/>
              </a:ext>
            </a:extLst>
          </p:cNvPr>
          <p:cNvSpPr txBox="1"/>
          <p:nvPr/>
        </p:nvSpPr>
        <p:spPr>
          <a:xfrm>
            <a:off x="967407" y="392452"/>
            <a:ext cx="10694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https://fr.geoconcept.com/les-urgences-en-france-metropolitaine-etude-sur-la-geographie-de-la-sante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B872A16-E35B-47AD-8BC7-0ADE655B8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35" t="34010" r="11939" b="27343"/>
          <a:stretch/>
        </p:blipFill>
        <p:spPr>
          <a:xfrm>
            <a:off x="967407" y="1083365"/>
            <a:ext cx="10126143" cy="506564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F9AAC44-51CF-4B23-9741-4048013B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99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32EBF80-AECE-43BE-9523-112321BCB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4" t="35295" r="56654" b="28060"/>
          <a:stretch/>
        </p:blipFill>
        <p:spPr>
          <a:xfrm>
            <a:off x="874642" y="304800"/>
            <a:ext cx="10039288" cy="551290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6B41C44C-D1C0-4B58-90EE-73E8C10C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1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855C0F-F708-46FF-A473-029C6C7CB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2" t="30145" r="12790" b="33526"/>
          <a:stretch/>
        </p:blipFill>
        <p:spPr>
          <a:xfrm>
            <a:off x="400405" y="198781"/>
            <a:ext cx="10812078" cy="612250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25A235B-DC4C-4FC3-BEC3-77B3A0CF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59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1F88EA-5B85-4782-9A95-9C738F48E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A9E663-1F8A-406B-B295-B1EF8596D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C97561C-9294-4114-A5D6-9CF6CF68A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719C81F-C1F6-4302-8E9F-FD1DC2E2A164}"/>
              </a:ext>
            </a:extLst>
          </p:cNvPr>
          <p:cNvSpPr txBox="1"/>
          <p:nvPr/>
        </p:nvSpPr>
        <p:spPr>
          <a:xfrm>
            <a:off x="4595975" y="605896"/>
            <a:ext cx="6983895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spc="-50" dirty="0" err="1">
                <a:latin typeface="+mj-lt"/>
                <a:ea typeface="+mj-ea"/>
                <a:cs typeface="+mj-cs"/>
              </a:rPr>
              <a:t>Законодательство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 </a:t>
            </a:r>
            <a:r>
              <a:rPr lang="en-US" sz="2500" spc="-50" dirty="0" err="1">
                <a:latin typeface="+mj-lt"/>
                <a:ea typeface="+mj-ea"/>
                <a:cs typeface="+mj-cs"/>
              </a:rPr>
              <a:t>Франции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 </a:t>
            </a:r>
            <a:r>
              <a:rPr lang="x-none" sz="2500" spc="-50" dirty="0">
                <a:latin typeface="+mj-lt"/>
                <a:ea typeface="+mj-ea"/>
                <a:cs typeface="+mj-cs"/>
              </a:rPr>
              <a:t>закрепляет за каждым пациентом </a:t>
            </a:r>
            <a:r>
              <a:rPr lang="en-US" sz="2500" spc="-50" dirty="0" err="1">
                <a:latin typeface="+mj-lt"/>
                <a:ea typeface="+mj-ea"/>
                <a:cs typeface="+mj-cs"/>
              </a:rPr>
              <a:t>право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 </a:t>
            </a:r>
            <a:r>
              <a:rPr lang="en-US" sz="2500" spc="-50" dirty="0" err="1">
                <a:latin typeface="+mj-lt"/>
                <a:ea typeface="+mj-ea"/>
                <a:cs typeface="+mj-cs"/>
              </a:rPr>
              <a:t>на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 </a:t>
            </a:r>
            <a:r>
              <a:rPr lang="en-US" sz="2500" spc="-50" dirty="0" err="1">
                <a:latin typeface="+mj-lt"/>
                <a:ea typeface="+mj-ea"/>
                <a:cs typeface="+mj-cs"/>
              </a:rPr>
              <a:t>свободный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 « </a:t>
            </a:r>
            <a:r>
              <a:rPr lang="en-US" sz="2500" spc="-50" dirty="0" err="1">
                <a:latin typeface="+mj-lt"/>
                <a:ea typeface="+mj-ea"/>
                <a:cs typeface="+mj-cs"/>
              </a:rPr>
              <a:t>выбор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 » </a:t>
            </a:r>
            <a:r>
              <a:rPr lang="en-US" sz="2500" spc="-50" dirty="0" err="1">
                <a:latin typeface="+mj-lt"/>
                <a:ea typeface="+mj-ea"/>
                <a:cs typeface="+mj-cs"/>
              </a:rPr>
              <a:t>лечащего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 </a:t>
            </a:r>
            <a:r>
              <a:rPr lang="en-US" sz="2500" spc="-50" dirty="0" err="1">
                <a:latin typeface="+mj-lt"/>
                <a:ea typeface="+mj-ea"/>
                <a:cs typeface="+mj-cs"/>
              </a:rPr>
              <a:t>врача</a:t>
            </a:r>
            <a:r>
              <a:rPr lang="en-US" sz="2500" spc="-50" dirty="0"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500" spc="-5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500" spc="-50" dirty="0">
              <a:latin typeface="+mj-lt"/>
              <a:ea typeface="+mj-ea"/>
              <a:cs typeface="+mj-cs"/>
            </a:endParaRPr>
          </a:p>
          <a:p>
            <a:pPr marL="342900" indent="-34290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500" spc="-50" dirty="0">
                <a:latin typeface="+mj-lt"/>
                <a:ea typeface="+mj-ea"/>
                <a:cs typeface="+mj-cs"/>
              </a:rPr>
              <a:t>«Право пациента на</a:t>
            </a:r>
            <a:r>
              <a:rPr lang="ru-RU" sz="2500" b="1" spc="-50" dirty="0">
                <a:latin typeface="+mj-lt"/>
                <a:ea typeface="+mj-ea"/>
                <a:cs typeface="+mj-cs"/>
              </a:rPr>
              <a:t>« свободный выбор »</a:t>
            </a:r>
            <a:r>
              <a:rPr lang="x-none" sz="2500" b="1" spc="-50" dirty="0">
                <a:latin typeface="+mj-lt"/>
                <a:ea typeface="+mj-ea"/>
                <a:cs typeface="+mj-cs"/>
              </a:rPr>
              <a:t> </a:t>
            </a:r>
            <a:r>
              <a:rPr lang="ru-RU" sz="2500" spc="-50" dirty="0">
                <a:latin typeface="+mj-lt"/>
                <a:ea typeface="+mj-ea"/>
                <a:cs typeface="+mj-cs"/>
              </a:rPr>
              <a:t>своего </a:t>
            </a:r>
            <a:r>
              <a:rPr lang="x-none" sz="2500" spc="-50" dirty="0">
                <a:latin typeface="+mj-lt"/>
                <a:ea typeface="+mj-ea"/>
                <a:cs typeface="+mj-cs"/>
              </a:rPr>
              <a:t>лечащего</a:t>
            </a:r>
            <a:r>
              <a:rPr lang="ru-RU" sz="2500" spc="-50" dirty="0">
                <a:latin typeface="+mj-lt"/>
                <a:ea typeface="+mj-ea"/>
                <a:cs typeface="+mj-cs"/>
              </a:rPr>
              <a:t> врача и  лечебного учреждения […] является основополагающим принципом законодательства в области здравоохранения».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7B9D369-B3DD-4119-80A0-4794E021C15A}"/>
              </a:ext>
            </a:extLst>
          </p:cNvPr>
          <p:cNvSpPr txBox="1"/>
          <p:nvPr/>
        </p:nvSpPr>
        <p:spPr>
          <a:xfrm>
            <a:off x="68453" y="1690849"/>
            <a:ext cx="2761110" cy="530688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Référence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: ne pas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traduire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Article L. 1110-8, 1er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alinéa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du code de la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santé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publique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Modifié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par LOI n°2016-41 du 26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janvier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2016 - art. 175) : 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LOI n° 2016-41 du 26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janvier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2016 de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modernisation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notre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système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santé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et article L.162-5 du code de la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sécurité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sociale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).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4363E277-01B3-4979-8BC7-4F8404E4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8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4">
            <a:extLst>
              <a:ext uri="{FF2B5EF4-FFF2-40B4-BE49-F238E27FC236}">
                <a16:creationId xmlns:a16="http://schemas.microsoft.com/office/drawing/2014/main" xmlns="" id="{CD47D091-BF57-4A98-9962-034E9E71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930" y="2575200"/>
            <a:ext cx="6072187" cy="38227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rebuchet MS" panose="020B0603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F6AD84A-5756-4715-8ED1-EB2988F9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341" y="334567"/>
            <a:ext cx="979062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fr-FR" sz="20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Апория  планирования больничного сектора  заключается в следующем</a:t>
            </a:r>
            <a:r>
              <a:rPr lang="fr-FR" altLang="fr-FR" sz="20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1" i="1" dirty="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fr-FR" sz="18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Разрешение на</a:t>
            </a:r>
            <a:r>
              <a:rPr lang="x-none" altLang="fr-FR" sz="18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открытие  определенного </a:t>
            </a:r>
            <a:r>
              <a:rPr lang="ru-RU" altLang="fr-FR" sz="18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x-none" altLang="fr-FR" sz="18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больничных </a:t>
            </a:r>
            <a:r>
              <a:rPr lang="ru-RU" altLang="fr-FR" sz="18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коек на 1000 жителей </a:t>
            </a:r>
            <a:endParaRPr lang="x-none" altLang="fr-FR" sz="1800" b="1" i="1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fr-FR" sz="1800" b="1" i="1" u="sng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определяется исходя из количества населения постоянно проживающего в данном секторе</a:t>
            </a:r>
            <a:endParaRPr lang="fr-FR" altLang="fr-FR" sz="2000" b="1" u="sng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07F5F79D-500B-426D-AB79-81B16AC14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030" y="3432451"/>
            <a:ext cx="852487" cy="2422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rebuchet MS" panose="020B060302020202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FAB8BEA6-A583-4673-81D7-B5EA45875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030" y="3432451"/>
            <a:ext cx="852487" cy="48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rebuchet MS" panose="020B0603020202020204" pitchFamily="34" charset="0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xmlns="" id="{5CAF118A-AD56-4EAC-A874-083DC4FC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198" y="2744303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fr-FR" sz="1200" b="1" dirty="0">
                <a:latin typeface="Trebuchet MS" panose="020B0603020202020204" pitchFamily="34" charset="0"/>
              </a:rPr>
              <a:t>Всего разрешенных коек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fr-FR" sz="1200" b="1" dirty="0">
                <a:latin typeface="Trebuchet MS" panose="020B0603020202020204" pitchFamily="34" charset="0"/>
              </a:rPr>
              <a:t> в учреждении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Trebuchet MS" panose="020B0603020202020204" pitchFamily="34" charset="0"/>
              </a:rPr>
              <a:t>100 %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5BD1CF5A-E9B2-4F24-9D86-9992950DD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239" y="3459439"/>
            <a:ext cx="26654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fr-FR" sz="1200" b="1" dirty="0">
                <a:latin typeface="Trebuchet MS" panose="020B0603020202020204" pitchFamily="34" charset="0"/>
              </a:rPr>
              <a:t>К</a:t>
            </a:r>
            <a:r>
              <a:rPr lang="x-none" altLang="fr-FR" sz="1200" b="1" dirty="0" err="1">
                <a:latin typeface="Trebuchet MS" panose="020B0603020202020204" pitchFamily="34" charset="0"/>
              </a:rPr>
              <a:t>ойки</a:t>
            </a:r>
            <a:r>
              <a:rPr lang="ru-RU" altLang="fr-FR" sz="1200" b="1" dirty="0">
                <a:latin typeface="Trebuchet MS" panose="020B0603020202020204" pitchFamily="34" charset="0"/>
              </a:rPr>
              <a:t>, используемые пациентами вне</a:t>
            </a:r>
            <a:r>
              <a:rPr lang="x-none" altLang="fr-FR" sz="1200" b="1" dirty="0">
                <a:latin typeface="Trebuchet MS" panose="020B0603020202020204" pitchFamily="34" charset="0"/>
              </a:rPr>
              <a:t> данного</a:t>
            </a:r>
            <a:r>
              <a:rPr lang="ru-RU" altLang="fr-FR" sz="1200" b="1" dirty="0">
                <a:latin typeface="Trebuchet MS" panose="020B0603020202020204" pitchFamily="34" charset="0"/>
              </a:rPr>
              <a:t> больничного сектора</a:t>
            </a:r>
            <a:endParaRPr lang="fr-FR" altLang="fr-FR" sz="1200" b="1" dirty="0">
              <a:latin typeface="Trebuchet MS" panose="020B0603020202020204" pitchFamily="34" charset="0"/>
            </a:endParaRPr>
          </a:p>
        </p:txBody>
      </p:sp>
      <p:sp>
        <p:nvSpPr>
          <p:cNvPr id="11" name="Line 29">
            <a:extLst>
              <a:ext uri="{FF2B5EF4-FFF2-40B4-BE49-F238E27FC236}">
                <a16:creationId xmlns:a16="http://schemas.microsoft.com/office/drawing/2014/main" xmlns="" id="{65F3359D-CFAB-4320-B3C4-74374E8027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76316" y="3749951"/>
            <a:ext cx="3750779" cy="259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" name="Line 31">
            <a:extLst>
              <a:ext uri="{FF2B5EF4-FFF2-40B4-BE49-F238E27FC236}">
                <a16:creationId xmlns:a16="http://schemas.microsoft.com/office/drawing/2014/main" xmlns="" id="{DB2CEC2B-F841-40E2-A635-D538047985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38205" y="4754839"/>
            <a:ext cx="500062" cy="4333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xmlns="" id="{8DB20EB6-BDD4-4AE1-8ED7-4FC373A3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55" y="5188226"/>
            <a:ext cx="6905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Trebuchet MS" panose="020B0603020202020204" pitchFamily="34" charset="0"/>
              </a:rPr>
              <a:t>HNOV</a:t>
            </a: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xmlns="" id="{4917B7FC-13D7-434C-8A44-2CF3B092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30" y="3459439"/>
            <a:ext cx="1011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18 % </a:t>
            </a: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xmlns="" id="{0557FEDE-E8DE-4DBA-861D-7B5F4E92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30" y="4180164"/>
            <a:ext cx="1011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latin typeface="Trebuchet MS" panose="020B0603020202020204" pitchFamily="34" charset="0"/>
              </a:rPr>
              <a:t>82 %</a:t>
            </a:r>
            <a:r>
              <a:rPr lang="fr-FR" altLang="fr-FR" sz="140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7" name="Line 31">
            <a:extLst>
              <a:ext uri="{FF2B5EF4-FFF2-40B4-BE49-F238E27FC236}">
                <a16:creationId xmlns:a16="http://schemas.microsoft.com/office/drawing/2014/main" xmlns="" id="{A0E37024-EF85-47C2-A189-44A03828EB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64166" y="4334150"/>
            <a:ext cx="2653263" cy="1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xmlns="" id="{63E87FEB-26E7-407A-8483-B0EAE8AA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417" y="4425153"/>
            <a:ext cx="1722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fr-FR" sz="1400" b="1" dirty="0">
                <a:latin typeface="Trebuchet MS" panose="020B0603020202020204" pitchFamily="34" charset="0"/>
              </a:rPr>
              <a:t>Больничный сектор</a:t>
            </a:r>
            <a:r>
              <a:rPr lang="fr-FR" altLang="fr-FR" sz="14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A761FCD5-D0A0-43CB-A118-69C8D9AC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86" y="3786844"/>
            <a:ext cx="35400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fr-FR" sz="1200" b="1" dirty="0" err="1">
                <a:latin typeface="Trebuchet MS" panose="020B0603020202020204" pitchFamily="34" charset="0"/>
              </a:rPr>
              <a:t>Утечк</a:t>
            </a:r>
            <a:r>
              <a:rPr lang="x-none" altLang="fr-FR" sz="1200" b="1" dirty="0">
                <a:latin typeface="Trebuchet MS" panose="020B0603020202020204" pitchFamily="34" charset="0"/>
              </a:rPr>
              <a:t>а</a:t>
            </a:r>
            <a:r>
              <a:rPr lang="ru-RU" altLang="fr-FR" sz="1200" b="1" dirty="0">
                <a:latin typeface="Trebuchet MS" panose="020B0603020202020204" pitchFamily="34" charset="0"/>
              </a:rPr>
              <a:t> пациентов из больничного сектора</a:t>
            </a:r>
            <a:endParaRPr lang="fr-FR" altLang="fr-FR" sz="1200" b="1" dirty="0">
              <a:latin typeface="Trebuchet MS" panose="020B0603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8D05D2FE-A0CD-4D72-8133-7FB6574E7F74}"/>
              </a:ext>
            </a:extLst>
          </p:cNvPr>
          <p:cNvSpPr txBox="1"/>
          <p:nvPr/>
        </p:nvSpPr>
        <p:spPr>
          <a:xfrm>
            <a:off x="6213710" y="340273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solidFill>
                  <a:srgbClr val="FF0000"/>
                </a:solidFill>
              </a:rPr>
              <a:t>Свободный выбор пациента</a:t>
            </a: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xmlns="" id="{0135E67A-E096-43BD-8F4A-7AA01266A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928" y="4026175"/>
            <a:ext cx="1011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? %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750D22CF-C75C-4015-AD7F-9433D5F2B84D}"/>
              </a:ext>
            </a:extLst>
          </p:cNvPr>
          <p:cNvSpPr txBox="1"/>
          <p:nvPr/>
        </p:nvSpPr>
        <p:spPr>
          <a:xfrm>
            <a:off x="2099114" y="427438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solidFill>
                  <a:srgbClr val="FF0000"/>
                </a:solidFill>
              </a:rPr>
              <a:t>Свободный выбор пациента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xmlns="" id="{95D15988-EDD6-4EF5-9866-45A9875E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542" y="5188226"/>
            <a:ext cx="2975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fr-FR" sz="1200" b="1" dirty="0">
                <a:latin typeface="Trebuchet MS" panose="020B0603020202020204" pitchFamily="34" charset="0"/>
              </a:rPr>
              <a:t>К</a:t>
            </a:r>
            <a:r>
              <a:rPr lang="x-none" altLang="fr-FR" sz="1200" b="1" dirty="0" err="1">
                <a:latin typeface="Trebuchet MS" panose="020B0603020202020204" pitchFamily="34" charset="0"/>
              </a:rPr>
              <a:t>ойки</a:t>
            </a:r>
            <a:r>
              <a:rPr lang="ru-RU" altLang="fr-FR" sz="1200" b="1" dirty="0">
                <a:latin typeface="Trebuchet MS" panose="020B0603020202020204" pitchFamily="34" charset="0"/>
              </a:rPr>
              <a:t>, используемые пациентами, проживающими в </a:t>
            </a:r>
            <a:r>
              <a:rPr lang="x-none" altLang="fr-FR" sz="1200" b="1" dirty="0">
                <a:latin typeface="Trebuchet MS" panose="020B0603020202020204" pitchFamily="34" charset="0"/>
              </a:rPr>
              <a:t>данном </a:t>
            </a:r>
            <a:r>
              <a:rPr lang="ru-RU" altLang="fr-FR" sz="1200" b="1" dirty="0">
                <a:latin typeface="Trebuchet MS" panose="020B0603020202020204" pitchFamily="34" charset="0"/>
              </a:rPr>
              <a:t>больничном секторе</a:t>
            </a:r>
            <a:endParaRPr lang="fr-FR" altLang="fr-FR" sz="1200" b="1" dirty="0">
              <a:latin typeface="Trebuchet MS" panose="020B0603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61B3D2-A1F6-476E-86C8-9CA2B248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47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2112E9-FC0E-4182-A0CC-2AB1D027A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294" y="28015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835AA29-100A-4EE0-A922-EACE95C4E83A}"/>
              </a:ext>
            </a:extLst>
          </p:cNvPr>
          <p:cNvSpPr txBox="1"/>
          <p:nvPr/>
        </p:nvSpPr>
        <p:spPr>
          <a:xfrm>
            <a:off x="309327" y="5396326"/>
            <a:ext cx="8647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Где,</a:t>
            </a:r>
          </a:p>
          <a:p>
            <a:r>
              <a:rPr lang="ru-RU" dirty="0"/>
              <a:t>«а» - территориальная единица места «отбытия» госпитализированных пациентов;</a:t>
            </a:r>
          </a:p>
          <a:p>
            <a:r>
              <a:rPr lang="ru-RU" dirty="0"/>
              <a:t>«А» -  медицинское учреждение «прибытия» госпитализированных пациентов;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E604255-D22C-475D-A0CD-FFD5AF5E7520}"/>
              </a:ext>
            </a:extLst>
          </p:cNvPr>
          <p:cNvSpPr txBox="1"/>
          <p:nvPr/>
        </p:nvSpPr>
        <p:spPr>
          <a:xfrm>
            <a:off x="4773047" y="538344"/>
            <a:ext cx="64202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000" dirty="0"/>
              <a:t>К</a:t>
            </a:r>
            <a:r>
              <a:rPr lang="ru-RU" sz="2000" dirty="0" err="1"/>
              <a:t>аждая</a:t>
            </a:r>
            <a:r>
              <a:rPr lang="ru-RU" sz="2000" dirty="0"/>
              <a:t> стрелка символизирует</a:t>
            </a:r>
            <a:r>
              <a:rPr lang="fr-FR" sz="2000" dirty="0"/>
              <a:t>:</a:t>
            </a:r>
            <a:endParaRPr lang="x-none" sz="2000" dirty="0"/>
          </a:p>
          <a:p>
            <a:pPr algn="just"/>
            <a:r>
              <a:rPr lang="x-none" sz="2000" dirty="0"/>
              <a:t>- </a:t>
            </a:r>
            <a:r>
              <a:rPr lang="ru-RU" sz="2000" dirty="0"/>
              <a:t>объем госпитализированных пациентов, проживающих в данном территориальном образовании (муниципалитет, почтовый индекс),</a:t>
            </a:r>
          </a:p>
          <a:p>
            <a:pPr algn="just"/>
            <a:r>
              <a:rPr lang="fr-FR" sz="2000" dirty="0"/>
              <a:t>- </a:t>
            </a:r>
            <a:r>
              <a:rPr lang="ru-RU" sz="2000" dirty="0" err="1"/>
              <a:t>основн</a:t>
            </a:r>
            <a:r>
              <a:rPr lang="x-none" sz="2000" dirty="0"/>
              <a:t>ую</a:t>
            </a:r>
            <a:r>
              <a:rPr lang="ru-RU" sz="2000" dirty="0"/>
              <a:t> </a:t>
            </a:r>
            <a:r>
              <a:rPr lang="x-none" sz="2000" dirty="0"/>
              <a:t>направленность</a:t>
            </a:r>
            <a:r>
              <a:rPr lang="ru-RU" sz="2000" dirty="0"/>
              <a:t> потоков (даже </a:t>
            </a:r>
            <a:r>
              <a:rPr lang="ru-RU" sz="2000" dirty="0" err="1"/>
              <a:t>относительн</a:t>
            </a:r>
            <a:r>
              <a:rPr lang="x-none" sz="2000" dirty="0" err="1"/>
              <a:t>ая</a:t>
            </a:r>
            <a:r>
              <a:rPr lang="ru-RU" sz="2000" dirty="0"/>
              <a:t>) госпитализаций</a:t>
            </a:r>
            <a:r>
              <a:rPr lang="x-none" sz="2000" dirty="0"/>
              <a:t> пациентов</a:t>
            </a:r>
            <a:r>
              <a:rPr lang="ru-RU" sz="2000" dirty="0"/>
              <a:t>, </a:t>
            </a:r>
            <a:r>
              <a:rPr lang="x-none" sz="2000" dirty="0"/>
              <a:t>проживающих </a:t>
            </a:r>
            <a:r>
              <a:rPr lang="ru-RU" sz="2000" dirty="0"/>
              <a:t>в каждом муниципалитете или почтовом индексе.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Метод основан на «сортировке по убыванию» от каждого «места отправления» ко всем «местам прибытия».</a:t>
            </a:r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1F1173C-903C-4FA2-8D3F-C4E47235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4</a:t>
            </a:fld>
            <a:endParaRPr lang="fr-FR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B1797DAD-CEAA-4CEF-9356-E061DBA3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82" y="4828765"/>
            <a:ext cx="113442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xmlns="" id="{B2C0A94A-1AF0-44D3-814C-2C1723BA9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43055"/>
              </p:ext>
            </p:extLst>
          </p:nvPr>
        </p:nvGraphicFramePr>
        <p:xfrm>
          <a:off x="545912" y="4827718"/>
          <a:ext cx="11354936" cy="56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8737600" imgH="444500" progId="Equation.3">
                  <p:embed/>
                </p:oleObj>
              </mc:Choice>
              <mc:Fallback>
                <p:oleObj r:id="rId3" imgW="8737600" imgH="4445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12" y="4827718"/>
                        <a:ext cx="11354936" cy="568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47AE2FA-6FB4-4754-ACF8-B470FDFC3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82" y="73779"/>
            <a:ext cx="3350794" cy="47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D20A7E9F-9457-449F-844A-5DBC8F6F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085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x-none" dirty="0"/>
              <a:t>Родильные дома: доступ к оказанию медицинских услуг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F8B0CC7-6D04-442C-8949-2841EA87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735831"/>
            <a:ext cx="4937760" cy="73628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Расстояние в минутах до родильного отделения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263F6A4-BF7D-48A7-8F2E-1B6366963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04308"/>
            <a:ext cx="5367013" cy="145075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Во Франции</a:t>
            </a:r>
          </a:p>
          <a:p>
            <a:r>
              <a:rPr lang="ru-RU" dirty="0"/>
              <a:t>2,7% женщин находятся на расстоянии более 30 минут от роддома</a:t>
            </a:r>
          </a:p>
          <a:p>
            <a:r>
              <a:rPr lang="ru-RU" dirty="0"/>
              <a:t>0,8% женщин находятся на расстоянии более 60 минут от роддома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973D1749-1603-4CD5-A008-E43E41D2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1DFD005-DB67-4D00-AF1A-F46E260E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7" y="2394987"/>
            <a:ext cx="4605739" cy="40647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1735B26-7A7B-4249-ACF7-6400DFAF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3602936"/>
            <a:ext cx="5827666" cy="255307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4E8BD04-6B45-440D-A28A-9847BD994EE0}"/>
              </a:ext>
            </a:extLst>
          </p:cNvPr>
          <p:cNvSpPr txBox="1"/>
          <p:nvPr/>
        </p:nvSpPr>
        <p:spPr>
          <a:xfrm>
            <a:off x="6217920" y="3521187"/>
            <a:ext cx="1338712" cy="3064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400" dirty="0"/>
              <a:t>Км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62453CB-DC04-48D2-AD52-40CD7ADDD288}"/>
              </a:ext>
            </a:extLst>
          </p:cNvPr>
          <p:cNvSpPr txBox="1"/>
          <p:nvPr/>
        </p:nvSpPr>
        <p:spPr>
          <a:xfrm>
            <a:off x="7477432" y="3519823"/>
            <a:ext cx="8111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400" dirty="0"/>
              <a:t>Минуты</a:t>
            </a: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551403F-496D-41D9-B429-5D30C9B7BD9B}"/>
              </a:ext>
            </a:extLst>
          </p:cNvPr>
          <p:cNvSpPr txBox="1"/>
          <p:nvPr/>
        </p:nvSpPr>
        <p:spPr>
          <a:xfrm>
            <a:off x="8288593" y="3525257"/>
            <a:ext cx="10051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400" dirty="0" err="1"/>
              <a:t>Муниц</a:t>
            </a:r>
            <a:r>
              <a:rPr lang="x-none" sz="1400" dirty="0"/>
              <a:t>-ты</a:t>
            </a:r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119B01E-DB76-45FE-9A05-858C8A2DAA55}"/>
              </a:ext>
            </a:extLst>
          </p:cNvPr>
          <p:cNvSpPr txBox="1"/>
          <p:nvPr/>
        </p:nvSpPr>
        <p:spPr>
          <a:xfrm>
            <a:off x="9293708" y="3519823"/>
            <a:ext cx="2180537" cy="318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400" dirty="0"/>
              <a:t>Женщины от 15 до 45 лет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31860D7-BCB2-416B-B8E4-298115D8C115}"/>
              </a:ext>
            </a:extLst>
          </p:cNvPr>
          <p:cNvSpPr txBox="1"/>
          <p:nvPr/>
        </p:nvSpPr>
        <p:spPr>
          <a:xfrm>
            <a:off x="11474245" y="3524370"/>
            <a:ext cx="538590" cy="3140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%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5232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F7A40020-582F-4C72-B085-76E3C1C9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963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x-none" dirty="0"/>
              <a:t>Родильные дома: </a:t>
            </a:r>
            <a:r>
              <a:rPr lang="x-none" sz="4000" dirty="0"/>
              <a:t>к</a:t>
            </a:r>
            <a:r>
              <a:rPr lang="ru-RU" sz="4000" dirty="0" err="1"/>
              <a:t>оличество</a:t>
            </a:r>
            <a:r>
              <a:rPr lang="ru-RU" sz="4000" dirty="0"/>
              <a:t> рождений </a:t>
            </a:r>
            <a:r>
              <a:rPr lang="x-none" sz="4000" dirty="0"/>
              <a:t>из расчета на один</a:t>
            </a:r>
            <a:r>
              <a:rPr lang="ru-RU" sz="4000" dirty="0"/>
              <a:t> </a:t>
            </a:r>
            <a:r>
              <a:rPr lang="ru-RU" sz="4000" dirty="0" err="1"/>
              <a:t>родильн</a:t>
            </a:r>
            <a:r>
              <a:rPr lang="x-none" sz="4000" dirty="0" err="1"/>
              <a:t>ый</a:t>
            </a:r>
            <a:r>
              <a:rPr lang="ru-RU" sz="4000" dirty="0"/>
              <a:t> дом</a:t>
            </a:r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079F4060-72AB-4E37-8BB7-2EB9BDAA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4713" y="1845945"/>
            <a:ext cx="4371421" cy="4023360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000000"/>
                </a:solidFill>
                <a:latin typeface="+mj-lt"/>
              </a:rPr>
              <a:t>777 000 </a:t>
            </a:r>
            <a:r>
              <a:rPr lang="x-none" altLang="fr-FR" sz="2000" b="1" dirty="0">
                <a:solidFill>
                  <a:srgbClr val="000000"/>
                </a:solidFill>
                <a:latin typeface="+mj-lt"/>
              </a:rPr>
              <a:t>рождений</a:t>
            </a:r>
            <a:r>
              <a:rPr lang="fr-FR" altLang="fr-FR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x-none" altLang="fr-FR" b="1" dirty="0">
                <a:solidFill>
                  <a:srgbClr val="000000"/>
                </a:solidFill>
                <a:latin typeface="+mj-lt"/>
              </a:rPr>
              <a:t>и</a:t>
            </a:r>
            <a:r>
              <a:rPr lang="fr-FR" altLang="fr-FR" sz="2000" b="1" dirty="0">
                <a:solidFill>
                  <a:srgbClr val="000000"/>
                </a:solidFill>
                <a:latin typeface="+mj-lt"/>
              </a:rPr>
              <a:t> 567 </a:t>
            </a:r>
            <a:r>
              <a:rPr lang="x-none" altLang="fr-FR" sz="2000" b="1" dirty="0">
                <a:solidFill>
                  <a:srgbClr val="000000"/>
                </a:solidFill>
                <a:latin typeface="+mj-lt"/>
              </a:rPr>
              <a:t>родильных домов образуют 368 </a:t>
            </a:r>
            <a:r>
              <a:rPr lang="fr-FR" altLang="fr-FR" sz="2000" b="1" dirty="0">
                <a:solidFill>
                  <a:srgbClr val="000000"/>
                </a:solidFill>
                <a:latin typeface="+mj-lt"/>
              </a:rPr>
              <a:t>« </a:t>
            </a:r>
            <a:r>
              <a:rPr lang="x-none" altLang="fr-FR" sz="2000" b="1" dirty="0">
                <a:solidFill>
                  <a:srgbClr val="000000"/>
                </a:solidFill>
                <a:latin typeface="+mj-lt"/>
              </a:rPr>
              <a:t>бассейнов рождений</a:t>
            </a:r>
            <a:r>
              <a:rPr lang="fr-FR" altLang="fr-FR" b="1" dirty="0">
                <a:solidFill>
                  <a:srgbClr val="000000"/>
                </a:solidFill>
                <a:latin typeface="+mj-lt"/>
              </a:rPr>
              <a:t> » </a:t>
            </a:r>
            <a:r>
              <a:rPr lang="x-none" altLang="fr-FR" b="1" dirty="0">
                <a:solidFill>
                  <a:srgbClr val="000000"/>
                </a:solidFill>
                <a:latin typeface="+mj-lt"/>
              </a:rPr>
              <a:t>( </a:t>
            </a:r>
            <a:r>
              <a:rPr lang="x-none" altLang="fr-FR" b="1" dirty="0">
                <a:solidFill>
                  <a:srgbClr val="FF0000"/>
                </a:solidFill>
                <a:latin typeface="+mj-lt"/>
              </a:rPr>
              <a:t>территорий фактического потребления медицинских услуг родильных домов</a:t>
            </a:r>
            <a:r>
              <a:rPr lang="x-none" altLang="fr-FR" b="1" dirty="0">
                <a:solidFill>
                  <a:srgbClr val="000000"/>
                </a:solidFill>
                <a:latin typeface="+mj-lt"/>
              </a:rPr>
              <a:t>) в континентальной Франции</a:t>
            </a:r>
            <a:endParaRPr lang="fr-FR" altLang="fr-FR" sz="2000" b="1" dirty="0">
              <a:solidFill>
                <a:srgbClr val="000000"/>
              </a:solidFill>
              <a:latin typeface="+mj-lt"/>
            </a:endParaRPr>
          </a:p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ADA0738-E0F7-4B2D-B8A1-6CD879DE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6</a:t>
            </a:fld>
            <a:endParaRPr lang="fr-FR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xmlns="" id="{CD8F9B01-9482-4ACF-8080-4233452EDA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3690" b="721"/>
          <a:stretch/>
        </p:blipFill>
        <p:spPr>
          <a:xfrm>
            <a:off x="265196" y="1845945"/>
            <a:ext cx="6533810" cy="40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9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0CDC4E-020D-4BF5-AC17-D5FD6EB2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109758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Анализ территориальной активности 368</a:t>
            </a:r>
            <a:r>
              <a:rPr lang="x-none" sz="2800" dirty="0"/>
              <a:t> территорий</a:t>
            </a:r>
            <a:r>
              <a:rPr lang="ru-RU" sz="2800" dirty="0"/>
              <a:t> фактического потребления медицинских услуг родильных домов</a:t>
            </a:r>
            <a:r>
              <a:rPr lang="x-none" sz="2800" dirty="0"/>
              <a:t> </a:t>
            </a:r>
            <a:r>
              <a:rPr lang="ru-RU" sz="2800" dirty="0"/>
              <a:t>во Франции</a:t>
            </a:r>
            <a:endParaRPr lang="fr-FR" sz="28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C58ED6DD-EB77-4075-B214-BE9B7EA0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219" y="1846052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/>
              <a:t>Территориальная диагностика родильных домов</a:t>
            </a:r>
          </a:p>
          <a:p>
            <a:r>
              <a:rPr lang="ru-RU" sz="2400" dirty="0"/>
              <a:t>Женщины</a:t>
            </a:r>
            <a:r>
              <a:rPr lang="x-none" sz="2400" dirty="0"/>
              <a:t> детородного возраста</a:t>
            </a:r>
            <a:endParaRPr lang="fr-FR" sz="2400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xmlns="" id="{248C9267-AE27-4E41-85E6-711EFA0E25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4297" y="1846052"/>
            <a:ext cx="7775204" cy="432819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2B8A80D-8031-4D02-9EB5-E4136935062A}"/>
              </a:ext>
            </a:extLst>
          </p:cNvPr>
          <p:cNvSpPr txBox="1"/>
          <p:nvPr/>
        </p:nvSpPr>
        <p:spPr>
          <a:xfrm>
            <a:off x="3865115" y="3675503"/>
            <a:ext cx="223088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женщин детородного возраста  в составе женского населения старше 15 лет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E6D2E1-3E55-4A0D-83CD-9D94B44B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7</a:t>
            </a:fld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F179D3-F3F4-45E8-8C1E-338D683F4C75}"/>
              </a:ext>
            </a:extLst>
          </p:cNvPr>
          <p:cNvSpPr/>
          <p:nvPr/>
        </p:nvSpPr>
        <p:spPr>
          <a:xfrm>
            <a:off x="4306957" y="3525078"/>
            <a:ext cx="1357022" cy="1504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7CDB2AF-75F6-4F8D-B000-A0CC1A00CC6A}"/>
              </a:ext>
            </a:extLst>
          </p:cNvPr>
          <p:cNvSpPr/>
          <p:nvPr/>
        </p:nvSpPr>
        <p:spPr>
          <a:xfrm>
            <a:off x="5924866" y="3799686"/>
            <a:ext cx="258417" cy="140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0CDC4E-020D-4BF5-AC17-D5FD6EB2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2903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Анализ территориальной активности 368</a:t>
            </a:r>
            <a:r>
              <a:rPr lang="x-none" sz="2800" dirty="0"/>
              <a:t> территорий</a:t>
            </a:r>
            <a:r>
              <a:rPr lang="ru-RU" sz="2800" dirty="0"/>
              <a:t> фактического потребления медицинских услуг родильных домов</a:t>
            </a:r>
            <a:r>
              <a:rPr lang="x-none" sz="2800" dirty="0"/>
              <a:t> </a:t>
            </a:r>
            <a:r>
              <a:rPr lang="ru-RU" sz="2800" dirty="0"/>
              <a:t>во Франции</a:t>
            </a:r>
            <a:endParaRPr lang="fr-FR" sz="28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C58ED6DD-EB77-4075-B214-BE9B7EA0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219" y="1846052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/>
              <a:t>Территориальная диагностика родильных домов</a:t>
            </a:r>
          </a:p>
          <a:p>
            <a:r>
              <a:rPr lang="x-none" sz="2400" dirty="0"/>
              <a:t>Количество рождений</a:t>
            </a:r>
            <a:endParaRPr lang="fr-FR" sz="24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E6D2E1-3E55-4A0D-83CD-9D94B44B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B84-2C1D-4FC8-82D7-973272362BAC}" type="slidenum">
              <a:rPr lang="fr-FR" smtClean="0"/>
              <a:t>8</a:t>
            </a:fld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F179D3-F3F4-45E8-8C1E-338D683F4C75}"/>
              </a:ext>
            </a:extLst>
          </p:cNvPr>
          <p:cNvSpPr/>
          <p:nvPr/>
        </p:nvSpPr>
        <p:spPr>
          <a:xfrm>
            <a:off x="4306957" y="3525078"/>
            <a:ext cx="1357022" cy="1504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7CDB2AF-75F6-4F8D-B000-A0CC1A00CC6A}"/>
              </a:ext>
            </a:extLst>
          </p:cNvPr>
          <p:cNvSpPr/>
          <p:nvPr/>
        </p:nvSpPr>
        <p:spPr>
          <a:xfrm>
            <a:off x="5924866" y="3799686"/>
            <a:ext cx="258417" cy="140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FF72020B-2613-4452-BCF4-314A14869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594" y="1577009"/>
            <a:ext cx="6926027" cy="474427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4F9890D5-0E25-43D9-BA16-BB3C302F2F82}"/>
              </a:ext>
            </a:extLst>
          </p:cNvPr>
          <p:cNvSpPr txBox="1"/>
          <p:nvPr/>
        </p:nvSpPr>
        <p:spPr>
          <a:xfrm>
            <a:off x="4440758" y="3750231"/>
            <a:ext cx="24464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рождений на 1000 женщин детородного возраста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B54FE05B-7551-4689-A9B4-C74539810AEF}"/>
              </a:ext>
            </a:extLst>
          </p:cNvPr>
          <p:cNvSpPr txBox="1"/>
          <p:nvPr/>
        </p:nvSpPr>
        <p:spPr>
          <a:xfrm>
            <a:off x="6686452" y="3940479"/>
            <a:ext cx="401496" cy="250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7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E3B1B8-DC38-48E8-8C31-EF790659B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63FFFE-1DB2-4A0F-B495-35782F1622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2BB9A07-8AB8-4D82-B3BC-B500DDEC7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086254-6F89-4AE6-9948-08FDA519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6" y="61858"/>
            <a:ext cx="11850094" cy="701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x-none" sz="2800" dirty="0"/>
              <a:t>Территориальная диагностика: гинекологи-акушеры</a:t>
            </a:r>
            <a:endParaRPr lang="en-US" sz="28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xmlns="" id="{4344E6CF-FEAF-43AB-AA02-C489CFDFD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94128" y="904615"/>
            <a:ext cx="9197351" cy="51505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7C34054-98F8-4229-885E-04C525969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1F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2AAB964-B835-4B93-A1F3-4A30D1F38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E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C1A2FD9-B420-49C8-BC6D-16A53A35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FA26B84-2C1D-4FC8-82D7-973272362BAC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DC2898E-C45D-474B-82E2-A230D7255B36}"/>
              </a:ext>
            </a:extLst>
          </p:cNvPr>
          <p:cNvSpPr txBox="1"/>
          <p:nvPr/>
        </p:nvSpPr>
        <p:spPr>
          <a:xfrm>
            <a:off x="2401363" y="3264428"/>
            <a:ext cx="29922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Гинекологи-акушеры в расчете на 10 000 женщин от 15 до 45 лет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51495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383</Words>
  <Application>Microsoft Office PowerPoint</Application>
  <PresentationFormat>Произвольный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Rétrospective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Родильные дома: доступ к оказанию медицинских услуг</vt:lpstr>
      <vt:lpstr> Родильные дома: количество рождений из расчета на один родильный дом</vt:lpstr>
      <vt:lpstr>Анализ территориальной активности 368 территорий фактического потребления медицинских услуг родильных домов во Франции</vt:lpstr>
      <vt:lpstr>Анализ территориальной активности 368 территорий фактического потребления медицинских услуг родильных домов во Франции</vt:lpstr>
      <vt:lpstr>Территориальная диагностика: гинекологи-акушеры</vt:lpstr>
      <vt:lpstr>Территориальная диагностика: количество рождений, приходящихся на одного врача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Katsiaryna KANANOVICH</dc:creator>
  <cp:lastModifiedBy>ЮрьеваЕА</cp:lastModifiedBy>
  <cp:revision>5</cp:revision>
  <dcterms:created xsi:type="dcterms:W3CDTF">2020-12-03T15:25:39Z</dcterms:created>
  <dcterms:modified xsi:type="dcterms:W3CDTF">2020-12-04T02:12:16Z</dcterms:modified>
</cp:coreProperties>
</file>