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4"/>
  </p:notesMasterIdLst>
  <p:sldIdLst>
    <p:sldId id="293" r:id="rId3"/>
    <p:sldId id="272" r:id="rId4"/>
    <p:sldId id="273" r:id="rId5"/>
    <p:sldId id="256" r:id="rId6"/>
    <p:sldId id="294" r:id="rId7"/>
    <p:sldId id="265" r:id="rId8"/>
    <p:sldId id="308" r:id="rId9"/>
    <p:sldId id="309" r:id="rId10"/>
    <p:sldId id="289" r:id="rId11"/>
    <p:sldId id="290" r:id="rId12"/>
    <p:sldId id="291" r:id="rId13"/>
    <p:sldId id="269" r:id="rId14"/>
    <p:sldId id="275" r:id="rId15"/>
    <p:sldId id="261" r:id="rId16"/>
    <p:sldId id="310" r:id="rId17"/>
    <p:sldId id="267" r:id="rId18"/>
    <p:sldId id="303" r:id="rId19"/>
    <p:sldId id="304" r:id="rId20"/>
    <p:sldId id="305" r:id="rId21"/>
    <p:sldId id="306" r:id="rId22"/>
    <p:sldId id="278" r:id="rId23"/>
    <p:sldId id="271" r:id="rId24"/>
    <p:sldId id="285" r:id="rId25"/>
    <p:sldId id="286" r:id="rId26"/>
    <p:sldId id="287" r:id="rId27"/>
    <p:sldId id="292" r:id="rId28"/>
    <p:sldId id="288" r:id="rId29"/>
    <p:sldId id="302" r:id="rId30"/>
    <p:sldId id="298" r:id="rId31"/>
    <p:sldId id="301" r:id="rId32"/>
    <p:sldId id="280" r:id="rId33"/>
    <p:sldId id="268" r:id="rId34"/>
    <p:sldId id="311" r:id="rId35"/>
    <p:sldId id="313" r:id="rId36"/>
    <p:sldId id="296" r:id="rId37"/>
    <p:sldId id="314" r:id="rId38"/>
    <p:sldId id="282" r:id="rId39"/>
    <p:sldId id="316" r:id="rId40"/>
    <p:sldId id="317" r:id="rId41"/>
    <p:sldId id="258" r:id="rId42"/>
    <p:sldId id="281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8512" autoAdjust="0"/>
  </p:normalViewPr>
  <p:slideViewPr>
    <p:cSldViewPr snapToGrid="0">
      <p:cViewPr varScale="1">
        <p:scale>
          <a:sx n="79" d="100"/>
          <a:sy n="79" d="100"/>
        </p:scale>
        <p:origin x="-175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747755-49BA-4092-AF5D-533EE77B2421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6B975-2D2F-4471-9B69-7F1861ED58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335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3B19618-EF2D-4F0A-9C20-177A08846D6E}" type="slidenum">
              <a:rPr lang="ru-RU" altLang="ru-RU" smtClean="0">
                <a:solidFill>
                  <a:prstClr val="black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</a:t>
            </a:fld>
            <a:endParaRPr lang="ru-RU" altLang="ru-RU" smtClean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22035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зависимости от преобладания отдельных клинических признаков выделено три основных типа острого милиарного туберкулеза: ТИФОИДНУЮ, ЛЕГОЧНУЮ И МЕНИНГИАЛЬНУЮ.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6B975-2D2F-4471-9B69-7F1861ED583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5245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ТИФОИДНАЯ ФОРМА.</a:t>
            </a:r>
          </a:p>
          <a:p>
            <a:r>
              <a:rPr lang="ru-RU" dirty="0" smtClean="0"/>
              <a:t>	Настоящего инкубационного периода при милиарном туберкулезе не бывает. В большинстве случаев больной заболевает неожиданно, температура тела поднимается до высоких цифр с резко выраженными явления общей интоксикации.</a:t>
            </a:r>
          </a:p>
          <a:p>
            <a:r>
              <a:rPr lang="ru-RU" dirty="0" smtClean="0"/>
              <a:t>Течение заболевания очень напоминает картину брюшного тифа с преобладающими явлениями общей интоксикации. Поэтому больные часто госпитализируются в инфекционные отделения.</a:t>
            </a:r>
          </a:p>
          <a:p>
            <a:r>
              <a:rPr lang="ru-RU" dirty="0" smtClean="0"/>
              <a:t>Это сходство с брюшным тифом особенно велико в начале заболевания, но в дальнейшем постепенно начинают обнаруживаться отклонения, не свойственные брюшному тифу. </a:t>
            </a:r>
          </a:p>
          <a:p>
            <a:r>
              <a:rPr lang="ru-RU" dirty="0" smtClean="0"/>
              <a:t>	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6B975-2D2F-4471-9B69-7F1861ED5833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028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Первое, температура поднимается не постепенно, как при тифе, а быстро, и в течение 1-2 дней достигает 38-40. Вначале она может носить постоянный характер, как и при тифе, но скоро становится неправильной, отмечаются значительные, не свойственные брюшному тифу колебания. Очень скоро наступает помутнение сознания. Пульс мягкий, малый, учащенный. Тахикардия нередко доходит до 120-150 в 1 минуту; свойственная тифу относительная брадикардия здесь почти не наблюдается. Со стороны внутренних органов особых отклонений от нормы не отмечается. В клиническом анализе крови характерных изменений не выявляется.</a:t>
            </a:r>
          </a:p>
          <a:p>
            <a:r>
              <a:rPr lang="ru-RU" dirty="0" smtClean="0"/>
              <a:t>Почти постоянным симптомом является относительная </a:t>
            </a:r>
            <a:r>
              <a:rPr lang="ru-RU" dirty="0" err="1" smtClean="0"/>
              <a:t>лимфопения</a:t>
            </a:r>
            <a:r>
              <a:rPr lang="ru-RU" dirty="0" smtClean="0"/>
              <a:t> (при тифе чаще лимфоцитоз). СОЭ часто ускорено, но нередко в норме. К концу заболевания часто наблюдается анемия.</a:t>
            </a:r>
          </a:p>
          <a:p>
            <a:r>
              <a:rPr lang="ru-RU" dirty="0" smtClean="0"/>
              <a:t>	На второй неделе заболевания, наряду с общими тяжелыми изменениями, обнаруживаются и симптомы, связанные с высыпанием бугорков в легких и мозговых оболочках.</a:t>
            </a:r>
          </a:p>
          <a:p>
            <a:r>
              <a:rPr lang="ru-RU" dirty="0" smtClean="0"/>
              <a:t>	Появляется одышка до 40-60 в 1 минуту. В легких </a:t>
            </a:r>
            <a:r>
              <a:rPr lang="ru-RU" dirty="0" err="1" smtClean="0"/>
              <a:t>аускультативно</a:t>
            </a:r>
            <a:r>
              <a:rPr lang="ru-RU" dirty="0" smtClean="0"/>
              <a:t> при тифоидной форме особых отклонений, кроме жесткого дыхания, не отмечается. Со стороны сердца обнаруживаются обычные явления, наблюдаемые при тяжелых инфекциях.</a:t>
            </a:r>
          </a:p>
          <a:p>
            <a:r>
              <a:rPr lang="ru-RU" dirty="0" smtClean="0"/>
              <a:t>	Смерть наступает через 3-4 недели после начала заболевания, и если не произведено рентгенологическое исследование, то заболевание чаще трактуется как брюшной тиф, и часто диагностируется на вскрытии.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6B975-2D2F-4471-9B69-7F1861ED583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832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ЛЕГОЧНАЯ ФОРМА.</a:t>
            </a:r>
          </a:p>
          <a:p>
            <a:r>
              <a:rPr lang="ru-RU" dirty="0" smtClean="0"/>
              <a:t>При этой форме доминируют явления со стороны легких. Температура высокая, как и при тифоидной форме. Одним из самых постоянных симптомов является одышка – до 50-70 в минуту, которая преобладает во всей клинической картине. Так же характерным считается сухой, упорный, надсадный кашель.</a:t>
            </a:r>
          </a:p>
          <a:p>
            <a:r>
              <a:rPr lang="ru-RU" dirty="0" smtClean="0"/>
              <a:t>Объективные изменения в легких вначале могут отсутствовать. Это несоответствие между тяжелой одышкой и отсутствием </a:t>
            </a:r>
            <a:r>
              <a:rPr lang="ru-RU" dirty="0" err="1" smtClean="0"/>
              <a:t>аускультативных</a:t>
            </a:r>
            <a:r>
              <a:rPr lang="ru-RU" dirty="0" smtClean="0"/>
              <a:t> данных всегда должно вызвать подозрение на милиарный туберкулез.</a:t>
            </a:r>
          </a:p>
          <a:p>
            <a:r>
              <a:rPr lang="ru-RU" dirty="0" smtClean="0"/>
              <a:t>В дальнейшем начинают выслушиваться в большом количестве мелкие влажные </a:t>
            </a:r>
            <a:r>
              <a:rPr lang="ru-RU" dirty="0" err="1" smtClean="0"/>
              <a:t>субкрепитирующие</a:t>
            </a:r>
            <a:r>
              <a:rPr lang="ru-RU" dirty="0" smtClean="0"/>
              <a:t> хрипы.</a:t>
            </a:r>
          </a:p>
          <a:p>
            <a:r>
              <a:rPr lang="ru-RU" dirty="0" smtClean="0"/>
              <a:t>Наличие мокроты не характерно. Туберкулезные палочки в мокроте не обнаруживаются почти никогда.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6B975-2D2F-4471-9B69-7F1861ED5833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1312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РЕНТГЕНДИАГНОСИКА. Рентгенологическая картина острого милиарного туберкулеза чрезвычайно характерна, однако неодинакова в различных фазах заболевания. </a:t>
            </a:r>
          </a:p>
          <a:p>
            <a:r>
              <a:rPr lang="ru-RU" dirty="0" smtClean="0"/>
              <a:t>	В ранних фазах развития острого милиарного туберкулеза на рентгенограммах отмечается усиление легочного рисунка, имеющего сетчатый вид.</a:t>
            </a:r>
          </a:p>
          <a:p>
            <a:r>
              <a:rPr lang="ru-RU" dirty="0" smtClean="0"/>
              <a:t>	Рентгенологическая картина характерная для данного милиарного туберкулеза появляется только на второй-третьей неделе после первых клинических проявлений заболевания. Она характеризуется густой монотонной, однотипной диссеминацией в виде мелких мягких очагов в обеих легких. Густота и интенсивность очаговых теней обычно значительнее в средних и нижних отделах, чем в верхней части легких.</a:t>
            </a:r>
          </a:p>
          <a:p>
            <a:r>
              <a:rPr lang="ru-RU" dirty="0" smtClean="0"/>
              <a:t>Рентгенологическое обследование сразу облегчает диагноз.</a:t>
            </a:r>
          </a:p>
          <a:p>
            <a:r>
              <a:rPr lang="ru-RU" dirty="0" smtClean="0"/>
              <a:t>Туберкулиновые реакции при милиарном туберкулезе в начале заболевания отрицательные и могут стать положительными через 1,5-2 месяца, если больного начинают лечить специфическими средствами.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6B975-2D2F-4471-9B69-7F1861ED5833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4546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МЕНИНГИАЛЬНАЯ ФОРМА.</a:t>
            </a:r>
          </a:p>
          <a:p>
            <a:r>
              <a:rPr lang="ru-RU" dirty="0" smtClean="0"/>
              <a:t>	Раньше эта форма чаще всего встречалась у детей и, как правило, в возрасте до 6 лет. Но в последнее время, в связи с распространением ВИЧ инфекции у этой категории больных туберкулезный процесс нередко осложняется туберкулезом ЦНС.</a:t>
            </a:r>
          </a:p>
          <a:p>
            <a:r>
              <a:rPr lang="ru-RU" dirty="0" smtClean="0"/>
              <a:t>	ТУБЕРКУЛЕЗНЫЙ МЕНИНГИТ это туберкулезное воспаление мозговых оболочек, характеризующееся множественным высыпанием милиарных бугорков на мягких мозговых оболочках и появлением серозно-фибринозного экссудата в </a:t>
            </a:r>
            <a:r>
              <a:rPr lang="ru-RU" dirty="0" err="1" smtClean="0"/>
              <a:t>подпаутинном</a:t>
            </a:r>
            <a:r>
              <a:rPr lang="ru-RU" dirty="0" smtClean="0"/>
              <a:t> пространстве.</a:t>
            </a:r>
          </a:p>
          <a:p>
            <a:r>
              <a:rPr lang="ru-RU" dirty="0" smtClean="0"/>
              <a:t>	Развитие туберкулезного менингита подчиняется общим закономерностям, которые присущи туберкулезному воспалению в любом органе. Заболевание обычно начинается с неспецифического воспаления, которое в дальнейшем (через 10-14 дней) переходит в специфическое. Вначале развивается экссудативная фаза воспаления, а затем уже и альтеративно-продуктивная с формированием </a:t>
            </a:r>
            <a:r>
              <a:rPr lang="ru-RU" dirty="0" err="1" smtClean="0"/>
              <a:t>казеоза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В течении туберкулёзного менингита выделяют три периода: первый· ПРОДРОМАЛЬНЫЙ; </a:t>
            </a:r>
          </a:p>
          <a:p>
            <a:r>
              <a:rPr lang="ru-RU" dirty="0" smtClean="0"/>
              <a:t> второй РАЗДРАЖЕНИЯ ЦНС; · и третий ПАРЕЗОВ И ПАРАЛИЧЕЙ.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6B975-2D2F-4471-9B69-7F1861ED5833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5358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А) ПРОДРОМАЛЬНЫЙ ПЕРИОД может длиться от 1 до 4-х недель. Острое и подострое начало отмечается у трети больных.</a:t>
            </a:r>
          </a:p>
          <a:p>
            <a:r>
              <a:rPr lang="ru-RU" dirty="0" smtClean="0"/>
              <a:t>	В этом периоде преобладают нарушения преимущественно психического характера - непостоянная головная боль, усиливающаяся при ярком свете и шуме; </a:t>
            </a:r>
            <a:r>
              <a:rPr lang="ru-RU" dirty="0" err="1" smtClean="0"/>
              <a:t>гиперакузия</a:t>
            </a:r>
            <a:r>
              <a:rPr lang="ru-RU" dirty="0" smtClean="0"/>
              <a:t> (непереносимость шума, громких звуков), светобоязнь (фотофобия), из-за которой больной лежит с закрытыми глазами, раздражительность, плаксивость, апатия.	Постепенно нарастают симптомы интоксикации: субфебрильная температура, общее недомогание, потеря аппетита, повышенная утомляемость.  Постановка диагноза в этот период крайне затруднена.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6B975-2D2F-4471-9B69-7F1861ED5833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4296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Б) ПЕРИОД РАЗДРАЖЕНИЯ ЦЕНТРАЛЬНОЙ НЕРВНОЙ СИСТЕМЫ (8-14 день).</a:t>
            </a:r>
          </a:p>
          <a:p>
            <a:r>
              <a:rPr lang="ru-RU" dirty="0" smtClean="0"/>
              <a:t>Характеризуется: резким усилением клинической и неврологической симптоматики: а именно - </a:t>
            </a:r>
          </a:p>
          <a:p>
            <a:r>
              <a:rPr lang="ru-RU" dirty="0" smtClean="0"/>
              <a:t> - нарастает интенсивность головной боли, которая становится постоянной и локализуется преимущественно в лобной и затылочной областях; усиливается светобоязнь; непереносимость шума; появляется гиперестезия кожи;</a:t>
            </a:r>
          </a:p>
          <a:p>
            <a:r>
              <a:rPr lang="ru-RU" dirty="0" smtClean="0"/>
              <a:t>- внезапно появляется рвота при перемене положения тела, так называемая «</a:t>
            </a:r>
            <a:r>
              <a:rPr lang="ru-RU" dirty="0" err="1" smtClean="0"/>
              <a:t>фонтановидная</a:t>
            </a:r>
            <a:r>
              <a:rPr lang="ru-RU" dirty="0" smtClean="0"/>
              <a:t> рвота»;</a:t>
            </a:r>
          </a:p>
          <a:p>
            <a:r>
              <a:rPr lang="ru-RU" dirty="0" smtClean="0"/>
              <a:t>нарастают симптомы интоксикации: усиливается лихорадка, развивается анорексия, общая слабость.</a:t>
            </a:r>
          </a:p>
          <a:p>
            <a:r>
              <a:rPr lang="ru-RU" dirty="0" smtClean="0"/>
              <a:t>- в конце недели болезни появляются не резко выраженные положительные </a:t>
            </a:r>
            <a:r>
              <a:rPr lang="ru-RU" dirty="0" err="1" smtClean="0"/>
              <a:t>менингиальные</a:t>
            </a:r>
            <a:r>
              <a:rPr lang="ru-RU" dirty="0" smtClean="0"/>
              <a:t> симптомы – ригидность затылочных мышц, симптомы </a:t>
            </a:r>
            <a:r>
              <a:rPr lang="ru-RU" dirty="0" err="1" smtClean="0"/>
              <a:t>Кернига</a:t>
            </a:r>
            <a:r>
              <a:rPr lang="ru-RU" dirty="0" smtClean="0"/>
              <a:t> и </a:t>
            </a:r>
            <a:r>
              <a:rPr lang="ru-RU" dirty="0" err="1" smtClean="0"/>
              <a:t>Брудзинского</a:t>
            </a:r>
            <a:r>
              <a:rPr lang="ru-RU" dirty="0" smtClean="0"/>
              <a:t>.</a:t>
            </a:r>
          </a:p>
          <a:p>
            <a:r>
              <a:rPr lang="ru-RU" dirty="0" smtClean="0"/>
              <a:t>Появляются симптомы повреждения черепно-мозговых нервов. </a:t>
            </a:r>
          </a:p>
          <a:p>
            <a:r>
              <a:rPr lang="ru-RU" dirty="0" smtClean="0"/>
              <a:t>Интенсивность </a:t>
            </a:r>
            <a:r>
              <a:rPr lang="ru-RU" dirty="0" err="1" smtClean="0"/>
              <a:t>менингиальных</a:t>
            </a:r>
            <a:r>
              <a:rPr lang="ru-RU" dirty="0" smtClean="0"/>
              <a:t> симптомов постепенно нарастает и к середине второй недели болезни больной лежит с запрокинутой назад головой в позе «взведенного курка» или «легавой собаки».(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6B975-2D2F-4471-9B69-7F1861ED5833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8750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Б) ТЕРМИНАЛЬНЫЙ ПЕРИОД туберкулезного менингита (21-24 день болезни).</a:t>
            </a:r>
          </a:p>
          <a:p>
            <a:r>
              <a:rPr lang="ru-RU" dirty="0" smtClean="0"/>
              <a:t>В этот период характерно преобладание признаков </a:t>
            </a:r>
            <a:r>
              <a:rPr lang="ru-RU" dirty="0" err="1" smtClean="0"/>
              <a:t>менингоэнцефалита</a:t>
            </a:r>
            <a:r>
              <a:rPr lang="ru-RU" dirty="0" smtClean="0"/>
              <a:t>:</a:t>
            </a:r>
          </a:p>
          <a:p>
            <a:r>
              <a:rPr lang="ru-RU" dirty="0" smtClean="0"/>
              <a:t>гипертермия до 41 градуса, сознание полностью утрачено, появляются судороги, тахикардия;</a:t>
            </a:r>
          </a:p>
          <a:p>
            <a:r>
              <a:rPr lang="ru-RU" dirty="0" smtClean="0"/>
              <a:t> ритм дыхания нарушен по типу </a:t>
            </a:r>
            <a:r>
              <a:rPr lang="ru-RU" dirty="0" err="1" smtClean="0"/>
              <a:t>Чейн</a:t>
            </a:r>
            <a:r>
              <a:rPr lang="ru-RU" dirty="0" smtClean="0"/>
              <a:t>-Стокса;</a:t>
            </a:r>
          </a:p>
          <a:p>
            <a:r>
              <a:rPr lang="ru-RU" dirty="0" smtClean="0"/>
              <a:t>нарастает неврологическая симптоматика: появляются параличи, парезы, обычно по центральному типу и спастического характера.</a:t>
            </a:r>
          </a:p>
          <a:p>
            <a:r>
              <a:rPr lang="ru-RU" dirty="0" smtClean="0"/>
              <a:t>	К концу болезни развивается истощение больного, появляются пролежни, как следствие нарушения трофической функции нервной системы и вслед за этим наступает летальный исход при явлениях паралича дыхательного и сосудодвигательного центров.  </a:t>
            </a:r>
          </a:p>
          <a:p>
            <a:r>
              <a:rPr lang="ru-RU" dirty="0" smtClean="0"/>
              <a:t>Диагностика туберкулезного менингита.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6B975-2D2F-4471-9B69-7F1861ED5833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4024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Решающим методом обследования при выявлении этиологии менингита является </a:t>
            </a:r>
            <a:r>
              <a:rPr lang="ru-RU" dirty="0" err="1" smtClean="0"/>
              <a:t>люмбальная</a:t>
            </a:r>
            <a:r>
              <a:rPr lang="ru-RU" dirty="0" smtClean="0"/>
              <a:t> пункция и исследование ликвора. Для проведения </a:t>
            </a:r>
            <a:r>
              <a:rPr lang="ru-RU" dirty="0" err="1" smtClean="0"/>
              <a:t>люмбальной</a:t>
            </a:r>
            <a:r>
              <a:rPr lang="ru-RU" dirty="0" smtClean="0"/>
              <a:t> пункции необходимо 3 сухих пробирки. I пробирка в клиническую лабораторию, II пробирка – в биохимическую лабораторию III пробирка – для получения фибриновой плёнки. Обязательно исследование ликвора на МБТ всеми методами.</a:t>
            </a:r>
          </a:p>
          <a:p>
            <a:r>
              <a:rPr lang="ru-RU" dirty="0" smtClean="0"/>
              <a:t>Для туберкулезного менингита характерна следующая ЛИКВОРОГРАММА:</a:t>
            </a:r>
          </a:p>
          <a:p>
            <a:r>
              <a:rPr lang="ru-RU" dirty="0" smtClean="0"/>
              <a:t>Давление спинномозговой жидкости - повышено (300-400 мм </a:t>
            </a:r>
            <a:r>
              <a:rPr lang="ru-RU" dirty="0" err="1" smtClean="0"/>
              <a:t>вод.ст</a:t>
            </a:r>
            <a:r>
              <a:rPr lang="ru-RU" dirty="0" smtClean="0"/>
              <a:t>., норма 50 - 150);</a:t>
            </a:r>
          </a:p>
          <a:p>
            <a:r>
              <a:rPr lang="ru-RU" dirty="0" smtClean="0"/>
              <a:t>Цвет- ликвор прозрачный, бесцветный или слегка желтоватый, опалесцирующий.</a:t>
            </a:r>
          </a:p>
          <a:p>
            <a:r>
              <a:rPr lang="ru-RU" dirty="0" smtClean="0"/>
              <a:t>Белок - повышение уровня (норма – 0,15-0,33 г/л)</a:t>
            </a:r>
          </a:p>
          <a:p>
            <a:r>
              <a:rPr lang="ru-RU" dirty="0" err="1" smtClean="0"/>
              <a:t>Цитоз</a:t>
            </a:r>
            <a:r>
              <a:rPr lang="ru-RU" dirty="0" smtClean="0"/>
              <a:t> - 100-600 в 1 </a:t>
            </a:r>
            <a:r>
              <a:rPr lang="ru-RU" dirty="0" err="1" smtClean="0"/>
              <a:t>мкл</a:t>
            </a:r>
            <a:r>
              <a:rPr lang="ru-RU" dirty="0" smtClean="0"/>
              <a:t> (норма – до 6 клеток в 1 </a:t>
            </a:r>
            <a:r>
              <a:rPr lang="ru-RU" dirty="0" err="1" smtClean="0"/>
              <a:t>мкл</a:t>
            </a:r>
            <a:r>
              <a:rPr lang="ru-RU" dirty="0" smtClean="0"/>
              <a:t>), </a:t>
            </a:r>
            <a:r>
              <a:rPr lang="ru-RU" dirty="0" err="1" smtClean="0"/>
              <a:t>плеоцитоз</a:t>
            </a:r>
            <a:r>
              <a:rPr lang="ru-RU" dirty="0" smtClean="0"/>
              <a:t> </a:t>
            </a:r>
            <a:r>
              <a:rPr lang="ru-RU" dirty="0" err="1" smtClean="0"/>
              <a:t>лимфоцитарный</a:t>
            </a:r>
            <a:endParaRPr lang="ru-RU" dirty="0" smtClean="0"/>
          </a:p>
          <a:p>
            <a:r>
              <a:rPr lang="ru-RU" dirty="0" smtClean="0"/>
              <a:t>(в начале заболевания смешанный – </a:t>
            </a:r>
            <a:r>
              <a:rPr lang="ru-RU" dirty="0" err="1" smtClean="0"/>
              <a:t>нейтрофильно-лимфоцитарный</a:t>
            </a:r>
            <a:r>
              <a:rPr lang="ru-RU" dirty="0" smtClean="0"/>
              <a:t>)</a:t>
            </a:r>
          </a:p>
          <a:p>
            <a:r>
              <a:rPr lang="ru-RU" dirty="0" smtClean="0"/>
              <a:t>Хлориды – снижение уровня (норма – 120-130 </a:t>
            </a:r>
            <a:r>
              <a:rPr lang="ru-RU" dirty="0" err="1" smtClean="0"/>
              <a:t>ммоль</a:t>
            </a:r>
            <a:r>
              <a:rPr lang="ru-RU" dirty="0" smtClean="0"/>
              <a:t>/л)</a:t>
            </a:r>
          </a:p>
          <a:p>
            <a:r>
              <a:rPr lang="ru-RU" dirty="0" smtClean="0"/>
              <a:t>Сахар – снижение уровня (норма – 2,5-3,5 </a:t>
            </a:r>
            <a:r>
              <a:rPr lang="ru-RU" dirty="0" err="1" smtClean="0"/>
              <a:t>ммоль</a:t>
            </a:r>
            <a:r>
              <a:rPr lang="ru-RU" dirty="0" smtClean="0"/>
              <a:t>/л) одновременно с сахаром ликвора исследовать сахар крови, так как в норме сахар ликвора в два раза ниже сахара крови.</a:t>
            </a:r>
          </a:p>
          <a:p>
            <a:r>
              <a:rPr lang="ru-RU" dirty="0" smtClean="0"/>
              <a:t>Выпадение паутинообразной пленки – «сеточка» (через 12-24 часа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6B975-2D2F-4471-9B69-7F1861ED5833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278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Гематогенная форма прогрессирования (или генерализации) при первичном туберкулезе развивается в связи с ранним попаданием микобактерий в кровь из первичного аффекта или из казеозно-измененных лимфатических узлов.</a:t>
            </a:r>
          </a:p>
          <a:p>
            <a:r>
              <a:rPr lang="ru-RU" dirty="0" smtClean="0"/>
              <a:t>	В результате этого микобактерии оседают в различных органах и вызывают образование в них бугорков размером от милиарных (просовидных) до крупных очагов величиной с горошину и более.</a:t>
            </a:r>
          </a:p>
          <a:p>
            <a:r>
              <a:rPr lang="ru-RU" dirty="0" smtClean="0"/>
              <a:t>	В связи с этим различают </a:t>
            </a:r>
            <a:r>
              <a:rPr lang="ru-RU" dirty="0" err="1" smtClean="0"/>
              <a:t>миллиарную</a:t>
            </a:r>
            <a:r>
              <a:rPr lang="ru-RU" dirty="0" smtClean="0"/>
              <a:t> и крупноочаговую формы гематогенной генерализации.</a:t>
            </a:r>
          </a:p>
          <a:p>
            <a:r>
              <a:rPr lang="ru-RU" dirty="0" smtClean="0"/>
              <a:t>	Наряду с общей крупноочаговой гематогенной генерализацией процесса существует и ограниченная, когда крупные очаги появляются только в отдельных органах или даже в одном органе.</a:t>
            </a:r>
          </a:p>
          <a:p>
            <a:r>
              <a:rPr lang="ru-RU" dirty="0" smtClean="0"/>
              <a:t>Такие ранние гематогенные метастазы в первый, второй сегменты легких носят название очагов Симона.</a:t>
            </a:r>
          </a:p>
          <a:p>
            <a:r>
              <a:rPr lang="ru-RU" dirty="0" smtClean="0"/>
              <a:t>Очаги Симона заслуживают большого внимания, потому что во многих случаях они являются источником развития </a:t>
            </a:r>
            <a:r>
              <a:rPr lang="ru-RU" dirty="0" err="1" smtClean="0"/>
              <a:t>послепервичных</a:t>
            </a:r>
            <a:r>
              <a:rPr lang="ru-RU" dirty="0" smtClean="0"/>
              <a:t> или вторичных форм туберкулеза.</a:t>
            </a:r>
          </a:p>
          <a:p>
            <a:r>
              <a:rPr lang="ru-RU" dirty="0" smtClean="0"/>
              <a:t>Следующим видом генерализации первичного туберкулеза является ЛИМФОЖЕЛЕЗИСТАЯ, которая характеризуется распространением туберкулезной инфекции по цепи лимфатических узлов, начиная от бронхопульмональных до шейных в одном направлении и внутрибрюшных в другом.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6B975-2D2F-4471-9B69-7F1861ED583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8731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Таким образом характерными изменениями в спинномозговой жидкости при туберкулезном менингите являются: выраженный </a:t>
            </a:r>
            <a:r>
              <a:rPr lang="ru-RU" dirty="0" err="1" smtClean="0"/>
              <a:t>цитоз</a:t>
            </a:r>
            <a:r>
              <a:rPr lang="ru-RU" dirty="0" smtClean="0"/>
              <a:t>, увеличение содержания белка, снижение уровня глюкозы и хлоридов, образование фибринозной пленки.</a:t>
            </a:r>
          </a:p>
          <a:p>
            <a:r>
              <a:rPr lang="ru-RU" dirty="0" smtClean="0"/>
              <a:t>	Абсолютным диагностическим критерием является обнаружение МБТ в спинномозговой жидкости, которые выявляются не более чем в 20% случаев. По последним данным молекулярно-генетическими методами (методом ПЦР)</a:t>
            </a:r>
            <a:r>
              <a:rPr lang="ru-RU" baseline="0" dirty="0" smtClean="0"/>
              <a:t> г</a:t>
            </a:r>
            <a:r>
              <a:rPr lang="ru-RU" dirty="0" smtClean="0"/>
              <a:t>енетические маркеры МБТ в спинномозговой жидкости при туберкулезном менингите выявляются почти у 70% больных.</a:t>
            </a:r>
          </a:p>
          <a:p>
            <a:r>
              <a:rPr lang="ru-RU" dirty="0" smtClean="0"/>
              <a:t>При отсутствии лечения туберкулезного менингита смерть  наступает в течении 2-3 недель от начала заболевания. В </a:t>
            </a:r>
            <a:r>
              <a:rPr lang="ru-RU" dirty="0" err="1" smtClean="0"/>
              <a:t>доантибактериальную</a:t>
            </a:r>
            <a:r>
              <a:rPr lang="ru-RU" dirty="0" smtClean="0"/>
              <a:t> эру летальность была 100%.</a:t>
            </a:r>
          </a:p>
          <a:p>
            <a:r>
              <a:rPr lang="ru-RU" dirty="0" smtClean="0"/>
              <a:t>	В настоящее время при своевременной диагностике –не позднее 10 дня заболевания – прогноз заболевания благоприятный.</a:t>
            </a:r>
          </a:p>
          <a:p>
            <a:r>
              <a:rPr lang="ru-RU" dirty="0" smtClean="0"/>
              <a:t>	При поздней диагностике, а следовательно, несвоевременном начале лечения (позднее 10 дня заболевания) шансы на благоприятный исход резко уменьшаются и заболевание часто приводит к летальному исходу.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6B975-2D2F-4471-9B69-7F1861ED5833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4396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ПОДОСТРЫЙ ГЕМАТОГЕННО-ДИССЕМИНИРОВАННЫЙ ТУБЕРКУЛЕЗ ЛЕГКИХ.</a:t>
            </a:r>
          </a:p>
          <a:p>
            <a:r>
              <a:rPr lang="ru-RU" dirty="0" smtClean="0"/>
              <a:t>Подострый гематогенно-диссеминированный туберкулез легких протекает многообразно.</a:t>
            </a:r>
          </a:p>
          <a:p>
            <a:r>
              <a:rPr lang="ru-RU" dirty="0" smtClean="0"/>
              <a:t>	У одних больных после некоторого периода общего недомогания повышается температура тела, и появляются функциональные расстройства, напоминающие картину общего инфекционного заболевания.</a:t>
            </a:r>
          </a:p>
          <a:p>
            <a:r>
              <a:rPr lang="ru-RU" dirty="0" smtClean="0"/>
              <a:t>	У других процесс на первых порах протекает под маской гриппа, очаговой пневмонии или затянувшегося бронхита. В отдельных случаях заболевание проявляется кровохарканьем.</a:t>
            </a:r>
          </a:p>
          <a:p>
            <a:r>
              <a:rPr lang="ru-RU" dirty="0" smtClean="0"/>
              <a:t>	Очень часто поводом для обращения больного к врачу служат различные симптомы, характерные для внелегочной локализации процесса, например боль при глотании, охриплость голоса, в результате распространения туберкулезного процесса на верхние дыхательные пути.</a:t>
            </a:r>
          </a:p>
          <a:p>
            <a:r>
              <a:rPr lang="ru-RU" dirty="0" smtClean="0"/>
              <a:t>	Очень часто предвестником или спутником гематогенно-диссеминированного туберкулеза легких бывает экссудативный плеврит.</a:t>
            </a:r>
          </a:p>
          <a:p>
            <a:r>
              <a:rPr lang="ru-RU" dirty="0" smtClean="0"/>
              <a:t>	Возможно и </a:t>
            </a:r>
            <a:r>
              <a:rPr lang="ru-RU" dirty="0" err="1" smtClean="0"/>
              <a:t>безсимптомное</a:t>
            </a:r>
            <a:r>
              <a:rPr lang="ru-RU" dirty="0" smtClean="0"/>
              <a:t> течение процесса, тогда заболевание выявляется при профилактических осмотрах.</a:t>
            </a:r>
          </a:p>
          <a:p>
            <a:r>
              <a:rPr lang="ru-RU" dirty="0" smtClean="0"/>
              <a:t>	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6B975-2D2F-4471-9B69-7F1861ED5833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065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 всем разнообразии клинических проявлений подострого гематогенно-диссеминированного туберкула легких обращает на себя внимание относительно удовлетворительное общее состояние больных.</a:t>
            </a:r>
          </a:p>
          <a:p>
            <a:r>
              <a:rPr lang="ru-RU" dirty="0" smtClean="0"/>
              <a:t>	Они в начале заболевания сравнительно легко переносят симптомы туберкулезной интоксикации.</a:t>
            </a:r>
          </a:p>
          <a:p>
            <a:r>
              <a:rPr lang="ru-RU" dirty="0" smtClean="0"/>
              <a:t>Клинически у них отмечается нерезкий кашель с выделением небольшого количества </a:t>
            </a:r>
            <a:r>
              <a:rPr lang="ru-RU" dirty="0" err="1" smtClean="0"/>
              <a:t>слизисто</a:t>
            </a:r>
            <a:r>
              <a:rPr lang="ru-RU" dirty="0" smtClean="0"/>
              <a:t>-гнойной мокроты, в которой только в части случае обнаруживаются туберкулезные микобактерии.</a:t>
            </a:r>
          </a:p>
          <a:p>
            <a:r>
              <a:rPr lang="ru-RU" dirty="0" smtClean="0"/>
              <a:t>	Не смотря на распространенные очаговые изменения в легких, в начальной фазе болезни отмечается только незначительные </a:t>
            </a:r>
            <a:r>
              <a:rPr lang="ru-RU" dirty="0" err="1" smtClean="0"/>
              <a:t>физикальные</a:t>
            </a:r>
            <a:r>
              <a:rPr lang="ru-RU" dirty="0" smtClean="0"/>
              <a:t> изменения (много видим, мало </a:t>
            </a:r>
            <a:r>
              <a:rPr lang="ru-RU" dirty="0" err="1" smtClean="0"/>
              <a:t>слышым</a:t>
            </a:r>
            <a:r>
              <a:rPr lang="ru-RU" dirty="0" smtClean="0"/>
              <a:t>). </a:t>
            </a:r>
          </a:p>
          <a:p>
            <a:r>
              <a:rPr lang="ru-RU" dirty="0" smtClean="0"/>
              <a:t>Такая клиническая картина характерна для мелкоочагового подострого гематогенно-диссеминированного туберкула легких.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6B975-2D2F-4471-9B69-7F1861ED5833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3947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 возникновении крупноочаговой формы </a:t>
            </a:r>
            <a:r>
              <a:rPr lang="ru-RU" dirty="0" err="1" smtClean="0"/>
              <a:t>геметогенно</a:t>
            </a:r>
            <a:r>
              <a:rPr lang="ru-RU" dirty="0" smtClean="0"/>
              <a:t>-диссеминированного туберкулеза состояние больных значительно ухудшается, а интенсивность обнаруживаемых у них изменений нарастает.</a:t>
            </a:r>
          </a:p>
          <a:p>
            <a:r>
              <a:rPr lang="ru-RU" dirty="0" smtClean="0"/>
              <a:t>Эта форма образуется в результате слияния мелких очагов между собой за счет прогрессирования процесса.</a:t>
            </a:r>
          </a:p>
          <a:p>
            <a:r>
              <a:rPr lang="ru-RU" dirty="0" smtClean="0"/>
              <a:t>	В этих случаях интоксикация становится более выраженной и длительной, увеличивается количество выделяемой мокроты, в которой, как правило, находят микобактерии туберкулеза.</a:t>
            </a:r>
          </a:p>
          <a:p>
            <a:r>
              <a:rPr lang="ru-RU" dirty="0" smtClean="0"/>
              <a:t>На значительном протяжении легких </a:t>
            </a:r>
            <a:r>
              <a:rPr lang="ru-RU" dirty="0" err="1" smtClean="0"/>
              <a:t>выслушываются</a:t>
            </a:r>
            <a:r>
              <a:rPr lang="ru-RU" dirty="0" smtClean="0"/>
              <a:t> мелко- и </a:t>
            </a:r>
            <a:r>
              <a:rPr lang="ru-RU" dirty="0" err="1" smtClean="0"/>
              <a:t>среднепузырчатые</a:t>
            </a:r>
            <a:r>
              <a:rPr lang="ru-RU" dirty="0" smtClean="0"/>
              <a:t> хрипы.</a:t>
            </a:r>
          </a:p>
          <a:p>
            <a:r>
              <a:rPr lang="ru-RU" dirty="0" smtClean="0"/>
              <a:t>Туберкулиновая чувствительность у части больных имеет </a:t>
            </a:r>
            <a:r>
              <a:rPr lang="ru-RU" dirty="0" err="1" smtClean="0"/>
              <a:t>гиперергический</a:t>
            </a:r>
            <a:r>
              <a:rPr lang="ru-RU" dirty="0" smtClean="0"/>
              <a:t> характер.</a:t>
            </a:r>
          </a:p>
          <a:p>
            <a:r>
              <a:rPr lang="ru-RU" dirty="0" smtClean="0"/>
              <a:t>В анализе крови определяется умеренная анемия, лейкоцитоз со сдвигом влево, </a:t>
            </a:r>
            <a:r>
              <a:rPr lang="ru-RU" dirty="0" err="1" smtClean="0"/>
              <a:t>моноцитоз</a:t>
            </a:r>
            <a:r>
              <a:rPr lang="ru-RU" dirty="0" smtClean="0"/>
              <a:t> и ускоренное СОЭ. </a:t>
            </a:r>
          </a:p>
          <a:p>
            <a:r>
              <a:rPr lang="ru-RU" dirty="0" smtClean="0"/>
              <a:t>При рентгенологическом исследовании в обоих легких, преимущественно в верхних отделах, обнаруживаются рассеянные мелкие, средние или крупные очаги, продуктивного или экссудативного характера.</a:t>
            </a:r>
          </a:p>
          <a:p>
            <a:r>
              <a:rPr lang="ru-RU" dirty="0" smtClean="0"/>
              <a:t>При слиянии очагов образуются более крупные пневмонические фокусы.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6B975-2D2F-4471-9B69-7F1861ED5833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7831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верхних отделах легких могут обнаруживаться отдельные или множественные тонкостенные, так называемые «ШТАМПОВАННЫЕ КАВЕРНЫ» различной величины.</a:t>
            </a:r>
          </a:p>
          <a:p>
            <a:r>
              <a:rPr lang="ru-RU" dirty="0" smtClean="0"/>
              <a:t>	При прогрессировании процесса нарастает тяжесть интоксикации, сливаются очаги, появляются гематогенные и </a:t>
            </a:r>
            <a:r>
              <a:rPr lang="ru-RU" dirty="0" err="1" smtClean="0"/>
              <a:t>бронхогенные</a:t>
            </a:r>
            <a:r>
              <a:rPr lang="ru-RU" dirty="0" smtClean="0"/>
              <a:t> очаги обсеменения и новые полости деструкции и может наступить гибель больного.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6B975-2D2F-4471-9B69-7F1861ED5833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3048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ХРОНИЧЕСКИЙ ГЕМАТОГЕННО-ДИССЕМИНИРОВАННЫЙ ТУБЕРКУЛЕЗ ЛЕГКИХ.</a:t>
            </a:r>
          </a:p>
          <a:p>
            <a:r>
              <a:rPr lang="ru-RU" dirty="0" smtClean="0"/>
              <a:t>	</a:t>
            </a:r>
            <a:r>
              <a:rPr lang="ru-RU" dirty="0" err="1" smtClean="0"/>
              <a:t>Патогенетически</a:t>
            </a:r>
            <a:r>
              <a:rPr lang="ru-RU" dirty="0" smtClean="0"/>
              <a:t> эта форма болезни может развиваться как исход острого или подострого процесса, а также сразу приобретать хроническое течение.</a:t>
            </a:r>
          </a:p>
          <a:p>
            <a:r>
              <a:rPr lang="ru-RU" dirty="0" smtClean="0"/>
              <a:t>	Для этой формы характерно симметричное поражение главным образом верхних отделов обоих легких.</a:t>
            </a:r>
          </a:p>
          <a:p>
            <a:r>
              <a:rPr lang="ru-RU" dirty="0" smtClean="0"/>
              <a:t>В верхних отделах легких образуются рубцы и очаги в сочетании с эмфиземой и сетчатым склерозом, причем изменения, обнаруживаемые на одной стороне, повторяются довольно точно на другой.</a:t>
            </a:r>
          </a:p>
          <a:p>
            <a:r>
              <a:rPr lang="ru-RU" dirty="0" smtClean="0"/>
              <a:t>И такое СИММЕТРИЧНОЕ, зеркальное отображение поражения обоих легких – ПЕРВЫЙ ПРИЗНАК хронического гематогенно-диссеминированного туберкулеза легких.</a:t>
            </a:r>
          </a:p>
          <a:p>
            <a:r>
              <a:rPr lang="ru-RU" dirty="0" smtClean="0"/>
              <a:t>ВТОРЫМ морфологическим признаком является преимущественное поражение КОРТИКО-ПЛЕВРАЛЬНЫХ и дорсальных отделов верхней доли легкого.</a:t>
            </a:r>
          </a:p>
          <a:p>
            <a:r>
              <a:rPr lang="ru-RU" dirty="0" smtClean="0"/>
              <a:t>ТРЕТИЙ морфологический признак – преимущественно ПРОДУКИВНЫЙ характер поражения легких.</a:t>
            </a:r>
          </a:p>
          <a:p>
            <a:r>
              <a:rPr lang="ru-RU" dirty="0" smtClean="0"/>
              <a:t>	Туберкулезные бугорки локализуются главным образом в интерстициальной </a:t>
            </a:r>
            <a:r>
              <a:rPr lang="ru-RU" dirty="0" err="1" smtClean="0"/>
              <a:t>межальвеолярной</a:t>
            </a:r>
            <a:r>
              <a:rPr lang="ru-RU" dirty="0" smtClean="0"/>
              <a:t> ткани. Такая локализация очагов поражения связана с тем, что туберкулезные микобактерии попадают в легкое из кровотока. При этом туберкулезные грануляции очень быстро «уходят» в склероз.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6B975-2D2F-4471-9B69-7F1861ED5833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7489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ХРОНИЧЕСКИЙ ГЕМАТОГЕННО-ДИССЕМИНИРОВАННЫЙ ТУБЕРКУЛЕЗ ЛЕГКИХ.</a:t>
            </a:r>
          </a:p>
          <a:p>
            <a:r>
              <a:rPr lang="ru-RU" dirty="0" smtClean="0"/>
              <a:t>	Другими словами, специфическая фаза развития процесса сменяется неспецифической, поэтому для данной формы туберкулеза характерно развитие своеобразного мелкосетчатого склероза. Этот своеобразный СКЛЕРОЗ ЯВЛЯЕТСЯ ЧЕТВЕРТЫМ ПРИЗНАКОМ хронического гематогенно-диссеминированного туберкулеза легких.</a:t>
            </a:r>
          </a:p>
          <a:p>
            <a:r>
              <a:rPr lang="ru-RU" dirty="0" smtClean="0"/>
              <a:t>ПЯТОЙ ОСОБЕННОСТЬЮ крупноочаговой хронической формы легочного туберкулеза является МАЛАЯ СКЛОННОСТЬ образующихся мелких или сливных очагов к расплавлению и РАЗВИТИЮ ПОЛОСТЕЙ.</a:t>
            </a:r>
          </a:p>
          <a:p>
            <a:r>
              <a:rPr lang="ru-RU" dirty="0" smtClean="0"/>
              <a:t>	Это связано с особенностями тканевых реакций при данной форме туберкулеза, а именно постоянной тенденцией процесса к </a:t>
            </a:r>
            <a:r>
              <a:rPr lang="ru-RU" dirty="0" err="1" smtClean="0"/>
              <a:t>склерозированию</a:t>
            </a:r>
            <a:r>
              <a:rPr lang="ru-RU" dirty="0" smtClean="0"/>
              <a:t>. Данные склеротические изменения с течением заболевания захватывают все новые области легкого и это ведет к развитию эмфиземы, вначале локальной, а затем диффузной с образованием булл, которые иногда могут симулировать каверны.</a:t>
            </a:r>
          </a:p>
          <a:p>
            <a:r>
              <a:rPr lang="ru-RU" dirty="0" smtClean="0"/>
              <a:t>Таким образом, ЭМФИЗЕМА ЯВЛЯЕТСЯ ШЕСТЫМ признаком крупноочагового хронического гематогенно-диссеминированного туберкулеза легких.</a:t>
            </a:r>
          </a:p>
          <a:p>
            <a:r>
              <a:rPr lang="ru-RU" dirty="0" smtClean="0"/>
              <a:t>Неизбежным следствием эмфиземы является повышение давления в малом круге кровообращения, что приводит к гипертрофии правых отделов сердца и РАЗВИТИЮ ЛЕГОЧНОГО СЕРДЦА, что является СЕДЬМЫМ признаком хронического гематогенно-диссеминированного туберкулеза легких.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6B975-2D2F-4471-9B69-7F1861ED5833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9634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 обострениях процесса могут возникать полости. При этом полости, как правило, образуются симметрично в </a:t>
            </a:r>
            <a:r>
              <a:rPr lang="ru-RU" dirty="0" err="1" smtClean="0"/>
              <a:t>кортико</a:t>
            </a:r>
            <a:r>
              <a:rPr lang="ru-RU" dirty="0" smtClean="0"/>
              <a:t>-плевральных участках обоих легких, там, где активность процесса выражена максимально.</a:t>
            </a:r>
          </a:p>
          <a:p>
            <a:r>
              <a:rPr lang="ru-RU" dirty="0" smtClean="0"/>
              <a:t>	Такая ЛОКАЛИЗАЦИЯ КАВЕРН очень характерна и ЯВЛЯЕТСЯ ВОСЬМЫМ ПРИЗНАКОМ хронического крупноочагового гематогенно-диссеминированного туберкулеза легких.</a:t>
            </a:r>
          </a:p>
          <a:p>
            <a:r>
              <a:rPr lang="ru-RU" dirty="0" smtClean="0"/>
              <a:t>Если каверны </a:t>
            </a:r>
            <a:r>
              <a:rPr lang="ru-RU" dirty="0" err="1" smtClean="0"/>
              <a:t>свежеобразованные</a:t>
            </a:r>
            <a:r>
              <a:rPr lang="ru-RU" dirty="0" smtClean="0"/>
              <a:t>, то они тонкостенные, имеют хорошо очерченные границы и правильную округлую форму – их еще называют штампованными.</a:t>
            </a:r>
          </a:p>
          <a:p>
            <a:r>
              <a:rPr lang="ru-RU" dirty="0" smtClean="0"/>
              <a:t>С течением времени характер стенок каверн изменяется: стенки у них становятся плотными, за счет разрастания соединительной ткани, и тогда наблюдаются так называемые ОЧКОВЫЕ КАВЕРНЫ.</a:t>
            </a:r>
          </a:p>
          <a:p>
            <a:r>
              <a:rPr lang="ru-RU" dirty="0" smtClean="0"/>
              <a:t>	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6B975-2D2F-4471-9B69-7F1861ED5833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3155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 хроническом гематогенно-диссеминированном туберкулезе легких склеротическими изменениями поражается не только интерстициальная ткань, но и </a:t>
            </a:r>
            <a:r>
              <a:rPr lang="ru-RU" dirty="0" err="1" smtClean="0"/>
              <a:t>бронхососудистый</a:t>
            </a:r>
            <a:r>
              <a:rPr lang="ru-RU" dirty="0" smtClean="0"/>
              <a:t> пучок. Обычно вокруг него развивается склероз с последующей деформацией структуры </a:t>
            </a:r>
            <a:r>
              <a:rPr lang="ru-RU" dirty="0" err="1" smtClean="0"/>
              <a:t>бронхососудистого</a:t>
            </a:r>
            <a:r>
              <a:rPr lang="ru-RU" dirty="0" smtClean="0"/>
              <a:t> пучка.</a:t>
            </a:r>
          </a:p>
          <a:p>
            <a:r>
              <a:rPr lang="ru-RU" dirty="0" smtClean="0"/>
              <a:t>	Сочетание эмфиземы, сетчатого склероза, деформации </a:t>
            </a:r>
            <a:r>
              <a:rPr lang="ru-RU" dirty="0" err="1" smtClean="0"/>
              <a:t>бронхососудистого</a:t>
            </a:r>
            <a:r>
              <a:rPr lang="ru-RU" dirty="0" smtClean="0"/>
              <a:t> пучка, ведет к тому, что при отсутствии большого деструктивного процесса вся легочная структура оказывается резко измененной. 	Таким образом, для хронического гематогенно-диссеминированного туберкулеза легких характерна не столько деструкция, как перестройка легочной ткани, нарушающая и затрудняющая кровообращение в легком вследствие облитерации капиллярной сети.</a:t>
            </a:r>
          </a:p>
          <a:p>
            <a:r>
              <a:rPr lang="ru-RU" dirty="0" smtClean="0"/>
              <a:t>Это является дополнительной нагрузкой на правое сердце и ведет к развитию на почве гематогенно-диссеминированного туберкулеза сердечно-легочной недостаточности, которая может выступать на первый план заболевания.  В этих случаях смерть больного наступает не от легочной, а от сердечно-легочной недостаточности.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6B975-2D2F-4471-9B69-7F1861ED5833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7993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ДЕВЯТЫМ, очень важным, морфологическим признаком хронического гематогенно-диссеминированного туберкулеза легких является наличие ВНЕЛЕГОЧНЫХ ОЧАГОВ ПОРАЖЕНИЯ, что говорит о гематогенной природе заболевания.</a:t>
            </a:r>
          </a:p>
          <a:p>
            <a:r>
              <a:rPr lang="ru-RU" dirty="0" smtClean="0"/>
              <a:t>Данная форма туберкулеза склонна к медленному волнообразному течению с преимущественно продуктивной тканевой реакцией. С точки зрения клиники такое волнообразное течение проявляется периодами обострений и интервалов относительной ремиссии между ними, при этом каждое новое обострение ведет к постепенному снижению клеточного иммунитета, прогрессированию заболевания, что в конечном итоге приводит к гибели больного.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6B975-2D2F-4471-9B69-7F1861ED5833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457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БРОНХОЛЕГОЧНОЕ ПРОГРЕССИРОВАНИЕ первичного легочного аффекта выражается в его росте путем распространения туберкулезного воспаления на окружающую легочную ткань. Таким образом воспалительный процесс захватывает сегмент или целую долю, с последующим возможным развитием некроза легочной ткани и образованием первичной каверны. 	При выраженном иммунодефиците, первичное туберкулезное поражение может сразу протекать по типу лобарной или лобулярной казеозной пневмонии. В таких случаях туберкулезный процесс принимает крайне злокачественное течение.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6B975-2D2F-4471-9B69-7F1861ED583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542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Данная форма туберкулеза склонна к медленному волнообразному течению с преимущественно продуктивной тканевой реакцией. С точки зрения клиники такое волнообразное течение проявляется периодами обострений и интервалов относительной ремиссии между ними, при этом каждое новое обострение ведет к постепенному снижению клеточного иммунитета, прогрессированию заболевания, что в конечном итоге приводит к гибели больного.</a:t>
            </a:r>
          </a:p>
          <a:p>
            <a:r>
              <a:rPr lang="ru-RU" dirty="0" smtClean="0"/>
              <a:t>	Чаще, хронический диссеминированный туберкулез, начинается </a:t>
            </a:r>
            <a:r>
              <a:rPr lang="ru-RU" dirty="0" err="1" smtClean="0"/>
              <a:t>малосимптомно</a:t>
            </a:r>
            <a:r>
              <a:rPr lang="ru-RU" dirty="0" smtClean="0"/>
              <a:t>.</a:t>
            </a:r>
          </a:p>
          <a:p>
            <a:r>
              <a:rPr lang="ru-RU" dirty="0" smtClean="0"/>
              <a:t>	Первые признаки заболевания, не являются характерными для туберкулеза и носят преимущественно интоксикационный характер, а именно: усталость, головные боли, слабость, раздражительность, различные проявления функциональных расстройств внутренних органов, похудание. Для туберкулезной интоксикации характерна, хотя и не является специфичной, повышенная потливость.</a:t>
            </a:r>
          </a:p>
          <a:p>
            <a:r>
              <a:rPr lang="ru-RU" dirty="0" smtClean="0"/>
              <a:t>	В начале заболевания она отмечается в виде незначительной испарины на голове, груди, в подмышечных областях, которая с прогрессированием заболевания усиливается.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6B975-2D2F-4471-9B69-7F1861ED5833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123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Туберкулез бронхов у детей и подростков развивается в результате распространения инфекции из первичного очага в легких или внутригрудных лимфатических узлов на стенку бронха.</a:t>
            </a:r>
          </a:p>
          <a:p>
            <a:r>
              <a:rPr lang="ru-RU" dirty="0" smtClean="0"/>
              <a:t>Основный симптомом туберкулеза бронхов кашель, сухой или с выделением мокроты, боли в груди.</a:t>
            </a:r>
          </a:p>
          <a:p>
            <a:r>
              <a:rPr lang="ru-RU" dirty="0" smtClean="0"/>
              <a:t>	Диагностика патологического процесса основывается на данных бронхоскопии.</a:t>
            </a:r>
          </a:p>
          <a:p>
            <a:r>
              <a:rPr lang="ru-RU" dirty="0" smtClean="0"/>
              <a:t>	Различают ИНФИЛЬТРАТИВНУЮ, СВИЩЕВУЮ И ЯЗВЕННУЮ формы туберкулеза бронхов. Исход туберкулеза бронхов – деформация стенки бронха, вплоть до развития стеноза в результате рубцовых изменений.</a:t>
            </a:r>
          </a:p>
          <a:p>
            <a:r>
              <a:rPr lang="ru-RU" dirty="0" smtClean="0"/>
              <a:t>В зависимости от степени сужения бронха стеноз может быть 1, 2 или 3 степени. При стенозе 3 степени развивается ателектаз легочной ткани.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6B975-2D2F-4471-9B69-7F1861ED583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666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Ателектаз развивается в результате нарушения бронхиальной проводимости и рассасывания воздуха в невентилируемых альвеолах.    Причины ателектаза следующие:</a:t>
            </a:r>
          </a:p>
          <a:p>
            <a:r>
              <a:rPr lang="ru-RU" dirty="0" smtClean="0"/>
              <a:t>	Сдавление просвета бронха из вне увеличенными лимфоузлами средостения или корня легкого.    </a:t>
            </a:r>
          </a:p>
          <a:p>
            <a:r>
              <a:rPr lang="ru-RU" dirty="0" smtClean="0"/>
              <a:t>	Закрытие просвета бронха грануляциями, растущими вокруг </a:t>
            </a:r>
            <a:r>
              <a:rPr lang="ru-RU" dirty="0" err="1" smtClean="0"/>
              <a:t>нодулобронхиального</a:t>
            </a:r>
            <a:r>
              <a:rPr lang="ru-RU" dirty="0" smtClean="0"/>
              <a:t> свища.</a:t>
            </a:r>
          </a:p>
          <a:p>
            <a:r>
              <a:rPr lang="ru-RU" dirty="0" smtClean="0"/>
              <a:t>	В результате рубцового стеноза бронха, как исход туберкулеза бронха.</a:t>
            </a:r>
          </a:p>
          <a:p>
            <a:r>
              <a:rPr lang="ru-RU" dirty="0" smtClean="0"/>
              <a:t>	ПО ПРОТЯЖЕННОСТИ участок ателектаза может занимать сегмент, долю или целое легкое.</a:t>
            </a:r>
          </a:p>
          <a:p>
            <a:r>
              <a:rPr lang="ru-RU" dirty="0" smtClean="0"/>
              <a:t>	Рентгенологическая картина зависит от объема ателектаза и отображается в виде однородного затемнения легочной ткани с уменьшением объема пораженной </a:t>
            </a:r>
            <a:r>
              <a:rPr lang="ru-RU" dirty="0" smtClean="0"/>
              <a:t>зоны.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6B975-2D2F-4471-9B69-7F1861ED583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473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Туберкулезный плеврит характеризуется скоплением экссудата в плевральной полости. Он возникает в результате воспаления плевры, вызванное МБТ или, как проявление </a:t>
            </a:r>
            <a:r>
              <a:rPr lang="ru-RU" dirty="0" err="1" smtClean="0"/>
              <a:t>параспецифической</a:t>
            </a:r>
            <a:r>
              <a:rPr lang="ru-RU" dirty="0" smtClean="0"/>
              <a:t> воспалительной реакции.</a:t>
            </a:r>
          </a:p>
          <a:p>
            <a:r>
              <a:rPr lang="ru-RU" dirty="0" smtClean="0"/>
              <a:t>		Клинически наблюдается тяжелая интоксикация, ознобы, резкие проливные поты, лихорадка неправильного типа</a:t>
            </a:r>
            <a:r>
              <a:rPr lang="ru-RU" smtClean="0"/>
              <a:t>.  </a:t>
            </a:r>
            <a:r>
              <a:rPr lang="ru-RU" smtClean="0"/>
              <a:t>При </a:t>
            </a:r>
            <a:r>
              <a:rPr lang="ru-RU" dirty="0" smtClean="0"/>
              <a:t>большом скоплении экссудата показаны плевральные пункции.</a:t>
            </a:r>
          </a:p>
          <a:p>
            <a:r>
              <a:rPr lang="ru-RU" dirty="0" smtClean="0"/>
              <a:t>При своевременном начатом лечении, экссудат рассасывается, оставляя после себя плевральные спайки.</a:t>
            </a:r>
          </a:p>
          <a:p>
            <a:r>
              <a:rPr lang="ru-RU" dirty="0" smtClean="0"/>
              <a:t>		К счастью осложнения первичных форм туберкулеза у детей и подростков в настоящее время встречаются редко, но к сожалению, все еще наблюдаются и нередко приводят к фатальным последствиям – гибели ребенка, что всегда считается ЧП. (пример Абан умер ребенок от милиарного)</a:t>
            </a:r>
          </a:p>
          <a:p>
            <a:r>
              <a:rPr lang="ru-RU" dirty="0" smtClean="0"/>
              <a:t>		Поэтому случай смерти ребенка от туберкулеза всегда разбирается на уровне министерства здравоохранения Российской Федерации.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6B975-2D2F-4471-9B69-7F1861ED583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631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	Гематогенно-диссеминированный туберкулез объединяет ряд проявлений туберкулезного заболевания, возникающего и развивающегося в организме человека через значительный срок после перенесенной первичной инфекции, в результате распространения микобактерий гематогенным путем и представляет собой </a:t>
            </a:r>
            <a:r>
              <a:rPr lang="ru-RU" dirty="0" err="1" smtClean="0"/>
              <a:t>послепервичный</a:t>
            </a:r>
            <a:r>
              <a:rPr lang="ru-RU" dirty="0" smtClean="0"/>
              <a:t> туберкулез, который как бы занимает промежуточное положение между первичным и вторичным туберкулезом. </a:t>
            </a:r>
          </a:p>
          <a:p>
            <a:r>
              <a:rPr lang="ru-RU" dirty="0" smtClean="0"/>
              <a:t>	С первичным туберкулезом гематогенно-диссеминированный туберкулез объединяет распространение микобактерий гематогенным путем, что наблюдается крайне редко при вторичном, а с вторичным -наличие относительного клеточного иммунитета, возникшего в результате перенесенной первичной туберкулезной инфекции, но оказавшегося недостаточным, что бы предупредить возникновение повторного заболевания.</a:t>
            </a:r>
          </a:p>
          <a:p>
            <a:r>
              <a:rPr lang="ru-RU" dirty="0" smtClean="0"/>
              <a:t>	В этих случаях речь идет о людях, у которых в результате перенесенной первичной туберкулезной инфекции развилась повышенная сенсибилизация тканей организма к микобактериям туберкулеза и выработался определенный иммунитет, а так же первичная туберкулезная инфекция оставила изменения в виде очагов отсевов в различных органах или не вполне заживших фокусов в лимфатических узлах.</a:t>
            </a:r>
          </a:p>
          <a:p>
            <a:r>
              <a:rPr lang="ru-RU" dirty="0" smtClean="0"/>
              <a:t>	Эти очаги могут долгое время оставаться латентными.</a:t>
            </a:r>
          </a:p>
          <a:p>
            <a:r>
              <a:rPr lang="ru-RU" dirty="0" smtClean="0"/>
              <a:t>	Под влиянием неблагоприятных факторов возможна реактивация инфекции в этих очагах, что в сою очередь может привести к возникновению транзиторной (кратковременной или непостоянной) бактериемии. </a:t>
            </a:r>
          </a:p>
          <a:p>
            <a:r>
              <a:rPr lang="ru-RU" dirty="0" smtClean="0"/>
              <a:t>Процесс проникновения микобактерий туберкулеза в кровеносное русло при вторичном туберкулезе из недостаточно заживших или обострившихся туберкулезных очагов в легких, лимфатических узлах, и др. органах возникших после первичной туберкулезной инфекции описал </a:t>
            </a:r>
            <a:r>
              <a:rPr lang="ru-RU" dirty="0" err="1" smtClean="0"/>
              <a:t>В.Г.Штефко</a:t>
            </a:r>
            <a:r>
              <a:rPr lang="ru-RU" dirty="0" smtClean="0"/>
              <a:t> в 1937 году.</a:t>
            </a:r>
          </a:p>
          <a:p>
            <a:r>
              <a:rPr lang="ru-RU" dirty="0" smtClean="0"/>
              <a:t>	Проведенные им гистотопографические исследования показали, что при обострении </a:t>
            </a:r>
            <a:r>
              <a:rPr lang="ru-RU" dirty="0" err="1" smtClean="0"/>
              <a:t>послепервичных</a:t>
            </a:r>
            <a:r>
              <a:rPr lang="ru-RU" dirty="0" smtClean="0"/>
              <a:t> туберкулезных очагов воспаление распространяется на окружающую их межуточную ткань с развитием лимфангита, лимфоидной инфильтрации и </a:t>
            </a:r>
            <a:r>
              <a:rPr lang="ru-RU" dirty="0" err="1" smtClean="0"/>
              <a:t>лимфостаза</a:t>
            </a:r>
            <a:r>
              <a:rPr lang="ru-RU" dirty="0" smtClean="0"/>
              <a:t>, куда проникают МБТ. </a:t>
            </a:r>
          </a:p>
          <a:p>
            <a:r>
              <a:rPr lang="ru-RU" dirty="0" smtClean="0"/>
              <a:t>	При этом в воспалительный процесс вовлекается  стенка расположенного вблизи кровеносного сосуда – ветви легочной вены или артерии. В результате этого нарушается проницаемость сосудистой стенки, что создает возможность для проникновения микобактерий туберкулеза в кровеносное русло.</a:t>
            </a:r>
          </a:p>
          <a:p>
            <a:r>
              <a:rPr lang="ru-RU" dirty="0" smtClean="0"/>
              <a:t>Возникающая таким путем </a:t>
            </a:r>
            <a:r>
              <a:rPr lang="ru-RU" dirty="0" err="1" smtClean="0"/>
              <a:t>бациллемия</a:t>
            </a:r>
            <a:r>
              <a:rPr lang="ru-RU" dirty="0" smtClean="0"/>
              <a:t> длиться всего несколько дней или даже часов.</a:t>
            </a:r>
          </a:p>
          <a:p>
            <a:r>
              <a:rPr lang="ru-RU" dirty="0" smtClean="0"/>
              <a:t>Такая, транзиторная </a:t>
            </a:r>
            <a:r>
              <a:rPr lang="ru-RU" dirty="0" err="1" smtClean="0"/>
              <a:t>бациллемия</a:t>
            </a:r>
            <a:r>
              <a:rPr lang="ru-RU" dirty="0" smtClean="0"/>
              <a:t> наблюдается не только при выраженном обострении, но возможна и при скрытом течении реактивации туберкулезных очагов, то есть без клинических проявлений обострения туберкулезной инфекции.</a:t>
            </a:r>
          </a:p>
          <a:p>
            <a:r>
              <a:rPr lang="ru-RU" dirty="0" smtClean="0"/>
              <a:t>	Кроме эндогенной  реактивации инфекции возможен и другой путь возникновения диссеминированного туберкулеза - в результате экзогенной суперинфекции в условиях длительного и массивного контакта с </a:t>
            </a:r>
            <a:r>
              <a:rPr lang="ru-RU" dirty="0" err="1" smtClean="0"/>
              <a:t>бацилловыделителями</a:t>
            </a:r>
            <a:r>
              <a:rPr lang="ru-RU" dirty="0" smtClean="0"/>
              <a:t>, о чем свидетельствуют более высокая заболеваемость туберкулезом у этой категории людей. </a:t>
            </a:r>
          </a:p>
          <a:p>
            <a:r>
              <a:rPr lang="ru-RU" dirty="0" smtClean="0"/>
              <a:t>Именно возникновение транзиторной туберкулезной бактериемии является одной из основных предпосылок для развития гематогенно-диссеминированного туберкулеза.</a:t>
            </a:r>
          </a:p>
          <a:p>
            <a:r>
              <a:rPr lang="ru-RU" dirty="0" smtClean="0"/>
              <a:t>В то же время сейчас доказано, что бактериемия возможна при любой форме туберкулеза.</a:t>
            </a:r>
          </a:p>
          <a:p>
            <a:r>
              <a:rPr lang="ru-RU" dirty="0" smtClean="0"/>
              <a:t>	Однако, не смотря на наличие бактериемии, генерализация процесса развивается не всегда.</a:t>
            </a:r>
          </a:p>
          <a:p>
            <a:r>
              <a:rPr lang="ru-RU" dirty="0" smtClean="0"/>
              <a:t>	Для того чтобы из транзиторной бактериемии развился гематогенно-диссеминированный туберкулез необходимо наличие гиперчувствительности тканей организма к микобактериям туберкулеза (т.е. должна произойти их сенсибилизация в результате предшествующего контакта с туберкулезной инфекцией), и наличие относительного клеточного иммунитета, возникшего в результате </a:t>
            </a:r>
            <a:r>
              <a:rPr lang="ru-RU" dirty="0" err="1" smtClean="0"/>
              <a:t>перенесенния</a:t>
            </a:r>
            <a:r>
              <a:rPr lang="ru-RU" dirty="0" smtClean="0"/>
              <a:t> первичной туберкулезной инфекции, но оказавшегося недостаточным, что бы предупредить возникновение повторного заболевания. </a:t>
            </a:r>
          </a:p>
          <a:p>
            <a:r>
              <a:rPr lang="ru-RU" dirty="0" smtClean="0"/>
              <a:t>Таким образом, гематогенно-диссеминированный туберкулез легких возникает в результате </a:t>
            </a:r>
            <a:r>
              <a:rPr lang="ru-RU" dirty="0" err="1" smtClean="0"/>
              <a:t>бациллемии</a:t>
            </a:r>
            <a:r>
              <a:rPr lang="ru-RU" dirty="0" smtClean="0"/>
              <a:t>, возникшей вследствие обострения </a:t>
            </a:r>
            <a:r>
              <a:rPr lang="ru-RU" dirty="0" err="1" smtClean="0"/>
              <a:t>послепервичных</a:t>
            </a:r>
            <a:r>
              <a:rPr lang="ru-RU" dirty="0" smtClean="0"/>
              <a:t> очагов или повторной суперинфекции на фоне ослабленного иммунитета и повышенной </a:t>
            </a:r>
            <a:r>
              <a:rPr lang="ru-RU" dirty="0" err="1" smtClean="0"/>
              <a:t>сенсибилизаци</a:t>
            </a:r>
            <a:r>
              <a:rPr lang="ru-RU" dirty="0" smtClean="0"/>
              <a:t> тканей организма к микобактериям туберкулеза.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6B975-2D2F-4471-9B69-7F1861ED583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338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Сложностью патогенеза объясняется многообразие клинико-анатомических форм диссеминированного туберкулеза, которые по характеру могут быть милиарными или крупноочаговыми, по протяженности – ограниченными или распространенными, а по течению – острыми, подострыми или хроническими.</a:t>
            </a:r>
          </a:p>
          <a:p>
            <a:r>
              <a:rPr lang="ru-RU" dirty="0" smtClean="0"/>
              <a:t>Для милиарного туберкулеза характерно гематогенное распространение микобактерий.</a:t>
            </a:r>
          </a:p>
          <a:p>
            <a:r>
              <a:rPr lang="ru-RU" dirty="0" smtClean="0"/>
              <a:t>	Подострый и хронический диссеминированный туберкулез может развиваться как гематогенным, так и </a:t>
            </a:r>
            <a:r>
              <a:rPr lang="ru-RU" dirty="0" err="1" smtClean="0"/>
              <a:t>лимфогенным</a:t>
            </a:r>
            <a:r>
              <a:rPr lang="ru-RU" dirty="0" smtClean="0"/>
              <a:t> путем.</a:t>
            </a:r>
          </a:p>
          <a:p>
            <a:r>
              <a:rPr lang="ru-RU" dirty="0" smtClean="0"/>
              <a:t>	Различают три основных клинических варианта гематогенно-диссеминированного туберкулеза:</a:t>
            </a:r>
          </a:p>
          <a:p>
            <a:r>
              <a:rPr lang="ru-RU" dirty="0" smtClean="0"/>
              <a:t>ОСТРЫЙ или милиарный, ПОДОСТРЫЙ и ХРОНИЧЕСКИЙ.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6B975-2D2F-4471-9B69-7F1861ED583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107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настоящее время милиарный туберкулез вновь выделен в отдельную нозологическую единицу в отечественной классификации туберкулеза, а так же и в международной классификации болезней МКБ 10.</a:t>
            </a:r>
          </a:p>
          <a:p>
            <a:r>
              <a:rPr lang="ru-RU" dirty="0" smtClean="0"/>
              <a:t>	Это связано с тем, что данная форма туберкулеза по клиническому течению имеет свой особый облик, отличающий ее от других, и он вновь стал встречаться в клинической практике, особенно у ВИЧ инфицированных больных.</a:t>
            </a:r>
          </a:p>
          <a:p>
            <a:r>
              <a:rPr lang="ru-RU" dirty="0" smtClean="0"/>
              <a:t>	Острый милиарный туберкулез </a:t>
            </a:r>
            <a:r>
              <a:rPr lang="ru-RU" dirty="0" err="1" smtClean="0"/>
              <a:t>патоморфологически</a:t>
            </a:r>
            <a:r>
              <a:rPr lang="ru-RU" dirty="0" smtClean="0"/>
              <a:t> характеризуется тем, что в различных органах и тканях развивается большое количество мелких, просовидных, бугорков. В легком эти бугорки располагаются в </a:t>
            </a:r>
            <a:r>
              <a:rPr lang="ru-RU" dirty="0" err="1" smtClean="0"/>
              <a:t>интерстиции</a:t>
            </a:r>
            <a:r>
              <a:rPr lang="ru-RU" dirty="0" smtClean="0"/>
              <a:t> около сосудов или бронхов, прорастают в их просвет.</a:t>
            </a:r>
          </a:p>
          <a:p>
            <a:r>
              <a:rPr lang="ru-RU" dirty="0" smtClean="0"/>
              <a:t>Высыпания носят равномерный характер и в большинстве случаев поражают легкие на всем их протяжении.</a:t>
            </a:r>
          </a:p>
          <a:p>
            <a:r>
              <a:rPr lang="ru-RU" dirty="0" smtClean="0"/>
              <a:t>Все бугорки обычно имеют одинаковые форму и анатомическое строение.</a:t>
            </a:r>
          </a:p>
          <a:p>
            <a:r>
              <a:rPr lang="ru-RU" dirty="0" smtClean="0"/>
              <a:t>В одном и том же случае они все носят или продуктивный, или экссудативный, или смешанный характер. Очаги различной тканевой реакции при остром милиарном туберкулезе почти не наблюдаются (особенность данной формы).</a:t>
            </a:r>
          </a:p>
          <a:p>
            <a:r>
              <a:rPr lang="ru-RU" dirty="0" smtClean="0"/>
              <a:t>	Милиарный туберкулез, раньше чаще всего развивается как осложнение первичного туберкулеза у детей и подростков.</a:t>
            </a:r>
          </a:p>
          <a:p>
            <a:r>
              <a:rPr lang="ru-RU" dirty="0" smtClean="0"/>
              <a:t>	В настоящее время данную форму туберкулеза мы встречаем у ВИЧ инфицированных больных с выраженным иммунодефицитом.</a:t>
            </a:r>
          </a:p>
          <a:p>
            <a:r>
              <a:rPr lang="ru-RU" dirty="0" smtClean="0"/>
              <a:t>	 У большинства взрослых милиарный туберкулез, как правило, развивается из какого-либо внелегочного очага, который весьма часто оказывается бессимптомным.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6B975-2D2F-4471-9B69-7F1861ED583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330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771B-E406-46A6-A652-74141D43BE13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E7D-B9F0-4580-A544-022B6F069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365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771B-E406-46A6-A652-74141D43BE13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E7D-B9F0-4580-A544-022B6F069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583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771B-E406-46A6-A652-74141D43BE13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E7D-B9F0-4580-A544-022B6F069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941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286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269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977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7409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5269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048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1159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167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771B-E406-46A6-A652-74141D43BE13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E7D-B9F0-4580-A544-022B6F069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3622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655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1135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8200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ru-RU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552A0-264D-46C6-AC3F-BBB4D939EA31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1922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33342-3E1C-44B5-BA13-BEBF43D3D3D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652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771B-E406-46A6-A652-74141D43BE13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E7D-B9F0-4580-A544-022B6F069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947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771B-E406-46A6-A652-74141D43BE13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E7D-B9F0-4580-A544-022B6F069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504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771B-E406-46A6-A652-74141D43BE13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E7D-B9F0-4580-A544-022B6F069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738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771B-E406-46A6-A652-74141D43BE13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E7D-B9F0-4580-A544-022B6F069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234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771B-E406-46A6-A652-74141D43BE13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E7D-B9F0-4580-A544-022B6F069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20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771B-E406-46A6-A652-74141D43BE13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E7D-B9F0-4580-A544-022B6F069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340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771B-E406-46A6-A652-74141D43BE13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E7D-B9F0-4580-A544-022B6F069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633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A771B-E406-46A6-A652-74141D43BE13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1DE7D-B9F0-4580-A544-022B6F069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41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49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0628" y="1379566"/>
            <a:ext cx="11519065" cy="324036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altLang="ru-RU" sz="54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Лекция №6</a:t>
            </a:r>
            <a:r>
              <a:rPr lang="ru-RU" altLang="ru-RU" sz="2800" dirty="0">
                <a:latin typeface="Arial Black" panose="020B0A04020102020204" pitchFamily="34" charset="0"/>
              </a:rPr>
              <a:t/>
            </a:r>
            <a:br>
              <a:rPr lang="ru-RU" altLang="ru-RU" sz="2800" dirty="0">
                <a:latin typeface="Arial Black" panose="020B0A04020102020204" pitchFamily="34" charset="0"/>
              </a:rPr>
            </a:br>
            <a:r>
              <a:rPr lang="ru-RU" altLang="ru-RU" sz="1200" dirty="0">
                <a:latin typeface="Arial Black" panose="020B0A04020102020204" pitchFamily="34" charset="0"/>
              </a:rPr>
              <a:t/>
            </a:r>
            <a:br>
              <a:rPr lang="ru-RU" altLang="ru-RU" sz="1200" dirty="0">
                <a:latin typeface="Arial Black" panose="020B0A04020102020204" pitchFamily="34" charset="0"/>
              </a:rPr>
            </a:br>
            <a:r>
              <a:rPr lang="ru-RU" altLang="ru-RU" sz="4000" b="1" dirty="0">
                <a:latin typeface="Arial" panose="020B0604020202020204" pitchFamily="34" charset="0"/>
              </a:rPr>
              <a:t>Осложненные формы первичного </a:t>
            </a:r>
            <a:r>
              <a:rPr lang="ru-RU" altLang="ru-RU" sz="4000" b="1" dirty="0" smtClean="0">
                <a:latin typeface="Arial" panose="020B0604020202020204" pitchFamily="34" charset="0"/>
              </a:rPr>
              <a:t>туберкулеза</a:t>
            </a:r>
            <a:r>
              <a:rPr lang="ru-RU" altLang="ru-RU" sz="4000" b="1" dirty="0">
                <a:latin typeface="Arial" panose="020B0604020202020204" pitchFamily="34" charset="0"/>
              </a:rPr>
              <a:t/>
            </a:r>
            <a:br>
              <a:rPr lang="ru-RU" altLang="ru-RU" sz="4000" b="1" dirty="0">
                <a:latin typeface="Arial" panose="020B0604020202020204" pitchFamily="34" charset="0"/>
              </a:rPr>
            </a:br>
            <a:r>
              <a:rPr lang="ru-RU" altLang="ru-RU" sz="4000" b="1" dirty="0">
                <a:latin typeface="Arial" panose="020B0604020202020204" pitchFamily="34" charset="0"/>
              </a:rPr>
              <a:t>Диссеминированный туберкулез </a:t>
            </a:r>
            <a:r>
              <a:rPr lang="ru-RU" altLang="ru-RU" sz="4000" b="1" dirty="0" smtClean="0">
                <a:latin typeface="Arial" panose="020B0604020202020204" pitchFamily="34" charset="0"/>
              </a:rPr>
              <a:t>легких</a:t>
            </a:r>
            <a:br>
              <a:rPr lang="ru-RU" altLang="ru-RU" sz="4000" b="1" dirty="0" smtClean="0">
                <a:latin typeface="Arial" panose="020B0604020202020204" pitchFamily="34" charset="0"/>
              </a:rPr>
            </a:br>
            <a:r>
              <a:rPr lang="ru-RU" altLang="ru-RU" sz="2200" b="1" dirty="0">
                <a:latin typeface="Arial" panose="020B0604020202020204" pitchFamily="34" charset="0"/>
              </a:rPr>
              <a:t/>
            </a:r>
            <a:br>
              <a:rPr lang="ru-RU" altLang="ru-RU" sz="2200" b="1" dirty="0">
                <a:latin typeface="Arial" panose="020B0604020202020204" pitchFamily="34" charset="0"/>
              </a:rPr>
            </a:br>
            <a:r>
              <a:rPr lang="ru-RU" altLang="ru-RU" sz="1400" dirty="0" smtClean="0">
                <a:latin typeface="Arial Black" panose="020B0A04020102020204" pitchFamily="34" charset="0"/>
              </a:rPr>
              <a:t>    </a:t>
            </a:r>
            <a:r>
              <a:rPr lang="ru-RU" altLang="ru-RU" sz="2000" dirty="0">
                <a:latin typeface="Arial Black" panose="020B0A04020102020204" pitchFamily="34" charset="0"/>
              </a:rPr>
              <a:t/>
            </a:r>
            <a:br>
              <a:rPr lang="ru-RU" altLang="ru-RU" sz="2000" dirty="0">
                <a:latin typeface="Arial Black" panose="020B0A04020102020204" pitchFamily="34" charset="0"/>
              </a:rPr>
            </a:br>
            <a:r>
              <a:rPr lang="ru-RU" altLang="ru-RU" sz="1600" dirty="0">
                <a:latin typeface="Arial Black" panose="020B0A04020102020204" pitchFamily="34" charset="0"/>
              </a:rPr>
              <a:t> Дисциплина: «Фтизиатрия» </a:t>
            </a:r>
            <a:br>
              <a:rPr lang="ru-RU" altLang="ru-RU" sz="1600" dirty="0">
                <a:latin typeface="Arial Black" panose="020B0A04020102020204" pitchFamily="34" charset="0"/>
              </a:rPr>
            </a:br>
            <a:endParaRPr lang="ru-RU" altLang="ru-RU" sz="16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10243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303912" y="5124675"/>
            <a:ext cx="6552728" cy="1524000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altLang="ru-RU" sz="1600" b="1" dirty="0">
                <a:solidFill>
                  <a:srgbClr val="002060"/>
                </a:solidFill>
                <a:latin typeface="Arial" charset="0"/>
                <a:cs typeface="Arial" charset="0"/>
              </a:rPr>
              <a:t>Лектор: </a:t>
            </a:r>
            <a:r>
              <a:rPr lang="ru-RU" altLang="ru-RU" sz="2200" b="1" spc="300" dirty="0" err="1">
                <a:solidFill>
                  <a:srgbClr val="7030A0"/>
                </a:solidFill>
                <a:latin typeface="Arial Black" panose="020B0A04020102020204" pitchFamily="34" charset="0"/>
                <a:cs typeface="Arial" charset="0"/>
              </a:rPr>
              <a:t>Омельчук</a:t>
            </a:r>
            <a:r>
              <a:rPr lang="ru-RU" altLang="ru-RU" sz="2200" b="1" spc="300" dirty="0">
                <a:solidFill>
                  <a:srgbClr val="7030A0"/>
                </a:solidFill>
                <a:latin typeface="Arial Black" panose="020B0A04020102020204" pitchFamily="34" charset="0"/>
                <a:cs typeface="Arial" charset="0"/>
              </a:rPr>
              <a:t> Данил Евгеньевич</a:t>
            </a:r>
          </a:p>
          <a:p>
            <a:pPr>
              <a:lnSpc>
                <a:spcPct val="100000"/>
              </a:lnSpc>
            </a:pPr>
            <a:r>
              <a:rPr lang="ru-RU" altLang="ru-RU" sz="1600" b="1" dirty="0">
                <a:solidFill>
                  <a:srgbClr val="002060"/>
                </a:solidFill>
                <a:latin typeface="Arial" charset="0"/>
                <a:cs typeface="Arial" charset="0"/>
              </a:rPr>
              <a:t>Зав. кафедрой туберкулеза курсом ПО </a:t>
            </a:r>
            <a:r>
              <a:rPr lang="ru-RU" altLang="ru-RU" sz="1600" b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КрасГМУ</a:t>
            </a:r>
            <a:endParaRPr lang="ru-RU" altLang="ru-RU" sz="16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>
              <a:lnSpc>
                <a:spcPct val="100000"/>
              </a:lnSpc>
            </a:pPr>
            <a:r>
              <a:rPr lang="ru-RU" altLang="ru-RU" sz="1600" b="1" dirty="0">
                <a:solidFill>
                  <a:srgbClr val="002060"/>
                </a:solidFill>
                <a:latin typeface="Arial" charset="0"/>
                <a:cs typeface="Arial" charset="0"/>
              </a:rPr>
              <a:t>Кандидат медицинских наук</a:t>
            </a:r>
          </a:p>
          <a:p>
            <a:pPr>
              <a:lnSpc>
                <a:spcPct val="100000"/>
              </a:lnSpc>
            </a:pPr>
            <a:r>
              <a:rPr lang="ru-RU" altLang="ru-RU" sz="1600" b="1" dirty="0">
                <a:solidFill>
                  <a:srgbClr val="002060"/>
                </a:solidFill>
                <a:latin typeface="Arial" charset="0"/>
                <a:cs typeface="Arial" charset="0"/>
              </a:rPr>
              <a:t>Заслуженный врач РФ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27448" y="179237"/>
            <a:ext cx="97210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</a:rPr>
              <a:t>ФГБОУ ВО «Красноярский государственный медицинский университет </a:t>
            </a:r>
            <a:r>
              <a:rPr lang="ru-RU" sz="2400" b="1" dirty="0" smtClean="0">
                <a:solidFill>
                  <a:prstClr val="black"/>
                </a:solidFill>
              </a:rPr>
              <a:t>им. </a:t>
            </a:r>
            <a:r>
              <a:rPr lang="ru-RU" sz="2400" b="1" dirty="0">
                <a:solidFill>
                  <a:prstClr val="black"/>
                </a:solidFill>
              </a:rPr>
              <a:t>проф. В. Ф. </a:t>
            </a:r>
            <a:r>
              <a:rPr lang="ru-RU" sz="2400" b="1" dirty="0" err="1">
                <a:solidFill>
                  <a:prstClr val="black"/>
                </a:solidFill>
              </a:rPr>
              <a:t>Войно-Ясенецкого</a:t>
            </a:r>
            <a:r>
              <a:rPr lang="ru-RU" sz="2400" b="1" dirty="0">
                <a:solidFill>
                  <a:prstClr val="black"/>
                </a:solidFill>
              </a:rPr>
              <a:t>»</a:t>
            </a:r>
            <a:br>
              <a:rPr lang="ru-RU" sz="2400" b="1" dirty="0">
                <a:solidFill>
                  <a:prstClr val="black"/>
                </a:solidFill>
              </a:rPr>
            </a:br>
            <a:endParaRPr lang="ru-RU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67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66394" y="223936"/>
            <a:ext cx="4359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ТУБЕРКУЛЕЗ БРОНХА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67647" y="2256929"/>
            <a:ext cx="584265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ИСХОД ТУБЕРКУЛЕЗА БРОНХОВ – </a:t>
            </a:r>
            <a:r>
              <a:rPr lang="ru-RU" sz="2800" b="1" dirty="0"/>
              <a:t>деформация стенки бронха, вплоть до развития стеноза в результате рубцовых изменений.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395" y="1322330"/>
            <a:ext cx="4299444" cy="442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8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" r="790" b="25040"/>
          <a:stretch/>
        </p:blipFill>
        <p:spPr>
          <a:xfrm>
            <a:off x="319223" y="2918979"/>
            <a:ext cx="3096462" cy="36655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534" y="152685"/>
            <a:ext cx="2389839" cy="24812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946640" y="152685"/>
            <a:ext cx="4230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АТЕЛЕКТАЗ ЛЕГКОГО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40727" y="1393328"/>
            <a:ext cx="8110847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800" b="1" dirty="0" smtClean="0">
                <a:solidFill>
                  <a:srgbClr val="002060"/>
                </a:solidFill>
              </a:rPr>
              <a:t>      ПРИЧИНЫ АТЕЛЕКТАЗА ЛЕГКОГО:</a:t>
            </a:r>
            <a:endParaRPr lang="ru-RU" sz="2800" b="1" dirty="0">
              <a:solidFill>
                <a:srgbClr val="002060"/>
              </a:solidFill>
            </a:endParaRPr>
          </a:p>
          <a:p>
            <a:pPr>
              <a:lnSpc>
                <a:spcPct val="130000"/>
              </a:lnSpc>
            </a:pPr>
            <a:r>
              <a:rPr lang="ru-RU" sz="2800" b="1" dirty="0"/>
              <a:t>	</a:t>
            </a:r>
            <a:r>
              <a:rPr lang="ru-RU" sz="2800" b="1" dirty="0" smtClean="0"/>
              <a:t>А) Сдавление </a:t>
            </a:r>
            <a:r>
              <a:rPr lang="ru-RU" sz="2800" b="1" dirty="0"/>
              <a:t>просвета бронха из вне увеличенными лимфоузлами средостения или корня легкого.    </a:t>
            </a:r>
          </a:p>
          <a:p>
            <a:pPr>
              <a:lnSpc>
                <a:spcPct val="130000"/>
              </a:lnSpc>
            </a:pPr>
            <a:r>
              <a:rPr lang="ru-RU" sz="2800" b="1" dirty="0"/>
              <a:t>	</a:t>
            </a:r>
            <a:r>
              <a:rPr lang="ru-RU" sz="2800" b="1" dirty="0" smtClean="0"/>
              <a:t>Б) Закрытие </a:t>
            </a:r>
            <a:r>
              <a:rPr lang="ru-RU" sz="2800" b="1" dirty="0"/>
              <a:t>просвета бронха грануляциями, растущими вокруг </a:t>
            </a:r>
            <a:r>
              <a:rPr lang="ru-RU" sz="2800" b="1" dirty="0" err="1"/>
              <a:t>нодулобронхиального</a:t>
            </a:r>
            <a:r>
              <a:rPr lang="ru-RU" sz="2800" b="1" dirty="0"/>
              <a:t> свища.</a:t>
            </a:r>
          </a:p>
          <a:p>
            <a:pPr>
              <a:lnSpc>
                <a:spcPct val="130000"/>
              </a:lnSpc>
            </a:pPr>
            <a:r>
              <a:rPr lang="ru-RU" sz="2800" b="1" dirty="0"/>
              <a:t>	</a:t>
            </a:r>
            <a:r>
              <a:rPr lang="ru-RU" sz="2800" b="1" dirty="0" smtClean="0"/>
              <a:t>В) Рубцовый стеноз </a:t>
            </a:r>
            <a:r>
              <a:rPr lang="ru-RU" sz="2800" b="1" dirty="0"/>
              <a:t>бронха, как исход туберкулеза бронха.</a:t>
            </a:r>
          </a:p>
        </p:txBody>
      </p:sp>
    </p:spTree>
    <p:extLst>
      <p:ext uri="{BB962C8B-B14F-4D97-AF65-F5344CB8AC3E}">
        <p14:creationId xmlns:p14="http://schemas.microsoft.com/office/powerpoint/2010/main" val="55487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4589" t="3991" r="11973" b="679"/>
          <a:stretch/>
        </p:blipFill>
        <p:spPr>
          <a:xfrm>
            <a:off x="3100874" y="1719152"/>
            <a:ext cx="5635690" cy="42771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159566" y="391887"/>
            <a:ext cx="5518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ТУБЕРКУЛЕЗНЫЙ ПЛЕВРИТ</a:t>
            </a:r>
          </a:p>
        </p:txBody>
      </p:sp>
    </p:spTree>
    <p:extLst>
      <p:ext uri="{BB962C8B-B14F-4D97-AF65-F5344CB8AC3E}">
        <p14:creationId xmlns:p14="http://schemas.microsoft.com/office/powerpoint/2010/main" val="273237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6554" y="281152"/>
            <a:ext cx="8509517" cy="623919"/>
          </a:xfrm>
        </p:spPr>
        <p:txBody>
          <a:bodyPr>
            <a:normAutofit/>
          </a:bodyPr>
          <a:lstStyle/>
          <a:p>
            <a:pPr algn="ctr"/>
            <a:r>
              <a:rPr lang="ru-RU" altLang="ru-RU" sz="3200" b="1" dirty="0">
                <a:solidFill>
                  <a:srgbClr val="7030A0"/>
                </a:solidFill>
                <a:latin typeface="+mn-lt"/>
              </a:rPr>
              <a:t>ДИССЕМИНИРОВАННЫЙ ТУБЕРКУЛЕЗ </a:t>
            </a:r>
            <a:r>
              <a:rPr lang="ru-RU" altLang="ru-RU" sz="3200" b="1" dirty="0" smtClean="0">
                <a:solidFill>
                  <a:srgbClr val="7030A0"/>
                </a:solidFill>
                <a:latin typeface="+mn-lt"/>
              </a:rPr>
              <a:t>ЛЕГКИХ</a:t>
            </a:r>
            <a:endParaRPr lang="ru-RU" sz="32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43201" y="1125828"/>
            <a:ext cx="9294420" cy="5310597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ru-RU" sz="1800" dirty="0"/>
              <a:t>	</a:t>
            </a:r>
            <a:r>
              <a:rPr lang="ru-RU" sz="2200" b="1" dirty="0"/>
              <a:t>Диссеминированный туберкулез легких объединяет процессы различного генеза, развивающиеся в результате распространения микобактерий туберкулеза гематогенным, </a:t>
            </a:r>
            <a:r>
              <a:rPr lang="ru-RU" sz="2200" b="1" dirty="0" err="1"/>
              <a:t>лимфогенным</a:t>
            </a:r>
            <a:r>
              <a:rPr lang="ru-RU" sz="2200" b="1" dirty="0"/>
              <a:t> и </a:t>
            </a:r>
            <a:r>
              <a:rPr lang="ru-RU" sz="2200" b="1" dirty="0" err="1"/>
              <a:t>бронхогенным</a:t>
            </a:r>
            <a:r>
              <a:rPr lang="ru-RU" sz="2200" b="1" dirty="0"/>
              <a:t> путями, с чем и связано то многообразие его клинических и рентгенологических проявлений.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ru-RU" sz="2200" b="1" dirty="0"/>
              <a:t>	По патогенезу можно выделить </a:t>
            </a:r>
            <a:r>
              <a:rPr lang="ru-RU" sz="2200" b="1" dirty="0" smtClean="0"/>
              <a:t>гематогенно-диссеминированный </a:t>
            </a:r>
            <a:r>
              <a:rPr lang="ru-RU" sz="2200" b="1" dirty="0"/>
              <a:t>туберкулез (когда микобактерии распространяются </a:t>
            </a:r>
            <a:r>
              <a:rPr lang="ru-RU" sz="2200" b="1" dirty="0" err="1"/>
              <a:t>гематогенно</a:t>
            </a:r>
            <a:r>
              <a:rPr lang="ru-RU" sz="2200" b="1" dirty="0"/>
              <a:t>) и диссеминированный туберкулез, развивающийся вследствие </a:t>
            </a:r>
            <a:r>
              <a:rPr lang="ru-RU" sz="2200" b="1" dirty="0" err="1"/>
              <a:t>лимфобронхогенного</a:t>
            </a:r>
            <a:r>
              <a:rPr lang="ru-RU" sz="2200" b="1" dirty="0"/>
              <a:t> распространения </a:t>
            </a:r>
            <a:r>
              <a:rPr lang="ru-RU" sz="2200" b="1" dirty="0" smtClean="0"/>
              <a:t>микобактерий.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ru-RU" sz="2200" b="1" dirty="0"/>
              <a:t>	</a:t>
            </a:r>
            <a:r>
              <a:rPr lang="ru-RU" sz="2200" b="1" dirty="0" smtClean="0"/>
              <a:t>Однако </a:t>
            </a:r>
            <a:r>
              <a:rPr lang="ru-RU" sz="2200" b="1" dirty="0"/>
              <a:t>трудности определения генеза туберкулезных диссеминаций обусловило необходимость объединить их  в клинической классификации под общим названием –диссеминированный туберкулез.</a:t>
            </a: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27" y="1351175"/>
            <a:ext cx="2332656" cy="19838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6373" t="7776" r="10088" b="3754"/>
          <a:stretch/>
        </p:blipFill>
        <p:spPr>
          <a:xfrm>
            <a:off x="177736" y="3781126"/>
            <a:ext cx="2335147" cy="18661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6804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82000" y="6019800"/>
            <a:ext cx="1905000" cy="457200"/>
          </a:xfrm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098A172-3A40-40AA-82D4-6EC0B6C1120F}" type="slidenum">
              <a:rPr lang="ru-RU" altLang="ru-RU" sz="1200">
                <a:solidFill>
                  <a:srgbClr val="FFFFFF"/>
                </a:solidFill>
              </a:rPr>
              <a:pPr eaLnBrk="1" hangingPunct="1"/>
              <a:t>14</a:t>
            </a:fld>
            <a:endParaRPr lang="ru-RU" altLang="ru-RU" sz="1200">
              <a:solidFill>
                <a:srgbClr val="FFFFFF"/>
              </a:solidFill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4495800" y="492125"/>
            <a:ext cx="3051175" cy="612775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ru-RU" altLang="ru-RU" sz="3600" b="1" dirty="0">
                <a:solidFill>
                  <a:srgbClr val="7030A0"/>
                </a:solidFill>
                <a:latin typeface="Times New Roman" pitchFamily="18" charset="0"/>
              </a:rPr>
              <a:t>ПАТОГЕНЕЗ</a:t>
            </a:r>
          </a:p>
        </p:txBody>
      </p:sp>
      <p:sp>
        <p:nvSpPr>
          <p:cNvPr id="9220" name="Rectangle 6"/>
          <p:cNvSpPr>
            <a:spLocks noChangeArrowheads="1"/>
          </p:cNvSpPr>
          <p:nvPr/>
        </p:nvSpPr>
        <p:spPr bwMode="auto">
          <a:xfrm>
            <a:off x="2743200" y="1981200"/>
            <a:ext cx="2590800" cy="838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 dirty="0">
                <a:latin typeface="Times New Roman" panose="02020603050405020304" pitchFamily="18" charset="0"/>
              </a:rPr>
              <a:t>Бактериемия</a:t>
            </a:r>
          </a:p>
        </p:txBody>
      </p:sp>
      <p:sp>
        <p:nvSpPr>
          <p:cNvPr id="9221" name="Rectangle 7"/>
          <p:cNvSpPr>
            <a:spLocks noChangeArrowheads="1"/>
          </p:cNvSpPr>
          <p:nvPr/>
        </p:nvSpPr>
        <p:spPr bwMode="auto">
          <a:xfrm>
            <a:off x="5715000" y="1981200"/>
            <a:ext cx="4343400" cy="914400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 dirty="0">
                <a:latin typeface="Times New Roman" panose="02020603050405020304" pitchFamily="18" charset="0"/>
              </a:rPr>
              <a:t>Изменение состояния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 dirty="0">
                <a:latin typeface="Times New Roman" panose="02020603050405020304" pitchFamily="18" charset="0"/>
              </a:rPr>
              <a:t> реактивности организма</a:t>
            </a:r>
          </a:p>
        </p:txBody>
      </p:sp>
      <p:sp>
        <p:nvSpPr>
          <p:cNvPr id="9222" name="Rectangle 8"/>
          <p:cNvSpPr>
            <a:spLocks noChangeArrowheads="1"/>
          </p:cNvSpPr>
          <p:nvPr/>
        </p:nvSpPr>
        <p:spPr bwMode="auto">
          <a:xfrm>
            <a:off x="2362200" y="3810000"/>
            <a:ext cx="3124200" cy="144780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 dirty="0">
                <a:latin typeface="Times New Roman" panose="02020603050405020304" pitchFamily="18" charset="0"/>
              </a:rPr>
              <a:t>Снижение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 dirty="0">
                <a:latin typeface="Times New Roman" panose="02020603050405020304" pitchFamily="18" charset="0"/>
              </a:rPr>
              <a:t>реактивности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 dirty="0">
                <a:latin typeface="Times New Roman" panose="02020603050405020304" pitchFamily="18" charset="0"/>
              </a:rPr>
              <a:t> организма</a:t>
            </a:r>
          </a:p>
        </p:txBody>
      </p:sp>
      <p:sp>
        <p:nvSpPr>
          <p:cNvPr id="9223" name="Rectangle 9"/>
          <p:cNvSpPr>
            <a:spLocks noChangeArrowheads="1"/>
          </p:cNvSpPr>
          <p:nvPr/>
        </p:nvSpPr>
        <p:spPr bwMode="auto">
          <a:xfrm>
            <a:off x="5943599" y="3810000"/>
            <a:ext cx="5041075" cy="144780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 dirty="0">
                <a:latin typeface="Times New Roman" panose="02020603050405020304" pitchFamily="18" charset="0"/>
              </a:rPr>
              <a:t>Повышенная </a:t>
            </a:r>
            <a:r>
              <a:rPr lang="ru-RU" altLang="ru-RU" sz="2800" b="1" dirty="0" smtClean="0">
                <a:latin typeface="Times New Roman" panose="02020603050405020304" pitchFamily="18" charset="0"/>
              </a:rPr>
              <a:t>реактивность </a:t>
            </a:r>
            <a:endParaRPr lang="ru-RU" altLang="ru-RU" sz="2800" b="1" dirty="0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 dirty="0">
                <a:latin typeface="Times New Roman" panose="02020603050405020304" pitchFamily="18" charset="0"/>
              </a:rPr>
              <a:t>органов и тканей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 dirty="0">
                <a:latin typeface="Times New Roman" panose="02020603050405020304" pitchFamily="18" charset="0"/>
              </a:rPr>
              <a:t>к восприятию МБТ</a:t>
            </a:r>
          </a:p>
        </p:txBody>
      </p:sp>
      <p:sp>
        <p:nvSpPr>
          <p:cNvPr id="9224" name="Line 20"/>
          <p:cNvSpPr>
            <a:spLocks noChangeShapeType="1"/>
          </p:cNvSpPr>
          <p:nvPr/>
        </p:nvSpPr>
        <p:spPr bwMode="auto">
          <a:xfrm flipH="1">
            <a:off x="3962400" y="1143000"/>
            <a:ext cx="2133600" cy="838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9225" name="Line 21"/>
          <p:cNvSpPr>
            <a:spLocks noChangeShapeType="1"/>
          </p:cNvSpPr>
          <p:nvPr/>
        </p:nvSpPr>
        <p:spPr bwMode="auto">
          <a:xfrm>
            <a:off x="6096000" y="1143000"/>
            <a:ext cx="2057400" cy="838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9226" name="Line 22"/>
          <p:cNvSpPr>
            <a:spLocks noChangeShapeType="1"/>
          </p:cNvSpPr>
          <p:nvPr/>
        </p:nvSpPr>
        <p:spPr bwMode="auto">
          <a:xfrm flipH="1">
            <a:off x="4495800" y="2895600"/>
            <a:ext cx="335280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9227" name="Line 23"/>
          <p:cNvSpPr>
            <a:spLocks noChangeShapeType="1"/>
          </p:cNvSpPr>
          <p:nvPr/>
        </p:nvSpPr>
        <p:spPr bwMode="auto">
          <a:xfrm>
            <a:off x="7848600" y="2895600"/>
            <a:ext cx="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96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7002" t="17948" r="12288" b="13689"/>
          <a:stretch/>
        </p:blipFill>
        <p:spPr>
          <a:xfrm>
            <a:off x="8411262" y="2179178"/>
            <a:ext cx="3266771" cy="20979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5746" t="8486" r="16373" b="4464"/>
          <a:stretch/>
        </p:blipFill>
        <p:spPr>
          <a:xfrm>
            <a:off x="444970" y="926069"/>
            <a:ext cx="3168963" cy="26994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434" y="4009581"/>
            <a:ext cx="3117499" cy="24595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819033" y="254934"/>
            <a:ext cx="64403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КЛИНИКО-АНАТОМИЧЕСКИЕ ФОРМЫ</a:t>
            </a:r>
          </a:p>
          <a:p>
            <a:pPr algn="ctr"/>
            <a:r>
              <a:rPr lang="ru-RU" sz="2800" b="1" dirty="0">
                <a:solidFill>
                  <a:srgbClr val="7030A0"/>
                </a:solidFill>
              </a:rPr>
              <a:t>ДИССЕМИНИРОВАННОГО ТУБЕРКУЛЕЗА: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59012" y="1309257"/>
            <a:ext cx="48838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А. Характер обсеменения:</a:t>
            </a:r>
          </a:p>
          <a:p>
            <a:r>
              <a:rPr lang="ru-RU" b="1" dirty="0"/>
              <a:t>	</a:t>
            </a:r>
            <a:r>
              <a:rPr lang="ru-RU" sz="2400" b="1" dirty="0"/>
              <a:t>1) мелкоочаговый;</a:t>
            </a:r>
          </a:p>
          <a:p>
            <a:r>
              <a:rPr lang="ru-RU" sz="2400" b="1" dirty="0"/>
              <a:t>	2) крупноочаговый.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55460" y="2953734"/>
            <a:ext cx="44174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Б. Протяженность:</a:t>
            </a:r>
          </a:p>
          <a:p>
            <a:r>
              <a:rPr lang="ru-RU" dirty="0"/>
              <a:t>	</a:t>
            </a:r>
            <a:r>
              <a:rPr lang="ru-RU" sz="2400" b="1" dirty="0"/>
              <a:t>1) распространенный;</a:t>
            </a:r>
          </a:p>
          <a:p>
            <a:r>
              <a:rPr lang="ru-RU" sz="2400" b="1" dirty="0"/>
              <a:t>	2) ограниченный.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55460" y="4638652"/>
            <a:ext cx="490551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В. Клинические варианты:</a:t>
            </a:r>
          </a:p>
          <a:p>
            <a:r>
              <a:rPr lang="ru-RU" dirty="0"/>
              <a:t>	</a:t>
            </a:r>
            <a:endParaRPr lang="ru-RU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8325350" y="5683360"/>
            <a:ext cx="284400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диссеминированный</a:t>
            </a:r>
          </a:p>
          <a:p>
            <a:pPr algn="ctr"/>
            <a:r>
              <a:rPr lang="ru-RU" b="1" dirty="0" smtClean="0"/>
              <a:t>туберкулез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400806" y="5239373"/>
            <a:ext cx="261481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/>
              <a:t>1) острый (милиарный);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00806" y="5667435"/>
            <a:ext cx="184217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/>
              <a:t>2) подострый;</a:t>
            </a:r>
          </a:p>
          <a:p>
            <a:r>
              <a:rPr lang="ru-RU" b="1" dirty="0"/>
              <a:t>3) хронический. </a:t>
            </a:r>
          </a:p>
        </p:txBody>
      </p:sp>
      <p:sp>
        <p:nvSpPr>
          <p:cNvPr id="12" name="Стрелка вправо 11"/>
          <p:cNvSpPr/>
          <p:nvPr/>
        </p:nvSpPr>
        <p:spPr>
          <a:xfrm>
            <a:off x="7315201" y="5813892"/>
            <a:ext cx="978408" cy="353415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4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5501" t="6357" r="22669" b="4937"/>
          <a:stretch/>
        </p:blipFill>
        <p:spPr>
          <a:xfrm>
            <a:off x="845410" y="3481141"/>
            <a:ext cx="2636637" cy="25127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8716" t="16677" r="18793" b="3431"/>
          <a:stretch/>
        </p:blipFill>
        <p:spPr>
          <a:xfrm>
            <a:off x="845411" y="462780"/>
            <a:ext cx="2636637" cy="25280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63108" y="450547"/>
            <a:ext cx="4909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МИЛИАРНЫЙ ТУБЕРКУЛЕЗ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95106" y="1339822"/>
            <a:ext cx="783771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Милиарный </a:t>
            </a:r>
            <a:r>
              <a:rPr lang="ru-RU" sz="2400" b="1" dirty="0"/>
              <a:t>туберкулез </a:t>
            </a:r>
            <a:r>
              <a:rPr lang="ru-RU" sz="2400" b="1" dirty="0" err="1" smtClean="0"/>
              <a:t>патоморфологически</a:t>
            </a:r>
            <a:r>
              <a:rPr lang="ru-RU" sz="2400" b="1" dirty="0" smtClean="0"/>
              <a:t> характеризуется </a:t>
            </a:r>
            <a:r>
              <a:rPr lang="ru-RU" sz="2400" b="1" dirty="0"/>
              <a:t>тем, </a:t>
            </a:r>
            <a:r>
              <a:rPr lang="ru-RU" sz="2400" b="1" dirty="0" smtClean="0"/>
              <a:t>что </a:t>
            </a:r>
            <a:r>
              <a:rPr lang="ru-RU" sz="2400" b="1" dirty="0"/>
              <a:t>в различных органах и тканях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развивается </a:t>
            </a:r>
            <a:r>
              <a:rPr lang="ru-RU" sz="2400" b="1" dirty="0"/>
              <a:t>большое количество мелких</a:t>
            </a:r>
            <a:r>
              <a:rPr lang="ru-RU" sz="2400" b="1" dirty="0" smtClean="0"/>
              <a:t>,  </a:t>
            </a:r>
            <a:r>
              <a:rPr lang="ru-RU" sz="2400" b="1" dirty="0"/>
              <a:t>просовидных, </a:t>
            </a:r>
            <a:r>
              <a:rPr lang="ru-RU" sz="2400" b="1" dirty="0" smtClean="0"/>
              <a:t>бугорков.</a:t>
            </a:r>
          </a:p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Высыпания </a:t>
            </a:r>
            <a:r>
              <a:rPr lang="ru-RU" sz="2400" b="1" dirty="0"/>
              <a:t>носят равномерный характер и </a:t>
            </a:r>
            <a:r>
              <a:rPr lang="ru-RU" sz="2400" b="1" dirty="0" smtClean="0"/>
              <a:t>поражают </a:t>
            </a:r>
            <a:r>
              <a:rPr lang="ru-RU" sz="2400" b="1" dirty="0"/>
              <a:t>легкие на всем их протяжении, имеют одинаковые форму и анатомическое строение</a:t>
            </a:r>
            <a:r>
              <a:rPr lang="ru-RU" sz="2400" b="1" dirty="0" smtClean="0"/>
              <a:t>.</a:t>
            </a:r>
          </a:p>
          <a:p>
            <a:pPr algn="ctr"/>
            <a:endParaRPr lang="ru-RU" sz="2400" b="1" dirty="0" smtClean="0"/>
          </a:p>
          <a:p>
            <a:pPr algn="ctr"/>
            <a:r>
              <a:rPr lang="ru-RU" sz="2400" b="1" dirty="0"/>
              <a:t>Очаги различной тканевой реакции при </a:t>
            </a:r>
            <a:r>
              <a:rPr lang="ru-RU" sz="2400" b="1" dirty="0" smtClean="0"/>
              <a:t>милиарном </a:t>
            </a:r>
            <a:r>
              <a:rPr lang="ru-RU" sz="2400" b="1" dirty="0"/>
              <a:t>туберкулезе </a:t>
            </a:r>
            <a:r>
              <a:rPr lang="ru-RU" sz="2400" b="1" dirty="0" smtClean="0"/>
              <a:t>не наблюдаются.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04186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5501" t="6357" r="22669" b="4937"/>
          <a:stretch/>
        </p:blipFill>
        <p:spPr>
          <a:xfrm>
            <a:off x="845410" y="3481141"/>
            <a:ext cx="2636637" cy="25127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8716" t="16677" r="18793" b="3431"/>
          <a:stretch/>
        </p:blipFill>
        <p:spPr>
          <a:xfrm>
            <a:off x="845411" y="462780"/>
            <a:ext cx="2636637" cy="25280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63108" y="450547"/>
            <a:ext cx="4909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МИЛИАРНЫЙ ТУБЕРКУЛЕЗ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63108" y="1731708"/>
            <a:ext cx="5503623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/>
              <a:t>Варианты</a:t>
            </a:r>
          </a:p>
          <a:p>
            <a:pPr algn="ctr"/>
            <a:r>
              <a:rPr lang="ru-RU" sz="3200" b="1" dirty="0"/>
              <a:t>острого диссеминированного</a:t>
            </a:r>
          </a:p>
          <a:p>
            <a:pPr algn="ctr"/>
            <a:r>
              <a:rPr lang="ru-RU" sz="3200" b="1" dirty="0"/>
              <a:t>(милиарного) туберкулеза</a:t>
            </a:r>
          </a:p>
          <a:p>
            <a:endParaRPr lang="ru-RU" dirty="0"/>
          </a:p>
          <a:p>
            <a:pPr>
              <a:lnSpc>
                <a:spcPct val="150000"/>
              </a:lnSpc>
            </a:pPr>
            <a:r>
              <a:rPr lang="ru-RU" sz="2400" dirty="0"/>
              <a:t>             </a:t>
            </a:r>
            <a:r>
              <a:rPr lang="ru-RU" sz="2400" b="1" dirty="0"/>
              <a:t>1. </a:t>
            </a:r>
            <a:r>
              <a:rPr lang="ru-RU" sz="2400" b="1" dirty="0" smtClean="0"/>
              <a:t>ТИФОИДНАЯ ФОРМА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/>
              <a:t>             </a:t>
            </a:r>
            <a:r>
              <a:rPr lang="ru-RU" sz="2400" b="1" dirty="0"/>
              <a:t>2. </a:t>
            </a:r>
            <a:r>
              <a:rPr lang="ru-RU" sz="2400" b="1" dirty="0" smtClean="0"/>
              <a:t>ЛЕГОЧНАЯ ФОРМА</a:t>
            </a:r>
            <a:endParaRPr lang="ru-RU" sz="2400" b="1" dirty="0"/>
          </a:p>
          <a:p>
            <a:pPr>
              <a:lnSpc>
                <a:spcPct val="150000"/>
              </a:lnSpc>
            </a:pPr>
            <a:r>
              <a:rPr lang="ru-RU" sz="2400" b="1" dirty="0"/>
              <a:t>             3. </a:t>
            </a:r>
            <a:r>
              <a:rPr lang="ru-RU" sz="2400" b="1" dirty="0" smtClean="0"/>
              <a:t>МЕНИНГЕАЛЬНАЯ ФОРМА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21349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5501" t="6357" r="22669" b="4937"/>
          <a:stretch/>
        </p:blipFill>
        <p:spPr>
          <a:xfrm>
            <a:off x="845410" y="3481141"/>
            <a:ext cx="2636637" cy="25127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8716" t="16677" r="18793" b="3431"/>
          <a:stretch/>
        </p:blipFill>
        <p:spPr>
          <a:xfrm>
            <a:off x="845411" y="462780"/>
            <a:ext cx="2636637" cy="25280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49996" y="462780"/>
            <a:ext cx="4909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МИЛИАРНЫЙ ТУБЕРКУЛЕЗ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42608" y="1126803"/>
            <a:ext cx="806334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 smtClean="0"/>
              <a:t>ТИФОИДНАЯ ФОРМА</a:t>
            </a:r>
          </a:p>
          <a:p>
            <a:pPr algn="ctr">
              <a:lnSpc>
                <a:spcPct val="150000"/>
              </a:lnSpc>
            </a:pPr>
            <a:r>
              <a:rPr lang="ru-RU" sz="2400" b="1" dirty="0"/>
              <a:t>Настоящего инкубационного периода при милиарном </a:t>
            </a:r>
            <a:r>
              <a:rPr lang="ru-RU" sz="2400" b="1" dirty="0" smtClean="0"/>
              <a:t>туберкулезе </a:t>
            </a:r>
            <a:r>
              <a:rPr lang="ru-RU" sz="2400" b="1" dirty="0"/>
              <a:t>не </a:t>
            </a:r>
            <a:r>
              <a:rPr lang="ru-RU" sz="2400" b="1" dirty="0" smtClean="0"/>
              <a:t>бывает.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/>
              <a:t>В </a:t>
            </a:r>
            <a:r>
              <a:rPr lang="ru-RU" sz="2400" b="1" dirty="0"/>
              <a:t>большинстве случаев </a:t>
            </a:r>
            <a:r>
              <a:rPr lang="ru-RU" sz="2400" b="1" dirty="0" smtClean="0"/>
              <a:t>больной заболевает неожиданно. </a:t>
            </a:r>
            <a:r>
              <a:rPr lang="ru-RU" sz="2400" b="1" dirty="0"/>
              <a:t>температура тела </a:t>
            </a:r>
            <a:r>
              <a:rPr lang="ru-RU" sz="2400" b="1" dirty="0" smtClean="0"/>
              <a:t>поднимается </a:t>
            </a:r>
            <a:r>
              <a:rPr lang="ru-RU" sz="2400" b="1" dirty="0"/>
              <a:t>до высоких цифр с резко выраженными явления общей </a:t>
            </a:r>
            <a:r>
              <a:rPr lang="ru-RU" sz="2400" b="1" dirty="0" smtClean="0"/>
              <a:t>интоксикации.</a:t>
            </a:r>
          </a:p>
          <a:p>
            <a:pPr algn="ctr">
              <a:lnSpc>
                <a:spcPct val="150000"/>
              </a:lnSpc>
            </a:pPr>
            <a:r>
              <a:rPr lang="ru-RU" sz="2400" b="1" dirty="0"/>
              <a:t>Течение заболевания очень напоминает картину брюшного </a:t>
            </a:r>
            <a:r>
              <a:rPr lang="ru-RU" sz="2400" b="1" dirty="0" smtClean="0"/>
              <a:t>тифа.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45200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12672" y="235167"/>
            <a:ext cx="4909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МИЛИАРНЫЙ ТУБЕРКУЛЕЗ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35677" y="819942"/>
            <a:ext cx="806334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 smtClean="0"/>
              <a:t>ТИФОИДНАЯ ФОРМА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729250"/>
              </p:ext>
            </p:extLst>
          </p:nvPr>
        </p:nvGraphicFramePr>
        <p:xfrm>
          <a:off x="1460666" y="1727431"/>
          <a:ext cx="9013371" cy="4960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1403"/>
                <a:gridCol w="2610601"/>
                <a:gridCol w="4251367"/>
              </a:tblGrid>
              <a:tr h="11311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Симптом</a:t>
                      </a:r>
                      <a:endParaRPr lang="ru-RU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Брюшной тиф</a:t>
                      </a:r>
                      <a:endParaRPr lang="ru-RU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Милиарный туберкулез</a:t>
                      </a:r>
                      <a:endParaRPr lang="ru-RU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4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b="1" dirty="0" smtClean="0"/>
                        <a:t>Начало</a:t>
                      </a:r>
                      <a:endParaRPr lang="ru-RU" sz="2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b="1" dirty="0" smtClean="0"/>
                        <a:t>постепенное</a:t>
                      </a:r>
                      <a:endParaRPr lang="ru-RU" sz="2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/>
                        <a:t>острое (озноб, рвота)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4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b="1" dirty="0" smtClean="0"/>
                        <a:t>Температура</a:t>
                      </a:r>
                      <a:endParaRPr lang="ru-RU" sz="2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b="1" dirty="0" smtClean="0"/>
                        <a:t>постоянная</a:t>
                      </a:r>
                      <a:endParaRPr lang="ru-RU" sz="2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b="1" dirty="0" smtClean="0"/>
                        <a:t>неправильная</a:t>
                      </a:r>
                      <a:endParaRPr lang="ru-RU" sz="2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4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b="1" dirty="0" smtClean="0"/>
                        <a:t>Пульс</a:t>
                      </a:r>
                      <a:endParaRPr lang="ru-RU" sz="2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b="1" dirty="0" smtClean="0"/>
                        <a:t>брадикардия</a:t>
                      </a:r>
                      <a:endParaRPr lang="ru-RU" sz="2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b="1" dirty="0" smtClean="0"/>
                        <a:t>тахикардия</a:t>
                      </a:r>
                      <a:endParaRPr lang="ru-RU" sz="2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4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b="1" dirty="0" smtClean="0"/>
                        <a:t>Кровь</a:t>
                      </a:r>
                      <a:endParaRPr lang="ru-RU" sz="2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b="1" dirty="0" smtClean="0"/>
                        <a:t>лимфоцитоз</a:t>
                      </a:r>
                      <a:endParaRPr lang="ru-RU" sz="2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b="1" dirty="0" err="1" smtClean="0"/>
                        <a:t>лимфопения</a:t>
                      </a:r>
                      <a:endParaRPr lang="ru-RU" sz="2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4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b="1" dirty="0" smtClean="0"/>
                        <a:t>Одышка</a:t>
                      </a:r>
                      <a:endParaRPr lang="ru-RU" sz="2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b="1" dirty="0" smtClean="0"/>
                        <a:t>отсутствует</a:t>
                      </a:r>
                      <a:endParaRPr lang="ru-RU" sz="2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b="1" dirty="0" smtClean="0"/>
                        <a:t>сильно выражена</a:t>
                      </a:r>
                      <a:endParaRPr lang="ru-RU" sz="2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4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b="1" dirty="0" smtClean="0"/>
                        <a:t>Поты</a:t>
                      </a:r>
                      <a:endParaRPr lang="ru-RU" sz="2800" b="1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/>
                        <a:t>отсутствует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800" b="1" dirty="0" smtClean="0"/>
                        <a:t>обильные</a:t>
                      </a:r>
                      <a:endParaRPr lang="ru-RU" sz="2800" b="1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49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A9E6E4B-4F05-459E-9D50-E1574E285342}" type="slidenum">
              <a:rPr lang="ru-RU" altLang="ru-RU" sz="1200">
                <a:solidFill>
                  <a:srgbClr val="FFFFFF"/>
                </a:solidFill>
              </a:rPr>
              <a:pPr eaLnBrk="1" hangingPunct="1"/>
              <a:t>2</a:t>
            </a:fld>
            <a:endParaRPr lang="ru-RU" altLang="ru-RU" sz="1200">
              <a:solidFill>
                <a:srgbClr val="FFFFFF"/>
              </a:solidFill>
            </a:endParaRPr>
          </a:p>
        </p:txBody>
      </p:sp>
      <p:sp>
        <p:nvSpPr>
          <p:cNvPr id="614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7772400" cy="7747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altLang="ru-RU" sz="4000" b="1" dirty="0">
                <a:solidFill>
                  <a:srgbClr val="7030A0"/>
                </a:solidFill>
                <a:latin typeface="+mn-lt"/>
              </a:rPr>
              <a:t>Цель лекции</a:t>
            </a:r>
          </a:p>
        </p:txBody>
      </p:sp>
      <p:sp>
        <p:nvSpPr>
          <p:cNvPr id="6147" name="Rectangle 6"/>
          <p:cNvSpPr>
            <a:spLocks noGrp="1" noChangeArrowheads="1"/>
          </p:cNvSpPr>
          <p:nvPr>
            <p:ph idx="4294967295"/>
          </p:nvPr>
        </p:nvSpPr>
        <p:spPr>
          <a:xfrm>
            <a:off x="4419600" y="908050"/>
            <a:ext cx="7772400" cy="117157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  <a:defRPr/>
            </a:pPr>
            <a:r>
              <a:rPr lang="ru-RU" altLang="ru-RU" b="1" dirty="0"/>
              <a:t>Получение знаний по клинике, диагностике диссеминированного туберкулеза легких </a:t>
            </a:r>
            <a:r>
              <a:rPr lang="ru-RU" altLang="ru-RU" b="1" dirty="0" smtClean="0"/>
              <a:t>и </a:t>
            </a:r>
            <a:r>
              <a:rPr lang="ru-RU" altLang="ru-RU" b="1" dirty="0" err="1" smtClean="0"/>
              <a:t>осложненний</a:t>
            </a:r>
            <a:r>
              <a:rPr lang="ru-RU" altLang="ru-RU" b="1" dirty="0" smtClean="0"/>
              <a:t> первичного </a:t>
            </a:r>
            <a:r>
              <a:rPr lang="ru-RU" altLang="ru-RU" b="1" dirty="0"/>
              <a:t>туберкулеза</a:t>
            </a:r>
            <a:r>
              <a:rPr lang="ru-RU" altLang="ru-RU" b="1" dirty="0" smtClean="0"/>
              <a:t>.</a:t>
            </a:r>
            <a:endParaRPr lang="ru-RU" altLang="ru-RU" b="1" dirty="0"/>
          </a:p>
        </p:txBody>
      </p:sp>
      <p:sp>
        <p:nvSpPr>
          <p:cNvPr id="4101" name="Text Box 7"/>
          <p:cNvSpPr txBox="1">
            <a:spLocks noChangeArrowheads="1"/>
          </p:cNvSpPr>
          <p:nvPr/>
        </p:nvSpPr>
        <p:spPr bwMode="auto">
          <a:xfrm>
            <a:off x="4980474" y="2187575"/>
            <a:ext cx="158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solidFill>
                  <a:srgbClr val="7030A0"/>
                </a:solidFill>
                <a:latin typeface="+mn-lt"/>
              </a:rPr>
              <a:t>Задачи</a:t>
            </a:r>
          </a:p>
        </p:txBody>
      </p:sp>
      <p:sp>
        <p:nvSpPr>
          <p:cNvPr id="4102" name="Text Box 8"/>
          <p:cNvSpPr txBox="1">
            <a:spLocks noChangeArrowheads="1"/>
          </p:cNvSpPr>
          <p:nvPr/>
        </p:nvSpPr>
        <p:spPr bwMode="auto">
          <a:xfrm>
            <a:off x="2098676" y="2798762"/>
            <a:ext cx="799147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ru-RU" altLang="ru-RU" sz="2400" b="1" dirty="0">
                <a:latin typeface="+mn-lt"/>
              </a:rPr>
              <a:t>Изучить патогенез диссеминированного туберкулеза легких и выделить его особенности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ru-RU" altLang="ru-RU" sz="2400" b="1" dirty="0">
                <a:latin typeface="+mn-lt"/>
              </a:rPr>
              <a:t>Сформировать четкое представление об особенностях клинических проявлений, рентгенологических и лабораторных данных острого, подострого и хронического диссеминированного туберкулеза легких</a:t>
            </a:r>
          </a:p>
        </p:txBody>
      </p:sp>
    </p:spTree>
    <p:extLst>
      <p:ext uri="{BB962C8B-B14F-4D97-AF65-F5344CB8AC3E}">
        <p14:creationId xmlns:p14="http://schemas.microsoft.com/office/powerpoint/2010/main" val="145451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5501" t="6357" r="22669" b="4937"/>
          <a:stretch/>
        </p:blipFill>
        <p:spPr>
          <a:xfrm>
            <a:off x="845410" y="3481141"/>
            <a:ext cx="2636637" cy="25127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8716" t="16677" r="18793" b="3431"/>
          <a:stretch/>
        </p:blipFill>
        <p:spPr>
          <a:xfrm>
            <a:off x="845411" y="462780"/>
            <a:ext cx="2636637" cy="25280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26245" y="170392"/>
            <a:ext cx="4909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МИЛИАРНЫЙ ТУБЕРКУЛЕЗ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71357" y="849651"/>
            <a:ext cx="806334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/>
              <a:t>ЛЕГОЧНАЯ ФОРМА</a:t>
            </a:r>
            <a:endParaRPr lang="ru-RU" sz="3200" b="1" dirty="0" smtClean="0"/>
          </a:p>
          <a:p>
            <a:pPr algn="ctr">
              <a:lnSpc>
                <a:spcPct val="150000"/>
              </a:lnSpc>
            </a:pPr>
            <a:r>
              <a:rPr lang="ru-RU" sz="2400" b="1" dirty="0"/>
              <a:t>При этой форме доминируют явления со стороны легких. Температура высокая, как и при тифоидной форме. Одним из самых постоянных симптомов является одышка – до 50-70 в минуту, которая преобладает во всей клинической </a:t>
            </a:r>
            <a:r>
              <a:rPr lang="ru-RU" sz="2400" b="1" dirty="0" smtClean="0"/>
              <a:t>картине.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/>
              <a:t>Так </a:t>
            </a:r>
            <a:r>
              <a:rPr lang="ru-RU" sz="2400" b="1" dirty="0"/>
              <a:t>же характерным считается сухой, упорный, надсадный </a:t>
            </a:r>
            <a:r>
              <a:rPr lang="ru-RU" sz="2400" b="1" dirty="0" smtClean="0"/>
              <a:t>кашель без мокроты.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/>
              <a:t>МБТ в </a:t>
            </a:r>
            <a:r>
              <a:rPr lang="ru-RU" sz="2400" b="1" dirty="0"/>
              <a:t>мокроте не обнаруживаются почти никогда. </a:t>
            </a:r>
          </a:p>
        </p:txBody>
      </p:sp>
    </p:spTree>
    <p:extLst>
      <p:ext uri="{BB962C8B-B14F-4D97-AF65-F5344CB8AC3E}">
        <p14:creationId xmlns:p14="http://schemas.microsoft.com/office/powerpoint/2010/main" val="319658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9498" y="199831"/>
            <a:ext cx="6237490" cy="975827"/>
          </a:xfrm>
        </p:spPr>
        <p:txBody>
          <a:bodyPr>
            <a:normAutofit/>
          </a:bodyPr>
          <a:lstStyle/>
          <a:p>
            <a:pPr algn="ctr"/>
            <a:r>
              <a:rPr lang="ru-RU" altLang="ru-RU" b="1" dirty="0" smtClean="0">
                <a:solidFill>
                  <a:srgbClr val="7030A0"/>
                </a:solidFill>
                <a:latin typeface="+mn-lt"/>
              </a:rPr>
              <a:t>РЕНТГЕНОЛОГИЧЕСКАЯ КАРТИНА</a:t>
            </a:r>
            <a:br>
              <a:rPr lang="ru-RU" altLang="ru-RU" b="1" dirty="0" smtClean="0">
                <a:solidFill>
                  <a:srgbClr val="7030A0"/>
                </a:solidFill>
                <a:latin typeface="+mn-lt"/>
              </a:rPr>
            </a:br>
            <a:r>
              <a:rPr lang="ru-RU" altLang="ru-RU" b="1" dirty="0" smtClean="0">
                <a:solidFill>
                  <a:srgbClr val="7030A0"/>
                </a:solidFill>
                <a:latin typeface="+mn-lt"/>
              </a:rPr>
              <a:t>МИЛИАРНОГО ТУБЕРКУЛЕЗА</a:t>
            </a:r>
            <a:endParaRPr lang="ru-RU" dirty="0">
              <a:latin typeface="+mn-lt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1938" b="11938"/>
          <a:stretch>
            <a:fillRect/>
          </a:stretch>
        </p:blipFill>
        <p:spPr>
          <a:xfrm>
            <a:off x="325172" y="1404256"/>
            <a:ext cx="5596486" cy="49520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6507678" y="1404256"/>
            <a:ext cx="5260769" cy="495209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  <a:defRPr/>
            </a:pPr>
            <a:r>
              <a:rPr lang="ru-RU" altLang="ru-RU" sz="2600" b="1" dirty="0"/>
              <a:t>1. Изменения на рентгенограмме появляются на 10-14 день заболевания.</a:t>
            </a:r>
          </a:p>
          <a:p>
            <a:pPr eaLnBrk="1" hangingPunct="1">
              <a:lnSpc>
                <a:spcPct val="110000"/>
              </a:lnSpc>
              <a:buFontTx/>
              <a:buNone/>
              <a:defRPr/>
            </a:pPr>
            <a:r>
              <a:rPr lang="ru-RU" altLang="ru-RU" sz="2600" b="1" dirty="0"/>
              <a:t>    2. Процесс </a:t>
            </a:r>
            <a:r>
              <a:rPr lang="ru-RU" altLang="ru-RU" sz="2600" b="1" dirty="0" smtClean="0"/>
              <a:t>двусторонний</a:t>
            </a:r>
            <a:r>
              <a:rPr lang="ru-RU" altLang="ru-RU" sz="2600" b="1" dirty="0"/>
              <a:t>, абсолютно симметричный</a:t>
            </a:r>
          </a:p>
          <a:p>
            <a:pPr eaLnBrk="1" hangingPunct="1">
              <a:lnSpc>
                <a:spcPct val="110000"/>
              </a:lnSpc>
              <a:buFontTx/>
              <a:buNone/>
              <a:defRPr/>
            </a:pPr>
            <a:r>
              <a:rPr lang="ru-RU" altLang="ru-RU" sz="2600" b="1" dirty="0"/>
              <a:t>    3. На фоне усиленного легочного рисунка на всем протяжении легких - множественные мономорфные очаговые тени 1-2 мм в диаметре, малой интенсивности, четко очерченные, не сливающиеся между собой</a:t>
            </a:r>
          </a:p>
        </p:txBody>
      </p:sp>
      <p:sp>
        <p:nvSpPr>
          <p:cNvPr id="3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A42D4E6-1262-4A75-802D-BEF5D5EA9A46}" type="slidenum">
              <a:rPr lang="ru-RU" altLang="ru-RU" sz="1200">
                <a:solidFill>
                  <a:srgbClr val="FFFFFF"/>
                </a:solidFill>
              </a:rPr>
              <a:pPr eaLnBrk="1" hangingPunct="1"/>
              <a:t>21</a:t>
            </a:fld>
            <a:endParaRPr lang="ru-RU" altLang="ru-RU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94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8684" y="388839"/>
            <a:ext cx="8654142" cy="644661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ТУБЕРКУЛЕЗНЫЙ МЕНИНГО-ЭНЦЕФАЛИТ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992" y="4003962"/>
            <a:ext cx="7457704" cy="220758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algn="ctr">
              <a:buNone/>
              <a:defRPr/>
            </a:pPr>
            <a:r>
              <a:rPr lang="ru-RU" sz="2400" b="1" dirty="0">
                <a:solidFill>
                  <a:srgbClr val="7030A0"/>
                </a:solidFill>
              </a:rPr>
              <a:t>В течении туберкулёзного </a:t>
            </a:r>
            <a:r>
              <a:rPr lang="ru-RU" sz="2400" b="1" dirty="0" smtClean="0">
                <a:solidFill>
                  <a:srgbClr val="7030A0"/>
                </a:solidFill>
              </a:rPr>
              <a:t>менингита выделяют три </a:t>
            </a:r>
            <a:r>
              <a:rPr lang="ru-RU" sz="2400" b="1" dirty="0">
                <a:solidFill>
                  <a:srgbClr val="7030A0"/>
                </a:solidFill>
              </a:rPr>
              <a:t>периода:</a:t>
            </a:r>
            <a:r>
              <a:rPr lang="ru-RU" sz="2400" b="1" u="sng" dirty="0">
                <a:solidFill>
                  <a:srgbClr val="7030A0"/>
                </a:solidFill>
              </a:rPr>
              <a:t> </a:t>
            </a:r>
            <a:endParaRPr lang="ru-RU" sz="2400" b="1" u="sng" dirty="0" smtClean="0">
              <a:solidFill>
                <a:srgbClr val="7030A0"/>
              </a:solidFill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2400" b="1" dirty="0" smtClean="0"/>
              <a:t>		</a:t>
            </a:r>
            <a:r>
              <a:rPr lang="ru-RU" sz="2400" b="1" dirty="0" smtClean="0">
                <a:solidFill>
                  <a:srgbClr val="002060"/>
                </a:solidFill>
              </a:rPr>
              <a:t>А) ПРОДРОМАЛЬНЫЙ</a:t>
            </a:r>
            <a:r>
              <a:rPr lang="ru-RU" sz="2400" b="1" dirty="0">
                <a:solidFill>
                  <a:srgbClr val="002060"/>
                </a:solidFill>
              </a:rPr>
              <a:t>;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		Б) РАЗДРАЖЕНИЯ </a:t>
            </a:r>
            <a:r>
              <a:rPr lang="ru-RU" sz="2400" b="1" dirty="0">
                <a:solidFill>
                  <a:srgbClr val="002060"/>
                </a:solidFill>
              </a:rPr>
              <a:t>ЦНС;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		В) ПАРЕЗОВ </a:t>
            </a:r>
            <a:r>
              <a:rPr lang="ru-RU" sz="2400" b="1" dirty="0">
                <a:solidFill>
                  <a:srgbClr val="002060"/>
                </a:solidFill>
              </a:rPr>
              <a:t>И ПАРАЛИЧЕЙ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53247" y="1193334"/>
            <a:ext cx="6947065" cy="230832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- </a:t>
            </a:r>
            <a:r>
              <a:rPr lang="ru-RU" sz="2400" b="1" dirty="0" smtClean="0"/>
              <a:t>это </a:t>
            </a:r>
            <a:r>
              <a:rPr lang="ru-RU" sz="2400" b="1" dirty="0"/>
              <a:t>туберкулезное воспаление мозговых оболочек, характеризующееся множественным высыпанием милиарных бугорков на мягких мозговых оболочках и появлением серозно-фибринозного экссудата в </a:t>
            </a:r>
            <a:r>
              <a:rPr lang="ru-RU" sz="2400" b="1" dirty="0" err="1"/>
              <a:t>подпаутинном</a:t>
            </a:r>
            <a:r>
              <a:rPr lang="ru-RU" sz="2400" b="1" dirty="0"/>
              <a:t> пространстве.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264" y="388839"/>
            <a:ext cx="1759315" cy="23424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854" y="3372766"/>
            <a:ext cx="2633371" cy="283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4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6571" y="270085"/>
            <a:ext cx="8654142" cy="64466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КЛИНИКА ТУБЕРКУЛЕЗНОГО МЕНИНГО-ЭНЦЕФАЛИТА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0" y="2297452"/>
            <a:ext cx="7184571" cy="241225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  <a:defRPr/>
            </a:pPr>
            <a:r>
              <a:rPr lang="ru-RU" sz="2000" b="1" dirty="0" smtClean="0"/>
              <a:t>В </a:t>
            </a:r>
            <a:r>
              <a:rPr lang="ru-RU" sz="2000" b="1" dirty="0"/>
              <a:t>этом периоде преобладают нарушения преимущественно психического характера - непостоянная головная боль, усиливающаяся при ярком свете и шуме; </a:t>
            </a:r>
            <a:r>
              <a:rPr lang="ru-RU" sz="2000" b="1" dirty="0" err="1"/>
              <a:t>гиперакузия</a:t>
            </a:r>
            <a:r>
              <a:rPr lang="ru-RU" sz="2000" b="1" dirty="0"/>
              <a:t> (непереносимость шума, громких звуков), светобоязнь (фотофобия), из-за которой больной лежит с закрытыми глазами, раздражительность, плаксивость, апатия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pic>
        <p:nvPicPr>
          <p:cNvPr id="24580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0" y="1890865"/>
            <a:ext cx="3758040" cy="281884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12442" y="1122331"/>
            <a:ext cx="4594784" cy="8925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ПРОДРОМАЛЬНЫЙ </a:t>
            </a:r>
            <a:r>
              <a:rPr lang="ru-RU" sz="2800" b="1" dirty="0" smtClean="0">
                <a:solidFill>
                  <a:srgbClr val="002060"/>
                </a:solidFill>
              </a:rPr>
              <a:t>ПЕРИОД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(длиться </a:t>
            </a:r>
            <a:r>
              <a:rPr lang="ru-RU" sz="2400" b="1" dirty="0">
                <a:solidFill>
                  <a:srgbClr val="002060"/>
                </a:solidFill>
              </a:rPr>
              <a:t>от 1 до 4-х </a:t>
            </a:r>
            <a:r>
              <a:rPr lang="ru-RU" sz="2400" b="1" dirty="0" smtClean="0">
                <a:solidFill>
                  <a:srgbClr val="002060"/>
                </a:solidFill>
              </a:rPr>
              <a:t>недель)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6934" y="4992280"/>
            <a:ext cx="105334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Постепенно нарастают симптомы интоксикации: субфебрильная температура, общее недомогание, потеря аппетита, повышенная утомляемость.  Постановка диагноза в этот период крайне затруднена. </a:t>
            </a:r>
          </a:p>
        </p:txBody>
      </p:sp>
    </p:spTree>
    <p:extLst>
      <p:ext uri="{BB962C8B-B14F-4D97-AF65-F5344CB8AC3E}">
        <p14:creationId xmlns:p14="http://schemas.microsoft.com/office/powerpoint/2010/main" val="100821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6571" y="270085"/>
            <a:ext cx="8654142" cy="64466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КЛИНИКА ТУБЕРКУЛЕЗНОГО МЕНИНГО-ЭНЦЕФАЛИТА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26972" y="2051142"/>
            <a:ext cx="7944592" cy="26569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  <a:defRPr/>
            </a:pPr>
            <a:r>
              <a:rPr lang="ru-RU" sz="2000" b="1" dirty="0" err="1" smtClean="0"/>
              <a:t>Усивается</a:t>
            </a:r>
            <a:r>
              <a:rPr lang="ru-RU" sz="2000" b="1" dirty="0" smtClean="0"/>
              <a:t> клиническая </a:t>
            </a:r>
            <a:r>
              <a:rPr lang="ru-RU" sz="2000" b="1" dirty="0"/>
              <a:t>и </a:t>
            </a:r>
            <a:r>
              <a:rPr lang="ru-RU" sz="2000" b="1" dirty="0" smtClean="0"/>
              <a:t>неврологическая симптоматика:</a:t>
            </a:r>
          </a:p>
          <a:p>
            <a:pPr algn="ctr">
              <a:lnSpc>
                <a:spcPct val="120000"/>
              </a:lnSpc>
              <a:buFontTx/>
              <a:buChar char="-"/>
              <a:defRPr/>
            </a:pPr>
            <a:r>
              <a:rPr lang="ru-RU" sz="2000" b="1" dirty="0" smtClean="0"/>
              <a:t>нарастает головная боль, усиливается </a:t>
            </a:r>
            <a:r>
              <a:rPr lang="ru-RU" sz="2000" b="1" dirty="0"/>
              <a:t>светобоязнь; непереносимость шума</a:t>
            </a:r>
            <a:r>
              <a:rPr lang="ru-RU" sz="2000" b="1" dirty="0" smtClean="0"/>
              <a:t>;</a:t>
            </a:r>
          </a:p>
          <a:p>
            <a:pPr marL="0" indent="0" algn="ctr">
              <a:lnSpc>
                <a:spcPct val="120000"/>
              </a:lnSpc>
              <a:buNone/>
              <a:defRPr/>
            </a:pPr>
            <a:r>
              <a:rPr lang="ru-RU" sz="2000" b="1" dirty="0" smtClean="0"/>
              <a:t>- появляется </a:t>
            </a:r>
            <a:r>
              <a:rPr lang="ru-RU" sz="2000" b="1" dirty="0"/>
              <a:t>рвота при перемене положения </a:t>
            </a:r>
            <a:r>
              <a:rPr lang="ru-RU" sz="2000" b="1" dirty="0" smtClean="0"/>
              <a:t>тела,</a:t>
            </a:r>
          </a:p>
          <a:p>
            <a:pPr marL="0" indent="0" algn="ctr">
              <a:lnSpc>
                <a:spcPct val="120000"/>
              </a:lnSpc>
              <a:buNone/>
              <a:defRPr/>
            </a:pPr>
            <a:r>
              <a:rPr lang="ru-RU" sz="2000" b="1" dirty="0" smtClean="0"/>
              <a:t>нарастают </a:t>
            </a:r>
            <a:r>
              <a:rPr lang="ru-RU" sz="2000" b="1" dirty="0"/>
              <a:t>симптомы интоксикации: усиливается лихорадка, развивается анорексия, общая слабость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089918" y="1099092"/>
            <a:ext cx="6068291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Период раздражения ЦНС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25687" y="5036579"/>
            <a:ext cx="110258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В конце недели болезни появляются не резко выраженные положительные </a:t>
            </a:r>
            <a:r>
              <a:rPr lang="ru-RU" sz="2000" b="1" dirty="0" err="1" smtClean="0"/>
              <a:t>менингиальные</a:t>
            </a:r>
            <a:r>
              <a:rPr lang="ru-RU" sz="2000" b="1" dirty="0" smtClean="0"/>
              <a:t> симптомы – ригидность затылочных мышц, симптомы </a:t>
            </a:r>
            <a:r>
              <a:rPr lang="ru-RU" sz="2000" b="1" dirty="0" err="1" smtClean="0"/>
              <a:t>Кернига</a:t>
            </a:r>
            <a:r>
              <a:rPr lang="ru-RU" sz="2000" b="1" dirty="0" smtClean="0"/>
              <a:t> и </a:t>
            </a:r>
            <a:r>
              <a:rPr lang="ru-RU" sz="2000" b="1" dirty="0" err="1" smtClean="0"/>
              <a:t>Брудзинского</a:t>
            </a:r>
            <a:r>
              <a:rPr lang="ru-RU" sz="2000" b="1" dirty="0" smtClean="0"/>
              <a:t>.</a:t>
            </a:r>
          </a:p>
          <a:p>
            <a:pPr algn="ctr"/>
            <a:r>
              <a:rPr lang="ru-RU" sz="2000" b="1" dirty="0" smtClean="0"/>
              <a:t>Интенсивность </a:t>
            </a:r>
            <a:r>
              <a:rPr lang="ru-RU" sz="2000" b="1" dirty="0" err="1"/>
              <a:t>менингиальных</a:t>
            </a:r>
            <a:r>
              <a:rPr lang="ru-RU" sz="2000" b="1" dirty="0"/>
              <a:t> симптомов постепенно </a:t>
            </a:r>
            <a:r>
              <a:rPr lang="ru-RU" sz="2000" b="1" dirty="0" smtClean="0"/>
              <a:t>нарастает.</a:t>
            </a:r>
          </a:p>
          <a:p>
            <a:pPr algn="ctr"/>
            <a:r>
              <a:rPr lang="ru-RU" sz="2000" b="1" dirty="0" smtClean="0"/>
              <a:t>Появляются </a:t>
            </a:r>
            <a:r>
              <a:rPr lang="ru-RU" sz="2000" b="1" dirty="0"/>
              <a:t>симптомы повреждения черепно-мозговых </a:t>
            </a:r>
            <a:r>
              <a:rPr lang="ru-RU" sz="2000" b="1" dirty="0" smtClean="0"/>
              <a:t>нервов</a:t>
            </a:r>
            <a:endParaRPr lang="ru-RU" sz="2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7533" t="26617" r="6469" b="4900"/>
          <a:stretch/>
        </p:blipFill>
        <p:spPr>
          <a:xfrm>
            <a:off x="411537" y="1181374"/>
            <a:ext cx="2470067" cy="35267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0792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6571" y="270085"/>
            <a:ext cx="8654142" cy="64466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КЛИНИКА ТУБЕРКУЛЕЗНОГО МЕНИНГО-ЭНЦЕФАЛИТА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67003" y="2035978"/>
            <a:ext cx="6840188" cy="293649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/>
              <a:t>В этот период характерно преобладание признаков </a:t>
            </a:r>
            <a:r>
              <a:rPr lang="ru-RU" sz="2000" b="1" dirty="0" err="1"/>
              <a:t>менингоэнцефалита</a:t>
            </a:r>
            <a:r>
              <a:rPr lang="ru-RU" sz="2000" b="1" dirty="0"/>
              <a:t>:</a:t>
            </a:r>
          </a:p>
          <a:p>
            <a:pPr marL="0" indent="0">
              <a:buNone/>
            </a:pPr>
            <a:r>
              <a:rPr lang="ru-RU" sz="2000" b="1" dirty="0"/>
              <a:t>гипертермия до 41 градуса, сознание полностью утрачено, появление судорог, тахикардия;</a:t>
            </a:r>
          </a:p>
          <a:p>
            <a:pPr marL="0" indent="0">
              <a:buNone/>
            </a:pPr>
            <a:r>
              <a:rPr lang="ru-RU" sz="2000" b="1" dirty="0"/>
              <a:t> ритм дыхания нарушен по типу </a:t>
            </a:r>
            <a:r>
              <a:rPr lang="ru-RU" sz="2000" b="1" dirty="0" err="1"/>
              <a:t>Чейн</a:t>
            </a:r>
            <a:r>
              <a:rPr lang="ru-RU" sz="2000" b="1" dirty="0"/>
              <a:t>-Стокса;</a:t>
            </a:r>
          </a:p>
          <a:p>
            <a:pPr marL="0" indent="0">
              <a:buNone/>
            </a:pPr>
            <a:r>
              <a:rPr lang="ru-RU" sz="2000" b="1" dirty="0"/>
              <a:t>нарастает неврологическая симптоматика: появляются параличи, парезы, обычно по центральному типу и спастического характера.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14312" y="1066376"/>
            <a:ext cx="6068291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</a:rPr>
              <a:t>ТЕРМИНАЛЬНЫЙ ПЕРИОД </a:t>
            </a:r>
            <a:endParaRPr lang="ru-RU" sz="4000" b="1" dirty="0" smtClean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8191" y="5131582"/>
            <a:ext cx="110258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К концу болезни развивается истощение ребенка, появляются пролежни, как следствие нарушения трофической функции нервной системы и вслед за этим наступает летальный исход при явлениях паралича дыхательного и сосудодвигательного центров.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26" y="2051142"/>
            <a:ext cx="3889021" cy="29213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0239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46467"/>
          <a:stretch/>
        </p:blipFill>
        <p:spPr>
          <a:xfrm>
            <a:off x="8839022" y="2356250"/>
            <a:ext cx="3178808" cy="39505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5948" y="365088"/>
            <a:ext cx="9516234" cy="64466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ЛИКВОРОГРАММА ПРИ ТУБЕРКУЛЕЗНОМ МЕНИНГИТЕ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1273" y="1173962"/>
            <a:ext cx="10652167" cy="477557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  <a:defRPr/>
            </a:pPr>
            <a:r>
              <a:rPr lang="ru-RU" sz="2400" b="1" dirty="0" smtClean="0"/>
              <a:t>- </a:t>
            </a:r>
            <a:r>
              <a:rPr lang="ru-RU" sz="2400" b="1" dirty="0" smtClean="0">
                <a:solidFill>
                  <a:srgbClr val="002060"/>
                </a:solidFill>
              </a:rPr>
              <a:t>ДАВЛЕНИЕ СПИННОМОЗГОВОЙ ЖИДКОСТИ </a:t>
            </a:r>
            <a:r>
              <a:rPr lang="ru-RU" sz="2400" b="1" dirty="0" smtClean="0"/>
              <a:t>- </a:t>
            </a:r>
            <a:r>
              <a:rPr lang="ru-RU" sz="2400" b="1" dirty="0"/>
              <a:t>повышено (300-400 мм </a:t>
            </a:r>
            <a:r>
              <a:rPr lang="ru-RU" sz="2400" b="1" dirty="0" err="1"/>
              <a:t>вод.ст</a:t>
            </a:r>
            <a:r>
              <a:rPr lang="ru-RU" sz="2400" b="1" dirty="0"/>
              <a:t>., норма 50 - 150);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ru-RU" sz="2400" b="1" dirty="0" smtClean="0"/>
              <a:t>- </a:t>
            </a:r>
            <a:r>
              <a:rPr lang="ru-RU" sz="2400" b="1" dirty="0" smtClean="0">
                <a:solidFill>
                  <a:srgbClr val="002060"/>
                </a:solidFill>
              </a:rPr>
              <a:t>ЦВЕТ-</a:t>
            </a:r>
            <a:r>
              <a:rPr lang="ru-RU" sz="2400" b="1" dirty="0" smtClean="0"/>
              <a:t> </a:t>
            </a:r>
            <a:r>
              <a:rPr lang="ru-RU" sz="2400" b="1" dirty="0"/>
              <a:t>ликвор прозрачный, бесцветный или слегка желтоватый, опалесцирующий.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ru-RU" sz="2400" b="1" dirty="0" smtClean="0"/>
              <a:t>- </a:t>
            </a:r>
            <a:r>
              <a:rPr lang="ru-RU" sz="2400" b="1" dirty="0" smtClean="0">
                <a:solidFill>
                  <a:srgbClr val="002060"/>
                </a:solidFill>
              </a:rPr>
              <a:t>БЕЛОК</a:t>
            </a:r>
            <a:r>
              <a:rPr lang="ru-RU" sz="2400" b="1" dirty="0" smtClean="0"/>
              <a:t> </a:t>
            </a:r>
            <a:r>
              <a:rPr lang="ru-RU" sz="2400" b="1" dirty="0"/>
              <a:t>- повышение уровня (норма – 0,15-0,33 г/л)</a:t>
            </a:r>
          </a:p>
          <a:p>
            <a:pPr>
              <a:lnSpc>
                <a:spcPct val="120000"/>
              </a:lnSpc>
              <a:buFontTx/>
              <a:buChar char="-"/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ЦИТОЗ</a:t>
            </a:r>
            <a:r>
              <a:rPr lang="ru-RU" sz="2400" b="1" dirty="0" smtClean="0"/>
              <a:t> </a:t>
            </a:r>
            <a:r>
              <a:rPr lang="ru-RU" sz="2400" b="1" dirty="0"/>
              <a:t>- 100-600 в 1 </a:t>
            </a:r>
            <a:r>
              <a:rPr lang="ru-RU" sz="2400" b="1" dirty="0" err="1"/>
              <a:t>мкл</a:t>
            </a:r>
            <a:r>
              <a:rPr lang="ru-RU" sz="2400" b="1" dirty="0"/>
              <a:t> (норма – до 6 клеток в 1 </a:t>
            </a:r>
            <a:r>
              <a:rPr lang="ru-RU" sz="2400" b="1" dirty="0" err="1"/>
              <a:t>мкл</a:t>
            </a:r>
            <a:r>
              <a:rPr lang="ru-RU" sz="2400" b="1" dirty="0"/>
              <a:t>), </a:t>
            </a:r>
            <a:r>
              <a:rPr lang="ru-RU" sz="2400" b="1" dirty="0" err="1"/>
              <a:t>плеоцитоз</a:t>
            </a:r>
            <a:r>
              <a:rPr lang="ru-RU" sz="2400" b="1" dirty="0"/>
              <a:t> </a:t>
            </a:r>
            <a:endParaRPr lang="ru-RU" sz="2400" b="1" dirty="0" smtClean="0"/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ru-RU" sz="2400" b="1" dirty="0"/>
              <a:t>	</a:t>
            </a:r>
            <a:r>
              <a:rPr lang="ru-RU" sz="2400" b="1" dirty="0" err="1" smtClean="0"/>
              <a:t>лимфоцитарный</a:t>
            </a:r>
            <a:r>
              <a:rPr lang="ru-RU" sz="2400" b="1" dirty="0" smtClean="0"/>
              <a:t> (</a:t>
            </a:r>
            <a:r>
              <a:rPr lang="ru-RU" sz="2400" b="1" dirty="0"/>
              <a:t>в начале заболевания </a:t>
            </a:r>
            <a:r>
              <a:rPr lang="ru-RU" sz="2400" b="1" dirty="0" smtClean="0"/>
              <a:t>смешанный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ru-RU" sz="2400" b="1" dirty="0"/>
              <a:t>	</a:t>
            </a:r>
            <a:r>
              <a:rPr lang="ru-RU" sz="2400" b="1" dirty="0" smtClean="0"/>
              <a:t> </a:t>
            </a:r>
            <a:r>
              <a:rPr lang="ru-RU" sz="2400" b="1" dirty="0"/>
              <a:t>– </a:t>
            </a:r>
            <a:r>
              <a:rPr lang="ru-RU" sz="2400" b="1" dirty="0" err="1" smtClean="0"/>
              <a:t>нейтрофильно-лимфоцитарный</a:t>
            </a:r>
            <a:r>
              <a:rPr lang="ru-RU" sz="2400" b="1" dirty="0"/>
              <a:t>)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ru-RU" sz="2400" b="1" dirty="0" smtClean="0"/>
              <a:t>- </a:t>
            </a:r>
            <a:r>
              <a:rPr lang="ru-RU" sz="2400" b="1" dirty="0" smtClean="0">
                <a:solidFill>
                  <a:srgbClr val="002060"/>
                </a:solidFill>
              </a:rPr>
              <a:t>ХЛОРИДЫ</a:t>
            </a:r>
            <a:r>
              <a:rPr lang="ru-RU" sz="2400" b="1" dirty="0" smtClean="0"/>
              <a:t> </a:t>
            </a:r>
            <a:r>
              <a:rPr lang="ru-RU" sz="2400" b="1" dirty="0"/>
              <a:t>– снижение уровня (норма – 120-130 </a:t>
            </a:r>
            <a:r>
              <a:rPr lang="ru-RU" sz="2400" b="1" dirty="0" err="1"/>
              <a:t>ммоль</a:t>
            </a:r>
            <a:r>
              <a:rPr lang="ru-RU" sz="2400" b="1" dirty="0"/>
              <a:t>/л)</a:t>
            </a:r>
          </a:p>
          <a:p>
            <a:pPr>
              <a:lnSpc>
                <a:spcPct val="120000"/>
              </a:lnSpc>
              <a:buFontTx/>
              <a:buChar char="-"/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САХАР</a:t>
            </a:r>
            <a:r>
              <a:rPr lang="ru-RU" sz="2400" b="1" dirty="0" smtClean="0"/>
              <a:t> </a:t>
            </a:r>
            <a:r>
              <a:rPr lang="ru-RU" sz="2400" b="1" dirty="0"/>
              <a:t>– снижение уровня (норма – 2,5-3,5 </a:t>
            </a:r>
            <a:r>
              <a:rPr lang="ru-RU" sz="2400" b="1" dirty="0" err="1"/>
              <a:t>ммоль</a:t>
            </a:r>
            <a:r>
              <a:rPr lang="ru-RU" sz="2400" b="1" dirty="0"/>
              <a:t>/л) </a:t>
            </a:r>
            <a:r>
              <a:rPr lang="ru-RU" sz="2400" b="1" dirty="0" smtClean="0"/>
              <a:t>одновременно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ru-RU" sz="2400" b="1" dirty="0"/>
              <a:t>	</a:t>
            </a:r>
            <a:r>
              <a:rPr lang="ru-RU" sz="2400" b="1" dirty="0" smtClean="0"/>
              <a:t> </a:t>
            </a:r>
            <a:r>
              <a:rPr lang="ru-RU" sz="2400" b="1" dirty="0"/>
              <a:t>с сахаром ликвора исследовать сахар крови, так как в </a:t>
            </a:r>
            <a:r>
              <a:rPr lang="ru-RU" sz="2400" b="1" dirty="0" smtClean="0"/>
              <a:t>норме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ru-RU" sz="2400" b="1" dirty="0"/>
              <a:t>	</a:t>
            </a:r>
            <a:r>
              <a:rPr lang="ru-RU" sz="2400" b="1" dirty="0" smtClean="0"/>
              <a:t>сахар </a:t>
            </a:r>
            <a:r>
              <a:rPr lang="ru-RU" sz="2400" b="1" dirty="0"/>
              <a:t>ликвора в два раза ниже сахара крови.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ru-RU" sz="2400" b="1" dirty="0" smtClean="0"/>
              <a:t>- </a:t>
            </a:r>
            <a:r>
              <a:rPr lang="ru-RU" sz="2400" b="1" dirty="0" smtClean="0">
                <a:solidFill>
                  <a:srgbClr val="002060"/>
                </a:solidFill>
              </a:rPr>
              <a:t>ВЫПАДЕНИЕ ПАУТИНООБРАЗНОЙ ПЛЕНКИ </a:t>
            </a:r>
            <a:r>
              <a:rPr lang="ru-RU" sz="2400" b="1" dirty="0" smtClean="0"/>
              <a:t>– </a:t>
            </a:r>
            <a:r>
              <a:rPr lang="ru-RU" sz="2400" b="1" dirty="0"/>
              <a:t>«сеточка» (через 12-24 часа)</a:t>
            </a:r>
          </a:p>
        </p:txBody>
      </p:sp>
    </p:spTree>
    <p:extLst>
      <p:ext uri="{BB962C8B-B14F-4D97-AF65-F5344CB8AC3E}">
        <p14:creationId xmlns:p14="http://schemas.microsoft.com/office/powerpoint/2010/main" val="419893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04533" y="331603"/>
            <a:ext cx="11685587" cy="307661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  <a:defRPr/>
            </a:pPr>
            <a:r>
              <a:rPr lang="ru-RU" sz="2200" b="1" dirty="0"/>
              <a:t>Таким образом характерными изменениями в спинномозговой жидкости при туберкулезном менингите </a:t>
            </a:r>
            <a:r>
              <a:rPr lang="ru-RU" sz="2200" b="1" dirty="0" smtClean="0"/>
              <a:t>являются:</a:t>
            </a:r>
          </a:p>
          <a:p>
            <a:pPr marL="0" indent="0" algn="ctr">
              <a:lnSpc>
                <a:spcPct val="120000"/>
              </a:lnSpc>
              <a:buNone/>
              <a:defRPr/>
            </a:pPr>
            <a:r>
              <a:rPr lang="ru-RU" sz="2200" b="1" dirty="0" smtClean="0"/>
              <a:t>выраженный </a:t>
            </a:r>
            <a:r>
              <a:rPr lang="ru-RU" sz="2200" b="1" dirty="0" err="1"/>
              <a:t>цитоз</a:t>
            </a:r>
            <a:r>
              <a:rPr lang="ru-RU" sz="2200" b="1" dirty="0"/>
              <a:t>, увеличение содержания белка, снижение уровня глюкозы и хлоридов, образование фибринозной пленки.</a:t>
            </a:r>
          </a:p>
          <a:p>
            <a:pPr marL="0" indent="0" algn="ctr">
              <a:lnSpc>
                <a:spcPct val="120000"/>
              </a:lnSpc>
              <a:buNone/>
              <a:defRPr/>
            </a:pPr>
            <a:r>
              <a:rPr lang="ru-RU" sz="2200" b="1" dirty="0"/>
              <a:t>	Абсолютным диагностическим критерием является обнаружение МБТ в спинномозговой жидкости, которые выявляются не более чем в 20% случаев.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4533" y="3645725"/>
            <a:ext cx="11685587" cy="252992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200" b="1" dirty="0"/>
              <a:t>При отсутствии лечения смерть  наступает в течении 2-3 недель от начала </a:t>
            </a:r>
            <a:r>
              <a:rPr lang="ru-RU" sz="2200" b="1" dirty="0" smtClean="0"/>
              <a:t>заболевания.</a:t>
            </a:r>
          </a:p>
          <a:p>
            <a:pPr algn="ctr">
              <a:lnSpc>
                <a:spcPct val="120000"/>
              </a:lnSpc>
            </a:pPr>
            <a:r>
              <a:rPr lang="ru-RU" sz="2200" b="1" dirty="0" smtClean="0"/>
              <a:t>В </a:t>
            </a:r>
            <a:r>
              <a:rPr lang="ru-RU" sz="2200" b="1" dirty="0" err="1"/>
              <a:t>доантибактериальную</a:t>
            </a:r>
            <a:r>
              <a:rPr lang="ru-RU" sz="2200" b="1" dirty="0"/>
              <a:t> эру смертность была 100%.</a:t>
            </a:r>
          </a:p>
          <a:p>
            <a:pPr algn="ctr">
              <a:lnSpc>
                <a:spcPct val="120000"/>
              </a:lnSpc>
            </a:pPr>
            <a:r>
              <a:rPr lang="ru-RU" sz="2200" b="1" dirty="0" smtClean="0"/>
              <a:t>При </a:t>
            </a:r>
            <a:r>
              <a:rPr lang="ru-RU" sz="2200" b="1" dirty="0"/>
              <a:t>своевременной диагностике </a:t>
            </a:r>
            <a:r>
              <a:rPr lang="ru-RU" sz="2200" b="1" dirty="0" smtClean="0"/>
              <a:t>– не позднее </a:t>
            </a:r>
            <a:r>
              <a:rPr lang="ru-RU" sz="2200" b="1" dirty="0"/>
              <a:t>10 дня заболевания – прогноз </a:t>
            </a:r>
            <a:r>
              <a:rPr lang="ru-RU" sz="2200" b="1" dirty="0" smtClean="0"/>
              <a:t>благоприятный</a:t>
            </a:r>
            <a:r>
              <a:rPr lang="ru-RU" sz="2200" b="1" dirty="0"/>
              <a:t>.</a:t>
            </a:r>
          </a:p>
          <a:p>
            <a:pPr algn="ctr">
              <a:lnSpc>
                <a:spcPct val="120000"/>
              </a:lnSpc>
            </a:pPr>
            <a:r>
              <a:rPr lang="ru-RU" sz="2200" b="1" dirty="0" smtClean="0"/>
              <a:t>При </a:t>
            </a:r>
            <a:r>
              <a:rPr lang="ru-RU" sz="2200" b="1" dirty="0"/>
              <a:t>поздней диагностике, </a:t>
            </a:r>
            <a:r>
              <a:rPr lang="ru-RU" sz="2200" b="1" dirty="0" smtClean="0"/>
              <a:t>(</a:t>
            </a:r>
            <a:r>
              <a:rPr lang="ru-RU" sz="2200" b="1" dirty="0"/>
              <a:t>позднее 10 дня </a:t>
            </a:r>
            <a:r>
              <a:rPr lang="ru-RU" sz="2200" b="1" dirty="0" smtClean="0"/>
              <a:t>заболевания)</a:t>
            </a:r>
          </a:p>
          <a:p>
            <a:pPr algn="ctr">
              <a:lnSpc>
                <a:spcPct val="120000"/>
              </a:lnSpc>
            </a:pPr>
            <a:r>
              <a:rPr lang="ru-RU" sz="2200" b="1" dirty="0" smtClean="0"/>
              <a:t>шансы </a:t>
            </a:r>
            <a:r>
              <a:rPr lang="ru-RU" sz="2200" b="1" dirty="0"/>
              <a:t>на благоприятный исход резко </a:t>
            </a:r>
            <a:r>
              <a:rPr lang="ru-RU" sz="2200" b="1" dirty="0" smtClean="0"/>
              <a:t>уменьшаются и</a:t>
            </a:r>
          </a:p>
          <a:p>
            <a:pPr algn="ctr">
              <a:lnSpc>
                <a:spcPct val="120000"/>
              </a:lnSpc>
            </a:pPr>
            <a:r>
              <a:rPr lang="ru-RU" sz="2200" b="1" dirty="0" smtClean="0"/>
              <a:t>заболевание часто </a:t>
            </a:r>
            <a:r>
              <a:rPr lang="ru-RU" sz="2200" b="1" dirty="0"/>
              <a:t>приводит к летальному исходу. </a:t>
            </a:r>
          </a:p>
        </p:txBody>
      </p:sp>
    </p:spTree>
    <p:extLst>
      <p:ext uri="{BB962C8B-B14F-4D97-AF65-F5344CB8AC3E}">
        <p14:creationId xmlns:p14="http://schemas.microsoft.com/office/powerpoint/2010/main" val="320671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3230" t="7775" r="14646" b="2335"/>
          <a:stretch/>
        </p:blipFill>
        <p:spPr>
          <a:xfrm>
            <a:off x="651064" y="206973"/>
            <a:ext cx="3583983" cy="29671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5696" t="7539" r="9900" b="3990"/>
          <a:stretch/>
        </p:blipFill>
        <p:spPr>
          <a:xfrm>
            <a:off x="484141" y="3406776"/>
            <a:ext cx="3750906" cy="29626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438900" y="359581"/>
            <a:ext cx="61415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altLang="ru-RU" sz="2800" b="1" dirty="0" smtClean="0">
                <a:solidFill>
                  <a:srgbClr val="7030A0"/>
                </a:solidFill>
              </a:rPr>
              <a:t>ПОДОСТРЫЙ ДИССЕМИНИРОВАННЫЙ</a:t>
            </a:r>
          </a:p>
          <a:p>
            <a:pPr algn="ctr">
              <a:defRPr/>
            </a:pPr>
            <a:r>
              <a:rPr lang="ru-RU" altLang="ru-RU" sz="2800" b="1" dirty="0" smtClean="0">
                <a:solidFill>
                  <a:srgbClr val="7030A0"/>
                </a:solidFill>
              </a:rPr>
              <a:t>ТУБЕРКУЛЕЗ</a:t>
            </a:r>
            <a:endParaRPr lang="ru-RU" altLang="ru-RU" sz="2800" b="1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8878" y="1583867"/>
            <a:ext cx="702526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</a:rPr>
              <a:t>ПРОТЕКАЕТ МНОГООБРАЗНО: </a:t>
            </a:r>
          </a:p>
          <a:p>
            <a:pPr algn="ctr"/>
            <a:r>
              <a:rPr lang="ru-RU" sz="2000" b="1" dirty="0" smtClean="0">
                <a:solidFill>
                  <a:prstClr val="black"/>
                </a:solidFill>
              </a:rPr>
              <a:t>под </a:t>
            </a:r>
            <a:r>
              <a:rPr lang="ru-RU" sz="2000" b="1" dirty="0">
                <a:solidFill>
                  <a:prstClr val="black"/>
                </a:solidFill>
              </a:rPr>
              <a:t>маской гриппа, очаговой </a:t>
            </a:r>
            <a:r>
              <a:rPr lang="ru-RU" sz="2000" b="1" dirty="0" smtClean="0">
                <a:solidFill>
                  <a:prstClr val="black"/>
                </a:solidFill>
              </a:rPr>
              <a:t>пневмонии, бронхита</a:t>
            </a:r>
          </a:p>
          <a:p>
            <a:pPr algn="ctr"/>
            <a:r>
              <a:rPr lang="ru-RU" sz="2000" b="1" dirty="0" smtClean="0">
                <a:solidFill>
                  <a:prstClr val="black"/>
                </a:solidFill>
              </a:rPr>
              <a:t>может проявляется кровохарканьем.</a:t>
            </a:r>
            <a:endParaRPr lang="ru-RU" sz="2000" b="1" dirty="0">
              <a:solidFill>
                <a:prstClr val="black"/>
              </a:solidFill>
            </a:endParaRPr>
          </a:p>
          <a:p>
            <a:pPr algn="ctr"/>
            <a:r>
              <a:rPr lang="ru-RU" sz="2000" b="1" dirty="0" smtClean="0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ru-RU" sz="2000" b="1" dirty="0">
                <a:solidFill>
                  <a:prstClr val="black"/>
                </a:solidFill>
              </a:rPr>
              <a:t>Ч</a:t>
            </a:r>
            <a:r>
              <a:rPr lang="ru-RU" sz="2000" b="1" dirty="0" smtClean="0">
                <a:solidFill>
                  <a:prstClr val="black"/>
                </a:solidFill>
              </a:rPr>
              <a:t>асто </a:t>
            </a:r>
            <a:r>
              <a:rPr lang="ru-RU" sz="2000" b="1" dirty="0">
                <a:solidFill>
                  <a:prstClr val="black"/>
                </a:solidFill>
              </a:rPr>
              <a:t>поводом для обращения </a:t>
            </a:r>
            <a:r>
              <a:rPr lang="ru-RU" sz="2000" b="1" dirty="0" smtClean="0">
                <a:solidFill>
                  <a:prstClr val="black"/>
                </a:solidFill>
              </a:rPr>
              <a:t>к </a:t>
            </a:r>
            <a:r>
              <a:rPr lang="ru-RU" sz="2000" b="1" dirty="0">
                <a:solidFill>
                  <a:prstClr val="black"/>
                </a:solidFill>
              </a:rPr>
              <a:t>врачу служат различные симптомы, характерные для внелегочной локализации процесса, например боль при глотании, охриплость </a:t>
            </a:r>
            <a:r>
              <a:rPr lang="ru-RU" sz="2000" b="1" dirty="0" smtClean="0">
                <a:solidFill>
                  <a:prstClr val="black"/>
                </a:solidFill>
              </a:rPr>
              <a:t>голоса.</a:t>
            </a:r>
          </a:p>
          <a:p>
            <a:pPr algn="ctr"/>
            <a:endParaRPr lang="ru-RU" sz="2000" b="1" dirty="0">
              <a:solidFill>
                <a:prstClr val="black"/>
              </a:solidFill>
            </a:endParaRPr>
          </a:p>
          <a:p>
            <a:pPr algn="ctr"/>
            <a:r>
              <a:rPr lang="ru-RU" sz="2000" b="1" dirty="0" smtClean="0">
                <a:solidFill>
                  <a:prstClr val="black"/>
                </a:solidFill>
              </a:rPr>
              <a:t>ОДНАКО</a:t>
            </a:r>
          </a:p>
          <a:p>
            <a:pPr algn="ctr"/>
            <a:r>
              <a:rPr lang="ru-RU" sz="2000" b="1" dirty="0" smtClean="0">
                <a:solidFill>
                  <a:prstClr val="black"/>
                </a:solidFill>
              </a:rPr>
              <a:t> </a:t>
            </a:r>
            <a:r>
              <a:rPr lang="ru-RU" sz="2000" b="1" dirty="0">
                <a:solidFill>
                  <a:prstClr val="black"/>
                </a:solidFill>
              </a:rPr>
              <a:t>При всем разнообразии клинических проявлений подострого гематогенно-диссеминированного туберкула легких обращает на себя внимание относительно удовлетворительное общее состояние </a:t>
            </a:r>
            <a:r>
              <a:rPr lang="ru-RU" sz="2000" b="1" dirty="0" smtClean="0">
                <a:solidFill>
                  <a:prstClr val="black"/>
                </a:solidFill>
              </a:rPr>
              <a:t>больных.</a:t>
            </a:r>
            <a:endParaRPr lang="ru-RU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38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355942" y="692090"/>
            <a:ext cx="54799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altLang="ru-RU" sz="2400" b="1" dirty="0" smtClean="0">
                <a:solidFill>
                  <a:srgbClr val="7030A0"/>
                </a:solidFill>
              </a:rPr>
              <a:t>РЕНТГЕНОЛОГИЧЕСКАЯ КАРТИНА</a:t>
            </a:r>
          </a:p>
          <a:p>
            <a:pPr algn="ctr">
              <a:defRPr/>
            </a:pPr>
            <a:r>
              <a:rPr lang="ru-RU" altLang="ru-RU" sz="2400" b="1" dirty="0" smtClean="0">
                <a:solidFill>
                  <a:srgbClr val="7030A0"/>
                </a:solidFill>
              </a:rPr>
              <a:t>ПОДОСТРОГО ДИССЕМИНИРОВАННОГО</a:t>
            </a:r>
          </a:p>
          <a:p>
            <a:pPr algn="ctr">
              <a:defRPr/>
            </a:pPr>
            <a:r>
              <a:rPr lang="ru-RU" altLang="ru-RU" sz="2400" b="1" dirty="0" smtClean="0">
                <a:solidFill>
                  <a:srgbClr val="7030A0"/>
                </a:solidFill>
              </a:rPr>
              <a:t>ТУБЕРКУЛЕЗА</a:t>
            </a:r>
            <a:endParaRPr lang="ru-RU" altLang="ru-RU" sz="2400" b="1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36792" y="2416632"/>
            <a:ext cx="47620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400" b="1" dirty="0"/>
              <a:t>1. В обоих легких множественные очаговые тени малой и средней интенсивности, по диаметру более крупные, чем при милиарном туберкулезе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5" t="4740" r="11153" b="7759"/>
          <a:stretch/>
        </p:blipFill>
        <p:spPr>
          <a:xfrm>
            <a:off x="450805" y="461352"/>
            <a:ext cx="5753442" cy="566211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9853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38CBA0E-1D49-4D5B-98A2-277CD6D72375}" type="slidenum">
              <a:rPr lang="ru-RU" altLang="ru-RU" sz="1200">
                <a:solidFill>
                  <a:srgbClr val="FFFFFF"/>
                </a:solidFill>
              </a:rPr>
              <a:pPr eaLnBrk="1" hangingPunct="1"/>
              <a:t>3</a:t>
            </a:fld>
            <a:endParaRPr lang="ru-RU" altLang="ru-RU" sz="1200">
              <a:solidFill>
                <a:srgbClr val="FFFFFF"/>
              </a:solidFill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b="1" dirty="0" smtClean="0">
                <a:solidFill>
                  <a:srgbClr val="7030A0"/>
                </a:solidFill>
                <a:latin typeface="+mn-lt"/>
              </a:rPr>
              <a:t>ПЛАН ЛЕКЦИИ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22514" y="1847850"/>
            <a:ext cx="10515600" cy="4351338"/>
          </a:xfrm>
        </p:spPr>
        <p:txBody>
          <a:bodyPr/>
          <a:lstStyle/>
          <a:p>
            <a:pPr>
              <a:buNone/>
              <a:defRPr/>
            </a:pPr>
            <a:r>
              <a:rPr lang="ru-RU" altLang="ru-RU" b="1" dirty="0"/>
              <a:t>1. </a:t>
            </a:r>
            <a:r>
              <a:rPr lang="ru-RU" altLang="ru-RU" b="1" dirty="0" smtClean="0"/>
              <a:t>Осложнения первичного </a:t>
            </a:r>
            <a:r>
              <a:rPr lang="ru-RU" altLang="ru-RU" b="1" dirty="0"/>
              <a:t>туберкулеза</a:t>
            </a:r>
            <a:r>
              <a:rPr lang="ru-RU" altLang="ru-RU" b="1" dirty="0" smtClean="0"/>
              <a:t>.</a:t>
            </a:r>
          </a:p>
          <a:p>
            <a:pPr eaLnBrk="1" hangingPunct="1">
              <a:buFontTx/>
              <a:buNone/>
              <a:defRPr/>
            </a:pPr>
            <a:r>
              <a:rPr lang="ru-RU" altLang="ru-RU" b="1" dirty="0"/>
              <a:t>2</a:t>
            </a:r>
            <a:r>
              <a:rPr lang="ru-RU" altLang="ru-RU" b="1" dirty="0" smtClean="0"/>
              <a:t>. Патогенез диссеминированного туберкулеза</a:t>
            </a:r>
          </a:p>
          <a:p>
            <a:pPr eaLnBrk="1" hangingPunct="1">
              <a:buFontTx/>
              <a:buNone/>
              <a:defRPr/>
            </a:pPr>
            <a:r>
              <a:rPr lang="ru-RU" altLang="ru-RU" b="1" dirty="0"/>
              <a:t>3</a:t>
            </a:r>
            <a:r>
              <a:rPr lang="ru-RU" altLang="ru-RU" b="1" dirty="0" smtClean="0"/>
              <a:t>. Клиника и диагностика острого, подострого и хронического диссеминированного туберкулеза</a:t>
            </a:r>
          </a:p>
          <a:p>
            <a:pPr eaLnBrk="1" hangingPunct="1">
              <a:buFontTx/>
              <a:buNone/>
              <a:defRPr/>
            </a:pPr>
            <a:endParaRPr lang="ru-RU" altLang="ru-RU" b="1" dirty="0" smtClean="0"/>
          </a:p>
        </p:txBody>
      </p:sp>
    </p:spTree>
    <p:extLst>
      <p:ext uri="{BB962C8B-B14F-4D97-AF65-F5344CB8AC3E}">
        <p14:creationId xmlns:p14="http://schemas.microsoft.com/office/powerpoint/2010/main" val="372194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584293" y="692091"/>
            <a:ext cx="54799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altLang="ru-RU" sz="2400" b="1" dirty="0" smtClean="0">
                <a:solidFill>
                  <a:srgbClr val="7030A0"/>
                </a:solidFill>
              </a:rPr>
              <a:t>РЕНТГЕНОЛОГИЧЕСКАЯ КАРТИНА</a:t>
            </a:r>
          </a:p>
          <a:p>
            <a:pPr algn="ctr">
              <a:defRPr/>
            </a:pPr>
            <a:r>
              <a:rPr lang="ru-RU" altLang="ru-RU" sz="2400" b="1" dirty="0" smtClean="0">
                <a:solidFill>
                  <a:srgbClr val="7030A0"/>
                </a:solidFill>
              </a:rPr>
              <a:t>ПОДОСТРОГО ДИССЕМИНИРОВАННОГО</a:t>
            </a:r>
          </a:p>
          <a:p>
            <a:pPr algn="ctr">
              <a:defRPr/>
            </a:pPr>
            <a:r>
              <a:rPr lang="ru-RU" altLang="ru-RU" sz="2400" b="1" dirty="0" smtClean="0">
                <a:solidFill>
                  <a:srgbClr val="7030A0"/>
                </a:solidFill>
              </a:rPr>
              <a:t>ТУБЕРКУЛЕЗА</a:t>
            </a:r>
            <a:endParaRPr lang="ru-RU" altLang="ru-RU" sz="2400" b="1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22219" y="2444659"/>
            <a:ext cx="52041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2. Очаги могут сливаться между собой, образуя </a:t>
            </a:r>
            <a:r>
              <a:rPr lang="ru-RU" sz="2400" b="1" dirty="0" smtClean="0">
                <a:solidFill>
                  <a:prstClr val="black"/>
                </a:solidFill>
              </a:rPr>
              <a:t>картину</a:t>
            </a:r>
          </a:p>
          <a:p>
            <a:pPr lvl="0" algn="ctr"/>
            <a:r>
              <a:rPr lang="ru-RU" sz="2400" b="1" dirty="0" smtClean="0">
                <a:solidFill>
                  <a:prstClr val="black"/>
                </a:solidFill>
              </a:rPr>
              <a:t>«СНЕЖНОЙ БУРИ»</a:t>
            </a:r>
          </a:p>
          <a:p>
            <a:pPr lvl="0" algn="ctr"/>
            <a:r>
              <a:rPr lang="ru-RU" sz="2400" b="1" dirty="0" smtClean="0">
                <a:solidFill>
                  <a:prstClr val="black"/>
                </a:solidFill>
              </a:rPr>
              <a:t>(</a:t>
            </a:r>
            <a:r>
              <a:rPr lang="ru-RU" sz="2400" b="1" dirty="0">
                <a:solidFill>
                  <a:prstClr val="black"/>
                </a:solidFill>
              </a:rPr>
              <a:t>преимущественно экссудативный характер воспаления).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" t="7759" r="1412"/>
          <a:stretch/>
        </p:blipFill>
        <p:spPr>
          <a:xfrm>
            <a:off x="290537" y="253820"/>
            <a:ext cx="6280070" cy="624098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3191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479E861-6BEC-43C9-881F-4B65040AF19E}" type="slidenum">
              <a:rPr lang="ru-RU" altLang="ru-RU" sz="1200">
                <a:solidFill>
                  <a:srgbClr val="FFFFFF"/>
                </a:solidFill>
              </a:rPr>
              <a:pPr eaLnBrk="1" hangingPunct="1"/>
              <a:t>31</a:t>
            </a:fld>
            <a:endParaRPr lang="ru-RU" altLang="ru-RU" sz="1200" dirty="0">
              <a:solidFill>
                <a:srgbClr val="FFFFFF"/>
              </a:solidFill>
            </a:endParaRPr>
          </a:p>
        </p:txBody>
      </p:sp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1524001" y="1817044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400">
              <a:latin typeface="Times New Roman" panose="02020603050405020304" pitchFamily="18" charset="0"/>
            </a:endParaRPr>
          </a:p>
        </p:txBody>
      </p:sp>
      <p:pic>
        <p:nvPicPr>
          <p:cNvPr id="20484" name="Picture 3" descr="P4041501 ДТЛ штамп кав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8" b="5910"/>
          <a:stretch/>
        </p:blipFill>
        <p:spPr bwMode="auto">
          <a:xfrm>
            <a:off x="2381251" y="368135"/>
            <a:ext cx="6355313" cy="517764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Rectangle 4"/>
          <p:cNvSpPr>
            <a:spLocks noChangeArrowheads="1"/>
          </p:cNvSpPr>
          <p:nvPr/>
        </p:nvSpPr>
        <p:spPr bwMode="auto">
          <a:xfrm>
            <a:off x="2122326" y="5654454"/>
            <a:ext cx="72961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latin typeface="+mn-lt"/>
                <a:cs typeface="Times New Roman" panose="02020603050405020304" pitchFamily="18" charset="0"/>
              </a:rPr>
              <a:t>В верхних долях легких определяются тонкостенные</a:t>
            </a:r>
            <a:endParaRPr lang="ru-RU" altLang="ru-RU" sz="2400" b="1" dirty="0">
              <a:latin typeface="+mn-lt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>
                <a:latin typeface="+mn-lt"/>
                <a:cs typeface="Times New Roman" panose="02020603050405020304" pitchFamily="18" charset="0"/>
              </a:rPr>
              <a:t> </a:t>
            </a:r>
            <a:r>
              <a:rPr lang="ru-RU" altLang="ru-RU" sz="2400" b="1" smtClean="0">
                <a:latin typeface="+mn-lt"/>
                <a:cs typeface="Times New Roman" panose="02020603050405020304" pitchFamily="18" charset="0"/>
              </a:rPr>
              <a:t>(«ШТАМПОВАННЫЕ») </a:t>
            </a:r>
            <a:r>
              <a:rPr lang="ru-RU" altLang="ru-RU" sz="2400" b="1" dirty="0">
                <a:latin typeface="+mn-lt"/>
                <a:cs typeface="Times New Roman" panose="02020603050405020304" pitchFamily="18" charset="0"/>
              </a:rPr>
              <a:t>каверны</a:t>
            </a:r>
            <a:r>
              <a:rPr lang="ru-RU" altLang="ru-RU" sz="2400" b="1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780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6788" t="2336" r="24073" b="442"/>
          <a:stretch/>
        </p:blipFill>
        <p:spPr>
          <a:xfrm>
            <a:off x="297872" y="556219"/>
            <a:ext cx="6270761" cy="58574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365229" y="767083"/>
            <a:ext cx="56562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altLang="ru-RU" sz="2800" b="1" dirty="0" smtClean="0">
                <a:solidFill>
                  <a:srgbClr val="7030A0"/>
                </a:solidFill>
              </a:rPr>
              <a:t>РЕНТГЕНО-МОРФОЛОГИЧЕСКИЕ</a:t>
            </a:r>
          </a:p>
          <a:p>
            <a:pPr algn="ctr">
              <a:defRPr/>
            </a:pPr>
            <a:r>
              <a:rPr lang="ru-RU" altLang="ru-RU" sz="2800" b="1" dirty="0" smtClean="0">
                <a:solidFill>
                  <a:srgbClr val="7030A0"/>
                </a:solidFill>
              </a:rPr>
              <a:t>ПРИЗНАКИ ХРОНИЧЕСКОГО</a:t>
            </a:r>
          </a:p>
          <a:p>
            <a:pPr algn="ctr">
              <a:defRPr/>
            </a:pPr>
            <a:r>
              <a:rPr lang="ru-RU" altLang="ru-RU" sz="2800" b="1" dirty="0" smtClean="0">
                <a:solidFill>
                  <a:srgbClr val="7030A0"/>
                </a:solidFill>
              </a:rPr>
              <a:t>ДИССЕМИНИРОВАННОГО ТУБЕРКУЛЕЗА</a:t>
            </a:r>
            <a:endParaRPr lang="ru-RU" altLang="ru-RU" sz="2800" b="1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1561" y="3192000"/>
            <a:ext cx="516996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ru-RU" altLang="ru-RU" sz="2000" b="1" dirty="0"/>
              <a:t>1.Относительная симметричность поражения </a:t>
            </a:r>
          </a:p>
          <a:p>
            <a:pPr>
              <a:lnSpc>
                <a:spcPct val="130000"/>
              </a:lnSpc>
              <a:defRPr/>
            </a:pPr>
            <a:r>
              <a:rPr lang="ru-RU" altLang="ru-RU" sz="2000" b="1" dirty="0"/>
              <a:t>2. </a:t>
            </a:r>
            <a:r>
              <a:rPr lang="ru-RU" altLang="ru-RU" sz="2000" b="1" dirty="0" err="1"/>
              <a:t>Кортикодорзальная</a:t>
            </a:r>
            <a:r>
              <a:rPr lang="ru-RU" altLang="ru-RU" sz="2000" b="1" dirty="0"/>
              <a:t> локализация (</a:t>
            </a:r>
            <a:r>
              <a:rPr lang="en-US" altLang="ru-RU" sz="2000" b="1" dirty="0"/>
              <a:t>S</a:t>
            </a:r>
            <a:r>
              <a:rPr lang="en-US" altLang="ru-RU" sz="2000" b="1" baseline="-25000" dirty="0"/>
              <a:t>1</a:t>
            </a:r>
            <a:r>
              <a:rPr lang="en-US" altLang="ru-RU" sz="2000" b="1" dirty="0"/>
              <a:t>S</a:t>
            </a:r>
            <a:r>
              <a:rPr lang="en-US" altLang="ru-RU" sz="2000" b="1" baseline="-25000" dirty="0"/>
              <a:t>2</a:t>
            </a:r>
            <a:r>
              <a:rPr lang="ru-RU" altLang="ru-RU" sz="2000" b="1" dirty="0"/>
              <a:t>).</a:t>
            </a:r>
          </a:p>
          <a:p>
            <a:pPr>
              <a:lnSpc>
                <a:spcPct val="130000"/>
              </a:lnSpc>
              <a:defRPr/>
            </a:pPr>
            <a:r>
              <a:rPr lang="ru-RU" altLang="ru-RU" sz="2000" b="1" dirty="0"/>
              <a:t>3. Продуктивный характер поражения</a:t>
            </a:r>
            <a:r>
              <a:rPr lang="ru-RU" altLang="ru-RU" sz="2000" b="1" dirty="0" smtClean="0"/>
              <a:t>.</a:t>
            </a:r>
            <a:endParaRPr lang="ru-RU" alt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27795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6788" t="2336" r="24073" b="442"/>
          <a:stretch/>
        </p:blipFill>
        <p:spPr>
          <a:xfrm>
            <a:off x="375147" y="411106"/>
            <a:ext cx="6329600" cy="59124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400800" y="251928"/>
            <a:ext cx="49994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altLang="ru-RU" sz="2800" b="1" dirty="0" smtClean="0">
                <a:solidFill>
                  <a:srgbClr val="7030A0"/>
                </a:solidFill>
              </a:rPr>
              <a:t>РЕНТГЕНО-МОРФОЛОГИЧЕСКИЕ</a:t>
            </a:r>
          </a:p>
          <a:p>
            <a:pPr algn="ctr">
              <a:defRPr/>
            </a:pPr>
            <a:r>
              <a:rPr lang="ru-RU" altLang="ru-RU" sz="2800" b="1" dirty="0" smtClean="0">
                <a:solidFill>
                  <a:srgbClr val="7030A0"/>
                </a:solidFill>
              </a:rPr>
              <a:t>ПРИЗНАКИ ХРОНИЧЕСКОГО</a:t>
            </a:r>
          </a:p>
          <a:p>
            <a:pPr algn="ctr">
              <a:defRPr/>
            </a:pPr>
            <a:r>
              <a:rPr lang="ru-RU" altLang="ru-RU" sz="2800" b="1" dirty="0" smtClean="0">
                <a:solidFill>
                  <a:srgbClr val="7030A0"/>
                </a:solidFill>
              </a:rPr>
              <a:t>ДИССЕМИНИРОВАННОГО ТУБЕРКУЛЕЗА</a:t>
            </a:r>
            <a:endParaRPr lang="ru-RU" altLang="ru-RU" sz="2800" b="1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47795" y="2977077"/>
            <a:ext cx="5144205" cy="345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ru-RU" altLang="ru-RU" sz="2400" b="1" dirty="0" smtClean="0"/>
              <a:t>4</a:t>
            </a:r>
            <a:r>
              <a:rPr lang="ru-RU" altLang="ru-RU" sz="2400" b="1" dirty="0"/>
              <a:t>. Наличие </a:t>
            </a:r>
            <a:r>
              <a:rPr lang="ru-RU" altLang="ru-RU" sz="2400" b="1" dirty="0" err="1"/>
              <a:t>мелкопетлистого</a:t>
            </a:r>
            <a:r>
              <a:rPr lang="ru-RU" altLang="ru-RU" sz="2400" b="1" dirty="0"/>
              <a:t> пневмосклероза.</a:t>
            </a:r>
          </a:p>
          <a:p>
            <a:pPr>
              <a:lnSpc>
                <a:spcPct val="130000"/>
              </a:lnSpc>
              <a:defRPr/>
            </a:pPr>
            <a:r>
              <a:rPr lang="ru-RU" altLang="ru-RU" sz="2400" b="1" dirty="0"/>
              <a:t>5. Малая склонность очагов к слиянию и распаду.</a:t>
            </a:r>
          </a:p>
          <a:p>
            <a:pPr>
              <a:lnSpc>
                <a:spcPct val="130000"/>
              </a:lnSpc>
              <a:defRPr/>
            </a:pPr>
            <a:r>
              <a:rPr lang="ru-RU" altLang="ru-RU" sz="2400" b="1" dirty="0"/>
              <a:t>6. Наличие </a:t>
            </a:r>
            <a:r>
              <a:rPr lang="ru-RU" altLang="ru-RU" sz="2400" b="1" dirty="0" smtClean="0"/>
              <a:t>эмфиземы</a:t>
            </a:r>
          </a:p>
          <a:p>
            <a:pPr>
              <a:lnSpc>
                <a:spcPct val="130000"/>
              </a:lnSpc>
              <a:defRPr/>
            </a:pPr>
            <a:r>
              <a:rPr lang="ru-RU" altLang="ru-RU" sz="2400" b="1" dirty="0"/>
              <a:t>7. Формирование легочного сердца.</a:t>
            </a:r>
          </a:p>
          <a:p>
            <a:pPr>
              <a:lnSpc>
                <a:spcPct val="130000"/>
              </a:lnSpc>
              <a:defRPr/>
            </a:pPr>
            <a:endParaRPr lang="ru-RU" alt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43168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5275" t="18656" r="24229" b="12981"/>
          <a:stretch/>
        </p:blipFill>
        <p:spPr>
          <a:xfrm>
            <a:off x="5331335" y="2055428"/>
            <a:ext cx="5864315" cy="44020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6788" t="2336" r="24073" b="442"/>
          <a:stretch/>
        </p:blipFill>
        <p:spPr>
          <a:xfrm>
            <a:off x="194843" y="2056032"/>
            <a:ext cx="4712007" cy="44014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89398" y="251928"/>
            <a:ext cx="11243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altLang="ru-RU" sz="2400" b="1" dirty="0" smtClean="0">
                <a:solidFill>
                  <a:srgbClr val="7030A0"/>
                </a:solidFill>
              </a:rPr>
              <a:t>РЕНТГЕНО-МОРФОЛОГИЧЕСКИЕ ПРИЗНАКИ ХРОНИЧЕСКОГО</a:t>
            </a:r>
          </a:p>
          <a:p>
            <a:pPr algn="ctr">
              <a:defRPr/>
            </a:pPr>
            <a:r>
              <a:rPr lang="ru-RU" altLang="ru-RU" sz="2400" b="1" dirty="0" smtClean="0">
                <a:solidFill>
                  <a:srgbClr val="7030A0"/>
                </a:solidFill>
              </a:rPr>
              <a:t>ДИССЕМИНИРОВАННОГО ТУБЕРКУЛЕЗА</a:t>
            </a:r>
            <a:endParaRPr lang="ru-RU" altLang="ru-RU" sz="2400" b="1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82982" y="1082925"/>
            <a:ext cx="4456088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ru-RU" altLang="ru-RU" sz="2400" b="1" dirty="0" smtClean="0"/>
              <a:t>8</a:t>
            </a:r>
            <a:r>
              <a:rPr lang="ru-RU" altLang="ru-RU" sz="2400" b="1" dirty="0"/>
              <a:t>. Наличие «очковых </a:t>
            </a:r>
            <a:r>
              <a:rPr lang="ru-RU" altLang="ru-RU" sz="2400" b="1" dirty="0" smtClean="0"/>
              <a:t>каверн</a:t>
            </a:r>
            <a:endParaRPr lang="ru-RU" alt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99047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5275" t="18656" r="24229" b="12981"/>
          <a:stretch/>
        </p:blipFill>
        <p:spPr>
          <a:xfrm>
            <a:off x="5904398" y="1712891"/>
            <a:ext cx="5738104" cy="43073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6788" t="2336" r="24073" b="442"/>
          <a:stretch/>
        </p:blipFill>
        <p:spPr>
          <a:xfrm>
            <a:off x="194843" y="1310169"/>
            <a:ext cx="5510498" cy="51473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89398" y="251928"/>
            <a:ext cx="11243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altLang="ru-RU" sz="2400" b="1" dirty="0" smtClean="0">
                <a:solidFill>
                  <a:srgbClr val="7030A0"/>
                </a:solidFill>
              </a:rPr>
              <a:t>РЕНТГЕНО-МОРФОЛОГИЧЕСКИЕ ПРИЗНАКИ ХРОНИЧЕСКОГО</a:t>
            </a:r>
          </a:p>
          <a:p>
            <a:pPr algn="ctr">
              <a:defRPr/>
            </a:pPr>
            <a:r>
              <a:rPr lang="ru-RU" altLang="ru-RU" sz="2400" b="1" dirty="0" smtClean="0">
                <a:solidFill>
                  <a:srgbClr val="7030A0"/>
                </a:solidFill>
              </a:rPr>
              <a:t>ДИССЕМИНИРОВАННОГО ТУБЕРКУЛЕЗА</a:t>
            </a:r>
            <a:endParaRPr lang="ru-RU" altLang="ru-RU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8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5275" t="18656" r="24229" b="12981"/>
          <a:stretch/>
        </p:blipFill>
        <p:spPr>
          <a:xfrm>
            <a:off x="5331335" y="2055428"/>
            <a:ext cx="5864315" cy="44020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6788" t="2336" r="24073" b="442"/>
          <a:stretch/>
        </p:blipFill>
        <p:spPr>
          <a:xfrm>
            <a:off x="194843" y="2056032"/>
            <a:ext cx="4712007" cy="44014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89398" y="251928"/>
            <a:ext cx="11243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altLang="ru-RU" sz="2400" b="1" dirty="0" smtClean="0">
                <a:solidFill>
                  <a:srgbClr val="7030A0"/>
                </a:solidFill>
              </a:rPr>
              <a:t>РЕНТГЕНО-МОРФОЛОГИЧЕСКИЕ ПРИЗНАКИ ХРОНИЧЕСКОГО</a:t>
            </a:r>
          </a:p>
          <a:p>
            <a:pPr algn="ctr">
              <a:defRPr/>
            </a:pPr>
            <a:r>
              <a:rPr lang="ru-RU" altLang="ru-RU" sz="2400" b="1" dirty="0" smtClean="0">
                <a:solidFill>
                  <a:srgbClr val="7030A0"/>
                </a:solidFill>
              </a:rPr>
              <a:t>ДИССЕМИНИРОВАННОГО ТУБЕРКУЛЕЗА</a:t>
            </a:r>
            <a:endParaRPr lang="ru-RU" altLang="ru-RU" sz="2400" b="1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551" y="1169767"/>
            <a:ext cx="11436593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ru-RU" altLang="ru-RU" sz="2400" b="1" dirty="0" smtClean="0"/>
              <a:t>9</a:t>
            </a:r>
            <a:r>
              <a:rPr lang="ru-RU" altLang="ru-RU" sz="2400" b="1" dirty="0"/>
              <a:t>. Наличие внелегочных очагов поражения.</a:t>
            </a:r>
          </a:p>
        </p:txBody>
      </p:sp>
    </p:spTree>
    <p:extLst>
      <p:ext uri="{BB962C8B-B14F-4D97-AF65-F5344CB8AC3E}">
        <p14:creationId xmlns:p14="http://schemas.microsoft.com/office/powerpoint/2010/main" val="195879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8339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029636" y="1"/>
            <a:ext cx="8229600" cy="62515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>
                <a:solidFill>
                  <a:srgbClr val="FF0000"/>
                </a:solidFill>
              </a:rPr>
              <a:t/>
            </a:r>
            <a:br>
              <a:rPr lang="ru-RU" sz="1800" b="1" dirty="0">
                <a:solidFill>
                  <a:srgbClr val="FF0000"/>
                </a:solidFill>
              </a:rPr>
            </a:br>
            <a:endParaRPr lang="ru-RU" sz="2200" b="1" dirty="0"/>
          </a:p>
        </p:txBody>
      </p:sp>
      <p:sp>
        <p:nvSpPr>
          <p:cNvPr id="14338" name="Объект 4"/>
          <p:cNvSpPr>
            <a:spLocks noGrp="1"/>
          </p:cNvSpPr>
          <p:nvPr>
            <p:ph idx="1"/>
          </p:nvPr>
        </p:nvSpPr>
        <p:spPr>
          <a:xfrm>
            <a:off x="249382" y="97972"/>
            <a:ext cx="11709070" cy="6624735"/>
          </a:xfrm>
        </p:spPr>
        <p:txBody>
          <a:bodyPr>
            <a:no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ru-RU" sz="1800" b="1" dirty="0" smtClean="0"/>
              <a:t>	</a:t>
            </a:r>
            <a:r>
              <a:rPr lang="ru-RU" sz="1800" b="1" dirty="0">
                <a:solidFill>
                  <a:prstClr val="black"/>
                </a:solidFill>
              </a:rPr>
              <a:t>	Кашель – наиболее частый симптом у больных туберкулезом легких.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ru-RU" sz="1800" b="1" dirty="0">
                <a:solidFill>
                  <a:prstClr val="black"/>
                </a:solidFill>
              </a:rPr>
              <a:t>В начале заболевания отмечается покашливание, на которое больные обычно не обращают внимания.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ru-RU" sz="1800" b="1" dirty="0">
                <a:solidFill>
                  <a:prstClr val="black"/>
                </a:solidFill>
              </a:rPr>
              <a:t>Со временем кашель усиливается. Поэтому продолжительность кашля более месяца является основанием для тщательного клинико-рентгенологического обследования больного.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ru-RU" sz="1800" b="1" dirty="0">
                <a:solidFill>
                  <a:prstClr val="black"/>
                </a:solidFill>
              </a:rPr>
              <a:t>Мокрота вначале заболевания может не выделяться или ее очень мало.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ru-RU" sz="1800" b="1" dirty="0">
                <a:solidFill>
                  <a:prstClr val="black"/>
                </a:solidFill>
              </a:rPr>
              <a:t>	Одышка не свойственна начальным проявлениям заболевания. Возможно ее возникновения при физической нагрузке. С течением времени она нарастает.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ru-RU" sz="1800" b="1" dirty="0">
                <a:solidFill>
                  <a:prstClr val="black"/>
                </a:solidFill>
              </a:rPr>
              <a:t>Температура не постоянная, субфебрильная или отсутствует вовсе.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ru-RU" sz="1800" b="1" dirty="0">
                <a:solidFill>
                  <a:prstClr val="black"/>
                </a:solidFill>
              </a:rPr>
              <a:t>	Для хронического диссеминированного туберкулеза, как и почти для любой формы туберкулеза, характерны скудные </a:t>
            </a:r>
            <a:r>
              <a:rPr lang="ru-RU" sz="1800" b="1" dirty="0" err="1">
                <a:solidFill>
                  <a:prstClr val="black"/>
                </a:solidFill>
              </a:rPr>
              <a:t>физикальные</a:t>
            </a:r>
            <a:r>
              <a:rPr lang="ru-RU" sz="1800" b="1" dirty="0">
                <a:solidFill>
                  <a:prstClr val="black"/>
                </a:solidFill>
              </a:rPr>
              <a:t> (аускультация, перкуссия) данные – «мало слышно и много видно на рентгенограмме». В ряде случаев, особенно с более длительным течением, имеет место </a:t>
            </a:r>
            <a:r>
              <a:rPr lang="ru-RU" sz="1800" b="1" dirty="0" err="1">
                <a:solidFill>
                  <a:prstClr val="black"/>
                </a:solidFill>
              </a:rPr>
              <a:t>аускультативный</a:t>
            </a:r>
            <a:r>
              <a:rPr lang="ru-RU" sz="1800" b="1" dirty="0">
                <a:solidFill>
                  <a:prstClr val="black"/>
                </a:solidFill>
              </a:rPr>
              <a:t> феномен, весьма характерный для </a:t>
            </a:r>
            <a:r>
              <a:rPr lang="ru-RU" sz="1800" b="1" dirty="0" err="1">
                <a:solidFill>
                  <a:prstClr val="black"/>
                </a:solidFill>
              </a:rPr>
              <a:t>диссеменированного</a:t>
            </a:r>
            <a:r>
              <a:rPr lang="ru-RU" sz="1800" b="1" dirty="0">
                <a:solidFill>
                  <a:prstClr val="black"/>
                </a:solidFill>
              </a:rPr>
              <a:t> туберкулеза.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ru-RU" sz="1800" b="1" dirty="0">
                <a:solidFill>
                  <a:prstClr val="black"/>
                </a:solidFill>
              </a:rPr>
              <a:t>	Это мелкие влажные звучные хрипы, которые </a:t>
            </a:r>
            <a:r>
              <a:rPr lang="ru-RU" sz="1800" b="1" dirty="0" err="1">
                <a:solidFill>
                  <a:prstClr val="black"/>
                </a:solidFill>
              </a:rPr>
              <a:t>прослушываются</a:t>
            </a:r>
            <a:r>
              <a:rPr lang="ru-RU" sz="1800" b="1" dirty="0">
                <a:solidFill>
                  <a:prstClr val="black"/>
                </a:solidFill>
              </a:rPr>
              <a:t> особенно отчетливо после покашливания преимущественно в </a:t>
            </a:r>
            <a:r>
              <a:rPr lang="ru-RU" sz="1800" b="1" dirty="0" err="1">
                <a:solidFill>
                  <a:prstClr val="black"/>
                </a:solidFill>
              </a:rPr>
              <a:t>паравертебральной</a:t>
            </a:r>
            <a:r>
              <a:rPr lang="ru-RU" sz="1800" b="1" dirty="0">
                <a:solidFill>
                  <a:prstClr val="black"/>
                </a:solidFill>
              </a:rPr>
              <a:t> области в верхних зонах</a:t>
            </a:r>
            <a:r>
              <a:rPr lang="ru-RU" sz="1800" b="1" dirty="0" smtClean="0">
                <a:solidFill>
                  <a:prstClr val="black"/>
                </a:solidFill>
              </a:rPr>
              <a:t>.</a:t>
            </a:r>
            <a:endParaRPr lang="ru-RU" sz="1800" b="1" dirty="0"/>
          </a:p>
          <a:p>
            <a:pPr marL="0" indent="0">
              <a:lnSpc>
                <a:spcPct val="120000"/>
              </a:lnSpc>
              <a:buNone/>
            </a:pP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58980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029636" y="1"/>
            <a:ext cx="8229600" cy="62515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>
                <a:solidFill>
                  <a:srgbClr val="FF0000"/>
                </a:solidFill>
              </a:rPr>
              <a:t/>
            </a:r>
            <a:br>
              <a:rPr lang="ru-RU" sz="1800" b="1" dirty="0">
                <a:solidFill>
                  <a:srgbClr val="FF0000"/>
                </a:solidFill>
              </a:rPr>
            </a:br>
            <a:endParaRPr lang="ru-RU" sz="2200" b="1" dirty="0"/>
          </a:p>
        </p:txBody>
      </p:sp>
      <p:sp>
        <p:nvSpPr>
          <p:cNvPr id="14338" name="Объект 4"/>
          <p:cNvSpPr>
            <a:spLocks noGrp="1"/>
          </p:cNvSpPr>
          <p:nvPr>
            <p:ph idx="1"/>
          </p:nvPr>
        </p:nvSpPr>
        <p:spPr>
          <a:xfrm>
            <a:off x="249382" y="97972"/>
            <a:ext cx="11709070" cy="6624735"/>
          </a:xfrm>
        </p:spPr>
        <p:txBody>
          <a:bodyPr>
            <a:no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ru-RU" sz="1800" b="1" dirty="0" smtClean="0"/>
              <a:t>	</a:t>
            </a:r>
            <a:r>
              <a:rPr lang="ru-RU" sz="1800" b="1" dirty="0">
                <a:solidFill>
                  <a:prstClr val="black"/>
                </a:solidFill>
              </a:rPr>
              <a:t>При прогрессировании процесса, в особенности с образованием деструктивных изменений в легких, утяжеляются симптомы интоксикации, устанавливается стойкое </a:t>
            </a:r>
            <a:r>
              <a:rPr lang="ru-RU" sz="1800" b="1" dirty="0" err="1">
                <a:solidFill>
                  <a:prstClr val="black"/>
                </a:solidFill>
              </a:rPr>
              <a:t>бациловыделение</a:t>
            </a:r>
            <a:r>
              <a:rPr lang="ru-RU" sz="1800" b="1" dirty="0">
                <a:solidFill>
                  <a:prstClr val="black"/>
                </a:solidFill>
              </a:rPr>
              <a:t>, появляется кровохарканье.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ru-RU" sz="1800" b="1" dirty="0">
                <a:solidFill>
                  <a:prstClr val="black"/>
                </a:solidFill>
              </a:rPr>
              <a:t>	Нарастают и нередко приобретают доминирующее значение в клинической картине болезни признаки легочно-сердечной недостаточности, обусловленной нарастанием эмфиземы легких, формированием легочного сердца: появляется цианоз, одышка, пастозность на нижних конечностях, застойные явления в легких и др. органах.  Эти расстройства усугубляются анемией.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ru-RU" sz="1800" b="1" dirty="0">
                <a:solidFill>
                  <a:prstClr val="black"/>
                </a:solidFill>
              </a:rPr>
              <a:t>	С течением времени данные изменения становятся необратимыми и приводят к смерти больных, при этом причиной смерти является не прогрессирование туберкулезного процесса, а легочно-сердечная недостаточность, как следствие эмфиземы, сетчатого склероза, деформации </a:t>
            </a:r>
            <a:r>
              <a:rPr lang="ru-RU" sz="1800" b="1" dirty="0" err="1">
                <a:solidFill>
                  <a:prstClr val="black"/>
                </a:solidFill>
              </a:rPr>
              <a:t>бронхососудистого</a:t>
            </a:r>
            <a:r>
              <a:rPr lang="ru-RU" sz="1800" b="1" dirty="0">
                <a:solidFill>
                  <a:prstClr val="black"/>
                </a:solidFill>
              </a:rPr>
              <a:t> пучка и резко измененной легочной структуры, что нарушает и затрудняет кровообращение в легком вследствие облитерации капиллярной сети.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ru-RU" sz="1800" b="1" dirty="0">
                <a:solidFill>
                  <a:prstClr val="black"/>
                </a:solidFill>
              </a:rPr>
              <a:t>Таковы основные проявления хронического гематогенно-диссеминированного туберкулеза легких</a:t>
            </a:r>
            <a:r>
              <a:rPr lang="ru-RU" sz="1800" b="1" dirty="0" smtClean="0">
                <a:solidFill>
                  <a:prstClr val="black"/>
                </a:solidFill>
              </a:rPr>
              <a:t>.</a:t>
            </a:r>
            <a:endParaRPr lang="ru-RU" sz="1800" b="1" dirty="0">
              <a:solidFill>
                <a:prstClr val="black"/>
              </a:solidFill>
            </a:endParaRPr>
          </a:p>
          <a:p>
            <a:pPr marL="0" lvl="0" indent="0">
              <a:lnSpc>
                <a:spcPct val="120000"/>
              </a:lnSpc>
              <a:buNone/>
            </a:pPr>
            <a:endParaRPr lang="ru-RU" sz="1800" b="1" dirty="0">
              <a:solidFill>
                <a:prstClr val="black"/>
              </a:solidFill>
            </a:endParaRPr>
          </a:p>
          <a:p>
            <a:pPr marL="0" indent="0">
              <a:lnSpc>
                <a:spcPct val="130000"/>
              </a:lnSpc>
              <a:buNone/>
            </a:pPr>
            <a:endParaRPr lang="ru-RU" sz="1800" b="1" dirty="0"/>
          </a:p>
          <a:p>
            <a:pPr marL="0" indent="0">
              <a:lnSpc>
                <a:spcPct val="120000"/>
              </a:lnSpc>
              <a:buNone/>
            </a:pP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97214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6019800"/>
            <a:ext cx="1905000" cy="45720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40F0D47-5398-4158-9CEF-B42078D7CEC7}" type="slidenum">
              <a:rPr kumimoji="1" lang="ru-RU" altLang="ru-RU" smtClean="0">
                <a:solidFill>
                  <a:srgbClr val="898989"/>
                </a:solidFill>
                <a:latin typeface="Times New Roman" pitchFamily="18" charset="0"/>
                <a:cs typeface="Arial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kumimoji="1" lang="ru-RU" altLang="ru-RU" smtClean="0">
              <a:solidFill>
                <a:srgbClr val="89898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60417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1300988" y="319273"/>
            <a:ext cx="8135937" cy="6157727"/>
          </a:xfrm>
        </p:spPr>
        <p:txBody>
          <a:bodyPr>
            <a:normAutofit lnSpcReduction="10000"/>
          </a:bodyPr>
          <a:lstStyle/>
          <a:p>
            <a:pPr marL="711200" indent="-711200" algn="ctr">
              <a:buNone/>
            </a:pPr>
            <a:r>
              <a:rPr lang="ru-RU" altLang="ru-RU" b="1" dirty="0" smtClean="0">
                <a:solidFill>
                  <a:srgbClr val="7030A0"/>
                </a:solidFill>
              </a:rPr>
              <a:t>ОСЛОЖНЕНИЯ ЛОКАЛЬНЫХ ФОРМ </a:t>
            </a:r>
            <a:br>
              <a:rPr lang="ru-RU" altLang="ru-RU" b="1" dirty="0" smtClean="0">
                <a:solidFill>
                  <a:srgbClr val="7030A0"/>
                </a:solidFill>
              </a:rPr>
            </a:br>
            <a:r>
              <a:rPr lang="ru-RU" altLang="ru-RU" b="1" dirty="0" smtClean="0">
                <a:solidFill>
                  <a:srgbClr val="7030A0"/>
                </a:solidFill>
              </a:rPr>
              <a:t>ПЕРВИЧНОГО ТУБЕРКУЛЕЗА</a:t>
            </a:r>
          </a:p>
          <a:p>
            <a:pPr marL="711200" indent="-711200" algn="ctr">
              <a:buNone/>
            </a:pPr>
            <a:endParaRPr lang="ru-RU" altLang="ru-RU" b="1" dirty="0" smtClean="0">
              <a:solidFill>
                <a:srgbClr val="7030A0"/>
              </a:solidFill>
            </a:endParaRPr>
          </a:p>
          <a:p>
            <a:pPr marL="711200" indent="-711200">
              <a:buNone/>
            </a:pPr>
            <a:r>
              <a:rPr lang="ru-RU" altLang="ru-RU" sz="2400" b="1" dirty="0" smtClean="0">
                <a:cs typeface="Times New Roman" pitchFamily="18" charset="0"/>
              </a:rPr>
              <a:t>I</a:t>
            </a:r>
            <a:r>
              <a:rPr lang="ru-RU" altLang="ru-RU" sz="2400" b="1" dirty="0"/>
              <a:t>. ГЕНЕРАЛИЗАЦИЯ ПРОЦЕССА</a:t>
            </a:r>
            <a:r>
              <a:rPr lang="ru-RU" altLang="ru-RU" sz="2000" b="1" dirty="0"/>
              <a:t>:</a:t>
            </a:r>
          </a:p>
          <a:p>
            <a:pPr marL="711200" indent="-711200">
              <a:buNone/>
            </a:pPr>
            <a:r>
              <a:rPr lang="ru-RU" altLang="ru-RU" sz="2000" b="1" dirty="0"/>
              <a:t>		1) </a:t>
            </a:r>
            <a:r>
              <a:rPr lang="ru-RU" altLang="ru-RU" sz="2400" b="1" dirty="0"/>
              <a:t>гематогенная</a:t>
            </a:r>
          </a:p>
          <a:p>
            <a:pPr marL="711200" indent="-711200">
              <a:lnSpc>
                <a:spcPct val="50000"/>
              </a:lnSpc>
              <a:buNone/>
            </a:pPr>
            <a:r>
              <a:rPr lang="ru-RU" altLang="ru-RU" sz="2000" b="1" dirty="0"/>
              <a:t>            				</a:t>
            </a:r>
            <a:r>
              <a:rPr lang="ru-RU" altLang="ru-RU" sz="1800" b="1" dirty="0"/>
              <a:t>а) крупноочаговая</a:t>
            </a:r>
          </a:p>
          <a:p>
            <a:pPr marL="711200" indent="-711200">
              <a:lnSpc>
                <a:spcPct val="50000"/>
              </a:lnSpc>
              <a:buNone/>
            </a:pPr>
            <a:r>
              <a:rPr lang="ru-RU" altLang="ru-RU" sz="1800" b="1" dirty="0"/>
              <a:t>           				б) милиарная</a:t>
            </a:r>
          </a:p>
          <a:p>
            <a:pPr marL="711200" indent="-711200">
              <a:buNone/>
            </a:pPr>
            <a:r>
              <a:rPr lang="ru-RU" altLang="ru-RU" sz="2000" b="1" dirty="0"/>
              <a:t>	   	</a:t>
            </a:r>
            <a:r>
              <a:rPr lang="ru-RU" altLang="ru-RU" sz="2400" b="1" dirty="0"/>
              <a:t>2) </a:t>
            </a:r>
            <a:r>
              <a:rPr lang="ru-RU" altLang="ru-RU" sz="2400" b="1" dirty="0" err="1" smtClean="0"/>
              <a:t>лимфожелезистая</a:t>
            </a:r>
            <a:endParaRPr lang="ru-RU" altLang="ru-RU" sz="2400" b="1" dirty="0" smtClean="0"/>
          </a:p>
          <a:p>
            <a:pPr marL="711200" indent="-711200">
              <a:buNone/>
            </a:pPr>
            <a:r>
              <a:rPr lang="ru-RU" altLang="ru-RU" sz="2400" b="1" dirty="0" smtClean="0"/>
              <a:t> </a:t>
            </a:r>
          </a:p>
          <a:p>
            <a:pPr marL="711200" indent="-711200">
              <a:buNone/>
            </a:pPr>
            <a:r>
              <a:rPr lang="ru-RU" altLang="ru-RU" sz="2400" b="1" dirty="0" smtClean="0">
                <a:cs typeface="Times New Roman" pitchFamily="18" charset="0"/>
              </a:rPr>
              <a:t>II</a:t>
            </a:r>
            <a:r>
              <a:rPr lang="ru-RU" altLang="ru-RU" sz="2400" b="1" dirty="0"/>
              <a:t>. БРОНХОЛЕГОЧНЫЕ ПОРАЖЕНИЯ.</a:t>
            </a:r>
            <a:endParaRPr lang="ru-RU" altLang="ru-RU" sz="2000" b="1" dirty="0"/>
          </a:p>
          <a:p>
            <a:pPr marL="711200" indent="-711200">
              <a:buNone/>
            </a:pPr>
            <a:r>
              <a:rPr lang="ru-RU" altLang="ru-RU" sz="2400" b="1" dirty="0">
                <a:cs typeface="Times New Roman" pitchFamily="18" charset="0"/>
              </a:rPr>
              <a:t>III</a:t>
            </a:r>
            <a:r>
              <a:rPr lang="ru-RU" altLang="ru-RU" sz="2400" b="1" dirty="0"/>
              <a:t>. ОБРАЗОВАНИЕ ПЕРВИЧНОЙ КАВЕРНЫ.</a:t>
            </a:r>
          </a:p>
          <a:p>
            <a:pPr marL="711200" indent="-711200">
              <a:buNone/>
            </a:pPr>
            <a:r>
              <a:rPr lang="ru-RU" altLang="ru-RU" sz="2400" b="1" dirty="0">
                <a:cs typeface="Times New Roman" pitchFamily="18" charset="0"/>
              </a:rPr>
              <a:t>IV</a:t>
            </a:r>
            <a:r>
              <a:rPr lang="ru-RU" altLang="ru-RU" sz="2400" b="1" dirty="0"/>
              <a:t>. КАЗЕОЗНАЯ ПНЕВМОНИЯ. </a:t>
            </a:r>
          </a:p>
          <a:p>
            <a:pPr marL="711200" indent="-711200">
              <a:buNone/>
            </a:pPr>
            <a:r>
              <a:rPr lang="ru-RU" altLang="ru-RU" sz="2400" b="1" dirty="0">
                <a:cs typeface="Times New Roman" pitchFamily="18" charset="0"/>
              </a:rPr>
              <a:t>V</a:t>
            </a:r>
            <a:r>
              <a:rPr lang="ru-RU" altLang="ru-RU" sz="2400" b="1" dirty="0"/>
              <a:t>. ТУБЕРКУЛЕЗ БРОНХОВ. </a:t>
            </a:r>
          </a:p>
          <a:p>
            <a:pPr marL="711200" indent="-711200">
              <a:buNone/>
            </a:pPr>
            <a:r>
              <a:rPr lang="ru-RU" altLang="ru-RU" sz="2400" b="1" dirty="0">
                <a:cs typeface="Times New Roman" pitchFamily="18" charset="0"/>
              </a:rPr>
              <a:t>VI</a:t>
            </a:r>
            <a:r>
              <a:rPr lang="ru-RU" altLang="ru-RU" sz="2400" b="1" dirty="0"/>
              <a:t>. АТЕЛЕКТАЗ. </a:t>
            </a:r>
          </a:p>
          <a:p>
            <a:pPr marL="711200" indent="-711200">
              <a:buNone/>
            </a:pPr>
            <a:r>
              <a:rPr lang="ru-RU" altLang="ru-RU" sz="2400" b="1" dirty="0">
                <a:cs typeface="Times New Roman" pitchFamily="18" charset="0"/>
              </a:rPr>
              <a:t>VII</a:t>
            </a:r>
            <a:r>
              <a:rPr lang="ru-RU" altLang="ru-RU" sz="2400" b="1" dirty="0"/>
              <a:t>. ПЛЕВРИТ. </a:t>
            </a:r>
          </a:p>
        </p:txBody>
      </p:sp>
    </p:spTree>
    <p:extLst>
      <p:ext uri="{BB962C8B-B14F-4D97-AF65-F5344CB8AC3E}">
        <p14:creationId xmlns:p14="http://schemas.microsoft.com/office/powerpoint/2010/main" val="140678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90813" y="4465638"/>
            <a:ext cx="7010400" cy="812800"/>
          </a:xfrm>
        </p:spPr>
        <p:txBody>
          <a:bodyPr/>
          <a:lstStyle/>
          <a:p>
            <a:pPr algn="ctr"/>
            <a:r>
              <a:rPr lang="ru-RU" alt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Благодарю за внимание</a:t>
            </a:r>
          </a:p>
        </p:txBody>
      </p:sp>
      <p:pic>
        <p:nvPicPr>
          <p:cNvPr id="68609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24013" y="1"/>
            <a:ext cx="8839200" cy="6723063"/>
          </a:xfrm>
        </p:spPr>
      </p:pic>
      <p:sp>
        <p:nvSpPr>
          <p:cNvPr id="2" name="TextBox 1"/>
          <p:cNvSpPr txBox="1"/>
          <p:nvPr/>
        </p:nvSpPr>
        <p:spPr>
          <a:xfrm>
            <a:off x="3390405" y="4570552"/>
            <a:ext cx="56112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Благодарю за внимание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482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4E107E9-D34E-4355-813B-A4F659EA258A}" type="slidenum">
              <a:rPr lang="ru-RU" altLang="ru-RU" sz="1200">
                <a:solidFill>
                  <a:srgbClr val="FFFFFF"/>
                </a:solidFill>
              </a:rPr>
              <a:pPr eaLnBrk="1" hangingPunct="1"/>
              <a:t>41</a:t>
            </a:fld>
            <a:endParaRPr lang="ru-RU" altLang="ru-RU" sz="1200">
              <a:solidFill>
                <a:srgbClr val="FFFFFF"/>
              </a:solidFill>
            </a:endParaRP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b="1" dirty="0" smtClean="0">
                <a:solidFill>
                  <a:srgbClr val="7030A0"/>
                </a:solidFill>
                <a:latin typeface="+mn-lt"/>
              </a:rPr>
              <a:t>ЛИТЕРАТУРА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 typeface="Arial" charset="0"/>
              <a:buAutoNum type="arabicPeriod"/>
              <a:defRPr/>
            </a:pPr>
            <a:r>
              <a:rPr lang="ru-RU" altLang="ru-RU" sz="2600" dirty="0"/>
              <a:t>Перельман М.И., В.А. Корякин, И.Б. </a:t>
            </a:r>
            <a:r>
              <a:rPr lang="ru-RU" altLang="ru-RU" sz="2600" dirty="0" err="1"/>
              <a:t>Богадельникова</a:t>
            </a:r>
            <a:r>
              <a:rPr lang="ru-RU" altLang="ru-RU" sz="2600" dirty="0"/>
              <a:t>. Фтизиатрия. – М., 2012. – 441с.</a:t>
            </a:r>
          </a:p>
          <a:p>
            <a:pPr marL="609600" indent="-609600">
              <a:lnSpc>
                <a:spcPct val="80000"/>
              </a:lnSpc>
              <a:buFont typeface="Arial" charset="0"/>
              <a:buAutoNum type="arabicPeriod"/>
              <a:defRPr/>
            </a:pPr>
            <a:r>
              <a:rPr lang="ru-RU" altLang="ru-RU" sz="2600" dirty="0"/>
              <a:t>Фтизиатрия: Национальное руководство / под ред. М.И. Перельмана. – М., 2007. – 505с.</a:t>
            </a:r>
          </a:p>
          <a:p>
            <a:pPr marL="609600" indent="-609600">
              <a:buClr>
                <a:schemeClr val="tx1"/>
              </a:buClr>
              <a:buFont typeface="Wingdings" panose="05000000000000000000" pitchFamily="2" charset="2"/>
              <a:buAutoNum type="arabicPeriod"/>
              <a:defRPr/>
            </a:pPr>
            <a:r>
              <a:rPr lang="ru-RU" altLang="ru-RU" sz="2400" dirty="0"/>
              <a:t>Корецкая Н.М., Большакова И.А. Основы выявления, диагностики и лечения туберкулеза. – Красноярск, 2009. – 126с.</a:t>
            </a:r>
          </a:p>
          <a:p>
            <a:pPr marL="609600" indent="-609600">
              <a:buClr>
                <a:schemeClr val="tx1"/>
              </a:buClr>
              <a:buFont typeface="Wingdings" panose="05000000000000000000" pitchFamily="2" charset="2"/>
              <a:buAutoNum type="arabicPeriod"/>
              <a:defRPr/>
            </a:pPr>
            <a:r>
              <a:rPr lang="ru-RU" altLang="ru-RU" sz="2400" dirty="0"/>
              <a:t>Приказ МЗ РФ №109 от 21 марта 2003 года «О совершенствовании противотуберкулезной помощи населению РФ», М. 2003.- с. 347 </a:t>
            </a:r>
          </a:p>
        </p:txBody>
      </p:sp>
    </p:spTree>
    <p:extLst>
      <p:ext uri="{BB962C8B-B14F-4D97-AF65-F5344CB8AC3E}">
        <p14:creationId xmlns:p14="http://schemas.microsoft.com/office/powerpoint/2010/main" val="248665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6019800"/>
            <a:ext cx="1905000" cy="45720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40F0D47-5398-4158-9CEF-B42078D7CEC7}" type="slidenum">
              <a:rPr kumimoji="1" lang="ru-RU" altLang="ru-RU" smtClean="0">
                <a:solidFill>
                  <a:srgbClr val="898989"/>
                </a:solidFill>
                <a:latin typeface="Times New Roman" pitchFamily="18" charset="0"/>
                <a:cs typeface="Arial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kumimoji="1" lang="ru-RU" altLang="ru-RU" smtClean="0">
              <a:solidFill>
                <a:srgbClr val="89898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60417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581891" y="319273"/>
            <a:ext cx="11091553" cy="6262688"/>
          </a:xfrm>
        </p:spPr>
        <p:txBody>
          <a:bodyPr/>
          <a:lstStyle/>
          <a:p>
            <a:pPr marL="711200" indent="-711200" algn="ctr">
              <a:buNone/>
            </a:pPr>
            <a:r>
              <a:rPr lang="ru-RU" altLang="ru-RU" b="1" dirty="0" smtClean="0">
                <a:solidFill>
                  <a:srgbClr val="7030A0"/>
                </a:solidFill>
              </a:rPr>
              <a:t>ОСЛОЖНЕНИЯ ЛОКАЛЬНЫХ ФОРМ </a:t>
            </a:r>
            <a:br>
              <a:rPr lang="ru-RU" altLang="ru-RU" b="1" dirty="0" smtClean="0">
                <a:solidFill>
                  <a:srgbClr val="7030A0"/>
                </a:solidFill>
              </a:rPr>
            </a:br>
            <a:r>
              <a:rPr lang="ru-RU" altLang="ru-RU" b="1" dirty="0" smtClean="0">
                <a:solidFill>
                  <a:srgbClr val="7030A0"/>
                </a:solidFill>
              </a:rPr>
              <a:t>ПЕРВИЧНОГО ТУБЕРКУЛЕЗА</a:t>
            </a:r>
          </a:p>
          <a:p>
            <a:pPr marL="711200" indent="-711200" algn="ctr">
              <a:buNone/>
            </a:pPr>
            <a:endParaRPr lang="ru-RU" altLang="ru-RU" b="1" dirty="0" smtClean="0">
              <a:solidFill>
                <a:srgbClr val="7030A0"/>
              </a:solidFill>
            </a:endParaRPr>
          </a:p>
          <a:p>
            <a:pPr marL="711200" indent="-711200">
              <a:buAutoNum type="romanUcPeriod"/>
            </a:pPr>
            <a:r>
              <a:rPr lang="ru-RU" altLang="ru-RU" sz="2400" b="1" dirty="0" smtClean="0"/>
              <a:t>ГЕНЕРАЛИЗАЦИЯ </a:t>
            </a:r>
            <a:r>
              <a:rPr lang="ru-RU" altLang="ru-RU" sz="2400" b="1" dirty="0"/>
              <a:t>ПРОЦЕССА</a:t>
            </a:r>
            <a:r>
              <a:rPr lang="ru-RU" altLang="ru-RU" sz="2000" b="1" dirty="0"/>
              <a:t>: </a:t>
            </a:r>
            <a:endParaRPr lang="ru-RU" altLang="ru-RU" sz="2000" b="1" dirty="0" smtClean="0"/>
          </a:p>
          <a:p>
            <a:pPr marL="0" indent="0">
              <a:buNone/>
            </a:pPr>
            <a:r>
              <a:rPr lang="ru-RU" altLang="ru-RU" sz="2000" b="1" dirty="0"/>
              <a:t>	</a:t>
            </a:r>
            <a:r>
              <a:rPr lang="ru-RU" altLang="ru-RU" sz="2000" b="1" dirty="0" smtClean="0"/>
              <a:t>	</a:t>
            </a:r>
            <a:r>
              <a:rPr lang="ru-RU" altLang="ru-RU" sz="2000" b="1" dirty="0" smtClean="0">
                <a:solidFill>
                  <a:srgbClr val="002060"/>
                </a:solidFill>
              </a:rPr>
              <a:t>прогрессирование </a:t>
            </a:r>
            <a:r>
              <a:rPr lang="ru-RU" altLang="ru-RU" sz="2000" b="1" dirty="0">
                <a:solidFill>
                  <a:srgbClr val="002060"/>
                </a:solidFill>
              </a:rPr>
              <a:t>первичного туберкулеза характеризуется усилением </a:t>
            </a:r>
            <a:r>
              <a:rPr lang="ru-RU" altLang="ru-RU" sz="2000" b="1" dirty="0" smtClean="0">
                <a:solidFill>
                  <a:srgbClr val="002060"/>
                </a:solidFill>
              </a:rPr>
              <a:t>			специфического </a:t>
            </a:r>
            <a:r>
              <a:rPr lang="ru-RU" altLang="ru-RU" sz="2000" b="1" dirty="0">
                <a:solidFill>
                  <a:srgbClr val="002060"/>
                </a:solidFill>
              </a:rPr>
              <a:t>воспаления в очагах первичного комплекса и </a:t>
            </a:r>
            <a:r>
              <a:rPr lang="ru-RU" altLang="ru-RU" sz="2000" b="1" dirty="0" smtClean="0">
                <a:solidFill>
                  <a:srgbClr val="002060"/>
                </a:solidFill>
              </a:rPr>
              <a:t>				распространением туберкулезной </a:t>
            </a:r>
            <a:r>
              <a:rPr lang="ru-RU" altLang="ru-RU" sz="2000" b="1" dirty="0">
                <a:solidFill>
                  <a:srgbClr val="002060"/>
                </a:solidFill>
              </a:rPr>
              <a:t>инфекции на другие органы</a:t>
            </a:r>
            <a:r>
              <a:rPr lang="ru-RU" altLang="ru-RU" sz="2000" b="1" dirty="0" smtClean="0">
                <a:solidFill>
                  <a:srgbClr val="002060"/>
                </a:solidFill>
              </a:rPr>
              <a:t>.</a:t>
            </a:r>
            <a:endParaRPr lang="ru-RU" altLang="ru-RU" sz="2000" b="1" dirty="0">
              <a:solidFill>
                <a:srgbClr val="002060"/>
              </a:solidFill>
            </a:endParaRPr>
          </a:p>
          <a:p>
            <a:pPr marL="711200" indent="-711200">
              <a:buNone/>
            </a:pPr>
            <a:r>
              <a:rPr lang="ru-RU" altLang="ru-RU" sz="2000" b="1" dirty="0"/>
              <a:t>		1) </a:t>
            </a:r>
            <a:r>
              <a:rPr lang="ru-RU" altLang="ru-RU" sz="2400" b="1" dirty="0"/>
              <a:t>гематогенная</a:t>
            </a:r>
          </a:p>
          <a:p>
            <a:pPr marL="711200" indent="-711200">
              <a:lnSpc>
                <a:spcPct val="50000"/>
              </a:lnSpc>
              <a:buNone/>
            </a:pPr>
            <a:r>
              <a:rPr lang="ru-RU" altLang="ru-RU" sz="2000" b="1" dirty="0"/>
              <a:t>            				</a:t>
            </a:r>
            <a:r>
              <a:rPr lang="ru-RU" altLang="ru-RU" sz="1800" b="1" dirty="0"/>
              <a:t>а) крупноочаговая</a:t>
            </a:r>
          </a:p>
          <a:p>
            <a:pPr marL="711200" indent="-711200">
              <a:lnSpc>
                <a:spcPct val="50000"/>
              </a:lnSpc>
              <a:buNone/>
            </a:pPr>
            <a:r>
              <a:rPr lang="ru-RU" altLang="ru-RU" sz="1800" b="1" dirty="0"/>
              <a:t>           				б) милиарная</a:t>
            </a:r>
          </a:p>
          <a:p>
            <a:pPr marL="711200" indent="-711200">
              <a:buNone/>
            </a:pPr>
            <a:r>
              <a:rPr lang="ru-RU" altLang="ru-RU" sz="2000" b="1" dirty="0"/>
              <a:t>	   	</a:t>
            </a:r>
            <a:r>
              <a:rPr lang="ru-RU" altLang="ru-RU" sz="2400" b="1" dirty="0"/>
              <a:t>2) </a:t>
            </a:r>
            <a:r>
              <a:rPr lang="ru-RU" altLang="ru-RU" sz="2400" b="1" dirty="0" err="1" smtClean="0"/>
              <a:t>лимфожелезистая</a:t>
            </a:r>
            <a:r>
              <a:rPr lang="ru-RU" altLang="ru-RU" sz="2400" b="1" dirty="0" smtClean="0"/>
              <a:t>: </a:t>
            </a:r>
          </a:p>
          <a:p>
            <a:pPr marL="711200" indent="-711200">
              <a:buNone/>
            </a:pPr>
            <a:r>
              <a:rPr lang="ru-RU" altLang="ru-RU" sz="2400" b="1" dirty="0"/>
              <a:t>	</a:t>
            </a:r>
            <a:r>
              <a:rPr lang="ru-RU" altLang="ru-RU" sz="2400" b="1" dirty="0" smtClean="0"/>
              <a:t>		</a:t>
            </a:r>
            <a:r>
              <a:rPr lang="ru-RU" altLang="ru-RU" sz="2000" b="1" dirty="0" smtClean="0">
                <a:solidFill>
                  <a:srgbClr val="002060"/>
                </a:solidFill>
              </a:rPr>
              <a:t>распространение </a:t>
            </a:r>
            <a:r>
              <a:rPr lang="ru-RU" altLang="ru-RU" sz="2000" b="1" dirty="0">
                <a:solidFill>
                  <a:srgbClr val="002060"/>
                </a:solidFill>
              </a:rPr>
              <a:t>туберкулезной инфекции по цепи лимфатических </a:t>
            </a:r>
            <a:r>
              <a:rPr lang="ru-RU" altLang="ru-RU" sz="2000" b="1" dirty="0" smtClean="0">
                <a:solidFill>
                  <a:srgbClr val="002060"/>
                </a:solidFill>
              </a:rPr>
              <a:t>узлов</a:t>
            </a:r>
            <a:endParaRPr lang="ru-RU" alt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77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8888" t="3045" r="15902" b="1152"/>
          <a:stretch/>
        </p:blipFill>
        <p:spPr>
          <a:xfrm>
            <a:off x="6210795" y="1808850"/>
            <a:ext cx="3776353" cy="36853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667" y="1808850"/>
            <a:ext cx="3225657" cy="36853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427306" y="5760706"/>
            <a:ext cx="2371098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b="1" dirty="0"/>
              <a:t>Первичная каверна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81688" y="5760706"/>
            <a:ext cx="4034566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b="1" dirty="0"/>
              <a:t>Лобулярная казеозная пневмония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12520" y="235326"/>
            <a:ext cx="10189028" cy="1273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1200" lvl="0" indent="-711200" algn="ctr">
              <a:lnSpc>
                <a:spcPct val="90000"/>
              </a:lnSpc>
              <a:spcBef>
                <a:spcPts val="1000"/>
              </a:spcBef>
            </a:pPr>
            <a:r>
              <a:rPr lang="ru-RU" altLang="ru-RU" sz="3600" b="1" dirty="0" smtClean="0">
                <a:solidFill>
                  <a:srgbClr val="7030A0"/>
                </a:solidFill>
              </a:rPr>
              <a:t>БРОНХОЛЕГОЧНЫЕ </a:t>
            </a:r>
            <a:r>
              <a:rPr lang="ru-RU" altLang="ru-RU" sz="3600" b="1" dirty="0">
                <a:solidFill>
                  <a:srgbClr val="7030A0"/>
                </a:solidFill>
              </a:rPr>
              <a:t>ПОРАЖЕНИЯ:</a:t>
            </a:r>
          </a:p>
          <a:p>
            <a:pPr marL="711200" lvl="0" indent="-711200">
              <a:lnSpc>
                <a:spcPct val="90000"/>
              </a:lnSpc>
              <a:spcBef>
                <a:spcPts val="1000"/>
              </a:spcBef>
            </a:pPr>
            <a:r>
              <a:rPr lang="ru-RU" altLang="ru-RU" sz="2000" b="1" dirty="0">
                <a:solidFill>
                  <a:prstClr val="black"/>
                </a:solidFill>
              </a:rPr>
              <a:t> 			</a:t>
            </a:r>
            <a:r>
              <a:rPr lang="ru-RU" altLang="ru-RU" sz="2000" b="1" dirty="0">
                <a:solidFill>
                  <a:srgbClr val="002060"/>
                </a:solidFill>
              </a:rPr>
              <a:t>выражается в росте первичного легочного аффекта  путем распространения 	</a:t>
            </a:r>
            <a:r>
              <a:rPr lang="ru-RU" altLang="ru-RU" sz="2000" b="1" dirty="0" smtClean="0">
                <a:solidFill>
                  <a:srgbClr val="002060"/>
                </a:solidFill>
              </a:rPr>
              <a:t>туберкулезного </a:t>
            </a:r>
            <a:r>
              <a:rPr lang="ru-RU" altLang="ru-RU" sz="2000" b="1" dirty="0">
                <a:solidFill>
                  <a:srgbClr val="002060"/>
                </a:solidFill>
              </a:rPr>
              <a:t>воспаления на окружающую легочную ткань</a:t>
            </a:r>
          </a:p>
        </p:txBody>
      </p:sp>
    </p:spTree>
    <p:extLst>
      <p:ext uri="{BB962C8B-B14F-4D97-AF65-F5344CB8AC3E}">
        <p14:creationId xmlns:p14="http://schemas.microsoft.com/office/powerpoint/2010/main" val="97803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66394" y="223936"/>
            <a:ext cx="4359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ТУБЕРКУЛЕЗ БРОНХА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018317" y="1526418"/>
            <a:ext cx="478575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ФОРМЫ ТУБЕРКУЛЕЗА БРОНХОВ: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400" b="1" dirty="0" smtClean="0"/>
              <a:t>	А) ИНФИЛЬТРАТИВНАЯ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/>
              <a:t> 	Б) СВИЩЕВАЯ 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/>
              <a:t>	В) ЯЗВЕННАЯ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60144" y="886686"/>
            <a:ext cx="61192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Инфильтративный </a:t>
            </a:r>
            <a:r>
              <a:rPr lang="ru-RU" sz="2800" b="1" dirty="0" smtClean="0"/>
              <a:t>туберкулез ЛВДБ </a:t>
            </a:r>
            <a:endParaRPr lang="ru-RU" sz="2800" b="1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67" y="1543510"/>
            <a:ext cx="6669088" cy="471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674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66394" y="223936"/>
            <a:ext cx="4359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ТУБЕРКУЛЕЗ БРОНХА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018317" y="1526418"/>
            <a:ext cx="478575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ФОРМЫ ТУБЕРКУЛЕЗА БРОНХОВ: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400" b="1" dirty="0" smtClean="0"/>
              <a:t>	А) ИНФИЛЬТРАТИВНАЯ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/>
              <a:t> 	Б) СВИЩЕВАЯ 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/>
              <a:t>	В) ЯЗВЕННАЯ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71470" y="905182"/>
            <a:ext cx="42716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/>
              <a:t>Лимфопищеводный</a:t>
            </a:r>
            <a:r>
              <a:rPr lang="ru-RU" sz="2800" b="1" dirty="0"/>
              <a:t> свищ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80" y="1705880"/>
            <a:ext cx="6029438" cy="4475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557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66394" y="223936"/>
            <a:ext cx="4359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ТУБЕРКУЛЕЗ БРОНХА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018317" y="1526418"/>
            <a:ext cx="478575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ФОРМЫ ТУБЕРКУЛЕЗА БРОНХОВ: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400" b="1" dirty="0" smtClean="0"/>
              <a:t>	А) ИНФИЛЬТРАТИВНАЯ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/>
              <a:t> 	Б) СВИЩЕВАЯ 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/>
              <a:t>	В) ЯЗВЕННАЯ</a:t>
            </a:r>
            <a:endParaRPr lang="ru-RU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38" y="1678714"/>
            <a:ext cx="6310312" cy="446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72367" y="905182"/>
            <a:ext cx="43366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Язвенный туберкулез </a:t>
            </a:r>
            <a:r>
              <a:rPr lang="ru-RU" sz="2800" b="1" dirty="0" smtClean="0"/>
              <a:t>ЛБ6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88950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947</TotalTime>
  <Words>2467</Words>
  <Application>Microsoft Office PowerPoint</Application>
  <PresentationFormat>Произвольный</PresentationFormat>
  <Paragraphs>469</Paragraphs>
  <Slides>41</Slides>
  <Notes>30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41</vt:i4>
      </vt:variant>
    </vt:vector>
  </HeadingPairs>
  <TitlesOfParts>
    <vt:vector size="43" baseType="lpstr">
      <vt:lpstr>Тема Office</vt:lpstr>
      <vt:lpstr>1_Тема Office</vt:lpstr>
      <vt:lpstr>Лекция №6  Осложненные формы первичного туберкулеза Диссеминированный туберкулез легких        Дисциплина: «Фтизиатрия»  </vt:lpstr>
      <vt:lpstr>Цель лекции</vt:lpstr>
      <vt:lpstr>ПЛАН ЛЕКЦИИ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ДИССЕМИНИРОВАННЫЙ ТУБЕРКУЛЕЗ ЛЕГКИХ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РЕНТГЕНОЛОГИЧЕСКАЯ КАРТИНА МИЛИАРНОГО ТУБЕРКУЛЕЗА</vt:lpstr>
      <vt:lpstr>ТУБЕРКУЛЕЗНЫЙ МЕНИНГО-ЭНЦЕФАЛИТ</vt:lpstr>
      <vt:lpstr>КЛИНИКА ТУБЕРКУЛЕЗНОГО МЕНИНГО-ЭНЦЕФАЛИТА</vt:lpstr>
      <vt:lpstr>КЛИНИКА ТУБЕРКУЛЕЗНОГО МЕНИНГО-ЭНЦЕФАЛИТА</vt:lpstr>
      <vt:lpstr>КЛИНИКА ТУБЕРКУЛЕЗНОГО МЕНИНГО-ЭНЦЕФАЛИТА</vt:lpstr>
      <vt:lpstr>ЛИКВОРОГРАММА ПРИ ТУБЕРКУЛЕЗНОМ МЕНИНГИТЕ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</vt:lpstr>
      <vt:lpstr>Благодарю за внимание</vt:lpstr>
      <vt:lpstr>ЛИТЕРАТУРА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№6  Осложненные формы первичного туберкулеза. Диссеминированный туберкулез легких.</dc:title>
  <dc:creator>User</dc:creator>
  <cp:lastModifiedBy>tech</cp:lastModifiedBy>
  <cp:revision>97</cp:revision>
  <dcterms:created xsi:type="dcterms:W3CDTF">2017-10-26T14:23:10Z</dcterms:created>
  <dcterms:modified xsi:type="dcterms:W3CDTF">2020-04-09T02:59:08Z</dcterms:modified>
</cp:coreProperties>
</file>