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79" r:id="rId6"/>
    <p:sldId id="295" r:id="rId7"/>
    <p:sldId id="296" r:id="rId8"/>
    <p:sldId id="297" r:id="rId9"/>
    <p:sldId id="298" r:id="rId10"/>
    <p:sldId id="299" r:id="rId11"/>
    <p:sldId id="301" r:id="rId12"/>
    <p:sldId id="300" r:id="rId13"/>
    <p:sldId id="302" r:id="rId14"/>
    <p:sldId id="303" r:id="rId15"/>
    <p:sldId id="292" r:id="rId16"/>
    <p:sldId id="293" r:id="rId17"/>
    <p:sldId id="29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/>
    <p:restoredTop sz="94580"/>
  </p:normalViewPr>
  <p:slideViewPr>
    <p:cSldViewPr snapToGrid="0">
      <p:cViewPr varScale="1">
        <p:scale>
          <a:sx n="120" d="100"/>
          <a:sy n="120" d="100"/>
        </p:scale>
        <p:origin x="1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D8906-D7C8-444A-A99F-61FB0E657A8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6C221-991E-A348-AACE-D8B29785C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2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6C221-991E-A348-AACE-D8B29785C9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5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Железы центральной зоны имею более сложную архитектуру, чем железы периферической зоны ПЖ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6C221-991E-A348-AACE-D8B29785C9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9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Карта –</a:t>
            </a:r>
            <a:r>
              <a:rPr lang="ru-RU" sz="1200" dirty="0" err="1"/>
              <a:t>змеряемого</a:t>
            </a:r>
            <a:r>
              <a:rPr lang="ru-RU" sz="1200" dirty="0"/>
              <a:t> коэффициента диффузии, Динамическое контрастное усиление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6C221-991E-A348-AACE-D8B29785C99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3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T2-взвешенное изображение, диффузно взвешенное изображение и карта коэффициента диффузии показывают две области с заметно низким T2 сигналом в периферической зоне.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6C221-991E-A348-AACE-D8B29785C99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0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D9CE-32CE-40A3-83D6-91E52BF29A5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8BEAC-9D1C-4EEF-99F4-F2EA3AE13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173192"/>
            <a:ext cx="10058400" cy="3151920"/>
          </a:xfrm>
        </p:spPr>
        <p:txBody>
          <a:bodyPr>
            <a:noAutofit/>
          </a:bodyPr>
          <a:lstStyle/>
          <a:p>
            <a:r>
              <a:rPr lang="ru-RU" b="1" dirty="0"/>
              <a:t>Доброкачественные заболевания, имитирующие рак простаты: особенности МРТ изображения и гистологического исследования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A4323B-893D-4720-B797-41434E835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0024" y="4446994"/>
            <a:ext cx="5121976" cy="1413335"/>
          </a:xfrm>
        </p:spPr>
        <p:txBody>
          <a:bodyPr>
            <a:normAutofit fontScale="92500"/>
          </a:bodyPr>
          <a:lstStyle/>
          <a:p>
            <a:pPr algn="l"/>
            <a:r>
              <a:rPr lang="ru-RU" sz="29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Выполнил: ординатор кафедры лучевой диагностики ИПО </a:t>
            </a:r>
          </a:p>
          <a:p>
            <a:pPr algn="l"/>
            <a:r>
              <a:rPr lang="ru-RU" sz="29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Пономаренко Игорь Эдуардович 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931E44-7923-4525-A350-2C56D6C6ABE0}"/>
              </a:ext>
            </a:extLst>
          </p:cNvPr>
          <p:cNvSpPr/>
          <p:nvPr/>
        </p:nvSpPr>
        <p:spPr>
          <a:xfrm>
            <a:off x="3439885" y="143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0" u="none" strike="noStrike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ru-RU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ФГБОУ ВО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КрасГМУим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 проф. В.Ф. Войно-Ясенецкого Минздрава России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Кафедра лучевой диагностики ИПО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673F0A-EB80-4A98-80C3-71649B8DBA1B}"/>
              </a:ext>
            </a:extLst>
          </p:cNvPr>
          <p:cNvSpPr/>
          <p:nvPr/>
        </p:nvSpPr>
        <p:spPr>
          <a:xfrm>
            <a:off x="4705152" y="569658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Красноярск, 202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B25BD7-BA74-A049-8699-0D7A052BC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9"/>
          <a:stretch/>
        </p:blipFill>
        <p:spPr>
          <a:xfrm>
            <a:off x="1" y="4310140"/>
            <a:ext cx="4705151" cy="23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2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77113"/>
            <a:ext cx="11931708" cy="9423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Доброкачественная гиперплазия предстательной железы. МРТ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978AA-8CF1-594E-8FBE-07FC221CCF37}"/>
              </a:ext>
            </a:extLst>
          </p:cNvPr>
          <p:cNvSpPr txBox="1"/>
          <p:nvPr/>
        </p:nvSpPr>
        <p:spPr>
          <a:xfrm>
            <a:off x="6872093" y="1536173"/>
            <a:ext cx="4847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Больной 58 лет.</a:t>
            </a:r>
          </a:p>
          <a:p>
            <a:pPr algn="just"/>
            <a:r>
              <a:rPr lang="ru-RU" sz="2400" dirty="0"/>
              <a:t>Гистологическое исследование: высокое содержание стромы, пролиферация веретенообразных клеток и отсутствие железистой ткани.   </a:t>
            </a:r>
          </a:p>
          <a:p>
            <a:pPr algn="just"/>
            <a:r>
              <a:rPr lang="ru-RU" sz="2400" dirty="0"/>
              <a:t>МРТ: четко очерченный узел в  переходной зоне, с низкой интенсивностью сигнала T2 ВИ и ограничением диффузии.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832D62-55A8-7240-80D7-56ADA28C5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"/>
          <a:stretch/>
        </p:blipFill>
        <p:spPr>
          <a:xfrm>
            <a:off x="213410" y="1168541"/>
            <a:ext cx="6466171" cy="5579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1EC632-45AF-E94C-B4EE-D7D5132E238E}"/>
              </a:ext>
            </a:extLst>
          </p:cNvPr>
          <p:cNvSpPr txBox="1"/>
          <p:nvPr/>
        </p:nvSpPr>
        <p:spPr>
          <a:xfrm>
            <a:off x="3861398" y="3244333"/>
            <a:ext cx="119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Т2 ВИ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D19C6-095F-EA47-9ACE-95141AFD634F}"/>
              </a:ext>
            </a:extLst>
          </p:cNvPr>
          <p:cNvSpPr txBox="1"/>
          <p:nvPr/>
        </p:nvSpPr>
        <p:spPr>
          <a:xfrm>
            <a:off x="213410" y="6097297"/>
            <a:ext cx="219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ИКД-карта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192F8-6C13-5449-9E23-271FFB4126E6}"/>
              </a:ext>
            </a:extLst>
          </p:cNvPr>
          <p:cNvSpPr txBox="1"/>
          <p:nvPr/>
        </p:nvSpPr>
        <p:spPr>
          <a:xfrm>
            <a:off x="3446495" y="6102293"/>
            <a:ext cx="119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ДКУ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E97A58-7F7E-564D-85A5-B52206761036}"/>
              </a:ext>
            </a:extLst>
          </p:cNvPr>
          <p:cNvSpPr/>
          <p:nvPr/>
        </p:nvSpPr>
        <p:spPr>
          <a:xfrm>
            <a:off x="213410" y="3934379"/>
            <a:ext cx="4247078" cy="180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4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77113"/>
            <a:ext cx="11931708" cy="942391"/>
          </a:xfrm>
        </p:spPr>
        <p:txBody>
          <a:bodyPr>
            <a:normAutofit/>
          </a:bodyPr>
          <a:lstStyle/>
          <a:p>
            <a:r>
              <a:rPr lang="ru-RU" b="1" dirty="0"/>
              <a:t>Бактериальный простатит. МРТ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978AA-8CF1-594E-8FBE-07FC221CCF37}"/>
              </a:ext>
            </a:extLst>
          </p:cNvPr>
          <p:cNvSpPr txBox="1"/>
          <p:nvPr/>
        </p:nvSpPr>
        <p:spPr>
          <a:xfrm>
            <a:off x="3646251" y="4430287"/>
            <a:ext cx="8188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Больной 69 лет.</a:t>
            </a:r>
          </a:p>
          <a:p>
            <a:pPr algn="just"/>
            <a:r>
              <a:rPr lang="ru-RU" sz="2400" dirty="0"/>
              <a:t>Гистологическое исследование: зона </a:t>
            </a:r>
            <a:r>
              <a:rPr lang="ru-RU" sz="2400" dirty="0" err="1"/>
              <a:t>нейтрофильной</a:t>
            </a:r>
            <a:r>
              <a:rPr lang="ru-RU" sz="2400" dirty="0"/>
              <a:t> инфильтрации. </a:t>
            </a:r>
          </a:p>
          <a:p>
            <a:pPr algn="just"/>
            <a:r>
              <a:rPr lang="ru-RU" sz="2400" dirty="0"/>
              <a:t>МРТ: округлый узел в периферической зоне справа, со слабым Т2 сигналом  и ограничением диффузии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FD8C69-9321-3D46-A302-408FD3E6C95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"/>
          <a:stretch/>
        </p:blipFill>
        <p:spPr>
          <a:xfrm>
            <a:off x="157654" y="964324"/>
            <a:ext cx="3488597" cy="55625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9FAC77-835B-474E-94B3-8FDA86F4C0C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8"/>
          <a:stretch/>
        </p:blipFill>
        <p:spPr>
          <a:xfrm>
            <a:off x="3673519" y="964324"/>
            <a:ext cx="8188395" cy="3465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66F949-4FD2-8046-9CC0-6693DC3DD6A5}"/>
              </a:ext>
            </a:extLst>
          </p:cNvPr>
          <p:cNvSpPr txBox="1"/>
          <p:nvPr/>
        </p:nvSpPr>
        <p:spPr>
          <a:xfrm>
            <a:off x="3717636" y="3787297"/>
            <a:ext cx="119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Т2 ВИ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31CCB-49C2-6D4A-B5ED-5A159DFDC96F}"/>
              </a:ext>
            </a:extLst>
          </p:cNvPr>
          <p:cNvSpPr txBox="1"/>
          <p:nvPr/>
        </p:nvSpPr>
        <p:spPr>
          <a:xfrm>
            <a:off x="8003755" y="3787297"/>
            <a:ext cx="2416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ИКД-карта</a:t>
            </a:r>
          </a:p>
        </p:txBody>
      </p:sp>
    </p:spTree>
    <p:extLst>
      <p:ext uri="{BB962C8B-B14F-4D97-AF65-F5344CB8AC3E}">
        <p14:creationId xmlns:p14="http://schemas.microsoft.com/office/powerpoint/2010/main" val="110817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77113"/>
            <a:ext cx="11931708" cy="942391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Малакоплакия</a:t>
            </a:r>
            <a:r>
              <a:rPr lang="ru-RU" b="1" dirty="0"/>
              <a:t>. С острым рецидивирующим простатитом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978AA-8CF1-594E-8FBE-07FC221CCF37}"/>
              </a:ext>
            </a:extLst>
          </p:cNvPr>
          <p:cNvSpPr txBox="1"/>
          <p:nvPr/>
        </p:nvSpPr>
        <p:spPr>
          <a:xfrm>
            <a:off x="183930" y="4841895"/>
            <a:ext cx="11824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Больной 49 лет. </a:t>
            </a:r>
          </a:p>
          <a:p>
            <a:pPr algn="just"/>
            <a:r>
              <a:rPr lang="ru-RU" sz="2400" dirty="0"/>
              <a:t>Гистологическое исследование: воспалительный инфильтрат с внутриклеточными включениями </a:t>
            </a:r>
            <a:r>
              <a:rPr lang="ru-RU" sz="2400" dirty="0" err="1"/>
              <a:t>Михаэлиса</a:t>
            </a:r>
            <a:r>
              <a:rPr lang="ru-RU" sz="2400" dirty="0"/>
              <a:t>-Гутмана. </a:t>
            </a:r>
          </a:p>
          <a:p>
            <a:pPr algn="just"/>
            <a:r>
              <a:rPr lang="ru-RU" sz="2400" dirty="0"/>
              <a:t>МРТ: диффузная аномалия периферической зоны с низким сигналом T2, низким коэффициентом диффузии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BA88E1-DF46-7343-984B-518DAF1CA8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2"/>
          <a:stretch/>
        </p:blipFill>
        <p:spPr>
          <a:xfrm>
            <a:off x="64922" y="1058843"/>
            <a:ext cx="3253939" cy="34685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2D1052-C432-4142-9779-A64149F9F21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9"/>
          <a:stretch/>
        </p:blipFill>
        <p:spPr>
          <a:xfrm>
            <a:off x="3356577" y="1058843"/>
            <a:ext cx="8624429" cy="3557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E180CE-683C-CD49-9562-4EF6E107A3B7}"/>
              </a:ext>
            </a:extLst>
          </p:cNvPr>
          <p:cNvSpPr txBox="1"/>
          <p:nvPr/>
        </p:nvSpPr>
        <p:spPr>
          <a:xfrm>
            <a:off x="5856659" y="1209655"/>
            <a:ext cx="229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ИКД-карта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F7F3A-6EC6-2A41-8C4E-39246C241662}"/>
              </a:ext>
            </a:extLst>
          </p:cNvPr>
          <p:cNvSpPr txBox="1"/>
          <p:nvPr/>
        </p:nvSpPr>
        <p:spPr>
          <a:xfrm>
            <a:off x="3356577" y="1201405"/>
            <a:ext cx="202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Т2 ВИ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6048D-B59B-F44D-BF5D-A3ABE1FD8182}"/>
              </a:ext>
            </a:extLst>
          </p:cNvPr>
          <p:cNvSpPr txBox="1"/>
          <p:nvPr/>
        </p:nvSpPr>
        <p:spPr>
          <a:xfrm>
            <a:off x="8975044" y="1201404"/>
            <a:ext cx="300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МР -перфузия</a:t>
            </a:r>
          </a:p>
        </p:txBody>
      </p:sp>
    </p:spTree>
    <p:extLst>
      <p:ext uri="{BB962C8B-B14F-4D97-AF65-F5344CB8AC3E}">
        <p14:creationId xmlns:p14="http://schemas.microsoft.com/office/powerpoint/2010/main" val="268857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77113"/>
            <a:ext cx="11931708" cy="942391"/>
          </a:xfrm>
        </p:spPr>
        <p:txBody>
          <a:bodyPr>
            <a:normAutofit/>
          </a:bodyPr>
          <a:lstStyle/>
          <a:p>
            <a:r>
              <a:rPr lang="ru-RU" b="1" dirty="0"/>
              <a:t>Атрофия предстательной железы. МРТ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978AA-8CF1-594E-8FBE-07FC221CCF37}"/>
              </a:ext>
            </a:extLst>
          </p:cNvPr>
          <p:cNvSpPr txBox="1"/>
          <p:nvPr/>
        </p:nvSpPr>
        <p:spPr>
          <a:xfrm>
            <a:off x="102638" y="4363163"/>
            <a:ext cx="11824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Больной 65 лет. </a:t>
            </a:r>
          </a:p>
          <a:p>
            <a:pPr algn="just"/>
            <a:r>
              <a:rPr lang="ru-RU" sz="2800" dirty="0"/>
              <a:t>Гистологическое исследование: атрофические изменения, клетки со скудной цитоплазмой и </a:t>
            </a:r>
            <a:r>
              <a:rPr lang="ru-RU" sz="2800" dirty="0" err="1"/>
              <a:t>гиперхроматическими</a:t>
            </a:r>
            <a:r>
              <a:rPr lang="ru-RU" sz="2800" dirty="0"/>
              <a:t> ядрами. </a:t>
            </a:r>
          </a:p>
          <a:p>
            <a:pPr algn="just"/>
            <a:r>
              <a:rPr lang="ru-RU" sz="2800" dirty="0"/>
              <a:t>МРТ: низкая интенсивность сигнала T2 в периферической зоне слева,  с потерей объема и ограничением диффузии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A8993E-9839-D54F-80E9-E1F51E064F3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9"/>
          <a:stretch/>
        </p:blipFill>
        <p:spPr>
          <a:xfrm>
            <a:off x="93912" y="1019504"/>
            <a:ext cx="5987437" cy="29142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B5A587-6A58-E449-A264-F70A5BC24B7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/>
        </p:blipFill>
        <p:spPr>
          <a:xfrm>
            <a:off x="6081349" y="999871"/>
            <a:ext cx="5993362" cy="30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0EFD89-82B3-E94D-A778-D0B39FFDF059}"/>
              </a:ext>
            </a:extLst>
          </p:cNvPr>
          <p:cNvSpPr txBox="1"/>
          <p:nvPr/>
        </p:nvSpPr>
        <p:spPr>
          <a:xfrm>
            <a:off x="6081349" y="3345753"/>
            <a:ext cx="234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ИКД-карта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93EC8-BDC3-BE45-BB0A-3BC1E08F7277}"/>
              </a:ext>
            </a:extLst>
          </p:cNvPr>
          <p:cNvSpPr txBox="1"/>
          <p:nvPr/>
        </p:nvSpPr>
        <p:spPr>
          <a:xfrm>
            <a:off x="3461236" y="3329302"/>
            <a:ext cx="202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Т2 ВИ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70872-548B-B947-838C-F53252D1824B}"/>
              </a:ext>
            </a:extLst>
          </p:cNvPr>
          <p:cNvSpPr txBox="1"/>
          <p:nvPr/>
        </p:nvSpPr>
        <p:spPr>
          <a:xfrm>
            <a:off x="8869915" y="3329301"/>
            <a:ext cx="202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ДКУ</a:t>
            </a:r>
          </a:p>
        </p:txBody>
      </p:sp>
    </p:spTree>
    <p:extLst>
      <p:ext uri="{BB962C8B-B14F-4D97-AF65-F5344CB8AC3E}">
        <p14:creationId xmlns:p14="http://schemas.microsoft.com/office/powerpoint/2010/main" val="368831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119CB6-FF3C-434C-8700-33BD0A276F8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>
          <a:xfrm>
            <a:off x="157655" y="1003648"/>
            <a:ext cx="3384332" cy="400324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77113"/>
            <a:ext cx="11931708" cy="9423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Гранулематозный простатит с некротическими изменениями. МРТ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8B5E80-49E4-D84F-84C8-2EC28948E68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5"/>
          <a:stretch/>
        </p:blipFill>
        <p:spPr>
          <a:xfrm>
            <a:off x="3544451" y="1205804"/>
            <a:ext cx="8542445" cy="3598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3978AA-8CF1-594E-8FBE-07FC221CCF37}"/>
              </a:ext>
            </a:extLst>
          </p:cNvPr>
          <p:cNvSpPr txBox="1"/>
          <p:nvPr/>
        </p:nvSpPr>
        <p:spPr>
          <a:xfrm>
            <a:off x="210206" y="4948119"/>
            <a:ext cx="118241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/>
              <a:t>Больной 58 лет.</a:t>
            </a:r>
          </a:p>
          <a:p>
            <a:pPr algn="just"/>
            <a:r>
              <a:rPr lang="ru-RU" sz="2300" dirty="0"/>
              <a:t>Гистологическое исследование: зона некроза, зона воспалительной инфильтрации и зона атрофии. </a:t>
            </a:r>
          </a:p>
          <a:p>
            <a:pPr algn="just"/>
            <a:r>
              <a:rPr lang="ru-RU" sz="2300" dirty="0"/>
              <a:t>МРТ: области с заметно низким T2 сигналом в периферической зоне.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C2B13-82E0-5B45-AEB1-E94C32D82CE0}"/>
              </a:ext>
            </a:extLst>
          </p:cNvPr>
          <p:cNvSpPr txBox="1"/>
          <p:nvPr/>
        </p:nvSpPr>
        <p:spPr>
          <a:xfrm>
            <a:off x="3541987" y="4187250"/>
            <a:ext cx="202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Т2 ВИ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043BE-F61D-B74A-A7DE-6D30DCFF28B7}"/>
              </a:ext>
            </a:extLst>
          </p:cNvPr>
          <p:cNvSpPr txBox="1"/>
          <p:nvPr/>
        </p:nvSpPr>
        <p:spPr>
          <a:xfrm>
            <a:off x="6773917" y="4187250"/>
            <a:ext cx="202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ДВИ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FBD97-55AB-444E-8D88-5E1EF63562BC}"/>
              </a:ext>
            </a:extLst>
          </p:cNvPr>
          <p:cNvSpPr txBox="1"/>
          <p:nvPr/>
        </p:nvSpPr>
        <p:spPr>
          <a:xfrm>
            <a:off x="9467416" y="4175033"/>
            <a:ext cx="231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ИКД-карта</a:t>
            </a:r>
          </a:p>
        </p:txBody>
      </p:sp>
    </p:spTree>
    <p:extLst>
      <p:ext uri="{BB962C8B-B14F-4D97-AF65-F5344CB8AC3E}">
        <p14:creationId xmlns:p14="http://schemas.microsoft.com/office/powerpoint/2010/main" val="93850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17E22-68CA-492D-92E5-56F706F2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0"/>
            <a:ext cx="10972800" cy="103001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C4B6E-95A2-47D7-9440-611610DBD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18897"/>
            <a:ext cx="11719249" cy="487926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Мультипараметрическая</a:t>
            </a:r>
            <a:r>
              <a:rPr lang="ru-RU" dirty="0"/>
              <a:t> МРТ сочетает анатомические и функциональные методы визуализации для оценки карциномы простаты. Некоторые нормальные анатомические признаки и патологические состояния простаты частично совпадают с характеристиками карциномы простаты. </a:t>
            </a:r>
          </a:p>
          <a:p>
            <a:pPr algn="just"/>
            <a:r>
              <a:rPr lang="ru-RU" dirty="0"/>
              <a:t>Несмотря на то, что окончательный диагноз может быть установлен только при гистопатологическом исследовании, понимание этих особенностей специалистами, интерпретирующими МРТ-изображения простаты, имеет решающее значение.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11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310BE-4572-4DCA-9FCD-E50A4B02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876667-6C55-C74E-BD9F-91613E6A3B98}"/>
              </a:ext>
            </a:extLst>
          </p:cNvPr>
          <p:cNvSpPr/>
          <p:nvPr/>
        </p:nvSpPr>
        <p:spPr>
          <a:xfrm>
            <a:off x="819807" y="1691853"/>
            <a:ext cx="10552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sz="2000" dirty="0" err="1">
                <a:solidFill>
                  <a:srgbClr val="212121"/>
                </a:solidFill>
              </a:rPr>
              <a:t>Kitzing</a:t>
            </a:r>
            <a:r>
              <a:rPr lang="en" sz="2000" dirty="0">
                <a:solidFill>
                  <a:srgbClr val="212121"/>
                </a:solidFill>
              </a:rPr>
              <a:t> YX, </a:t>
            </a:r>
            <a:r>
              <a:rPr lang="en" sz="2000" dirty="0" err="1">
                <a:solidFill>
                  <a:srgbClr val="212121"/>
                </a:solidFill>
              </a:rPr>
              <a:t>Prando</a:t>
            </a:r>
            <a:r>
              <a:rPr lang="en" sz="2000" dirty="0">
                <a:solidFill>
                  <a:srgbClr val="212121"/>
                </a:solidFill>
              </a:rPr>
              <a:t> A, </a:t>
            </a:r>
            <a:r>
              <a:rPr lang="en" sz="2000" dirty="0" err="1">
                <a:solidFill>
                  <a:srgbClr val="212121"/>
                </a:solidFill>
              </a:rPr>
              <a:t>Varol</a:t>
            </a:r>
            <a:r>
              <a:rPr lang="en" sz="2000" dirty="0">
                <a:solidFill>
                  <a:srgbClr val="212121"/>
                </a:solidFill>
              </a:rPr>
              <a:t> C, </a:t>
            </a:r>
            <a:r>
              <a:rPr lang="en" sz="2000" dirty="0" err="1">
                <a:solidFill>
                  <a:srgbClr val="212121"/>
                </a:solidFill>
              </a:rPr>
              <a:t>Karczmar</a:t>
            </a:r>
            <a:r>
              <a:rPr lang="en" sz="2000" dirty="0">
                <a:solidFill>
                  <a:srgbClr val="212121"/>
                </a:solidFill>
              </a:rPr>
              <a:t> GS, Maclean F, Oto A. Benign Conditions That Mimic Prostate Carcinoma: MR Imaging Features with Histopathologic Correlation. </a:t>
            </a:r>
            <a:r>
              <a:rPr lang="en" sz="2000" dirty="0" err="1">
                <a:solidFill>
                  <a:srgbClr val="212121"/>
                </a:solidFill>
              </a:rPr>
              <a:t>Radiographics</a:t>
            </a:r>
            <a:r>
              <a:rPr lang="en" sz="2000" dirty="0">
                <a:solidFill>
                  <a:srgbClr val="212121"/>
                </a:solidFill>
              </a:rPr>
              <a:t>. 2016 Jan-Feb;36(1):162-75. </a:t>
            </a:r>
            <a:r>
              <a:rPr lang="en" sz="2000" dirty="0" err="1">
                <a:solidFill>
                  <a:srgbClr val="212121"/>
                </a:solidFill>
              </a:rPr>
              <a:t>doi</a:t>
            </a:r>
            <a:r>
              <a:rPr lang="en" sz="2000" dirty="0">
                <a:solidFill>
                  <a:srgbClr val="212121"/>
                </a:solidFill>
              </a:rPr>
              <a:t>: 10.1148/rg.2016150030. </a:t>
            </a:r>
            <a:r>
              <a:rPr lang="en" sz="2000" dirty="0" err="1">
                <a:solidFill>
                  <a:srgbClr val="212121"/>
                </a:solidFill>
              </a:rPr>
              <a:t>Epub</a:t>
            </a:r>
            <a:r>
              <a:rPr lang="en" sz="2000" dirty="0">
                <a:solidFill>
                  <a:srgbClr val="212121"/>
                </a:solidFill>
              </a:rPr>
              <a:t> 2015 Nov 20. PMID: 26587887; PMCID: PMC5496681.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919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5DD8E-8938-4FE0-9F27-3D8F9C2A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01" y="265886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5754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EFA37-63F6-435B-996C-D8163F45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637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999BF-6288-4FAE-8E9C-F48962A0A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1492469"/>
            <a:ext cx="11666482" cy="488730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Рак простаты самое распространенное онкологическое заболевание среди американских мужчин в 2014 году и является причиной 10% смертей, связанных с онкологией.</a:t>
            </a:r>
          </a:p>
          <a:p>
            <a:pPr algn="just"/>
            <a:r>
              <a:rPr lang="ru-RU" dirty="0"/>
              <a:t>МРТ играет важную роль в клинических методах диагностики, определении стадии патологического процесса и тактике активного наблюдения.</a:t>
            </a:r>
          </a:p>
          <a:p>
            <a:pPr algn="just"/>
            <a:r>
              <a:rPr lang="ru-RU" dirty="0"/>
              <a:t>С возрастающим влиянием МРТ на принятие клинических решений важно осознавать потенциальные ошибки при интерпретации изображений</a:t>
            </a:r>
          </a:p>
        </p:txBody>
      </p:sp>
    </p:spTree>
    <p:extLst>
      <p:ext uri="{BB962C8B-B14F-4D97-AF65-F5344CB8AC3E}">
        <p14:creationId xmlns:p14="http://schemas.microsoft.com/office/powerpoint/2010/main" val="372063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4904A-1609-49E2-A802-C5C1A610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85" y="0"/>
            <a:ext cx="10058400" cy="1450757"/>
          </a:xfrm>
        </p:spPr>
        <p:txBody>
          <a:bodyPr>
            <a:normAutofit/>
          </a:bodyPr>
          <a:lstStyle/>
          <a:p>
            <a:r>
              <a:rPr lang="ru-RU" b="1" dirty="0"/>
              <a:t>Гистопатологические особенности рака предстательной железы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6E553-E86F-4EC1-BBB6-C1A23A07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45" y="1944414"/>
            <a:ext cx="11736837" cy="432575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3600" dirty="0">
                <a:cs typeface="Times New Roman" panose="02020603050405020304" pitchFamily="18" charset="0"/>
              </a:rPr>
              <a:t>Для гистологической оценки дифференцировки рака простаты используется шкала </a:t>
            </a:r>
            <a:r>
              <a:rPr lang="ru-RU" sz="3600" dirty="0" err="1">
                <a:cs typeface="Times New Roman" panose="02020603050405020304" pitchFamily="18" charset="0"/>
              </a:rPr>
              <a:t>Глисона</a:t>
            </a:r>
            <a:r>
              <a:rPr lang="ru-RU" sz="3600" dirty="0"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ru-RU" sz="3600" dirty="0"/>
              <a:t>Низкодифференцированные опухоли, имеющие высокую оценку по шкале </a:t>
            </a:r>
            <a:r>
              <a:rPr lang="ru-RU" sz="3600" dirty="0" err="1"/>
              <a:t>Глисона</a:t>
            </a:r>
            <a:r>
              <a:rPr lang="ru-RU" sz="3600" dirty="0"/>
              <a:t>, более агрессивны, однако лучше поддаются химиотерапии и лучевой терапии, чем высокодифференцированные 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0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8C65F7-C52A-4F4A-9113-27960E0B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05" y="5285678"/>
            <a:ext cx="11841589" cy="19365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/>
              <a:t>Низкодифференцированная карцинома простаты (</a:t>
            </a:r>
            <a:r>
              <a:rPr lang="ru-RU" sz="2800" dirty="0" err="1"/>
              <a:t>Глисон</a:t>
            </a:r>
            <a:r>
              <a:rPr lang="ru-RU" sz="2800" dirty="0"/>
              <a:t> 5) и нормальная железистая ткань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026064-EEC1-DC43-863D-BF2307597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7"/>
          <a:stretch/>
        </p:blipFill>
        <p:spPr>
          <a:xfrm>
            <a:off x="481931" y="1450757"/>
            <a:ext cx="11228138" cy="383492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2814A54-8DCD-CB49-9A8D-E29D95854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85" y="0"/>
            <a:ext cx="10058400" cy="1450757"/>
          </a:xfrm>
        </p:spPr>
        <p:txBody>
          <a:bodyPr>
            <a:normAutofit/>
          </a:bodyPr>
          <a:lstStyle/>
          <a:p>
            <a:r>
              <a:rPr lang="ru-RU" b="1" dirty="0"/>
              <a:t>Гистопатологические особенности рака предстательной железы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81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77113"/>
            <a:ext cx="11931708" cy="942391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Мультипараметрическая</a:t>
            </a:r>
            <a:r>
              <a:rPr lang="ru-RU" b="1" dirty="0"/>
              <a:t> МРТ в диагностике рака предстательной железы</a:t>
            </a:r>
            <a:endParaRPr lang="ru-RU" dirty="0">
              <a:latin typeface="+mn-lt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AEBB41-4C3C-AB45-B0AE-C47BB6C1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МРТ исследование простаты объединяет анатомические и функциональные методы в </a:t>
            </a:r>
            <a:r>
              <a:rPr lang="ru-RU" dirty="0" err="1"/>
              <a:t>мультипараметрический</a:t>
            </a:r>
            <a:r>
              <a:rPr lang="ru-RU" dirty="0"/>
              <a:t> подход. </a:t>
            </a:r>
          </a:p>
          <a:p>
            <a:pPr algn="just"/>
            <a:r>
              <a:rPr lang="ru-RU" dirty="0"/>
              <a:t>Добавление методов функциональной визуализации увеличивает чувствительность и специфичность в диагностике рака простаты. </a:t>
            </a:r>
          </a:p>
          <a:p>
            <a:pPr algn="just"/>
            <a:r>
              <a:rPr lang="ru-RU" dirty="0"/>
              <a:t>Протокол многопараметрической МРТ, включает Т2-взвешенную визуализацию, диффузионно-взвешенную (ДВИ) визуализацию и визуализацию с динамическим контрастным усилением (ДКУ)</a:t>
            </a:r>
          </a:p>
        </p:txBody>
      </p:sp>
    </p:spTree>
    <p:extLst>
      <p:ext uri="{BB962C8B-B14F-4D97-AF65-F5344CB8AC3E}">
        <p14:creationId xmlns:p14="http://schemas.microsoft.com/office/powerpoint/2010/main" val="317911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77113"/>
            <a:ext cx="11931708" cy="942391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Мультипараметрическая</a:t>
            </a:r>
            <a:r>
              <a:rPr lang="ru-RU" b="1" dirty="0"/>
              <a:t> МРТ.</a:t>
            </a:r>
            <a:r>
              <a:rPr lang="ru-RU" dirty="0"/>
              <a:t> </a:t>
            </a:r>
            <a:r>
              <a:rPr lang="ru-RU" b="1" dirty="0" err="1"/>
              <a:t>Аденокарцинома</a:t>
            </a:r>
            <a:r>
              <a:rPr lang="ru-RU" b="1" dirty="0"/>
              <a:t> предстательной железы 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B3319-4775-4B05-9C75-69606A71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7" y="5107259"/>
            <a:ext cx="11931708" cy="186033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5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/>
              <a:t>Низкодифференцированный рак периферической зоны предстательной железы (</a:t>
            </a:r>
            <a:r>
              <a:rPr lang="ru-RU" sz="2800" dirty="0" err="1"/>
              <a:t>Глисон</a:t>
            </a:r>
            <a:r>
              <a:rPr lang="ru-RU" sz="2800" dirty="0"/>
              <a:t> 8)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CF563F-B170-0845-978C-40AB91FDC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>
          <a:xfrm>
            <a:off x="343272" y="1162404"/>
            <a:ext cx="11450437" cy="4087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799437-0A2D-B940-AC7D-2087C9AFEC38}"/>
              </a:ext>
            </a:extLst>
          </p:cNvPr>
          <p:cNvSpPr txBox="1"/>
          <p:nvPr/>
        </p:nvSpPr>
        <p:spPr>
          <a:xfrm>
            <a:off x="398291" y="4671971"/>
            <a:ext cx="119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Т2 ВИ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743C6-40AB-D747-9D6F-859A330C69FB}"/>
              </a:ext>
            </a:extLst>
          </p:cNvPr>
          <p:cNvSpPr txBox="1"/>
          <p:nvPr/>
        </p:nvSpPr>
        <p:spPr>
          <a:xfrm>
            <a:off x="3918517" y="4665384"/>
            <a:ext cx="237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ИКД-карта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D51E4-D632-8745-88C5-8D5FB3D576C6}"/>
              </a:ext>
            </a:extLst>
          </p:cNvPr>
          <p:cNvSpPr txBox="1"/>
          <p:nvPr/>
        </p:nvSpPr>
        <p:spPr>
          <a:xfrm>
            <a:off x="7590724" y="4671971"/>
            <a:ext cx="290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МР-перфузия</a:t>
            </a:r>
          </a:p>
        </p:txBody>
      </p:sp>
    </p:spTree>
    <p:extLst>
      <p:ext uri="{BB962C8B-B14F-4D97-AF65-F5344CB8AC3E}">
        <p14:creationId xmlns:p14="http://schemas.microsoft.com/office/powerpoint/2010/main" val="242659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0"/>
            <a:ext cx="11931708" cy="13079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Анатомические зоны предстательной железы, имитирующие рак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B3319-4775-4B05-9C75-69606A71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8" y="1562582"/>
            <a:ext cx="11931708" cy="4964343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ru-RU" sz="2800" u="sng" dirty="0">
                <a:cs typeface="Times New Roman" panose="02020603050405020304" pitchFamily="18" charset="0"/>
              </a:rPr>
              <a:t>Особенности строения</a:t>
            </a:r>
          </a:p>
          <a:p>
            <a:r>
              <a:rPr lang="ru-RU" sz="2800" dirty="0">
                <a:cs typeface="Times New Roman" panose="02020603050405020304" pitchFamily="18" charset="0"/>
              </a:rPr>
              <a:t>Фибромускулярная строма</a:t>
            </a:r>
          </a:p>
          <a:p>
            <a:r>
              <a:rPr lang="ru-RU" sz="2800" dirty="0">
                <a:cs typeface="Times New Roman" panose="02020603050405020304" pitchFamily="18" charset="0"/>
              </a:rPr>
              <a:t>Хирургическая капсула</a:t>
            </a:r>
          </a:p>
          <a:p>
            <a:r>
              <a:rPr lang="ru-RU" sz="2800" dirty="0">
                <a:cs typeface="Times New Roman" panose="02020603050405020304" pitchFamily="18" charset="0"/>
              </a:rPr>
              <a:t>Центральная зона</a:t>
            </a:r>
          </a:p>
          <a:p>
            <a:r>
              <a:rPr lang="ru-RU" sz="2800" dirty="0" err="1">
                <a:cs typeface="Times New Roman" panose="02020603050405020304" pitchFamily="18" charset="0"/>
              </a:rPr>
              <a:t>Перипростатическое</a:t>
            </a:r>
            <a:r>
              <a:rPr lang="ru-RU" sz="2800" dirty="0">
                <a:cs typeface="Times New Roman" panose="02020603050405020304" pitchFamily="18" charset="0"/>
              </a:rPr>
              <a:t> венозное сплетение</a:t>
            </a:r>
          </a:p>
          <a:p>
            <a:r>
              <a:rPr lang="ru-RU" sz="2800" dirty="0" err="1"/>
              <a:t>Перипростатические</a:t>
            </a:r>
            <a:r>
              <a:rPr lang="ru-RU" sz="2800" dirty="0"/>
              <a:t> лимфатические узлы</a:t>
            </a:r>
          </a:p>
          <a:p>
            <a:pPr algn="just"/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u="sng" dirty="0"/>
              <a:t>Доброкачественные заболевания</a:t>
            </a:r>
          </a:p>
          <a:p>
            <a:r>
              <a:rPr lang="ru-RU" sz="2800" dirty="0"/>
              <a:t>Доброкачественная гиперплазия предстательной железы</a:t>
            </a:r>
          </a:p>
          <a:p>
            <a:r>
              <a:rPr lang="ru-RU" sz="2800" dirty="0"/>
              <a:t>Бактериальный простатит </a:t>
            </a:r>
          </a:p>
          <a:p>
            <a:r>
              <a:rPr lang="ru-RU" sz="2800" dirty="0"/>
              <a:t>Гранулематозный простатит </a:t>
            </a:r>
          </a:p>
          <a:p>
            <a:r>
              <a:rPr lang="ru-RU" sz="2800" dirty="0"/>
              <a:t>Атрофия </a:t>
            </a:r>
          </a:p>
          <a:p>
            <a:r>
              <a:rPr lang="ru-RU" sz="2800" dirty="0"/>
              <a:t>Некроз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990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77113"/>
            <a:ext cx="11931708" cy="942391"/>
          </a:xfrm>
        </p:spPr>
        <p:txBody>
          <a:bodyPr>
            <a:norm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Фибромускулярная строма. МРТ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9C1AD-A2CB-1E4D-A4BD-61BF4733DDED}"/>
              </a:ext>
            </a:extLst>
          </p:cNvPr>
          <p:cNvSpPr txBox="1"/>
          <p:nvPr/>
        </p:nvSpPr>
        <p:spPr>
          <a:xfrm>
            <a:off x="441434" y="5029200"/>
            <a:ext cx="11330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Гистологическое исследование: фиброзно-мышечная ткань чередуется с волокнами скелетных мышц.</a:t>
            </a:r>
          </a:p>
          <a:p>
            <a:pPr algn="just"/>
            <a:r>
              <a:rPr lang="ru-RU" sz="2400" dirty="0"/>
              <a:t>Т2 ВИ и ДКУ: передняя  фибромускулярная строма </a:t>
            </a:r>
            <a:r>
              <a:rPr lang="ru-RU" sz="2400" dirty="0" err="1"/>
              <a:t>гипоинтенсивная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593A93-46A7-3E43-9AB2-E1E54D351B0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8"/>
          <a:stretch/>
        </p:blipFill>
        <p:spPr>
          <a:xfrm>
            <a:off x="441434" y="1124253"/>
            <a:ext cx="7262004" cy="3904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505387-1175-D845-9078-2821AF06130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8"/>
          <a:stretch/>
        </p:blipFill>
        <p:spPr>
          <a:xfrm>
            <a:off x="7747018" y="1124253"/>
            <a:ext cx="3980987" cy="3901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3BF34B-7FC3-A64E-9517-A00325007315}"/>
              </a:ext>
            </a:extLst>
          </p:cNvPr>
          <p:cNvSpPr txBox="1"/>
          <p:nvPr/>
        </p:nvSpPr>
        <p:spPr>
          <a:xfrm>
            <a:off x="4319395" y="4342877"/>
            <a:ext cx="119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Т2 ВИ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AF8C9-FCED-774B-A1BC-9C79C6A2D413}"/>
              </a:ext>
            </a:extLst>
          </p:cNvPr>
          <p:cNvSpPr txBox="1"/>
          <p:nvPr/>
        </p:nvSpPr>
        <p:spPr>
          <a:xfrm>
            <a:off x="7836228" y="4342877"/>
            <a:ext cx="119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ДКУ</a:t>
            </a:r>
          </a:p>
        </p:txBody>
      </p:sp>
    </p:spTree>
    <p:extLst>
      <p:ext uri="{BB962C8B-B14F-4D97-AF65-F5344CB8AC3E}">
        <p14:creationId xmlns:p14="http://schemas.microsoft.com/office/powerpoint/2010/main" val="85930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8" y="77113"/>
            <a:ext cx="11931708" cy="9423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Центральная зона предстательной железы. МРТ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1C27D3-CFCA-A944-B5F5-EC1EAB9D6A9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"/>
          <a:stretch/>
        </p:blipFill>
        <p:spPr>
          <a:xfrm>
            <a:off x="579863" y="881552"/>
            <a:ext cx="3917841" cy="38911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7C5FB0-3130-F041-BE7A-3DEA3D3020B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"/>
          <a:stretch/>
        </p:blipFill>
        <p:spPr>
          <a:xfrm>
            <a:off x="4488281" y="915230"/>
            <a:ext cx="7030929" cy="389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3978AA-8CF1-594E-8FBE-07FC221CCF37}"/>
              </a:ext>
            </a:extLst>
          </p:cNvPr>
          <p:cNvSpPr txBox="1"/>
          <p:nvPr/>
        </p:nvSpPr>
        <p:spPr>
          <a:xfrm>
            <a:off x="325821" y="4806399"/>
            <a:ext cx="1154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Больной 61 год, рак предстательной железы, </a:t>
            </a:r>
            <a:r>
              <a:rPr lang="ru-RU" sz="2400" dirty="0" err="1"/>
              <a:t>Глисон</a:t>
            </a:r>
            <a:r>
              <a:rPr lang="ru-RU" sz="2400" dirty="0"/>
              <a:t> 7.</a:t>
            </a:r>
          </a:p>
          <a:p>
            <a:pPr algn="just"/>
            <a:r>
              <a:rPr lang="ru-RU" sz="2400" dirty="0"/>
              <a:t>Гистологическое исследование: центральная и периферическая зоны предстательной железы.</a:t>
            </a:r>
          </a:p>
          <a:p>
            <a:pPr algn="just"/>
            <a:r>
              <a:rPr lang="ru-RU" sz="2400" dirty="0"/>
              <a:t>T2 ВИ: центральная зона симметричная, не изменена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CFEFC-D422-DB4C-AD3D-D6064D08AD8B}"/>
              </a:ext>
            </a:extLst>
          </p:cNvPr>
          <p:cNvSpPr txBox="1"/>
          <p:nvPr/>
        </p:nvSpPr>
        <p:spPr>
          <a:xfrm>
            <a:off x="4497704" y="4108694"/>
            <a:ext cx="119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Т2 ВИ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E1B45-A1C5-4740-945E-5F5342F2FDDF}"/>
              </a:ext>
            </a:extLst>
          </p:cNvPr>
          <p:cNvSpPr txBox="1"/>
          <p:nvPr/>
        </p:nvSpPr>
        <p:spPr>
          <a:xfrm>
            <a:off x="8406122" y="4108693"/>
            <a:ext cx="119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Т2 ВИ</a:t>
            </a:r>
          </a:p>
        </p:txBody>
      </p:sp>
    </p:spTree>
    <p:extLst>
      <p:ext uri="{BB962C8B-B14F-4D97-AF65-F5344CB8AC3E}">
        <p14:creationId xmlns:p14="http://schemas.microsoft.com/office/powerpoint/2010/main" val="2287098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6734</TotalTime>
  <Words>607</Words>
  <Application>Microsoft Macintosh PowerPoint</Application>
  <PresentationFormat>Широкоэкранный</PresentationFormat>
  <Paragraphs>100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Доброкачественные заболевания, имитирующие рак простаты: особенности МРТ изображения и гистологического исследования</vt:lpstr>
      <vt:lpstr>Введение</vt:lpstr>
      <vt:lpstr>Гистопатологические особенности рака предстательной железы</vt:lpstr>
      <vt:lpstr>Гистопатологические особенности рака предстательной железы</vt:lpstr>
      <vt:lpstr>Мультипараметрическая МРТ в диагностике рака предстательной железы</vt:lpstr>
      <vt:lpstr>Мультипараметрическая МРТ. Аденокарцинома предстательной железы </vt:lpstr>
      <vt:lpstr>Анатомические зоны предстательной железы, имитирующие рак</vt:lpstr>
      <vt:lpstr>Фибромускулярная строма. МРТ</vt:lpstr>
      <vt:lpstr>Центральная зона предстательной железы. МРТ</vt:lpstr>
      <vt:lpstr>Доброкачественная гиперплазия предстательной железы. МРТ</vt:lpstr>
      <vt:lpstr>Бактериальный простатит. МРТ </vt:lpstr>
      <vt:lpstr>Малакоплакия. С острым рецидивирующим простатитом</vt:lpstr>
      <vt:lpstr>Атрофия предстательной железы. МРТ</vt:lpstr>
      <vt:lpstr>Гранулематозный простатит с некротическими изменениями. МРТ</vt:lpstr>
      <vt:lpstr>Заключение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Красицкая</dc:creator>
  <cp:lastModifiedBy>Microsoft Office User</cp:lastModifiedBy>
  <cp:revision>93</cp:revision>
  <dcterms:created xsi:type="dcterms:W3CDTF">2021-02-07T06:51:45Z</dcterms:created>
  <dcterms:modified xsi:type="dcterms:W3CDTF">2021-04-05T06:11:39Z</dcterms:modified>
</cp:coreProperties>
</file>