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8"/>
  </p:notesMasterIdLst>
  <p:sldIdLst>
    <p:sldId id="521" r:id="rId2"/>
    <p:sldId id="612" r:id="rId3"/>
    <p:sldId id="316" r:id="rId4"/>
    <p:sldId id="318" r:id="rId5"/>
    <p:sldId id="607" r:id="rId6"/>
    <p:sldId id="274" r:id="rId7"/>
    <p:sldId id="320" r:id="rId8"/>
    <p:sldId id="321" r:id="rId9"/>
    <p:sldId id="317" r:id="rId10"/>
    <p:sldId id="275" r:id="rId11"/>
    <p:sldId id="331" r:id="rId12"/>
    <p:sldId id="343" r:id="rId13"/>
    <p:sldId id="363" r:id="rId14"/>
    <p:sldId id="528" r:id="rId15"/>
    <p:sldId id="529" r:id="rId16"/>
    <p:sldId id="530" r:id="rId17"/>
    <p:sldId id="332" r:id="rId18"/>
    <p:sldId id="364" r:id="rId19"/>
    <p:sldId id="365" r:id="rId20"/>
    <p:sldId id="542" r:id="rId21"/>
    <p:sldId id="537" r:id="rId22"/>
    <p:sldId id="540" r:id="rId23"/>
    <p:sldId id="608" r:id="rId24"/>
    <p:sldId id="609" r:id="rId25"/>
    <p:sldId id="611" r:id="rId26"/>
    <p:sldId id="610" r:id="rId27"/>
  </p:sldIdLst>
  <p:sldSz cx="9144000" cy="6858000" type="screen4x3"/>
  <p:notesSz cx="6800850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33FF"/>
    <a:srgbClr val="CC00FF"/>
    <a:srgbClr val="FF0000"/>
    <a:srgbClr val="660033"/>
    <a:srgbClr val="9933FF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5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41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475757-E682-4B4D-84BA-334C3AC8B9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38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35E8BB6-EC98-4F2B-BD25-F26927BE7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6B2CB-2D40-4E44-A1BF-C16107D1B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2A7B2-8C3C-414B-9EC5-6E12D8E2A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5962D27-6D99-4F26-81B2-239028FF2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A8443-2CFA-4FDE-85EB-AAE3CC677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E2E9D-B863-46DE-95DB-568A183F1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9F07-417A-428C-BA77-158D1A7F17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E9F88-DAF4-43F9-84BD-D5941ACEC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1140-EC20-4803-9D2D-CE03E00E12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8B6BF-8AB4-4E4D-803D-5FFF727974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53E8-B459-4875-BDF3-34B52FFC2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98D-B7FD-4EC5-A6EB-75C47BA2E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/>
            </a:lvl1pPr>
          </a:lstStyle>
          <a:p>
            <a:endParaRPr lang="ru-RU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9266B2FA-4981-4A31-9D2B-D63266A0E0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630D-5976-415D-A21D-732FB9A6A67C}" type="slidenum">
              <a:rPr lang="ru-RU"/>
              <a:pPr/>
              <a:t>1</a:t>
            </a:fld>
            <a:endParaRPr lang="ru-RU"/>
          </a:p>
        </p:txBody>
      </p:sp>
      <p:pic>
        <p:nvPicPr>
          <p:cNvPr id="316422" name="Picture 6" descr="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9319">
            <a:off x="6156325" y="2276475"/>
            <a:ext cx="2352675" cy="3333750"/>
          </a:xfrm>
          <a:prstGeom prst="rect">
            <a:avLst/>
          </a:prstGeom>
          <a:noFill/>
        </p:spPr>
      </p:pic>
      <p:pic>
        <p:nvPicPr>
          <p:cNvPr id="316421" name="Picture 5" descr="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0218">
            <a:off x="971550" y="476250"/>
            <a:ext cx="2471738" cy="3448050"/>
          </a:xfrm>
          <a:prstGeom prst="rect">
            <a:avLst/>
          </a:prstGeom>
          <a:noFill/>
        </p:spPr>
      </p:pic>
      <p:pic>
        <p:nvPicPr>
          <p:cNvPr id="316423" name="Picture 7" descr="2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1503">
            <a:off x="3059113" y="3500438"/>
            <a:ext cx="1905000" cy="2733675"/>
          </a:xfrm>
          <a:prstGeom prst="rect">
            <a:avLst/>
          </a:prstGeom>
          <a:noFill/>
        </p:spPr>
      </p:pic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7920037" cy="2952750"/>
          </a:xfrm>
        </p:spPr>
        <p:txBody>
          <a:bodyPr/>
          <a:lstStyle/>
          <a:p>
            <a:r>
              <a:rPr lang="ru-RU" sz="6400">
                <a:solidFill>
                  <a:schemeClr val="tx1"/>
                </a:solidFill>
                <a:latin typeface="Arial" charset="0"/>
              </a:rPr>
              <a:t>Лицензирование</a:t>
            </a:r>
            <a:r>
              <a:rPr lang="ru-RU" sz="6000">
                <a:solidFill>
                  <a:schemeClr val="tx1"/>
                </a:solidFill>
                <a:latin typeface="Arial" charset="0"/>
              </a:rPr>
              <a:t> </a:t>
            </a:r>
            <a:br>
              <a:rPr lang="ru-RU" sz="6000">
                <a:solidFill>
                  <a:schemeClr val="tx1"/>
                </a:solidFill>
                <a:latin typeface="Arial" charset="0"/>
              </a:rPr>
            </a:br>
            <a:r>
              <a:rPr lang="ru-RU" sz="6000">
                <a:solidFill>
                  <a:schemeClr val="tx1"/>
                </a:solidFill>
                <a:latin typeface="Arial" charset="0"/>
              </a:rPr>
              <a:t>фармацевтической </a:t>
            </a:r>
            <a:br>
              <a:rPr lang="ru-RU" sz="6000">
                <a:solidFill>
                  <a:schemeClr val="tx1"/>
                </a:solidFill>
                <a:latin typeface="Arial" charset="0"/>
              </a:rPr>
            </a:br>
            <a:r>
              <a:rPr lang="ru-RU" sz="6000">
                <a:solidFill>
                  <a:schemeClr val="tx1"/>
                </a:solidFill>
                <a:latin typeface="Arial" charset="0"/>
              </a:rPr>
              <a:t>деятельности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DACB-2170-458A-804B-46D2AD6724BF}" type="slidenum">
              <a:rPr lang="ru-RU"/>
              <a:pPr/>
              <a:t>10</a:t>
            </a:fld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900">
                <a:solidFill>
                  <a:srgbClr val="CC3300"/>
                </a:solidFill>
                <a:latin typeface="Arial" charset="0"/>
              </a:rPr>
              <a:t>Заявление</a:t>
            </a:r>
            <a:r>
              <a:rPr lang="ru-RU" sz="190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1900">
                <a:solidFill>
                  <a:schemeClr val="tx1"/>
                </a:solidFill>
                <a:latin typeface="Arial" charset="0"/>
              </a:rPr>
              <a:t>о предоставлении лицензии с указанием: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>
                <a:solidFill>
                  <a:schemeClr val="tx1"/>
                </a:solidFill>
                <a:latin typeface="Arial" charset="0"/>
              </a:rPr>
              <a:t>для ЮЛ -  наименования и ОПФ юридического лица (ЮЛ), места его нахождения, адреса мест осуществления лицензируемого вида деятельности, государственный регистрационный номер записи о создании ЮЛ, данные документа, подтверждающего факт внесения сведений о юридическом лице в единый государственный реестр ЮЛ:</a:t>
            </a:r>
            <a:endParaRPr lang="ru-RU" sz="1900" u="sng">
              <a:solidFill>
                <a:schemeClr val="tx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 u="sng">
                <a:solidFill>
                  <a:schemeClr val="tx1"/>
                </a:solidFill>
                <a:latin typeface="Arial" charset="0"/>
              </a:rPr>
              <a:t>для ИП - </a:t>
            </a:r>
            <a:r>
              <a:rPr lang="ru-RU" sz="1900">
                <a:solidFill>
                  <a:schemeClr val="tx1"/>
                </a:solidFill>
                <a:latin typeface="Arial" charset="0"/>
              </a:rPr>
              <a:t>ФИО, место жительства, адреса мест осуществления лицензируемого вида деятельности, данные документа, удостоверяющего личность, основной государственный регистрационный номер записи о государственной регистрации ИП и данные документа, подтверждающего факт внесения сведений об ИП в единый государственный реестр ИП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>
                <a:solidFill>
                  <a:schemeClr val="tx1"/>
                </a:solidFill>
                <a:latin typeface="Arial" charset="0"/>
              </a:rPr>
              <a:t>ИНН и данные документа о постановке соискателя лицензии на учет в налоговом органе;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>
                <a:solidFill>
                  <a:schemeClr val="tx1"/>
                </a:solidFill>
                <a:latin typeface="Arial" charset="0"/>
              </a:rPr>
              <a:t>лицензируемый вид деятельности </a:t>
            </a:r>
            <a:endParaRPr lang="ru-RU" sz="1900" u="sng">
              <a:solidFill>
                <a:schemeClr val="tx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900" u="sng">
                <a:solidFill>
                  <a:srgbClr val="CC3300"/>
                </a:solidFill>
                <a:latin typeface="Arial" charset="0"/>
              </a:rPr>
              <a:t>К заявлению о предоставлении лицензии прилагаются:</a:t>
            </a:r>
            <a:endParaRPr lang="ru-RU" sz="1900">
              <a:solidFill>
                <a:srgbClr val="CC3300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>
                <a:solidFill>
                  <a:schemeClr val="tx1"/>
                </a:solidFill>
                <a:latin typeface="Arial" charset="0"/>
              </a:rPr>
              <a:t>копии учредительных документов - для ЮЛ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>
                <a:solidFill>
                  <a:schemeClr val="tx1"/>
                </a:solidFill>
                <a:latin typeface="Arial" charset="0"/>
              </a:rPr>
              <a:t>документ, подтверждающий уплату государственной пошлины за рассмотрение заявления о предоставлении лицензии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>
                <a:solidFill>
                  <a:schemeClr val="tx1"/>
                </a:solidFill>
                <a:latin typeface="Arial" charset="0"/>
              </a:rPr>
              <a:t>копии документов, перечень которых определяется положением о лицензировании конкретного вида деятельности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77200" cy="720725"/>
          </a:xfrm>
        </p:spPr>
        <p:txBody>
          <a:bodyPr/>
          <a:lstStyle/>
          <a:p>
            <a:pPr algn="ctr"/>
            <a:r>
              <a:rPr lang="ru-RU" sz="3200">
                <a:solidFill>
                  <a:schemeClr val="tx1"/>
                </a:solidFill>
                <a:latin typeface="Arial" charset="0"/>
              </a:rPr>
              <a:t>Документы для получения лицензии: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50E0-44F0-4272-AFDF-F365637AC230}" type="slidenum">
              <a:rPr lang="ru-RU"/>
              <a:pPr/>
              <a:t>11</a:t>
            </a:fld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616575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CC3300"/>
                </a:solidFill>
                <a:latin typeface="Arial" charset="0"/>
              </a:rPr>
              <a:t>Копии: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документов, подтверждающих право собственности или иное законное основание использования помещений и оборудования для осуществления лицензируемой деятельности</a:t>
            </a:r>
            <a:br>
              <a:rPr lang="ru-RU" sz="2000">
                <a:solidFill>
                  <a:schemeClr val="tx1"/>
                </a:solidFill>
                <a:latin typeface="Arial" charset="0"/>
              </a:rPr>
            </a:b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выданного в установленном порядке санитарно-эпидемиологического заключения о соответствии помещений требованиям санитарных правил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документов о высшем или среднем фармацевтическом образовании, о стаже работы по соответствующей специальности и сертификата специалиста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копии документов, не заверенные нотариусом, представляются с предъявлением оригинала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br>
              <a:rPr lang="ru-RU" sz="1800" b="1">
                <a:latin typeface="Arial" charset="0"/>
              </a:rPr>
            </a:br>
            <a:r>
              <a:rPr lang="ru-RU" sz="1800" b="1">
                <a:solidFill>
                  <a:srgbClr val="CC3300"/>
                </a:solidFill>
                <a:latin typeface="Arial" charset="0"/>
              </a:rPr>
              <a:t>Лицензирующий орган не вправе требовать от соискателя лицензии представления документов, не предусмотренных настоящим Положением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077200" cy="647700"/>
          </a:xfrm>
        </p:spPr>
        <p:txBody>
          <a:bodyPr/>
          <a:lstStyle/>
          <a:p>
            <a:r>
              <a:rPr lang="ru-RU" sz="3200">
                <a:solidFill>
                  <a:schemeClr val="tx1"/>
                </a:solidFill>
                <a:latin typeface="Arial" charset="0"/>
              </a:rPr>
              <a:t>Дополнительные документы: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7427-EF46-459B-B2D2-A24A3AA9A8C4}" type="slidenum">
              <a:rPr lang="ru-RU"/>
              <a:pPr/>
              <a:t>12</a:t>
            </a:fld>
            <a:endParaRPr lang="ru-RU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0763" cy="719137"/>
          </a:xfrm>
        </p:spPr>
        <p:txBody>
          <a:bodyPr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Arial" charset="0"/>
              </a:rPr>
              <a:t>ПЕРЕЧЕНЬ ДОКУМЕНТОВ, ПРИЛАГАЕМЫХ К ЗАЯВЛЕНИЮ НА  ПРЕДОСТАВЛЕНИЕ ЛИЦЕНЗИИ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1752600" lvl="3" indent="-381000">
              <a:lnSpc>
                <a:spcPct val="80000"/>
              </a:lnSpc>
              <a:buFont typeface="Trebuchet MS" pitchFamily="34" charset="0"/>
              <a:buNone/>
            </a:pPr>
            <a:endParaRPr lang="ru-RU" sz="700" b="1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rgbClr val="CC3300"/>
                </a:solidFill>
                <a:latin typeface="Arial" charset="0"/>
              </a:rPr>
              <a:t>Доверенность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на лицо, представляющее документы на лицензирование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Копии учредительных документов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rgbClr val="CC3300"/>
                </a:solidFill>
                <a:latin typeface="Arial" charset="0"/>
              </a:rPr>
              <a:t>(устав и учредительный договор)</a:t>
            </a:r>
            <a:r>
              <a:rPr lang="ru-RU" sz="1600" b="1">
                <a:latin typeface="Arial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Копия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rgbClr val="CC3300"/>
                </a:solidFill>
                <a:latin typeface="Arial" charset="0"/>
              </a:rPr>
              <a:t>свидетельства о внесении записи в Единый государственный реестр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ЮЛ или ИП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Копия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rgbClr val="CC3300"/>
                </a:solidFill>
                <a:latin typeface="Arial" charset="0"/>
              </a:rPr>
              <a:t>свидетельства о постановке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соискателя лицензии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rgbClr val="CC3300"/>
                </a:solidFill>
                <a:latin typeface="Arial" charset="0"/>
              </a:rPr>
              <a:t>на учет в налоговом органе.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(в т.ч. по месту нахождения территориально-обособленного объекта)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Копия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rgbClr val="CC3300"/>
                </a:solidFill>
                <a:latin typeface="Arial" charset="0"/>
              </a:rPr>
              <a:t>платежного поручения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с отметкой банка об уплате госпошлины (300 руб.) за рассмотрение заявления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Копия платежного поручения с отметкой банка о принятии к исполнению (1000 руб.) за предоставление бланка лицензии ( представляется после получения соискателем лицензии уведомления о принятии решения о предоставлении лицензии)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endParaRPr lang="ru-RU" sz="1600" b="1">
              <a:solidFill>
                <a:schemeClr val="tx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Копия </a:t>
            </a:r>
            <a:r>
              <a:rPr lang="ru-RU" sz="1600" b="1">
                <a:solidFill>
                  <a:srgbClr val="CC3300"/>
                </a:solidFill>
                <a:latin typeface="Arial" charset="0"/>
              </a:rPr>
              <a:t>санитарно-эпидемиологического заключения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charset="0"/>
              </a:rPr>
              <a:t>о соответствии санитарным правилам помещений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rgbClr val="CC3300"/>
                </a:solidFill>
                <a:latin typeface="Arial" charset="0"/>
              </a:rPr>
              <a:t>Документы, подтверждающие наличие соответствующих помещений</a:t>
            </a:r>
            <a:r>
              <a:rPr lang="ru-RU" sz="1600" b="1">
                <a:latin typeface="Arial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rgbClr val="CC3300"/>
                </a:solidFill>
                <a:latin typeface="Arial" charset="0"/>
              </a:rPr>
              <a:t>Документы, подтверждающие оснащение оборудованием, техническими средствами и приборами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rgbClr val="CC3300"/>
                </a:solidFill>
                <a:latin typeface="Arial" charset="0"/>
              </a:rPr>
              <a:t>Характеристика объекта лицензирования и план-схема с указанием помещений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Заключение о соответствии объекта противопожарным нормам и правилам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Копии дипломов о фармобразовании и сертификатов специалиста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700" b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D610-9CBD-4313-B06A-C014FA82ABC6}" type="slidenum">
              <a:rPr lang="ru-RU"/>
              <a:pPr/>
              <a:t>13</a:t>
            </a:fld>
            <a:endParaRPr lang="ru-RU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66087" cy="465137"/>
          </a:xfrm>
        </p:spPr>
        <p:txBody>
          <a:bodyPr/>
          <a:lstStyle/>
          <a:p>
            <a:pPr algn="ctr"/>
            <a:r>
              <a:rPr lang="ru-RU" sz="3200">
                <a:solidFill>
                  <a:schemeClr val="tx1"/>
                </a:solidFill>
                <a:latin typeface="Arial" charset="0"/>
              </a:rPr>
              <a:t>Порядок рассмотрения заявлений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3738"/>
            <a:ext cx="8280400" cy="5688012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проверка полноты и достоверности сведений о соискателе лицензии, содержащихся в представленных заявлении и документах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проверка возможности выполнения соискателем лицензии лицензионных требований и условий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проверка полноты и достоверности указанных сведений проводится путем сопоставления сведений в документах, со сведениями, содержащимися в Едином государственном реестре ЮЛ или в Едином государственном реестре ИП, которые предоставляются лицензирующему органу Федеральной налоговой службой в порядке, установленном Правительством РФ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54E9-074C-49BA-9FF2-8B8A88547E28}" type="slidenum">
              <a:rPr lang="ru-RU"/>
              <a:pPr/>
              <a:t>14</a:t>
            </a:fld>
            <a:endParaRPr lang="ru-RU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77200" cy="576263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tx1"/>
                </a:solidFill>
                <a:latin typeface="Arial" charset="0"/>
              </a:rPr>
              <a:t>Лицензирование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80400" cy="5545138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C3300"/>
                </a:solidFill>
              </a:rPr>
              <a:t>Срок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CC3300"/>
                </a:solidFill>
              </a:rPr>
              <a:t>рассмотрения документов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и предоставления лицензии</a:t>
            </a:r>
            <a:r>
              <a:rPr lang="ru-RU" sz="2400" dirty="0"/>
              <a:t> – </a:t>
            </a:r>
            <a:r>
              <a:rPr lang="ru-RU" sz="2400" dirty="0">
                <a:solidFill>
                  <a:srgbClr val="CC3300"/>
                </a:solidFill>
              </a:rPr>
              <a:t>45 суток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C3300"/>
                </a:solidFill>
              </a:rPr>
              <a:t>Срок действия лицензии – 5 лет. </a:t>
            </a:r>
            <a:r>
              <a:rPr lang="ru-RU" sz="2400" dirty="0">
                <a:solidFill>
                  <a:schemeClr val="tx1"/>
                </a:solidFill>
              </a:rPr>
              <a:t>Срок действия лицензии может быть продлен в порядке, предусмотренном для переоформления лицензии.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C3300"/>
                </a:solidFill>
              </a:rPr>
              <a:t>Госпошлина:</a:t>
            </a:r>
            <a:r>
              <a:rPr lang="ru-RU" sz="2400" dirty="0"/>
              <a:t>  </a:t>
            </a:r>
            <a:r>
              <a:rPr lang="ru-RU" sz="2400" dirty="0">
                <a:solidFill>
                  <a:schemeClr val="tx1"/>
                </a:solidFill>
              </a:rPr>
              <a:t>за рассмотрение заявления, за предоставление бланка .Лицензиат имеет право на получение заверенных лицензирующим органом копий документа, подтверждающего наличие лицензии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C3300"/>
                </a:solidFill>
              </a:rPr>
              <a:t>В случае утраты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документа, подтверждающего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наличие лицензии, лицензиат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CC3300"/>
                </a:solidFill>
              </a:rPr>
              <a:t>имеет право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на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CC3300"/>
                </a:solidFill>
              </a:rPr>
              <a:t>получение его дубликата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Дубликат или копия подтверждающего наличие лицензии документа предоставляется лицензиату в течение 10 дней с даты получения лицензирующим органом соответствующего письменного заявления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A36B-6037-459A-8091-91BB1F58165F}" type="slidenum">
              <a:rPr lang="ru-RU"/>
              <a:pPr/>
              <a:t>15</a:t>
            </a:fld>
            <a:endParaRPr lang="ru-RU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chemeClr val="tx1"/>
                </a:solidFill>
              </a:rPr>
              <a:t>Отказ в предоставлении лицензии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>
                <a:solidFill>
                  <a:schemeClr val="tx1"/>
                </a:solidFill>
              </a:rPr>
              <a:t>При наличии в документах недостоверных или искаженных сведений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chemeClr val="tx1"/>
                </a:solidFill>
              </a:rPr>
              <a:t>При несоответствии соискателя ЛТУ (лицензионных требований и условий)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AFC6-573D-4E8E-A5D1-6A1A3BBF7E6D}" type="slidenum">
              <a:rPr lang="ru-RU"/>
              <a:pPr/>
              <a:t>16</a:t>
            </a:fld>
            <a:endParaRPr lang="ru-RU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77200" cy="914400"/>
          </a:xfrm>
        </p:spPr>
        <p:txBody>
          <a:bodyPr/>
          <a:lstStyle/>
          <a:p>
            <a:pPr algn="ctr"/>
            <a:r>
              <a:rPr lang="ru-RU">
                <a:solidFill>
                  <a:schemeClr val="tx1"/>
                </a:solidFill>
                <a:latin typeface="Arial" charset="0"/>
              </a:rPr>
              <a:t>Переоформление лицензии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12075" cy="5400675"/>
          </a:xfrm>
        </p:spPr>
        <p:txBody>
          <a:bodyPr/>
          <a:lstStyle/>
          <a:p>
            <a:pPr>
              <a:buFontTx/>
              <a:buNone/>
            </a:pPr>
            <a:r>
              <a:rPr lang="ru-RU" u="sng">
                <a:solidFill>
                  <a:srgbClr val="FF0000"/>
                </a:solidFill>
                <a:latin typeface="Arial" charset="0"/>
              </a:rPr>
              <a:t>В случае: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1"/>
                </a:solidFill>
                <a:latin typeface="Arial" charset="0"/>
              </a:rPr>
              <a:t>Реорганизации ЮЛ в форме преобразования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1"/>
                </a:solidFill>
                <a:latin typeface="Arial" charset="0"/>
              </a:rPr>
              <a:t>При изменении наименования ЮЛ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1"/>
                </a:solidFill>
                <a:latin typeface="Arial" charset="0"/>
              </a:rPr>
              <a:t>При изменении местонахождения ЮЛ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1"/>
                </a:solidFill>
                <a:latin typeface="Arial" charset="0"/>
              </a:rPr>
              <a:t>При изменении имени или места жительства ИП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1"/>
                </a:solidFill>
                <a:latin typeface="Arial" charset="0"/>
              </a:rPr>
              <a:t>При изменении адресов мест осуществления деятельности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B613-CC2B-4F2F-9CAE-85D4268E58B7}" type="slidenum">
              <a:rPr lang="ru-RU"/>
              <a:pPr/>
              <a:t>17</a:t>
            </a:fld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u="sng">
                <a:solidFill>
                  <a:schemeClr val="tx1"/>
                </a:solidFill>
                <a:latin typeface="Arial" charset="0"/>
              </a:rPr>
              <a:t>Помещения и оборудование, деятельность: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>
                <a:solidFill>
                  <a:srgbClr val="CC3300"/>
                </a:solidFill>
                <a:latin typeface="Arial" charset="0"/>
              </a:rPr>
              <a:t>наличие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принадлежащих ему на праве собственности или на ином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законном основании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помещений и оборудования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, необходимых для осуществления фармацевтической деятельности и соответствующих установленным к ним требованиям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>
                <a:solidFill>
                  <a:srgbClr val="CC3300"/>
                </a:solidFill>
                <a:latin typeface="Arial" charset="0"/>
              </a:rPr>
              <a:t>соблюдение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лицензиатом, осуществляющим оптовую торговлю лекарственными средствами, требований статьи 29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ФЗ «О ЛС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и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правил оптовой торговли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ЛС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>
                <a:solidFill>
                  <a:srgbClr val="CC3300"/>
                </a:solidFill>
                <a:latin typeface="Arial" charset="0"/>
              </a:rPr>
              <a:t>соблюдение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лицензиатом, осуществляющим розничную торговлю ЛС,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требований статьи 32 ФЗ «О ЛС»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и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правил продажи ЛС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, утверждаемых в соответствии со статьей 26 Закона РФ "О защите прав потребителей»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>
                <a:solidFill>
                  <a:srgbClr val="CC3300"/>
                </a:solidFill>
                <a:latin typeface="Arial" charset="0"/>
              </a:rPr>
              <a:t>соблюдение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лицензиатом, осуществляющим изготовление ЛС,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правил изготовления ЛС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, утверждаемых в соответствии со статьей 17 ФЗ «О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ЛС», и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требований к контролю качества ЛС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, изготовленных в аптечных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учреждениях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>
                <a:solidFill>
                  <a:srgbClr val="CC3300"/>
                </a:solidFill>
                <a:latin typeface="Arial" charset="0"/>
              </a:rPr>
              <a:t>соблюдение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лицензиатом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требований о запрещении продажи ЛС, пришедших в негодность, с истекшим сроком годности, фальсифицированных и являющихся незаконными копиями ЛС,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зарегистрированных в РФ, а также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rgbClr val="CC3300"/>
                </a:solidFill>
                <a:latin typeface="Arial" charset="0"/>
              </a:rPr>
              <a:t>об уничтожении таких ЛС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в соответствии со статьей 31 ФЗ «О ЛС»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39750" y="260350"/>
            <a:ext cx="8064500" cy="7207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3200"/>
              <a:t>Лицензионные требования и условия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96A9-FF23-4E41-A209-24BA21691ECA}" type="slidenum">
              <a:rPr lang="ru-RU"/>
              <a:pPr/>
              <a:t>18</a:t>
            </a:fld>
            <a:endParaRPr lang="ru-RU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/>
              <a:t>Лицензионные требования к персоналу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68313" y="908050"/>
            <a:ext cx="8229600" cy="55435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наличие у руководителя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соискателя лицензии (лицензиата), деятельность которого непосредственно связана с приемом, хранением, отпуском, изготовлением и уничтожением ЛС,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высшего фармацевтического образования, стажа работы по специальности не менее 3 лет и сертификата специалиста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000">
              <a:solidFill>
                <a:srgbClr val="CC3300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наличие у индивидуального предпринимателя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- соискателя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лицензии (лицензиата)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высшего или среднего фармацевтического образования и сертификата специалиста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000">
              <a:solidFill>
                <a:srgbClr val="284C6A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наличие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у соискателя лицензии (лицензиата) работников, деятельность которых связана с изготовлением, приемом, хранением, отпуском и продажей ЛС,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имеющих высшее или среднее фармацевтическое образование и сертификаты специалиста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000">
              <a:solidFill>
                <a:srgbClr val="CC3300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повышение квалификации специалистов с фармацевтическим образованием не реже одного раза в 5 лет</a:t>
            </a:r>
            <a:br>
              <a:rPr lang="ru-RU" sz="2000">
                <a:solidFill>
                  <a:srgbClr val="CC3300"/>
                </a:solidFill>
              </a:rPr>
            </a:br>
            <a:br>
              <a:rPr lang="ru-RU" sz="2000">
                <a:solidFill>
                  <a:srgbClr val="284C6A"/>
                </a:solidFill>
              </a:rPr>
            </a:br>
            <a:endParaRPr lang="ru-RU" sz="2000">
              <a:solidFill>
                <a:srgbClr val="284C6A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ru-RU">
              <a:solidFill>
                <a:srgbClr val="284C6A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F80-AE6D-4E8B-8827-4971103F6A04}" type="slidenum">
              <a:rPr lang="ru-RU"/>
              <a:pPr/>
              <a:t>19</a:t>
            </a:fld>
            <a:endParaRPr lang="ru-RU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68313" y="260350"/>
            <a:ext cx="8207375" cy="5048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3200" b="1"/>
              <a:t>Грубые нарушения ЛТУ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68313" y="981075"/>
            <a:ext cx="8229600" cy="55435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отсутствие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принадлежащих лицензиату(соискателю) на праве собственности или на ином законном основании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помещений и оборудования</a:t>
            </a:r>
            <a:r>
              <a:rPr lang="ru-RU" sz="2000"/>
              <a:t>, необходимых для осуществления фармацевтической деятельности и соответствующих установленным к ним требованиям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Не соблюдение </a:t>
            </a:r>
            <a:r>
              <a:rPr lang="ru-RU" sz="2000"/>
              <a:t>лицензиатом, осуществляющим оптовую торговлю лекарственными средствами, требований статьи 29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ФЗ «О ЛС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и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правил оптовой торговли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ЛС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Не соблюдение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лицензиатом, осуществляющим розничную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торговлю ЛС,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требований статьи 32 ФЗ «О ЛС»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и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правил продажи ЛС</a:t>
            </a:r>
            <a:r>
              <a:rPr lang="ru-RU" sz="2000"/>
              <a:t>, утверждаемых в соответствии со статьей 26 Закона РФ "О защите прав потребителей»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Не соблюдение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лицензиатом, осуществляющим изготовление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ЛС,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правил изготовления ЛС</a:t>
            </a:r>
            <a:r>
              <a:rPr lang="ru-RU" sz="2000"/>
              <a:t>, утверждаемых в соответствии со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статьей 17 ФЗ «О ЛС», и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требований к контролю качества ЛС</a:t>
            </a:r>
            <a:r>
              <a:rPr lang="ru-RU" sz="2000">
                <a:solidFill>
                  <a:srgbClr val="284C6A"/>
                </a:solidFill>
              </a:rPr>
              <a:t>, </a:t>
            </a:r>
            <a:r>
              <a:rPr lang="ru-RU" sz="2000"/>
              <a:t>изготовленных в аптечных учреждениях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CC3300"/>
                </a:solidFill>
              </a:rPr>
              <a:t>Не соблюдение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лицензиатом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требований о запрещении продажи ЛС, пришедших в негодность, с истекшим сроком годности, фальсифицированных и являющихся незаконными копиями ЛС,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зарегистрированных в РФ, а также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об уничтожении таких ЛС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в соответствии со статьей 31 ФЗ «О ЛС»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endParaRPr lang="ru-RU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B6BF-8AB4-4E4D-803D-5FFF7279749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7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Лицензирование фармацевтической деятельности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Фармация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специальности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 03.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профессионального модуля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и ее структурных подразделений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междисциплинарного курса (дисциплины)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Выполнил: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Мавлютова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Гульнара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Амангалеевна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Руководитель: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Шмырина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Инна Александровна                                                                                                                                                  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28723079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1FF2-1893-415B-B197-F9A6150CCDFC}" type="slidenum">
              <a:rPr lang="ru-RU"/>
              <a:pPr/>
              <a:t>20</a:t>
            </a:fld>
            <a:endParaRPr lang="ru-RU"/>
          </a:p>
        </p:txBody>
      </p:sp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531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/>
              <a:t>ПРИОСТАНОВЛЕНИЕ ДЕЙСТВИЯ  ЛИЦЕНЗИИ</a:t>
            </a:r>
            <a:endParaRPr lang="ru-RU" sz="2400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395288" y="1268413"/>
            <a:ext cx="8291512" cy="4968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Осуществляется лицензирующим органом на основании решения суда об административном приостановлении деятельности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400">
              <a:latin typeface="Trebuchet MS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Срок – до </a:t>
            </a:r>
            <a:r>
              <a:rPr lang="ru-RU" sz="2800">
                <a:latin typeface="Trebuchet MS" pitchFamily="34" charset="0"/>
              </a:rPr>
              <a:t>90</a:t>
            </a:r>
            <a:r>
              <a:rPr lang="ru-RU" sz="2400">
                <a:latin typeface="Trebuchet MS" pitchFamily="34" charset="0"/>
              </a:rPr>
              <a:t> суток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400">
              <a:latin typeface="Trebuchet MS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Возможно досрочное </a:t>
            </a:r>
            <a:r>
              <a:rPr lang="ru-RU" sz="2400" b="1">
                <a:latin typeface="Trebuchet MS" pitchFamily="34" charset="0"/>
              </a:rPr>
              <a:t>прекращение исполнения административного наказания</a:t>
            </a:r>
            <a:r>
              <a:rPr lang="ru-RU" sz="2400">
                <a:latin typeface="Trebuchet MS" pitchFamily="34" charset="0"/>
              </a:rPr>
              <a:t> (на основании ходатайства лица):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 typeface="Trebuchet MS" pitchFamily="34" charset="0"/>
              <a:buChar char="−"/>
            </a:pPr>
            <a:r>
              <a:rPr lang="ru-RU" sz="2000" b="1">
                <a:latin typeface="Trebuchet MS" pitchFamily="34" charset="0"/>
              </a:rPr>
              <a:t>Судья запрашивает заключение должностного лица ЛО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 typeface="Trebuchet MS" pitchFamily="34" charset="0"/>
              <a:buChar char="−"/>
            </a:pPr>
            <a:r>
              <a:rPr lang="ru-RU" sz="2000">
                <a:latin typeface="Trebuchet MS" pitchFamily="34" charset="0"/>
              </a:rPr>
              <a:t>И</a:t>
            </a:r>
            <a:r>
              <a:rPr lang="ru-RU" sz="2000" b="1">
                <a:latin typeface="Trebuchet MS" pitchFamily="34" charset="0"/>
              </a:rPr>
              <a:t>сследует представленные документы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 typeface="Trebuchet MS" pitchFamily="34" charset="0"/>
              <a:buChar char="−"/>
            </a:pPr>
            <a:r>
              <a:rPr lang="ru-RU" sz="2000" b="1">
                <a:latin typeface="Trebuchet MS" pitchFamily="34" charset="0"/>
              </a:rPr>
              <a:t>Выносит постановление: 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i="1">
                <a:solidFill>
                  <a:srgbClr val="CC3300"/>
                </a:solidFill>
                <a:latin typeface="Trebuchet MS" pitchFamily="34" charset="0"/>
              </a:rPr>
              <a:t>о прекращении исполнения административного наказания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i="1">
                <a:solidFill>
                  <a:srgbClr val="CC3300"/>
                </a:solidFill>
                <a:latin typeface="Trebuchet MS" pitchFamily="34" charset="0"/>
              </a:rPr>
              <a:t>об отказе в удовлетворении ходатайства.</a:t>
            </a:r>
            <a:endParaRPr lang="ru-RU">
              <a:solidFill>
                <a:srgbClr val="CC3300"/>
              </a:solidFill>
              <a:latin typeface="Trebuchet MS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ru-RU" sz="2400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213-5706-4416-80BA-4CF0AB3268CF}" type="slidenum">
              <a:rPr lang="ru-RU"/>
              <a:pPr/>
              <a:t>21</a:t>
            </a:fld>
            <a:endParaRPr lang="ru-RU"/>
          </a:p>
        </p:txBody>
      </p:sp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00100" cy="3429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ru-RU" b="1">
                <a:cs typeface="Times New Roman" pitchFamily="18" charset="0"/>
              </a:rPr>
              <a:t>Акт</a:t>
            </a:r>
            <a:endParaRPr lang="ru-RU"/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2016125" cy="3429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ru-RU" b="1">
                <a:cs typeface="Times New Roman" pitchFamily="18" charset="0"/>
              </a:rPr>
              <a:t>Протокол об АП</a:t>
            </a:r>
            <a:endParaRPr lang="ru-RU" b="1"/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1258888" y="134143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3924300" y="981075"/>
            <a:ext cx="3743325" cy="50323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r>
              <a:rPr lang="ru-RU" b="1">
                <a:cs typeface="Times New Roman" pitchFamily="18" charset="0"/>
              </a:rPr>
              <a:t>Арбитражный суд </a:t>
            </a:r>
            <a:endParaRPr lang="ru-RU" b="1"/>
          </a:p>
          <a:p>
            <a:endParaRPr lang="ru-RU"/>
          </a:p>
        </p:txBody>
      </p:sp>
      <p:sp>
        <p:nvSpPr>
          <p:cNvPr id="335878" name="Line 6"/>
          <p:cNvSpPr>
            <a:spLocks noChangeShapeType="1"/>
          </p:cNvSpPr>
          <p:nvPr/>
        </p:nvSpPr>
        <p:spPr bwMode="auto">
          <a:xfrm>
            <a:off x="3492500" y="1341438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2484438" y="1773238"/>
            <a:ext cx="1958975" cy="5715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>
                <a:cs typeface="Times New Roman" pitchFamily="18" charset="0"/>
              </a:rPr>
              <a:t>Рассмотрение </a:t>
            </a:r>
            <a:endParaRPr lang="ru-RU"/>
          </a:p>
          <a:p>
            <a:pPr eaLnBrk="0" hangingPunct="0"/>
            <a:r>
              <a:rPr lang="ru-RU" sz="1400" b="1">
                <a:cs typeface="Times New Roman" pitchFamily="18" charset="0"/>
              </a:rPr>
              <a:t>(15 дней)</a:t>
            </a:r>
            <a:endParaRPr lang="ru-RU"/>
          </a:p>
        </p:txBody>
      </p:sp>
      <p:sp>
        <p:nvSpPr>
          <p:cNvPr id="335880" name="Line 8"/>
          <p:cNvSpPr>
            <a:spLocks noChangeShapeType="1"/>
          </p:cNvSpPr>
          <p:nvPr/>
        </p:nvSpPr>
        <p:spPr bwMode="auto">
          <a:xfrm flipH="1">
            <a:off x="3924300" y="1557338"/>
            <a:ext cx="287338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1979613" y="2781300"/>
            <a:ext cx="2230437" cy="3429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>
                <a:cs typeface="Times New Roman" pitchFamily="18" charset="0"/>
              </a:rPr>
              <a:t>Постановление  </a:t>
            </a:r>
            <a:endParaRPr lang="ru-RU"/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>
            <a:off x="3851275" y="23495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228600" y="50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250825" y="34925"/>
            <a:ext cx="864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1400" b="1">
              <a:solidFill>
                <a:srgbClr val="FF0000"/>
              </a:solidFill>
            </a:endParaRPr>
          </a:p>
          <a:p>
            <a:pPr eaLnBrk="0" hangingPunct="0"/>
            <a:r>
              <a:rPr lang="ru-RU" b="1"/>
              <a:t>Алгоритм действий по рассмотрению административного правонарушения</a:t>
            </a:r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228600" y="1300163"/>
            <a:ext cx="1841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1000"/>
          </a:p>
          <a:p>
            <a:pPr algn="l" eaLnBrk="0" hangingPunct="0"/>
            <a:br>
              <a:rPr lang="ru-RU"/>
            </a:br>
            <a:endParaRPr lang="ru-RU"/>
          </a:p>
          <a:p>
            <a:pPr algn="l" eaLnBrk="0" hangingPunct="0"/>
            <a:endParaRPr lang="ru-RU"/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395288" y="382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4427538" y="1720850"/>
            <a:ext cx="3673475" cy="5175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1400" b="1"/>
              <a:t>объяснения физического лица или представителя ЮЛ</a:t>
            </a: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4211638" y="2565400"/>
            <a:ext cx="4610100" cy="13684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1400" b="1">
                <a:solidFill>
                  <a:srgbClr val="800000"/>
                </a:solidFill>
              </a:rPr>
              <a:t>о прекращении производства по делу об административном правонарушении</a:t>
            </a:r>
            <a:endParaRPr lang="ru-RU" sz="1400"/>
          </a:p>
          <a:p>
            <a:pPr algn="l">
              <a:buFontTx/>
              <a:buChar char="•"/>
            </a:pPr>
            <a:r>
              <a:rPr lang="ru-RU" sz="1400" b="1">
                <a:solidFill>
                  <a:srgbClr val="003300"/>
                </a:solidFill>
              </a:rPr>
              <a:t>о назначении административного наказания</a:t>
            </a:r>
            <a:endParaRPr lang="ru-RU" sz="1400"/>
          </a:p>
          <a:p>
            <a:pPr algn="l"/>
            <a:r>
              <a:rPr lang="ru-RU" sz="1400" b="1"/>
              <a:t>- </a:t>
            </a:r>
            <a:r>
              <a:rPr lang="ru-RU" sz="1400" b="1">
                <a:solidFill>
                  <a:srgbClr val="FF0000"/>
                </a:solidFill>
              </a:rPr>
              <a:t>штраф</a:t>
            </a:r>
            <a:endParaRPr lang="ru-RU" sz="1400"/>
          </a:p>
          <a:p>
            <a:pPr algn="l"/>
            <a:r>
              <a:rPr lang="ru-RU" sz="1400" b="1"/>
              <a:t>-</a:t>
            </a:r>
            <a:r>
              <a:rPr lang="ru-RU" sz="1400" b="1">
                <a:solidFill>
                  <a:srgbClr val="0000FF"/>
                </a:solidFill>
              </a:rPr>
              <a:t>административное приостановление лицензии</a:t>
            </a:r>
            <a:endParaRPr lang="ru-RU" sz="1400"/>
          </a:p>
          <a:p>
            <a:pPr algn="l"/>
            <a:endParaRPr lang="ru-RU" sz="1400"/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250825" y="3716338"/>
            <a:ext cx="8642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600" b="1">
                <a:solidFill>
                  <a:srgbClr val="CC3300"/>
                </a:solidFill>
              </a:rPr>
              <a:t>Постановление:</a:t>
            </a:r>
          </a:p>
          <a:p>
            <a:pPr algn="l">
              <a:buFontTx/>
              <a:buChar char="•"/>
            </a:pPr>
            <a:r>
              <a:rPr lang="ru-RU" sz="1600" b="1">
                <a:solidFill>
                  <a:srgbClr val="0033CC"/>
                </a:solidFill>
              </a:rPr>
              <a:t>лицензиату</a:t>
            </a:r>
            <a:r>
              <a:rPr lang="ru-RU" sz="1600" b="1"/>
              <a:t> – объявляется немедленно</a:t>
            </a:r>
          </a:p>
          <a:p>
            <a:pPr algn="l">
              <a:buFontTx/>
              <a:buChar char="•"/>
            </a:pPr>
            <a:r>
              <a:rPr lang="ru-RU" sz="1600" b="1">
                <a:solidFill>
                  <a:srgbClr val="0033CC"/>
                </a:solidFill>
              </a:rPr>
              <a:t>судебному приставу</a:t>
            </a:r>
            <a:r>
              <a:rPr lang="ru-RU" sz="1600" b="1"/>
              <a:t> (исполняется немедленно – наложение пломб, опечатывание помещений, мест хранения товаров, касс и др. Не допускается применение мер, которые могут повлечь необратимые последствия для производственного процесса) </a:t>
            </a:r>
          </a:p>
          <a:p>
            <a:pPr algn="l"/>
            <a:r>
              <a:rPr lang="ru-RU" sz="1600" b="1">
                <a:solidFill>
                  <a:srgbClr val="CC3300"/>
                </a:solidFill>
              </a:rPr>
              <a:t>Копия постановления:</a:t>
            </a:r>
          </a:p>
          <a:p>
            <a:pPr algn="l">
              <a:buFontTx/>
              <a:buChar char="•"/>
            </a:pPr>
            <a:r>
              <a:rPr lang="ru-RU" sz="1600" b="1" i="1">
                <a:solidFill>
                  <a:srgbClr val="0033CC"/>
                </a:solidFill>
              </a:rPr>
              <a:t>вручается физическому лицу</a:t>
            </a:r>
            <a:r>
              <a:rPr lang="ru-RU" sz="1600" b="1"/>
              <a:t> (представителю ЮЛ)- в течение 3 дней,</a:t>
            </a:r>
            <a:endParaRPr lang="ru-RU" sz="1600" b="1" i="1"/>
          </a:p>
          <a:p>
            <a:pPr algn="l">
              <a:buFontTx/>
              <a:buChar char="•"/>
            </a:pPr>
            <a:r>
              <a:rPr lang="ru-RU" sz="1600" b="1" i="1">
                <a:solidFill>
                  <a:srgbClr val="0033CC"/>
                </a:solidFill>
              </a:rPr>
              <a:t>направляется должностному лицу</a:t>
            </a:r>
            <a:r>
              <a:rPr lang="ru-RU" sz="1600" b="1"/>
              <a:t>, составившему протокол, в течение 3 дней</a:t>
            </a:r>
          </a:p>
          <a:p>
            <a:pPr algn="l"/>
            <a:r>
              <a:rPr lang="ru-RU" sz="1600" b="1">
                <a:solidFill>
                  <a:srgbClr val="CC3300"/>
                </a:solidFill>
              </a:rPr>
              <a:t>Обжалование</a:t>
            </a:r>
            <a:r>
              <a:rPr lang="ru-RU" sz="1600" b="1">
                <a:solidFill>
                  <a:srgbClr val="0033CC"/>
                </a:solidFill>
              </a:rPr>
              <a:t> </a:t>
            </a:r>
            <a:r>
              <a:rPr lang="ru-RU" sz="1600" b="1"/>
              <a:t>– в течение 10 дней со дня получения копии</a:t>
            </a:r>
          </a:p>
          <a:p>
            <a:pPr algn="l"/>
            <a:r>
              <a:rPr lang="ru-RU" sz="1600" b="1"/>
              <a:t>По истечении указанного срока – постановление вступает в законную силу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55C2-8582-4E43-8436-E595E9F17A1F}" type="slidenum">
              <a:rPr lang="ru-RU"/>
              <a:pPr/>
              <a:t>22</a:t>
            </a:fld>
            <a:endParaRPr lang="ru-RU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815262" cy="503237"/>
          </a:xfrm>
        </p:spPr>
        <p:txBody>
          <a:bodyPr/>
          <a:lstStyle/>
          <a:p>
            <a:pPr algn="ctr"/>
            <a:r>
              <a:rPr lang="ru-RU" sz="3200">
                <a:solidFill>
                  <a:schemeClr val="tx1"/>
                </a:solidFill>
                <a:latin typeface="Arial" charset="0"/>
              </a:rPr>
              <a:t>Рассмотрение дела об АП</a:t>
            </a:r>
            <a:r>
              <a:rPr lang="ru-RU" sz="4000"/>
              <a:t> </a:t>
            </a:r>
          </a:p>
        </p:txBody>
      </p:sp>
      <p:graphicFrame>
        <p:nvGraphicFramePr>
          <p:cNvPr id="338979" name="Group 35"/>
          <p:cNvGraphicFramePr>
            <a:graphicFrameLocks noGrp="1"/>
          </p:cNvGraphicFramePr>
          <p:nvPr>
            <p:ph type="tbl" idx="1"/>
          </p:nvPr>
        </p:nvGraphicFramePr>
        <p:xfrm>
          <a:off x="358775" y="836613"/>
          <a:ext cx="8534400" cy="5875339"/>
        </p:xfrm>
        <a:graphic>
          <a:graphicData uri="http://schemas.openxmlformats.org/drawingml/2006/table">
            <a:tbl>
              <a:tblPr/>
              <a:tblGrid>
                <a:gridCol w="392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Действия</a:t>
                      </a:r>
                      <a:endParaRPr kumimoji="0" lang="ru-RU" sz="1900" b="1" i="0" u="none" strike="noStrike" cap="none" normalizeH="0" baseline="0">
                        <a:ln>
                          <a:noFill/>
                        </a:ln>
                        <a:solidFill>
                          <a:srgbClr val="284C6A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Порядок и сроки</a:t>
                      </a:r>
                      <a:endParaRPr kumimoji="0" lang="ru-RU" sz="1900" b="1" i="0" u="none" strike="noStrike" cap="none" normalizeH="0" baseline="0">
                        <a:ln>
                          <a:noFill/>
                        </a:ln>
                        <a:solidFill>
                          <a:srgbClr val="284C6A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Протокол  об административном правонарушении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аправляется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судье Арбитражного суда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в течение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суток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с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момента составления протокола (по пп. 3 и 4  ст. 14.1  КоАП РФ)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Рассмотрение дела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15 - дневный срок со дня получения судьей протокола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заслушиваются объяснения ИП или представителя ЮЛ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По результатам рассмотрения выносится постановление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1) о прекращении производства по делу об административном правонарушении</a:t>
                      </a: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2) о  назначении  административного наказания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917-8A80-4086-8218-533C1415C98D}" type="slidenum">
              <a:rPr lang="ru-RU"/>
              <a:pPr/>
              <a:t>23</a:t>
            </a:fld>
            <a:endParaRPr lang="ru-RU"/>
          </a:p>
        </p:txBody>
      </p:sp>
      <p:pic>
        <p:nvPicPr>
          <p:cNvPr id="476167" name="Picture 7" descr="IMG_2006-06-21-L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39738"/>
            <a:ext cx="3962400" cy="5854700"/>
          </a:xfrm>
        </p:spPr>
      </p:pic>
      <p:pic>
        <p:nvPicPr>
          <p:cNvPr id="476168" name="Picture 8" descr="IMG_2006-06-21-LIC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76250"/>
            <a:ext cx="4037013" cy="5761038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F1E-909A-488C-93FE-C3DBBD59B05F}" type="slidenum">
              <a:rPr lang="ru-RU"/>
              <a:pPr/>
              <a:t>24</a:t>
            </a:fld>
            <a:endParaRPr lang="ru-RU"/>
          </a:p>
        </p:txBody>
      </p:sp>
      <p:pic>
        <p:nvPicPr>
          <p:cNvPr id="478215" name="Picture 7" descr="l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4200525" cy="5903913"/>
          </a:xfrm>
        </p:spPr>
      </p:pic>
      <p:pic>
        <p:nvPicPr>
          <p:cNvPr id="478216" name="Picture 8" descr="p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476250"/>
            <a:ext cx="4229100" cy="5905500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B6BF-8AB4-4E4D-803D-5FFF7279749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861985" y="574969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заключение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55576" y="1124744"/>
            <a:ext cx="7776864" cy="4896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1) 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Лицензирование  необходимо иметь в фармацевтических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организациях для того что бы вести контроль за выполнением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   действующих законодательных и нормативных актов ,</a:t>
            </a:r>
            <a:r>
              <a:rPr lang="ru-RU" dirty="0" err="1"/>
              <a:t>регламенти</a:t>
            </a:r>
            <a:r>
              <a:rPr lang="ru-RU" dirty="0"/>
              <a:t>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   </a:t>
            </a:r>
            <a:r>
              <a:rPr lang="ru-RU" dirty="0" err="1"/>
              <a:t>р</a:t>
            </a:r>
            <a:r>
              <a:rPr kumimoji="0" lang="ru-RU" sz="1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ующих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осуществление ими фармацевтической деятельности.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2) Так же лицензия нужна для защиты законных интересов граждан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   и безопасности государства. Обеспечение качества, </a:t>
            </a:r>
            <a:r>
              <a:rPr lang="ru-RU" dirty="0" err="1"/>
              <a:t>эфективности</a:t>
            </a:r>
            <a:r>
              <a:rPr lang="ru-RU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   и </a:t>
            </a:r>
            <a:r>
              <a:rPr lang="ru-RU" dirty="0" err="1"/>
              <a:t>безопастности</a:t>
            </a:r>
            <a:r>
              <a:rPr lang="ru-RU" dirty="0"/>
              <a:t> ЛФ</a:t>
            </a: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3) Недопущение на фармацевтический рынок не добросовестных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субъектов.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173403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B6BF-8AB4-4E4D-803D-5FFF7279749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27585" y="1124744"/>
            <a:ext cx="7632848" cy="321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79221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13E8-E0C7-40BA-811C-10F5D40FB760}" type="slidenum">
              <a:rPr lang="ru-RU"/>
              <a:pPr/>
              <a:t>3</a:t>
            </a:fld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95288" y="188913"/>
            <a:ext cx="8291512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2800" b="1"/>
              <a:t>Лицензирование. Нормативные документы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79388" y="692150"/>
            <a:ext cx="87137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2400" b="1" dirty="0">
                <a:solidFill>
                  <a:srgbClr val="CC3300"/>
                </a:solidFill>
              </a:rPr>
              <a:t>Федеральные законы: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</a:rPr>
              <a:t>Федеральный закон от 12.04.2010г № 61 ФЗ «Об обращении лекарственных средств »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2400" b="1" dirty="0">
                <a:solidFill>
                  <a:srgbClr val="CC3300"/>
                </a:solidFill>
              </a:rPr>
              <a:t>Постановления правительства РФ: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</a:rPr>
              <a:t>«Об утверждении положения о лицензировании фармацевтической деятельности» № 547 ОТ 31.03.2022г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</a:rPr>
              <a:t>«Об утверждении положений о  лицензировании деятельности, связанной с оборотом НС и ПВ» N 1007 от 2 июня 2022г действует до 1 сентября 2028г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902-D294-4E44-9776-BE297A1EFF0F}" type="slidenum">
              <a:rPr lang="ru-RU"/>
              <a:pPr/>
              <a:t>4</a:t>
            </a:fld>
            <a:endParaRPr lang="ru-RU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79388" y="457200"/>
            <a:ext cx="8713787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/>
              <a:t>ПЕРЕЧЕНЬ</a:t>
            </a:r>
            <a:br>
              <a:rPr lang="ru-RU" sz="2400" b="1"/>
            </a:br>
            <a:r>
              <a:rPr lang="ru-RU" sz="2400" b="1"/>
              <a:t>ФЕДЕРАЛЬНЫХ ОРГАНОВ ИСПОЛНИТЕЛЬНОЙ ВЛАСТИ,</a:t>
            </a:r>
            <a:br>
              <a:rPr lang="ru-RU" sz="2400" b="1"/>
            </a:br>
            <a:r>
              <a:rPr lang="ru-RU" sz="2400" b="1"/>
              <a:t>ОСУЩЕСТВЛЯЮЩИХ ЛИЦЕНЗИРОВАНИЕ</a:t>
            </a:r>
            <a:br>
              <a:rPr lang="ru-RU" sz="2400" b="1"/>
            </a:br>
            <a:r>
              <a:rPr lang="ru-RU" sz="2400" b="1"/>
              <a:t>(ПОСТ. ПРАВ. РФ от 26 января 2006 г. N 45)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9750" y="1916113"/>
            <a:ext cx="828040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000" tIns="10800" rIns="18000" bIns="1080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2400" b="1">
                <a:solidFill>
                  <a:srgbClr val="CC3300"/>
                </a:solidFill>
                <a:latin typeface="Trebuchet MS" pitchFamily="34" charset="0"/>
              </a:rPr>
              <a:t>Росздравнадзор</a:t>
            </a:r>
            <a:endParaRPr lang="ru-RU" sz="2400">
              <a:solidFill>
                <a:srgbClr val="CC3300"/>
              </a:solidFill>
              <a:latin typeface="Trebuchet MS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Медицинская деятельность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Производство медицинской техники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Техническое обслуживание медицинской техники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 b="1">
                <a:latin typeface="Trebuchet MS" pitchFamily="34" charset="0"/>
              </a:rPr>
              <a:t>Деятельность, связанная с оборотом НС и ПВ, внесенных в список II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 b="1">
                <a:latin typeface="Trebuchet MS" pitchFamily="34" charset="0"/>
              </a:rPr>
              <a:t>Деятельность, связанная с оборотом ПВ, внесенных в Список III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endParaRPr lang="ru-RU" sz="2400" b="1">
              <a:latin typeface="Trebuchet MS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2400" b="1">
                <a:solidFill>
                  <a:srgbClr val="CC3300"/>
                </a:solidFill>
                <a:latin typeface="Trebuchet MS" pitchFamily="34" charset="0"/>
              </a:rPr>
              <a:t>Росздравнадзор, Россельхознадзор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>
                <a:latin typeface="Trebuchet MS" pitchFamily="34" charset="0"/>
              </a:rPr>
              <a:t>Производство лекарственных средств</a:t>
            </a:r>
            <a:endParaRPr lang="ru-RU" sz="2400" b="1">
              <a:latin typeface="Trebuchet MS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400" b="1">
                <a:latin typeface="Trebuchet MS" pitchFamily="34" charset="0"/>
              </a:rPr>
              <a:t>Фармацевтическая деятельность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2FC3-C085-45C2-8CF8-35D1F5FAC6DC}" type="slidenum">
              <a:rPr lang="ru-RU"/>
              <a:pPr/>
              <a:t>5</a:t>
            </a:fld>
            <a:endParaRPr lang="ru-RU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468313" y="981075"/>
            <a:ext cx="8077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ru-RU" sz="2500" b="1"/>
              <a:t>Осуществляется Росздравнадзором в целях:</a:t>
            </a:r>
            <a:endParaRPr lang="ru-RU" sz="2400" b="1"/>
          </a:p>
        </p:txBody>
      </p:sp>
      <p:sp>
        <p:nvSpPr>
          <p:cNvPr id="409603" name="WordArt 3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6976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Лицензионный контроль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250825" y="2205038"/>
            <a:ext cx="4016375" cy="4103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3300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2000" b="1">
                <a:solidFill>
                  <a:srgbClr val="CC3300"/>
                </a:solidFill>
              </a:rPr>
              <a:t>  </a:t>
            </a:r>
          </a:p>
          <a:p>
            <a:pPr algn="just"/>
            <a:endParaRPr lang="ru-RU" sz="2000" b="1">
              <a:solidFill>
                <a:srgbClr val="CC3300"/>
              </a:solidFill>
            </a:endParaRPr>
          </a:p>
          <a:p>
            <a:pPr algn="just"/>
            <a:endParaRPr lang="ru-RU" sz="2400" b="1">
              <a:solidFill>
                <a:srgbClr val="CC330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400" b="1">
              <a:solidFill>
                <a:srgbClr val="CC3300"/>
              </a:solidFill>
            </a:endParaRP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>
                <a:solidFill>
                  <a:srgbClr val="CC3300"/>
                </a:solidFill>
              </a:rPr>
              <a:t>   проверки полноты и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   достоверности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   сведений о соискателе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   лицензии,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   содержащихся в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   заявлении и документах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</a:t>
            </a: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>
                <a:solidFill>
                  <a:srgbClr val="800080"/>
                </a:solidFill>
              </a:rPr>
              <a:t>  возможности выполнения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800080"/>
                </a:solidFill>
              </a:rPr>
              <a:t>     лицензионных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800080"/>
                </a:solidFill>
              </a:rPr>
              <a:t>     требований и условий</a:t>
            </a:r>
          </a:p>
          <a:p>
            <a:pPr algn="just">
              <a:lnSpc>
                <a:spcPct val="90000"/>
              </a:lnSpc>
            </a:pPr>
            <a:endParaRPr lang="ru-RU" sz="2000" b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b="1"/>
              <a:t>	</a:t>
            </a:r>
            <a:endParaRPr lang="en-US" b="1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4572000" y="2205038"/>
            <a:ext cx="4176713" cy="4103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3300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2000" b="1">
                <a:solidFill>
                  <a:srgbClr val="0033CC"/>
                </a:solidFill>
              </a:rPr>
              <a:t>     </a:t>
            </a:r>
            <a:endParaRPr lang="en-US" sz="2000">
              <a:solidFill>
                <a:srgbClr val="0033CC"/>
              </a:solidFill>
            </a:endParaRPr>
          </a:p>
          <a:p>
            <a:pPr algn="just"/>
            <a:endParaRPr lang="ru-RU" sz="2000" b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>
                <a:solidFill>
                  <a:srgbClr val="0033CC"/>
                </a:solidFill>
              </a:rPr>
              <a:t>     </a:t>
            </a:r>
            <a:r>
              <a:rPr lang="ru-RU" sz="2000" b="1">
                <a:solidFill>
                  <a:srgbClr val="CC3300"/>
                </a:solidFill>
              </a:rPr>
              <a:t>проверки сведений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CC3300"/>
                </a:solidFill>
              </a:rPr>
              <a:t>        о лицензиате</a:t>
            </a:r>
            <a:r>
              <a:rPr lang="ru-RU" sz="2000" b="1">
                <a:solidFill>
                  <a:srgbClr val="0033CC"/>
                </a:solidFill>
              </a:rPr>
              <a:t>  </a:t>
            </a:r>
          </a:p>
          <a:p>
            <a:pPr algn="just">
              <a:lnSpc>
                <a:spcPct val="90000"/>
              </a:lnSpc>
            </a:pPr>
            <a:endParaRPr lang="ru-RU" sz="2000" b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000" b="1">
                <a:solidFill>
                  <a:srgbClr val="800080"/>
                </a:solidFill>
              </a:rPr>
              <a:t>      соблюдения</a:t>
            </a:r>
            <a:endParaRPr lang="ru-RU" sz="2000" b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800080"/>
                </a:solidFill>
              </a:rPr>
              <a:t>         лицензионных </a:t>
            </a:r>
          </a:p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800080"/>
                </a:solidFill>
              </a:rPr>
              <a:t>         требований и условий </a:t>
            </a:r>
          </a:p>
          <a:p>
            <a:pPr algn="just">
              <a:lnSpc>
                <a:spcPct val="90000"/>
              </a:lnSpc>
            </a:pPr>
            <a:endParaRPr lang="ru-RU" sz="2000" b="1">
              <a:solidFill>
                <a:srgbClr val="80008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>
              <a:solidFill>
                <a:srgbClr val="0033CC"/>
              </a:solidFill>
            </a:endParaRPr>
          </a:p>
        </p:txBody>
      </p:sp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1979613" y="1341438"/>
            <a:ext cx="360362" cy="762000"/>
          </a:xfrm>
          <a:prstGeom prst="downArrow">
            <a:avLst>
              <a:gd name="adj1" fmla="val 50000"/>
              <a:gd name="adj2" fmla="val 52864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07" name="AutoShape 7"/>
          <p:cNvSpPr>
            <a:spLocks noChangeArrowheads="1"/>
          </p:cNvSpPr>
          <p:nvPr/>
        </p:nvSpPr>
        <p:spPr bwMode="auto">
          <a:xfrm>
            <a:off x="6443663" y="1341438"/>
            <a:ext cx="358775" cy="762000"/>
          </a:xfrm>
          <a:prstGeom prst="downArrow">
            <a:avLst>
              <a:gd name="adj1" fmla="val 50000"/>
              <a:gd name="adj2" fmla="val 5309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468313" y="2276475"/>
            <a:ext cx="3382962" cy="914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На этапе </a:t>
            </a:r>
          </a:p>
          <a:p>
            <a:r>
              <a:rPr lang="ru-RU" b="1"/>
              <a:t>предоставления лицензии</a:t>
            </a:r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5003800" y="2276475"/>
            <a:ext cx="3382963" cy="914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При осуществлении </a:t>
            </a:r>
          </a:p>
          <a:p>
            <a:r>
              <a:rPr lang="ru-RU" b="1"/>
              <a:t>лицензируемого</a:t>
            </a:r>
          </a:p>
          <a:p>
            <a:r>
              <a:rPr lang="ru-RU" b="1"/>
              <a:t> вида деятельности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0606-52F3-4232-A6C9-64749EE2627C}" type="slidenum">
              <a:rPr lang="ru-RU"/>
              <a:pPr/>
              <a:t>6</a:t>
            </a:fld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994650" cy="647700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tx1"/>
                </a:solidFill>
                <a:latin typeface="Arial" charset="0"/>
              </a:rPr>
              <a:t>Лицензирование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424862" cy="5616575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000" rIns="18000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dirty="0">
                <a:solidFill>
                  <a:schemeClr val="tx1"/>
                </a:solidFill>
                <a:latin typeface="Arial" charset="0"/>
              </a:rPr>
              <a:t>Мероприятия, связанные с: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предоставлением лицензий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переоформлением документов, подтверждающих наличие лицензий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приостановлением действия лицензий в случае административного приостановления деятельности лицензиатов за нарушение лицензионных требований и условий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возобновлением или прекращением действия лицензий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аннулированием лицензий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ведением реестров лицензий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Arial" charset="0"/>
              </a:rPr>
              <a:t>а также с предоставлением в установленном порядке заинтересованным лицам сведений из реестров лицензий и иной информации о лицензировании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CB7E-52F4-4286-9B55-9DF687DD4C81}" type="slidenum">
              <a:rPr lang="ru-RU"/>
              <a:pPr/>
              <a:t>7</a:t>
            </a:fld>
            <a:endParaRPr 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077200" cy="822325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tx1"/>
                </a:solidFill>
                <a:latin typeface="Arial" charset="0"/>
              </a:rPr>
              <a:t>Основные понятия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824412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u="sng">
                <a:solidFill>
                  <a:srgbClr val="CC3300"/>
                </a:solidFill>
                <a:latin typeface="Arial" charset="0"/>
              </a:rPr>
              <a:t>Лицензия</a:t>
            </a:r>
            <a:r>
              <a:rPr lang="ru-RU" sz="2400" b="1">
                <a:latin typeface="Arial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- специальное разрешение на осуществление конкретного вида деятельности при обязательном соблюдении лицензионных требований и условий, выданное лицензирующим органом юридическому лицу, или индивидуальному предпринимателю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 b="1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u="sng">
                <a:solidFill>
                  <a:srgbClr val="CC3300"/>
                </a:solidFill>
                <a:latin typeface="Arial" charset="0"/>
              </a:rPr>
              <a:t>Лицензионные требования и условия</a:t>
            </a:r>
            <a:r>
              <a:rPr lang="ru-RU" sz="2400" b="1">
                <a:latin typeface="Arial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– совокупность установленных положениями о лицензировании конкретных видов деятельности требований и условий, выполнение которых лицензиатами обязательно при осуществлении лицензируемого вида деятельности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B677-E3BF-4EFD-9CEE-6DD0ED757A2E}" type="slidenum">
              <a:rPr lang="ru-RU"/>
              <a:pPr/>
              <a:t>8</a:t>
            </a:fld>
            <a:endParaRPr lang="ru-R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77200" cy="350838"/>
          </a:xfrm>
        </p:spPr>
        <p:txBody>
          <a:bodyPr/>
          <a:lstStyle/>
          <a:p>
            <a:pPr algn="ctr"/>
            <a:r>
              <a:rPr lang="ru-RU" sz="3200" b="1">
                <a:solidFill>
                  <a:schemeClr val="tx1"/>
                </a:solidFill>
                <a:latin typeface="Arial" charset="0"/>
              </a:rPr>
              <a:t>Принципы лицензирования</a:t>
            </a:r>
            <a:r>
              <a:rPr lang="ru-RU" sz="4000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69325" cy="5805487"/>
          </a:xfr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chemeClr val="tx1"/>
                </a:solidFill>
                <a:latin typeface="Arial" charset="0"/>
              </a:rPr>
              <a:t>Обеспечение единства экономического пространства на территории РФ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chemeClr val="tx1"/>
                </a:solidFill>
                <a:latin typeface="Arial" charset="0"/>
              </a:rPr>
              <a:t>Установление единого перечня лицензируемых видов деятельности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chemeClr val="tx1"/>
                </a:solidFill>
                <a:latin typeface="Arial" charset="0"/>
              </a:rPr>
              <a:t>Установление единого порядка лицензирования на территории РФ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chemeClr val="tx1"/>
                </a:solidFill>
                <a:latin typeface="Arial" charset="0"/>
              </a:rPr>
              <a:t>Установление лицензионных требований и условий положениями о лицензировании конкретных видов деятельности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chemeClr val="tx1"/>
                </a:solidFill>
                <a:latin typeface="Arial" charset="0"/>
              </a:rPr>
              <a:t>Гласность и открытость лицензирования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chemeClr val="tx1"/>
                </a:solidFill>
                <a:latin typeface="Arial" charset="0"/>
              </a:rPr>
              <a:t>Соблюдение законности при осуществлении лицензирования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2893-7F77-481F-8EF6-37132BAD4E96}" type="slidenum">
              <a:rPr lang="ru-RU"/>
              <a:pPr/>
              <a:t>9</a:t>
            </a:fld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50825" y="1144588"/>
            <a:ext cx="8589963" cy="52562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b="1">
                <a:solidFill>
                  <a:srgbClr val="CC3300"/>
                </a:solidFill>
              </a:rPr>
              <a:t>ФАРМАЦЕВТИЧЕСКАЯ ДЕЯТЕЛЬНОСТЬ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000" b="1">
              <a:solidFill>
                <a:srgbClr val="CC3300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b="1">
                <a:solidFill>
                  <a:srgbClr val="CC3300"/>
                </a:solidFill>
              </a:rPr>
              <a:t>ДЕЯТЕЛЬНОСТЬ, СВЯЗАННАЯ С ОБОРОТОМ НС и ПВ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(РАЗРАБОТКА, ПРОИЗВОДСТВО, ИЗГОТОВЛЕНИЕ, ПЕРЕРАБОТКА, ХРАНЕНИЕ, ПЕРЕВОЗКИ, ОТПУСК, РЕАЛИЗАЦИЯ, РАСПРЕДЕЛЕНИЕ, ПРИОБРЕТЕНИЕ, ИСПОЛЬЗОВАНИЕ, УНИЧТОЖЕНИЕ),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 b="1">
                <a:solidFill>
                  <a:srgbClr val="CC3300"/>
                </a:solidFill>
              </a:rPr>
              <a:t>ВНЕСЕННЫХ В СПИСОК </a:t>
            </a:r>
            <a:r>
              <a:rPr lang="en-US" sz="2000" b="1">
                <a:solidFill>
                  <a:srgbClr val="CC3300"/>
                </a:solidFill>
              </a:rPr>
              <a:t>II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В СООТВЕТСТВИИ С ФЗ “О НС и ПВ”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b="1">
                <a:solidFill>
                  <a:srgbClr val="CC3300"/>
                </a:solidFill>
              </a:rPr>
              <a:t>ДЕЯТЕЛЬНОСТЬ, СВЯЗАННАЯ С ОБОРОТОМ ПСИХОТРОПНЫХ ВЕЩЕСТВ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(РАЗРАБОТКА, ПРОИЗВОДСТВО, ИЗГОТОВЛЕНИЕ, ПЕРЕРАБОТКА, ХРАНЕНИЕ, ПЕРЕВОЗКИ, ОТПУСК, РЕАЛИЗАЦИЯ, РАСПРЕДЕЛЕНИЕ, ПРИОБРЕТЕНИЕ,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ИСПОЛЬЗОВАНИЕ, УНИЧТОЖЕНИЕ),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 b="1">
                <a:solidFill>
                  <a:srgbClr val="CC3300"/>
                </a:solidFill>
              </a:rPr>
              <a:t>ВНЕСЕННЫХ В СПИСОК </a:t>
            </a:r>
            <a:r>
              <a:rPr lang="en-US" sz="2000" b="1">
                <a:solidFill>
                  <a:srgbClr val="CC3300"/>
                </a:solidFill>
              </a:rPr>
              <a:t>III</a:t>
            </a:r>
            <a:r>
              <a:rPr lang="ru-RU" sz="2000">
                <a:solidFill>
                  <a:srgbClr val="284C6A"/>
                </a:solidFill>
              </a:rPr>
              <a:t> </a:t>
            </a:r>
            <a:r>
              <a:rPr lang="ru-RU" sz="2000"/>
              <a:t>В СООТВЕТСТВИИ С ФЗ “О НС и ПВ”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endParaRPr lang="ru-RU" sz="200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/>
              <a:t>ПРОИЗВОДСТВО ЛС                                                                                        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/>
              <a:t>ПРОИЗВОДСТВО МЕДИЦИНСКОЙ ТЕХНИКИ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/>
              <a:t>ТЕХНИЧЕСКОЕ ОБСЛУЖИВАНИЕ МЕДИЦИНСКОЙ ТЕХНИКИ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79388" y="260350"/>
            <a:ext cx="8713787" cy="5762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400"/>
              <a:t>Перечень видов деятельности подлежащих лицензированию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6256168">
  <a:themeElements>
    <a:clrScheme name="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</Template>
  <TotalTime>1718</TotalTime>
  <Words>1961</Words>
  <Application>Microsoft Office PowerPoint</Application>
  <PresentationFormat>Экран (4:3)</PresentationFormat>
  <Paragraphs>269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Candara</vt:lpstr>
      <vt:lpstr>Symbol</vt:lpstr>
      <vt:lpstr>Times New Roman</vt:lpstr>
      <vt:lpstr>Trebuchet MS</vt:lpstr>
      <vt:lpstr>Wingdings</vt:lpstr>
      <vt:lpstr>06256168</vt:lpstr>
      <vt:lpstr>Лицензирование  фармацевтической 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Лицензирование</vt:lpstr>
      <vt:lpstr>Основные понятия</vt:lpstr>
      <vt:lpstr>Принципы лицензирования </vt:lpstr>
      <vt:lpstr>Презентация PowerPoint</vt:lpstr>
      <vt:lpstr>Документы для получения лицензии:</vt:lpstr>
      <vt:lpstr>Дополнительные документы:</vt:lpstr>
      <vt:lpstr>ПЕРЕЧЕНЬ ДОКУМЕНТОВ, ПРИЛАГАЕМЫХ К ЗАЯВЛЕНИЮ НА  ПРЕДОСТАВЛЕНИЕ ЛИЦЕНЗИИ</vt:lpstr>
      <vt:lpstr>Порядок рассмотрения заявлений</vt:lpstr>
      <vt:lpstr>Лицензирование</vt:lpstr>
      <vt:lpstr>Отказ в предоставлении лицензии</vt:lpstr>
      <vt:lpstr>Переоформление лицензии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Рассмотрение дела об АП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регулирование обращения ЛС. Лицензирование фармацевтической деятельности.</dc:title>
  <dc:creator>Анна</dc:creator>
  <cp:lastModifiedBy>iva090177@mail.ru</cp:lastModifiedBy>
  <cp:revision>91</cp:revision>
  <dcterms:created xsi:type="dcterms:W3CDTF">2007-02-25T07:38:25Z</dcterms:created>
  <dcterms:modified xsi:type="dcterms:W3CDTF">2023-03-13T08:00:05Z</dcterms:modified>
</cp:coreProperties>
</file>