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3" r:id="rId3"/>
    <p:sldId id="257" r:id="rId4"/>
    <p:sldId id="287" r:id="rId5"/>
    <p:sldId id="259" r:id="rId6"/>
    <p:sldId id="260" r:id="rId7"/>
    <p:sldId id="286" r:id="rId8"/>
    <p:sldId id="261" r:id="rId9"/>
    <p:sldId id="262" r:id="rId10"/>
    <p:sldId id="263" r:id="rId11"/>
    <p:sldId id="289" r:id="rId12"/>
    <p:sldId id="264" r:id="rId13"/>
    <p:sldId id="288" r:id="rId14"/>
    <p:sldId id="266" r:id="rId15"/>
    <p:sldId id="268" r:id="rId16"/>
    <p:sldId id="269" r:id="rId17"/>
    <p:sldId id="270" r:id="rId18"/>
    <p:sldId id="291" r:id="rId19"/>
    <p:sldId id="290" r:id="rId20"/>
    <p:sldId id="292" r:id="rId21"/>
    <p:sldId id="295" r:id="rId22"/>
    <p:sldId id="281" r:id="rId23"/>
    <p:sldId id="294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654" autoAdjust="0"/>
  </p:normalViewPr>
  <p:slideViewPr>
    <p:cSldViewPr>
      <p:cViewPr varScale="1">
        <p:scale>
          <a:sx n="73" d="100"/>
          <a:sy n="73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08920"/>
            <a:ext cx="47434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556793"/>
            <a:ext cx="6336704" cy="4320479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Судебно-медицинская травматология. </a:t>
            </a:r>
            <a:br>
              <a:rPr lang="ru-RU" dirty="0" smtClean="0"/>
            </a:br>
            <a:r>
              <a:rPr lang="ru-RU" dirty="0" smtClean="0"/>
              <a:t>Раны, причиненные тупыми твердыми предметами: ушибленные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раны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10432" y="5229200"/>
            <a:ext cx="47623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/>
              <a:t>Выполнила </a:t>
            </a:r>
            <a:r>
              <a:rPr lang="ru-RU" dirty="0"/>
              <a:t>: </a:t>
            </a:r>
            <a:endParaRPr lang="ru-RU" dirty="0" smtClean="0"/>
          </a:p>
          <a:p>
            <a:pPr algn="r"/>
            <a:r>
              <a:rPr lang="ru-RU" dirty="0" smtClean="0"/>
              <a:t>ординатор 1 года обучения</a:t>
            </a:r>
          </a:p>
          <a:p>
            <a:pPr algn="r"/>
            <a:r>
              <a:rPr lang="ru-RU" dirty="0" smtClean="0"/>
              <a:t>Кафедра судебно-медицинской экспертизы</a:t>
            </a:r>
          </a:p>
          <a:p>
            <a:pPr algn="r"/>
            <a:r>
              <a:rPr lang="ru-RU" dirty="0" smtClean="0"/>
              <a:t>Толмачева С.К.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609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Тканевые перемычки </a:t>
            </a:r>
            <a:r>
              <a:rPr lang="ru-RU" dirty="0"/>
              <a:t>всегда определяются в области концов (могут быть и в других участках), они представляют собой крупные эластические волокна или сосуды, которые не повреждаются при раздавливании из-за большей их прочности; </a:t>
            </a:r>
            <a:endParaRPr lang="ru-RU" dirty="0" smtClean="0"/>
          </a:p>
          <a:p>
            <a:r>
              <a:rPr lang="ru-RU" dirty="0" smtClean="0"/>
              <a:t>Перемычки из </a:t>
            </a:r>
            <a:r>
              <a:rPr lang="ru-RU" dirty="0"/>
              <a:t>волос - «мостик волос» в области концов. Данный признак встречается в 50 % случаев ушибленных </a:t>
            </a:r>
            <a:r>
              <a:rPr lang="ru-RU" dirty="0" smtClean="0"/>
              <a:t>ран, </a:t>
            </a:r>
            <a:r>
              <a:rPr lang="ru-RU" dirty="0"/>
              <a:t>когда волосы выходят из волосистой части головы под острым углом; </a:t>
            </a:r>
            <a:endParaRPr lang="ru-RU" dirty="0" smtClean="0"/>
          </a:p>
          <a:p>
            <a:r>
              <a:rPr lang="ru-RU" dirty="0" smtClean="0"/>
              <a:t>Вывихнутые луковицы </a:t>
            </a:r>
            <a:r>
              <a:rPr lang="ru-RU" dirty="0"/>
              <a:t>волос в стенках раны; </a:t>
            </a:r>
            <a:endParaRPr lang="ru-RU" dirty="0" smtClean="0"/>
          </a:p>
          <a:p>
            <a:r>
              <a:rPr lang="ru-RU" dirty="0" smtClean="0"/>
              <a:t>Дном раны </a:t>
            </a:r>
            <a:r>
              <a:rPr lang="ru-RU" dirty="0"/>
              <a:t>обычно является подлежащая костная ткань (может быть неповрежденной); </a:t>
            </a:r>
            <a:endParaRPr lang="ru-RU" dirty="0" smtClean="0"/>
          </a:p>
          <a:p>
            <a:r>
              <a:rPr lang="ru-RU" dirty="0" smtClean="0"/>
              <a:t>В просвете </a:t>
            </a:r>
            <a:r>
              <a:rPr lang="ru-RU" dirty="0" smtClean="0"/>
              <a:t>раны </a:t>
            </a:r>
            <a:r>
              <a:rPr lang="ru-RU" dirty="0"/>
              <a:t>фрагменты травмированных мягких тканей. </a:t>
            </a:r>
          </a:p>
        </p:txBody>
      </p:sp>
    </p:spTree>
    <p:extLst>
      <p:ext uri="{BB962C8B-B14F-4D97-AF65-F5344CB8AC3E}">
        <p14:creationId xmlns:p14="http://schemas.microsoft.com/office/powerpoint/2010/main" xmlns="" val="420347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санчес\Desktop\mb4_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3744416" cy="56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4834880" cy="5073427"/>
          </a:xfrm>
        </p:spPr>
        <p:txBody>
          <a:bodyPr>
            <a:normAutofit/>
          </a:bodyPr>
          <a:lstStyle/>
          <a:p>
            <a:r>
              <a:rPr lang="ru-RU" i="1" dirty="0" smtClean="0"/>
              <a:t>1 </a:t>
            </a:r>
            <a:r>
              <a:rPr lang="ru-RU" dirty="0"/>
              <a:t>- кожа, </a:t>
            </a:r>
            <a:endParaRPr lang="ru-RU" dirty="0" smtClean="0"/>
          </a:p>
          <a:p>
            <a:r>
              <a:rPr lang="ru-RU" i="1" dirty="0" smtClean="0"/>
              <a:t>2 </a:t>
            </a:r>
            <a:r>
              <a:rPr lang="ru-RU" dirty="0"/>
              <a:t>- подкожная клетчатка, </a:t>
            </a:r>
            <a:endParaRPr lang="ru-RU" dirty="0" smtClean="0"/>
          </a:p>
          <a:p>
            <a:r>
              <a:rPr lang="ru-RU" i="1" dirty="0" smtClean="0"/>
              <a:t>3 </a:t>
            </a:r>
            <a:r>
              <a:rPr lang="ru-RU" dirty="0"/>
              <a:t>- мышечная ткань, </a:t>
            </a:r>
            <a:endParaRPr lang="ru-RU" dirty="0" smtClean="0"/>
          </a:p>
          <a:p>
            <a:r>
              <a:rPr lang="ru-RU" i="1" dirty="0" smtClean="0"/>
              <a:t>4 </a:t>
            </a:r>
            <a:r>
              <a:rPr lang="ru-RU" dirty="0"/>
              <a:t>- соединительнотканные перемычки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Ушибленная рана: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414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32" t="22767" r="13381" b="28409"/>
          <a:stretch/>
        </p:blipFill>
        <p:spPr bwMode="auto">
          <a:xfrm>
            <a:off x="1835696" y="2996952"/>
            <a:ext cx="5688632" cy="326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57200" y="404664"/>
            <a:ext cx="8229600" cy="3458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dirty="0" smtClean="0"/>
              <a:t>Ушибленные раны, так же как и раны от острых предметов, могут зиять, хотя и в меньшей степени, из-за разрушения окружающих сократительных элементов кожи.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025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38" t="18333" r="45630" b="50473"/>
          <a:stretch/>
        </p:blipFill>
        <p:spPr bwMode="auto">
          <a:xfrm>
            <a:off x="5292080" y="1412776"/>
            <a:ext cx="3495532" cy="388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620688"/>
            <a:ext cx="48965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случаях удара твердым тупым предметом под углом, близким к 90° к поверхности </a:t>
            </a:r>
            <a:r>
              <a:rPr lang="ru-RU" sz="2800" dirty="0" err="1"/>
              <a:t>травмирования</a:t>
            </a:r>
            <a:r>
              <a:rPr lang="ru-RU" sz="2800" dirty="0"/>
              <a:t>, групповые признаки по краям раны будут выражены в одинаковой степени: 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 err="1" smtClean="0"/>
              <a:t>осаднение</a:t>
            </a:r>
            <a:r>
              <a:rPr lang="ru-RU" sz="2800" dirty="0" smtClean="0"/>
              <a:t> </a:t>
            </a:r>
            <a:r>
              <a:rPr lang="ru-RU" sz="2800" dirty="0"/>
              <a:t>по краям примерно одинаковой </a:t>
            </a:r>
            <a:r>
              <a:rPr lang="ru-RU" sz="2800" dirty="0" smtClean="0"/>
              <a:t>ширины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одинаковое </a:t>
            </a:r>
            <a:r>
              <a:rPr lang="ru-RU" sz="2800" dirty="0"/>
              <a:t>размозжение краев и их </a:t>
            </a:r>
            <a:r>
              <a:rPr lang="ru-RU" sz="2800" dirty="0" smtClean="0"/>
              <a:t>отслоение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отвесные </a:t>
            </a:r>
            <a:r>
              <a:rPr lang="ru-RU" sz="2800" dirty="0" smtClean="0"/>
              <a:t>стенки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387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255" t="18333" r="22360" b="50087"/>
          <a:stretch/>
        </p:blipFill>
        <p:spPr bwMode="auto">
          <a:xfrm>
            <a:off x="5415105" y="404664"/>
            <a:ext cx="354938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476672"/>
            <a:ext cx="53285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При </a:t>
            </a:r>
            <a:r>
              <a:rPr lang="ru-RU" sz="2400" dirty="0"/>
              <a:t>воздействии под острым углом, кроме видоизменения формы, </a:t>
            </a:r>
            <a:r>
              <a:rPr lang="ru-RU" sz="2400" dirty="0" err="1"/>
              <a:t>осаднение</a:t>
            </a:r>
            <a:r>
              <a:rPr lang="ru-RU" sz="2400" dirty="0"/>
              <a:t> будет более выражено со стороны острого угла воздействия, здесь меньше отслоение края, но больше размозжение. 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smtClean="0"/>
              <a:t>Со </a:t>
            </a:r>
            <a:r>
              <a:rPr lang="ru-RU" sz="2400" dirty="0"/>
              <a:t>стороны тупого угла </a:t>
            </a:r>
            <a:r>
              <a:rPr lang="ru-RU" sz="2400" dirty="0" err="1"/>
              <a:t>осаднение</a:t>
            </a:r>
            <a:r>
              <a:rPr lang="ru-RU" sz="2400" dirty="0"/>
              <a:t> и размозжение небольшие или даже могут отсутствовать, а отслоение края значительное, вплоть до скальпирования. 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Стенки </a:t>
            </a:r>
            <a:r>
              <a:rPr lang="ru-RU" sz="2400" dirty="0"/>
              <a:t>раны не отвесные: со стороны острого угла скошенная, тупого — подрытая.</a:t>
            </a:r>
          </a:p>
        </p:txBody>
      </p:sp>
    </p:spTree>
    <p:extLst>
      <p:ext uri="{BB962C8B-B14F-4D97-AF65-F5344CB8AC3E}">
        <p14:creationId xmlns:p14="http://schemas.microsoft.com/office/powerpoint/2010/main" xmlns="" val="421284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ru-RU" dirty="0" smtClean="0"/>
              <a:t>Щелевидные</a:t>
            </a:r>
            <a:r>
              <a:rPr lang="ru-RU" dirty="0"/>
              <a:t>. Такие раны </a:t>
            </a:r>
            <a:r>
              <a:rPr lang="ru-RU" dirty="0" smtClean="0"/>
              <a:t>имеют  </a:t>
            </a:r>
            <a:r>
              <a:rPr lang="ru-RU" dirty="0"/>
              <a:t>узкий мало изменяющийся по всей длине просвет. Концы этих ран закругленные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Веретенообразные</a:t>
            </a:r>
            <a:r>
              <a:rPr lang="ru-RU" dirty="0"/>
              <a:t>. Раны имеют наибольший просвет в средней части, уменьшающийся к концам, которые визуально выглядят заостренными. </a:t>
            </a:r>
            <a:endParaRPr lang="ru-RU" dirty="0" smtClean="0"/>
          </a:p>
          <a:p>
            <a:r>
              <a:rPr lang="ru-RU" dirty="0" smtClean="0"/>
              <a:t>Серповидные </a:t>
            </a:r>
            <a:r>
              <a:rPr lang="ru-RU" dirty="0"/>
              <a:t>(полулунные). У этих ран просвет наибольший также в средней части. </a:t>
            </a:r>
            <a:endParaRPr lang="ru-RU" dirty="0" smtClean="0"/>
          </a:p>
          <a:p>
            <a:r>
              <a:rPr lang="ru-RU" dirty="0" smtClean="0"/>
              <a:t>Зигзагообразные.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908720"/>
            <a:ext cx="8229600" cy="89492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Классификация </a:t>
            </a:r>
            <a:r>
              <a:rPr lang="ru-RU" sz="3100" b="1" dirty="0"/>
              <a:t>ушибленных ран в зависимости от их формы А.И. </a:t>
            </a:r>
            <a:r>
              <a:rPr lang="ru-RU" sz="3100" b="1" dirty="0" err="1" smtClean="0"/>
              <a:t>Муханова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30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Линейные</a:t>
            </a:r>
            <a:r>
              <a:rPr lang="ru-RU" dirty="0"/>
              <a:t>. Раны, как правило, не имеют просвета и внешне напоминают повреждения от острых предметов, так как при их формировании почти не образуется признака «минуса-ткани». </a:t>
            </a:r>
            <a:endParaRPr lang="ru-RU" dirty="0" smtClean="0"/>
          </a:p>
          <a:p>
            <a:r>
              <a:rPr lang="ru-RU" dirty="0" smtClean="0"/>
              <a:t>Лучистые </a:t>
            </a:r>
            <a:r>
              <a:rPr lang="ru-RU" dirty="0"/>
              <a:t>(имеющие разное количество лучей): Г-образные (преобладает одна из сторон); Т-образные (преобладает одна из сторон, вторая перпендикулярна ей); У-, Х-, Н-образные с большим количеством лучей (эти раны можно обозначить как звездчатые). </a:t>
            </a:r>
            <a:endParaRPr lang="ru-RU" dirty="0" smtClean="0"/>
          </a:p>
          <a:p>
            <a:r>
              <a:rPr lang="ru-RU" dirty="0" smtClean="0"/>
              <a:t>Ветвистые </a:t>
            </a:r>
            <a:r>
              <a:rPr lang="ru-RU" dirty="0"/>
              <a:t>(древовидные). </a:t>
            </a:r>
            <a:endParaRPr lang="ru-RU" dirty="0" smtClean="0"/>
          </a:p>
          <a:p>
            <a:r>
              <a:rPr lang="ru-RU" dirty="0" smtClean="0"/>
              <a:t>Прямоугольные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Треугольные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Трапециевидные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Лоскутные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Неопределенной </a:t>
            </a:r>
            <a:r>
              <a:rPr lang="ru-RU" dirty="0"/>
              <a:t>формы. </a:t>
            </a:r>
          </a:p>
        </p:txBody>
      </p:sp>
    </p:spTree>
    <p:extLst>
      <p:ext uri="{BB962C8B-B14F-4D97-AF65-F5344CB8AC3E}">
        <p14:creationId xmlns:p14="http://schemas.microsoft.com/office/powerpoint/2010/main" xmlns="" val="371317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63" t="22084" r="20625" b="24583"/>
          <a:stretch/>
        </p:blipFill>
        <p:spPr bwMode="auto">
          <a:xfrm>
            <a:off x="498050" y="167248"/>
            <a:ext cx="8178406" cy="650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7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от </a:t>
            </a:r>
            <a:r>
              <a:rPr lang="ru-RU" dirty="0"/>
              <a:t>широкой плоской поверхности тупого предмета формируются раны неправильной звездчатой формы с </a:t>
            </a:r>
            <a:r>
              <a:rPr lang="ru-RU" dirty="0" err="1"/>
              <a:t>осаднением</a:t>
            </a:r>
            <a:r>
              <a:rPr lang="ru-RU" dirty="0"/>
              <a:t> вокруг;</a:t>
            </a:r>
          </a:p>
          <a:p>
            <a:r>
              <a:rPr lang="ru-RU" dirty="0" smtClean="0"/>
              <a:t>от </a:t>
            </a:r>
            <a:r>
              <a:rPr lang="ru-RU" dirty="0"/>
              <a:t>ребра </a:t>
            </a:r>
            <a:r>
              <a:rPr lang="ru-RU" dirty="0" err="1"/>
              <a:t>тупогранного</a:t>
            </a:r>
            <a:r>
              <a:rPr lang="ru-RU" dirty="0"/>
              <a:t> предмета образуются раны линейной формы с </a:t>
            </a:r>
            <a:r>
              <a:rPr lang="ru-RU" dirty="0" err="1"/>
              <a:t>осадненными</a:t>
            </a:r>
            <a:r>
              <a:rPr lang="ru-RU" dirty="0"/>
              <a:t> концами;</a:t>
            </a:r>
          </a:p>
          <a:p>
            <a:r>
              <a:rPr lang="ru-RU" dirty="0" smtClean="0"/>
              <a:t>от </a:t>
            </a:r>
            <a:r>
              <a:rPr lang="ru-RU" dirty="0"/>
              <a:t>вершины </a:t>
            </a:r>
            <a:r>
              <a:rPr lang="ru-RU" dirty="0" err="1"/>
              <a:t>тупогранного</a:t>
            </a:r>
            <a:r>
              <a:rPr lang="ru-RU" dirty="0"/>
              <a:t> предмета возникают раны правильной звездчатой формы с </a:t>
            </a:r>
            <a:r>
              <a:rPr lang="ru-RU" dirty="0" err="1"/>
              <a:t>осаднением</a:t>
            </a:r>
            <a:r>
              <a:rPr lang="ru-RU" dirty="0"/>
              <a:t> в центре;</a:t>
            </a:r>
          </a:p>
          <a:p>
            <a:r>
              <a:rPr lang="ru-RU" dirty="0" smtClean="0"/>
              <a:t>от </a:t>
            </a:r>
            <a:r>
              <a:rPr lang="ru-RU" dirty="0"/>
              <a:t>боковой поверхности тупого предмета цилиндрической формы возникают раны линейной формы с </a:t>
            </a:r>
            <a:r>
              <a:rPr lang="ru-RU" dirty="0" err="1"/>
              <a:t>осадненными</a:t>
            </a:r>
            <a:r>
              <a:rPr lang="ru-RU" dirty="0"/>
              <a:t> краями;</a:t>
            </a:r>
          </a:p>
          <a:p>
            <a:r>
              <a:rPr lang="ru-RU" dirty="0" smtClean="0"/>
              <a:t>от </a:t>
            </a:r>
            <a:r>
              <a:rPr lang="ru-RU" dirty="0"/>
              <a:t>действия сферической поверхностью тупого предмета возникают раны неправильной звездчатой формы с выраженным размозжением и </a:t>
            </a:r>
            <a:r>
              <a:rPr lang="ru-RU" dirty="0" err="1"/>
              <a:t>осаднением</a:t>
            </a:r>
            <a:r>
              <a:rPr lang="ru-RU" dirty="0"/>
              <a:t> в самом центре;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80" y="152400"/>
            <a:ext cx="8229600" cy="1219200"/>
          </a:xfrm>
        </p:spPr>
        <p:txBody>
          <a:bodyPr>
            <a:noAutofit/>
          </a:bodyPr>
          <a:lstStyle/>
          <a:p>
            <a:r>
              <a:rPr lang="ru-RU" sz="2800" dirty="0"/>
              <a:t>Форма ушибленной раны в зависимости от формы травмирующей поверхности тупого предмета</a:t>
            </a:r>
          </a:p>
        </p:txBody>
      </p:sp>
    </p:spTree>
    <p:extLst>
      <p:ext uri="{BB962C8B-B14F-4D97-AF65-F5344CB8AC3E}">
        <p14:creationId xmlns:p14="http://schemas.microsoft.com/office/powerpoint/2010/main" xmlns="" val="8701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1831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C:\Users\Сасанчес\Desktop\mb4_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86"/>
            <a:ext cx="9153114" cy="683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748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Определение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Судебно-медицинское </a:t>
            </a:r>
            <a:r>
              <a:rPr lang="ru-RU" dirty="0" smtClean="0"/>
              <a:t>значение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Механизм </a:t>
            </a:r>
            <a:r>
              <a:rPr lang="ru-RU" dirty="0" smtClean="0"/>
              <a:t>образования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Морфологические признаки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Классификация ушибленных ран в зависимости от их </a:t>
            </a:r>
            <a:r>
              <a:rPr lang="ru-RU" dirty="0" smtClean="0"/>
              <a:t>формы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Степень тяжести вреда здоровью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Список литературы 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232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асанчес\Desktop\1378364330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784" y="116632"/>
            <a:ext cx="7705640" cy="657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82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33432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48680"/>
            <a:ext cx="33337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324250" y="3524622"/>
            <a:ext cx="25146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3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Ушибленные раны могут причинять вред здоровью различной степени. Если они поверхностные и небольших размеров, не требуют хирургической обработки, то обычно оцениваются как повреждения, не причиняющие вреда здоровью.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протяженных и глубоких ушибленных ран, требующих хирургической обработки с наложением швов, основным квалифицирующим признаком будет длительность расстройства здоровья.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зависимости от этого раны будут квалифицироваться как причинившие легкий вред или вред средней тяжести (расстройство здоровья до 21 дня или более). </a:t>
            </a:r>
          </a:p>
        </p:txBody>
      </p:sp>
    </p:spTree>
    <p:extLst>
      <p:ext uri="{BB962C8B-B14F-4D97-AF65-F5344CB8AC3E}">
        <p14:creationId xmlns:p14="http://schemas.microsoft.com/office/powerpoint/2010/main" xmlns="" val="169921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Судебная медицина ред. И.Ю. </a:t>
            </a:r>
            <a:r>
              <a:rPr lang="ru-RU" dirty="0" err="1" smtClean="0"/>
              <a:t>Приголкин</a:t>
            </a:r>
            <a:r>
              <a:rPr lang="ru-RU" dirty="0" smtClean="0"/>
              <a:t>  ГЭОТАР-Медиа 2014г</a:t>
            </a:r>
          </a:p>
          <a:p>
            <a:r>
              <a:rPr lang="ru-RU" dirty="0"/>
              <a:t>Акопов В.И. </a:t>
            </a:r>
            <a:r>
              <a:rPr lang="ru-RU" dirty="0" smtClean="0"/>
              <a:t>Судебно</a:t>
            </a:r>
            <a:r>
              <a:rPr lang="ru-RU" dirty="0"/>
              <a:t>-</a:t>
            </a:r>
            <a:r>
              <a:rPr lang="ru-RU" dirty="0" smtClean="0"/>
              <a:t>медицинская </a:t>
            </a:r>
            <a:r>
              <a:rPr lang="ru-RU" dirty="0"/>
              <a:t>экспертиза повреждений тупыми </a:t>
            </a:r>
            <a:r>
              <a:rPr lang="ru-RU" dirty="0" smtClean="0"/>
              <a:t>предметами. </a:t>
            </a:r>
            <a:r>
              <a:rPr lang="ru-RU" dirty="0"/>
              <a:t>М.: Медицина. </a:t>
            </a:r>
            <a:r>
              <a:rPr lang="ru-RU" dirty="0" smtClean="0"/>
              <a:t>- 1978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Судебно- Медицинская Экспертиза (Избранные вопросы) Практическое пособие/ Автор-составитель: П.П. Грицаенко. –Екатеринбург 2004.</a:t>
            </a:r>
          </a:p>
          <a:p>
            <a:r>
              <a:rPr lang="ru-RU" dirty="0" smtClean="0"/>
              <a:t>Томилин В.В. Судебная-медицина. – М., </a:t>
            </a:r>
            <a:r>
              <a:rPr lang="ru-RU" dirty="0"/>
              <a:t>2004 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Попов В.Л. Судебная-медицина. –М.: </a:t>
            </a:r>
            <a:r>
              <a:rPr lang="ru-RU" dirty="0" err="1" smtClean="0"/>
              <a:t>Юристъ</a:t>
            </a:r>
            <a:r>
              <a:rPr lang="ru-RU" dirty="0" smtClean="0"/>
              <a:t>, </a:t>
            </a:r>
            <a:r>
              <a:rPr lang="ru-RU" dirty="0"/>
              <a:t>2006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Витер</a:t>
            </a:r>
            <a:r>
              <a:rPr lang="ru-RU" dirty="0" smtClean="0"/>
              <a:t> В.И. Судебная медицина в лекциях, 2007 </a:t>
            </a:r>
          </a:p>
          <a:p>
            <a:r>
              <a:rPr lang="ru-RU" dirty="0" smtClean="0"/>
              <a:t>Прозоровский В.И. </a:t>
            </a:r>
            <a:r>
              <a:rPr lang="ru-RU" smtClean="0"/>
              <a:t>Судебная медицина ,1986</a:t>
            </a:r>
            <a:endParaRPr lang="ru-RU" dirty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8007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132856"/>
            <a:ext cx="7571184" cy="1584176"/>
          </a:xfrm>
        </p:spPr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9093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</a:t>
            </a:r>
            <a:r>
              <a:rPr lang="ru-RU" dirty="0" smtClean="0"/>
              <a:t>овреждение </a:t>
            </a:r>
            <a:r>
              <a:rPr lang="ru-RU" dirty="0" smtClean="0"/>
              <a:t>кожи и мягких тканей, нанесенное тупым твердым предметом.</a:t>
            </a:r>
          </a:p>
          <a:p>
            <a:pPr>
              <a:buNone/>
            </a:pPr>
            <a:r>
              <a:rPr lang="ru-RU" dirty="0"/>
              <a:t>В зависимости от глубины ушибленные раны подразделяются </a:t>
            </a:r>
            <a:r>
              <a:rPr lang="ru-RU" dirty="0" smtClean="0"/>
              <a:t>на:</a:t>
            </a:r>
          </a:p>
          <a:p>
            <a:r>
              <a:rPr lang="ru-RU" dirty="0" smtClean="0"/>
              <a:t> </a:t>
            </a:r>
            <a:r>
              <a:rPr lang="ru-RU" dirty="0"/>
              <a:t>поверхностные (затрагивающие только кожу) </a:t>
            </a:r>
            <a:endParaRPr lang="ru-RU" dirty="0" smtClean="0"/>
          </a:p>
          <a:p>
            <a:r>
              <a:rPr lang="ru-RU" dirty="0" smtClean="0"/>
              <a:t>глубокие </a:t>
            </a:r>
            <a:r>
              <a:rPr lang="ru-RU" dirty="0"/>
              <a:t>(проникающие в подкожную клетчатку и глубже).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Ушибленные </a:t>
            </a:r>
            <a:r>
              <a:rPr lang="ru-RU" dirty="0"/>
              <a:t>раны заживают с образованием рубца.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Ушибленная рана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057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 smtClean="0"/>
              <a:t>Показатель факта и вида травмы;</a:t>
            </a:r>
          </a:p>
          <a:p>
            <a:r>
              <a:rPr lang="ru-RU" dirty="0" smtClean="0"/>
              <a:t>Показатель места приложения силы;</a:t>
            </a:r>
          </a:p>
          <a:p>
            <a:r>
              <a:rPr lang="ru-RU" dirty="0" smtClean="0"/>
              <a:t>Показатель формы ударяющей поверхности тупого предмета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Судебно-медицинское значение ушибленной раны: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071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Сдавление</a:t>
            </a:r>
            <a:r>
              <a:rPr lang="ru-RU" dirty="0" smtClean="0"/>
              <a:t> с </a:t>
            </a:r>
            <a:r>
              <a:rPr lang="ru-RU" dirty="0" smtClean="0"/>
              <a:t>размозжением </a:t>
            </a:r>
            <a:r>
              <a:rPr lang="ru-RU" dirty="0"/>
              <a:t>с элементами смещения и растяжения с разрывом </a:t>
            </a:r>
            <a:r>
              <a:rPr lang="ru-RU" dirty="0" smtClean="0"/>
              <a:t>кожи. </a:t>
            </a:r>
            <a:endParaRPr lang="ru-RU" dirty="0" smtClean="0"/>
          </a:p>
          <a:p>
            <a:r>
              <a:rPr lang="ru-RU" dirty="0" err="1" smtClean="0"/>
              <a:t>Сдавление</a:t>
            </a:r>
            <a:r>
              <a:rPr lang="ru-RU" dirty="0" smtClean="0"/>
              <a:t> </a:t>
            </a:r>
            <a:r>
              <a:rPr lang="ru-RU" dirty="0"/>
              <a:t>кожи происходит между двумя твердыми тупыми предметами: поверхностями ударяющего предмета и подлежащей кости.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месте наибольшего контакта с повреждающим предметом возникает ее разрыв от сдавления, предмет «погружается» и отдавливает приграничные участки в стороны с их </a:t>
            </a:r>
            <a:r>
              <a:rPr lang="ru-RU" dirty="0" err="1"/>
              <a:t>осаднением</a:t>
            </a:r>
            <a:r>
              <a:rPr lang="ru-RU" dirty="0"/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Механизм образования ушибленных ран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055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80" t="61066" r="51371" b="9110"/>
          <a:stretch/>
        </p:blipFill>
        <p:spPr bwMode="auto">
          <a:xfrm>
            <a:off x="251520" y="980728"/>
            <a:ext cx="874598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805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3849291"/>
          </a:xfrm>
        </p:spPr>
        <p:txBody>
          <a:bodyPr/>
          <a:lstStyle/>
          <a:p>
            <a:r>
              <a:rPr lang="ru-RU" dirty="0" smtClean="0"/>
              <a:t>Удар </a:t>
            </a:r>
            <a:r>
              <a:rPr lang="ru-RU" dirty="0"/>
              <a:t>тяжелым тупым предметом.</a:t>
            </a:r>
          </a:p>
          <a:p>
            <a:r>
              <a:rPr lang="ru-RU" dirty="0"/>
              <a:t>Падение на твердую поверхность.</a:t>
            </a:r>
          </a:p>
          <a:p>
            <a:r>
              <a:rPr lang="ru-RU" dirty="0"/>
              <a:t>Сильное сдавление и растяжение тканей.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Механизмы </a:t>
            </a:r>
            <a:r>
              <a:rPr lang="ru-RU" dirty="0" smtClean="0"/>
              <a:t>получения </a:t>
            </a:r>
            <a:r>
              <a:rPr lang="ru-RU" dirty="0" smtClean="0"/>
              <a:t>травмы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140968"/>
            <a:ext cx="47434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0703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Неровные края </a:t>
            </a:r>
            <a:r>
              <a:rPr lang="ru-RU" dirty="0"/>
              <a:t>- из-за неодинаковой плотности повреждаемого участка кожи и неравномерности ее разрыва при раздавливании; </a:t>
            </a:r>
            <a:endParaRPr lang="ru-RU" dirty="0" smtClean="0"/>
          </a:p>
          <a:p>
            <a:r>
              <a:rPr lang="ru-RU" dirty="0" err="1" smtClean="0"/>
              <a:t>Осаднение</a:t>
            </a:r>
            <a:r>
              <a:rPr lang="ru-RU" dirty="0" smtClean="0"/>
              <a:t> по </a:t>
            </a:r>
            <a:r>
              <a:rPr lang="ru-RU" dirty="0"/>
              <a:t>краям - повреждение эпидермиса при </a:t>
            </a:r>
            <a:r>
              <a:rPr lang="ru-RU" dirty="0" err="1"/>
              <a:t>отдавливании</a:t>
            </a:r>
            <a:r>
              <a:rPr lang="ru-RU" dirty="0"/>
              <a:t> краев разорвавшейся кожи от места наибольшего «погружения» предмета к периферии;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Морфологические признаки </a:t>
            </a:r>
            <a:r>
              <a:rPr lang="ru-RU" sz="3200" dirty="0"/>
              <a:t>ушибленных ран</a:t>
            </a:r>
          </a:p>
        </p:txBody>
      </p:sp>
    </p:spTree>
    <p:extLst>
      <p:ext uri="{BB962C8B-B14F-4D97-AF65-F5344CB8AC3E}">
        <p14:creationId xmlns:p14="http://schemas.microsoft.com/office/powerpoint/2010/main" xmlns="" val="130841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ru-RU" dirty="0" smtClean="0"/>
              <a:t>Концы ран </a:t>
            </a:r>
            <a:r>
              <a:rPr lang="ru-RU" dirty="0"/>
              <a:t>чаще тупые, могут выглядеть визуально острыми, так как формируются за счет разрыва, но никогда не имеют геометрически заостренной вершины; </a:t>
            </a:r>
            <a:endParaRPr lang="ru-RU" dirty="0" smtClean="0"/>
          </a:p>
          <a:p>
            <a:r>
              <a:rPr lang="ru-RU" dirty="0" smtClean="0"/>
              <a:t>Дефект в </a:t>
            </a:r>
            <a:r>
              <a:rPr lang="ru-RU" dirty="0"/>
              <a:t>виде «минуса-ткани» образуется за счет размозжения ткани с образованием тканевого детрита (выявляется в виде кожных складок при сведении краев); </a:t>
            </a:r>
            <a:endParaRPr lang="ru-RU" dirty="0" smtClean="0"/>
          </a:p>
          <a:p>
            <a:r>
              <a:rPr lang="ru-RU" dirty="0" smtClean="0"/>
              <a:t>Отслоение от </a:t>
            </a:r>
            <a:r>
              <a:rPr lang="ru-RU" dirty="0"/>
              <a:t>кости по краям раны в пределах контактной зоны в результате «отдавливающего» действия предмета; </a:t>
            </a:r>
          </a:p>
        </p:txBody>
      </p:sp>
    </p:spTree>
    <p:extLst>
      <p:ext uri="{BB962C8B-B14F-4D97-AF65-F5344CB8AC3E}">
        <p14:creationId xmlns:p14="http://schemas.microsoft.com/office/powerpoint/2010/main" xmlns="" val="277567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198</TotalTime>
  <Words>941</Words>
  <Application>Microsoft Office PowerPoint</Application>
  <PresentationFormat>Экран (4:3)</PresentationFormat>
  <Paragraphs>87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Судебно-медицинская травматология.  Раны, причиненные тупыми твердыми предметами: ушибленные раны </vt:lpstr>
      <vt:lpstr>План</vt:lpstr>
      <vt:lpstr>Ушибленная рана</vt:lpstr>
      <vt:lpstr>Судебно-медицинское значение ушибленной раны: </vt:lpstr>
      <vt:lpstr>Механизм образования ушибленных ран</vt:lpstr>
      <vt:lpstr>Слайд 6</vt:lpstr>
      <vt:lpstr>Механизмы получения травмы</vt:lpstr>
      <vt:lpstr>Морфологические признаки ушибленных ран</vt:lpstr>
      <vt:lpstr>Слайд 9</vt:lpstr>
      <vt:lpstr>Слайд 10</vt:lpstr>
      <vt:lpstr>Ушибленная рана:  </vt:lpstr>
      <vt:lpstr>Слайд 12</vt:lpstr>
      <vt:lpstr>Слайд 13</vt:lpstr>
      <vt:lpstr>Слайд 14</vt:lpstr>
      <vt:lpstr>     Классификация ушибленных ран в зависимости от их формы А.И. Муханова  </vt:lpstr>
      <vt:lpstr>Слайд 16</vt:lpstr>
      <vt:lpstr>Слайд 17</vt:lpstr>
      <vt:lpstr>Форма ушибленной раны в зависимости от формы травмирующей поверхности тупого предмета</vt:lpstr>
      <vt:lpstr>Слайд 19</vt:lpstr>
      <vt:lpstr>Слайд 20</vt:lpstr>
      <vt:lpstr>Слайд 21</vt:lpstr>
      <vt:lpstr>Слайд 22</vt:lpstr>
      <vt:lpstr>Список литературы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Ушибленные раны </dc:title>
  <dc:creator>Сасанчес</dc:creator>
  <cp:lastModifiedBy>Василий</cp:lastModifiedBy>
  <cp:revision>32</cp:revision>
  <dcterms:created xsi:type="dcterms:W3CDTF">2019-10-27T09:14:33Z</dcterms:created>
  <dcterms:modified xsi:type="dcterms:W3CDTF">2021-02-12T09:44:21Z</dcterms:modified>
</cp:coreProperties>
</file>