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695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зубного ряда. Изменения в зубочелюстной системе. Классификация дефектов. Диагностика. Изменения височно-челюстного сустава в связи с потерей зубов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920480" cy="192176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«стоматология ортопедическая»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97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В.А.Пономарева</a:t>
            </a:r>
            <a:r>
              <a:rPr lang="ru-RU" dirty="0"/>
              <a:t> (1950), изучая механизм возникновения вторичных деформаций, указала на наличие морфологических изменений, происходящих в зубочелюстной системе при потере зубов. В результате исследований обнаружены следующие нарушения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а) в твердых тканях зубов отмечается образование заместительного дентина и </a:t>
            </a:r>
            <a:r>
              <a:rPr lang="ru-RU" dirty="0" err="1"/>
              <a:t>гиперцементоз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б) в пульпе - уменьшение количества клеточных элементов, увеличение количества волокнистых структур;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в периодонте - сужение </a:t>
            </a:r>
            <a:r>
              <a:rPr lang="ru-RU" dirty="0" err="1"/>
              <a:t>периодонтальной</a:t>
            </a:r>
            <a:r>
              <a:rPr lang="ru-RU" dirty="0"/>
              <a:t> щели, истончение и изменение направления </a:t>
            </a:r>
            <a:r>
              <a:rPr lang="ru-RU" dirty="0" err="1"/>
              <a:t>шарпеевых</a:t>
            </a:r>
            <a:r>
              <a:rPr lang="ru-RU" dirty="0"/>
              <a:t> волокон, резорбция лунок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в костной ткани наблюдается </a:t>
            </a:r>
            <a:r>
              <a:rPr lang="ru-RU" dirty="0" err="1"/>
              <a:t>порозность</a:t>
            </a:r>
            <a:r>
              <a:rPr lang="ru-RU" dirty="0"/>
              <a:t>, увеличение костномозговых пространств за счет рассасывания кости со стороны этих пространств остеокластами. Содержание кальция в костной ткани </a:t>
            </a:r>
            <a:r>
              <a:rPr lang="ru-RU" dirty="0" smtClean="0"/>
              <a:t>уменьшается.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основании морфологических данных сделано заключение, что в основе наблюдавшихся в клинике вторичных деформаций лежит процесс перестройки зубных рядов и челюстных костей вследствие потери обычной для них функциональной нагрузки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89" y="4653136"/>
            <a:ext cx="8496944" cy="14401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4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89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ДЕФЕКТОВ В ЗУБНЫХ РЯДАХ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классификации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Э.Кеннеди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зубные ряды с дефектами делятся на 4 класса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зубные дуги с двусторонними концевыми дефектами;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зубные ряды с односторонними концевыми дефектами;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зубные ряды с включенными дефектами в боковом отделе;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включенные дефекты переднего отдела зубной дуги.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класс, кроме последнего, имеет подкласс. Если в зубной дуге имеется несколько дефектов, относящихся к различным классам, то зубную дугу следует отнести к меньшему по порядку классу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67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чебное\Ординатура\рефераты, презентаци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3" y="728794"/>
            <a:ext cx="825157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5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Согласно классификации Е. Гаврилова, различают 7 классов дефектов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I класс — односторонние концевые дефекты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II класс — двусторонние концевые дефекты; – III класс — односторонние включённые дефекты боковых отделов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IV класс — двусторонние включённые дефекты боковых </a:t>
            </a:r>
            <a:r>
              <a:rPr lang="ru-RU" dirty="0" smtClean="0"/>
              <a:t>отделов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V класс — включённые дефекты переднего отдела зубных рядов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VI класс — комбинированные дефекты;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VII класс — челюсти с одиночно стоящими зубами.</a:t>
            </a:r>
          </a:p>
        </p:txBody>
      </p:sp>
    </p:spTree>
    <p:extLst>
      <p:ext uri="{BB962C8B-B14F-4D97-AF65-F5344CB8AC3E}">
        <p14:creationId xmlns:p14="http://schemas.microsoft.com/office/powerpoint/2010/main" val="159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Учебное\Ординатура\рефераты, презентации\img-vTXW8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170727" cy="23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4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дефектов зубных рядов приводит к нарушению единства зубочелюстной системы не только в морфологическом, но и в функциональном отношении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зубов, сохранившая своих антагонистов (функционирующая), получает дополнительную нагрузку, что ставит ее в необычные условия восприятия жевательного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непрерывности зубного ряда жевательное давление передается по межзубным контактам на рядом стоящие зубы и распространяется по всей зубной дуге. Функционирующая группа зубов принимает на себя всю нагрузку и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в состоянии значительного функционального напряжения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потере боковых зубов функционирующая группа фронтальных зубов начинает осуществлять смешанную функцию (откусывание и перетирание пищи). Это приводит к стиранию режущих краев зубов и, как следствие, к снижению высоты нижнего отдела лица, что, в свою очередь, может пагубно отразиться на функции височно-нижнечелюстного сустава. Помимо того, функция перетирания пищи необычна для пародонта передних зубов, поскольку физиологически он приспособлен к функции откусывания.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появляется жевательная нагрузка, неадекватная по силе, направлению и продолжительности действия для пародонта функционирующих зубов, что постепенно приводит к функциональной перегрузке зубов. </a:t>
            </a:r>
          </a:p>
        </p:txBody>
      </p:sp>
    </p:spTree>
    <p:extLst>
      <p:ext uri="{BB962C8B-B14F-4D97-AF65-F5344CB8AC3E}">
        <p14:creationId xmlns:p14="http://schemas.microsoft.com/office/powerpoint/2010/main" val="343667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Ведущими симптомами в клинике частичной потери зубов являются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 smtClean="0"/>
              <a:t>1)нарушения </a:t>
            </a:r>
            <a:r>
              <a:rPr lang="ru-RU" sz="1600" dirty="0"/>
              <a:t>непрерывности зубного ряда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2)функциональная </a:t>
            </a:r>
            <a:r>
              <a:rPr lang="ru-RU" sz="1600" dirty="0"/>
              <a:t>диссоциация — распад зубного ряда на самостоятельно действующие группы зубов и появление в связи с этим трех звеньев • функционирующего центра; • травматического узла; 9 • нефункционирующего звена, или атрофического блока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3)функциональная </a:t>
            </a:r>
            <a:r>
              <a:rPr lang="ru-RU" sz="1600" dirty="0"/>
              <a:t>перегрузка периодонта оставшихся зубов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4)вторичные </a:t>
            </a:r>
            <a:r>
              <a:rPr lang="ru-RU" sz="1600" dirty="0"/>
              <a:t>деформации </a:t>
            </a:r>
            <a:r>
              <a:rPr lang="ru-RU" sz="1600" dirty="0" err="1"/>
              <a:t>окклюзионной</a:t>
            </a:r>
            <a:r>
              <a:rPr lang="ru-RU" sz="1600" dirty="0"/>
              <a:t> поверхности зубных рядов;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5)нарушения</a:t>
            </a:r>
            <a:r>
              <a:rPr lang="ru-RU" sz="1600" dirty="0"/>
              <a:t>: </a:t>
            </a:r>
            <a:r>
              <a:rPr lang="ru-RU" sz="1600" dirty="0" smtClean="0"/>
              <a:t> </a:t>
            </a:r>
            <a:r>
              <a:rPr lang="ru-RU" sz="1600" dirty="0"/>
              <a:t>функции жевания и речи; </a:t>
            </a:r>
            <a:r>
              <a:rPr lang="ru-RU" sz="1600" dirty="0" smtClean="0"/>
              <a:t> </a:t>
            </a:r>
            <a:r>
              <a:rPr lang="ru-RU" sz="1600" dirty="0"/>
              <a:t>функции жевательных и мимических мышц; </a:t>
            </a:r>
            <a:r>
              <a:rPr lang="ru-RU" sz="1600" dirty="0" smtClean="0"/>
              <a:t> </a:t>
            </a:r>
            <a:r>
              <a:rPr lang="ru-RU" sz="1600" dirty="0"/>
              <a:t>деятельности височно-нижнечелюстных суставов; • эстетических </a:t>
            </a:r>
            <a:r>
              <a:rPr lang="ru-RU" sz="1600" dirty="0" smtClean="0"/>
              <a:t>норм.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зависимости от вида изменений, происходящих в зубных рядах после потери зубов, различают следующие три степени тяжести поражений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 smtClean="0"/>
              <a:t> - Компенсированное </a:t>
            </a:r>
            <a:r>
              <a:rPr lang="ru-RU" sz="1600" dirty="0"/>
              <a:t>состояние — обусловливается дефектом зубного ряда, не влияющим на форму и структуру зубных рядов и периодонта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– </a:t>
            </a:r>
            <a:r>
              <a:rPr lang="ru-RU" sz="1600" dirty="0" err="1"/>
              <a:t>Субкомпенсированное</a:t>
            </a:r>
            <a:r>
              <a:rPr lang="ru-RU" sz="1600" dirty="0"/>
              <a:t> состояние — наступает вследствие внутрисистемной перестройки в зубных рядах и периодонте: коронки зубов наклоняются в сторону дефекта, между зубами появляются </a:t>
            </a:r>
            <a:r>
              <a:rPr lang="ru-RU" sz="1600" dirty="0" err="1"/>
              <a:t>тремы</a:t>
            </a:r>
            <a:r>
              <a:rPr lang="ru-RU" sz="1600" dirty="0"/>
              <a:t>, зубы напротив дефекта смещаются в вертикальном направлении, перестраивается и периодонт.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-</a:t>
            </a:r>
            <a:r>
              <a:rPr lang="ru-RU" sz="1600" dirty="0" smtClean="0"/>
              <a:t> </a:t>
            </a:r>
            <a:r>
              <a:rPr lang="ru-RU" sz="1600" dirty="0"/>
              <a:t>Декомпенсированное состояние — имеет место в тех случаях, когда внутрисистемная перестройка дополняется воспалительными явлениями в периодонте, его деструкцией, когда появляются </a:t>
            </a:r>
            <a:r>
              <a:rPr lang="ru-RU" sz="1600" dirty="0" err="1"/>
              <a:t>десневые</a:t>
            </a:r>
            <a:r>
              <a:rPr lang="ru-RU" sz="1600" dirty="0"/>
              <a:t> и костные карманы</a:t>
            </a:r>
          </a:p>
        </p:txBody>
      </p:sp>
    </p:spTree>
    <p:extLst>
      <p:ext uri="{BB962C8B-B14F-4D97-AF65-F5344CB8AC3E}">
        <p14:creationId xmlns:p14="http://schemas.microsoft.com/office/powerpoint/2010/main" val="288934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височно-нижнечелюстного сустава в связи с потерей зубов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912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нормальной деятельности сустава при частичной потере зубов можно было бы связать с изменением условия распределения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давления, понижением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высоты, и наконец, с появлением необычных экскурсий нижней челюсти в связи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зубных рядов.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:\Учебное\Ординатура\рефераты, презентации\efformacia_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6" y="3789040"/>
            <a:ext cx="7121773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8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Учебное\Ординатура\рефераты, презентации\14699_html_m3c4122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9133"/>
            <a:ext cx="7934619" cy="55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6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деформациях зубных рядов нарушаются привычные экскурсии нижней челюсти. При взаимном вертикальном перемещении зубов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передних движений нижней челюсти. На первый план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шарнирные движения, а челюсть в начале открывания 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сторону, где имеется блокада. В других случаях при боковой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контакты. В том и другом случае в конечном счете возникает перенапряжение сустава.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:\Учебное\Ординатура\рефераты, презентации\45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41" y="3717032"/>
            <a:ext cx="5328592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дефектах зубного ряда. Об изменениях в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зубочелюстой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системе при наличии таких дефектов, а также об изменениях в височно-нижнечелюстном суставе.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7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Учебное\Ординатура\рефераты, презентации\img_161153108026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37412" cy="58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8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причин нарушения функции является дистальное смещение нижней челюсти, наблюдаемое чаще у женщин, при частичной потере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другой патологии. Дистальное смещение нижней челюсти имеет свою клиническую и рентгенологическую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Больные жалуются на необычное положение нижней челюсти, затрудненное и длительное пережевывание пищи, утомляемость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мышц, боль в суставе. Иногда эти жалобы могут отсутствовать,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обнаруживается врачом при осмотре по другому поводу.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больных отмечаются уменьшение высоты нижней части лица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межальвеолярной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высоты, увеличение свободного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межокклюзионного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пространства. Нарушение функции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височно-нижнечелюстного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 проявляется в виде толчкообразных движений головок нижней челюсти с большой амплитудой, а иногда щелканьем и хрустом.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чаще всего предъявляют больные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концевыми дефектами зубных рядов на одной или на обеих челюстях, со стертыми бугорками верхних передних зубов. У некоторых больных на-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блюдается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стертость режущих краев и вестибулярной поверхности нижних передних зубов; глубина резцового перекрытия увеличена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глубокого травмирующего прикуса. Отмечаются отвесное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резцов и клыков и язычной наклон их антагонистов.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1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Вынужденное дистальное положение нижней челюсти ставит ткани височно-нижнечелюстного сустава, расположенные в его заднем отделе, в необычные условия функциональной перегрузки. Необычная нагрузка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приспособительскую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компенсаторную реакцию со стороны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височно-нижнечелюстного сустава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выражается в первую очередь в изменении формы головки нижней челюсти, суставного диска, на что указывал еще в 1896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А.Аничкин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позднее и другие авторы.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А.Т.Бусыгин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отмечал, что потеря первого моляра в период роста челюстей у некоторых людей влечет за собой не только деформацию зубных рядов, но и наклон головки нижней челюсти на стороне удаления вперед и внутрь.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:\Учебное\Ординатура\рефераты, презентации\img-JzG4z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44965"/>
            <a:ext cx="5086682" cy="22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6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2211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следствие потери зубов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Компенсаторная перестройка сустава при его функциональной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по-видимому, возможна лишь в определенных рамках и при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определенном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самих тканей сустава. Когда кончаются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приспособительные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и начинается патология, сказать трудно. По крайней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границы до сих пор никому не удавалось провести. Так или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 временем в суставе появляются деструктивные изменения,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которых становится очевидным. В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основе лежит сочетание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атрофических и дегенеративных изменений. Наряду с этим имеет место и явления пролиферации. Эти нарушения в суставе объединяют термином "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артропатии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Для них характерны изменение глубины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суставной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ямки, появление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узур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передней и задней поверхностях головки нижней челюсти, экзостозов, уплощение, перфорации, а иногда и полное расплавление диска. Вместе с этим возможен и аппозиционный рост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гистологическими нарушениями изменяется положение элементов, образующих сустав. Увеличивается амплитуда движений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нижняя челюсть приобретает большую свободу для выдвижения вперед, происходит ущемление диска, дистальный сдвиг головки,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складок диска. Все это в конечном счете приводит к тому, что в клинической картине у некоторых больных выявляется сложный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симптомокомплекс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обусловленный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формирующимся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остеоартрозом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77072"/>
            <a:ext cx="799288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3982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характерной клинической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сиптоматикой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изменения зубочелюстной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очень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разнообразны.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при частичной адентии протезирование – довольно распространенное и востребованное направление в ортопедической стоматологии.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данного вопроса является то что при частичной потере зубов зубной ряд подвергается немаловажным изменениям, нарушается биомеханика зубочелюстной системы, состояние пародонта и твердых тканей зуба, появляется эстетический недостаток, а также общее состояние пациента. Таким образом, главной задачей является правильный подбор метода лечения пациента и выбор необходимой конструкции, которая удовлетворяет все требования врача и пациента и в дальнейшем способствует полному восстановлению всех нарушений возникших до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76647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308–312.</a:t>
            </a:r>
          </a:p>
          <a:p>
            <a:pPr marL="457200" indent="-457200"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275- 279.</a:t>
            </a:r>
          </a:p>
          <a:p>
            <a:pPr marL="457200" indent="-457200"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(факультетский курс) : учебник / В. Н. Трезубов, А. С. Щербаков, Л. М.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ред. В. Н. Трезубов. - 9-е изд.,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С.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511-512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627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стоматология. Материалы и технологии : учебник / А. И. Абдурахманов, О. Р. Курбанов. - 3-е изд.,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2016. С. 288-290.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Ортопедическая стоматология (несъемное зубное протезирование) : учебник / О. Р. Курбанов, А. И. Абдурахманов, С. И.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2017. – С.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311.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Л. Руководство по практической стоматологии: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/ Л.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Р.В.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М.Р.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Лунд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Медицина, 2016. – С.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Ибрагимов, Т. И. Лекции по ортопедической стоматологии: учебное пособие / Т. И. Ибрагимов, Г. В. Большаков, Б. П. Марков [и др.]. – Москва: «ГЭОТАР – Медиа», 2018. С.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72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классификацию дефектов зубных рядов.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изменения в зубочелюстной системе при потери зубов.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35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ОТСУТСТВИЕ ЗУБОВ (ПЕРВИЧНАЯ И ВТОРИЧНАЯ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АДЕНТИЯ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Адентия — это врожденное или приобретенное отсутствие зубов. Она </a:t>
            </a:r>
            <a:r>
              <a:rPr lang="ru-RU" dirty="0" smtClean="0"/>
              <a:t>может</a:t>
            </a:r>
            <a:r>
              <a:rPr lang="en-US" dirty="0" smtClean="0"/>
              <a:t> </a:t>
            </a:r>
            <a:r>
              <a:rPr lang="ru-RU" dirty="0" smtClean="0"/>
              <a:t>быть </a:t>
            </a:r>
            <a:r>
              <a:rPr lang="ru-RU" dirty="0"/>
              <a:t>как полной, когда отсутствуют все зубы </a:t>
            </a:r>
            <a:r>
              <a:rPr lang="ru-RU" dirty="0" smtClean="0"/>
              <a:t>так </a:t>
            </a:r>
            <a:r>
              <a:rPr lang="ru-RU" dirty="0" err="1" smtClean="0"/>
              <a:t>ичастичной</a:t>
            </a:r>
            <a:r>
              <a:rPr lang="ru-RU" dirty="0"/>
              <a:t>, когда во рту пациента отсутствует несколько зубов.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Она может</a:t>
            </a:r>
            <a:r>
              <a:rPr lang="en-US" dirty="0" smtClean="0"/>
              <a:t> </a:t>
            </a:r>
            <a:r>
              <a:rPr lang="ru-RU" dirty="0" smtClean="0"/>
              <a:t>проявляться </a:t>
            </a:r>
            <a:r>
              <a:rPr lang="ru-RU" dirty="0"/>
              <a:t>как у детей, так и у </a:t>
            </a:r>
            <a:r>
              <a:rPr lang="ru-RU" dirty="0" smtClean="0"/>
              <a:t>взрослых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dirty="0"/>
              <a:t>такие виды адентии:</a:t>
            </a:r>
          </a:p>
          <a:p>
            <a:pPr marL="0" indent="0">
              <a:buNone/>
            </a:pPr>
            <a:r>
              <a:rPr lang="ru-RU" dirty="0"/>
              <a:t>⎯ Полная или частичная;</a:t>
            </a:r>
          </a:p>
          <a:p>
            <a:pPr marL="0" indent="0">
              <a:buNone/>
            </a:pPr>
            <a:r>
              <a:rPr lang="ru-RU" dirty="0"/>
              <a:t>⎯ Молочных или постоянных зубов;</a:t>
            </a:r>
          </a:p>
          <a:p>
            <a:pPr marL="0" indent="0">
              <a:buNone/>
            </a:pPr>
            <a:r>
              <a:rPr lang="ru-RU" dirty="0"/>
              <a:t>⎯ Первичная или вторичная (врожденная или приобретенная).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38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 полной адентии зубов кроме отсутствия зубных зачатков и зубов, как правило, имеется нарушение развития лицевого скелета: уменьшение размеров нижней части лица, недоразвитие челюстей, плоское небо, нарушение речи, откусывания и пережевывания пищи.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приротовой</a:t>
            </a:r>
            <a:r>
              <a:rPr lang="ru-RU" dirty="0"/>
              <a:t> части мышцы вялые, мягкие ткани лица западают, образуя морщины. Отсутствие зубов на верхней челюсти нередко сопровождается </a:t>
            </a:r>
            <a:r>
              <a:rPr lang="ru-RU" dirty="0" err="1"/>
              <a:t>прогеническим</a:t>
            </a:r>
            <a:r>
              <a:rPr lang="ru-RU" dirty="0"/>
              <a:t> соотношением зубных рядов. Также происходят отклонения в функционировании височно-нижнечелюстного сустава </a:t>
            </a:r>
          </a:p>
        </p:txBody>
      </p:sp>
      <p:pic>
        <p:nvPicPr>
          <p:cNvPr id="1026" name="Picture 2" descr="H:\Учебное\Ординатура\рефераты, презентации\polnoe-otsutstvie-zub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06588"/>
            <a:ext cx="3910188" cy="21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Учебное\Ординатура\рефераты, презентации\2-vidy-adent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22188"/>
            <a:ext cx="3922744" cy="21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2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1925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частичной адентии нередко наблюдается вывих или подвывих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височнонижнечелюстного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сустава, укорочение или сужение зубного ряда, происходит смещение соседних зубов в область зубных дефектов, образование щелей между ними, из-за отсутствия жевательной нагрузки уменьшается костная ткань, при отсутствии фронтальных зубов на верхней челюсти «западает» 6 верхняя губа, а если нет нескольких боковых зубов, «западают» мягкие ткани щек</a:t>
            </a:r>
          </a:p>
        </p:txBody>
      </p:sp>
      <p:pic>
        <p:nvPicPr>
          <p:cNvPr id="2050" name="Picture 2" descr="H:\Учебное\Ординатура\рефераты, презентации\ubyl-kosti-malo-kosti-na-chelyusti-regeneraciya-kostnoj-tka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39" y="4465852"/>
            <a:ext cx="3892823" cy="23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Зубочелюстная деформация, при которой зубы, лишенные антагонистов, вместе с альвеолярным отростком при центральной окклюзии могут занимать место отсутствующих зубов противоположной челюсти, именуется феноменом Попова-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определяется деформация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и блокирование горизонтальных движений нижней челюсти. Частота проявления феномена составляет в среднем 50% случаев </a:t>
            </a:r>
          </a:p>
        </p:txBody>
      </p:sp>
    </p:spTree>
    <p:extLst>
      <p:ext uri="{BB962C8B-B14F-4D97-AF65-F5344CB8AC3E}">
        <p14:creationId xmlns:p14="http://schemas.microsoft.com/office/powerpoint/2010/main" val="312799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Учебное\Ординатура\рефераты, презентации\htmlconvd-t9qNVt266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585159" cy="33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Учебное\Ординатура\рефераты, презентации\zqhu2s0ulwzbqvob_3ewujdokd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09606"/>
            <a:ext cx="6228873" cy="26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Учебное\Ординатура\рефераты, презентации\img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9" y="476672"/>
            <a:ext cx="4446025" cy="33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5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Различают 2 клинические формы вертикального вторичного перемещения зубов при потере антагонистов (</a:t>
            </a:r>
            <a:r>
              <a:rPr lang="ru-RU" dirty="0" err="1"/>
              <a:t>Л.В.Ильина</a:t>
            </a:r>
            <a:r>
              <a:rPr lang="ru-RU" dirty="0"/>
              <a:t>-Маркосян, </a:t>
            </a:r>
            <a:r>
              <a:rPr lang="ru-RU" dirty="0" err="1"/>
              <a:t>В.А.Пономарева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первой форме перемещение зуба сопровождается увеличением альвеолярного отростка (</a:t>
            </a:r>
            <a:r>
              <a:rPr lang="ru-RU" dirty="0" err="1"/>
              <a:t>зубоальвеолярное</a:t>
            </a:r>
            <a:r>
              <a:rPr lang="ru-RU" dirty="0"/>
              <a:t> удлинение, без видимого изменения высоты клинической коронки зуба). Эта форма характерна для потери зубов в молодом возрасте.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второй клинической форме выдвижение зуба происходит с обнажением части корня. При незначительном обнажении корня отмечается видимое увеличение альвеолярного отростка (1 группа, II форма). Когда у смещенных зубов обнажается цемент более чем половины корня, увеличения альвеолярного отростка не отмечается (2 группа, II форма). Вторая форма соответствует 11 более поздним стадиям перестройки альвеолярного отростка</a:t>
            </a:r>
          </a:p>
        </p:txBody>
      </p:sp>
    </p:spTree>
    <p:extLst>
      <p:ext uri="{BB962C8B-B14F-4D97-AF65-F5344CB8AC3E}">
        <p14:creationId xmlns:p14="http://schemas.microsoft.com/office/powerpoint/2010/main" val="450957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2175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Дефекты зубного ряда. Изменения в зубочелюстной системе. Классификация дефектов. Диагностика. Изменения височно-челюстного сустава в связи с потерей зубов</vt:lpstr>
      <vt:lpstr>Цель работы:</vt:lpstr>
      <vt:lpstr>Задачи работы:</vt:lpstr>
      <vt:lpstr>ЧАСТИЧНОЕ ОТСУТСТВИЕ ЗУБОВ (ПЕРВИЧНАЯ И ВТОРИЧНАЯ АДЕНТИЯ)</vt:lpstr>
      <vt:lpstr>Презентация PowerPoint</vt:lpstr>
      <vt:lpstr>Презентация PowerPoint</vt:lpstr>
      <vt:lpstr>феномен Попова-Годона</vt:lpstr>
      <vt:lpstr>Презентация PowerPoint</vt:lpstr>
      <vt:lpstr>Презентация PowerPoint</vt:lpstr>
      <vt:lpstr>Презентация PowerPoint</vt:lpstr>
      <vt:lpstr>КЛАССИФИКАЦИЯ ДЕФЕКТОВ В ЗУБНЫХ РЯДАХ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Изменения височно-нижнечелюстного сустава в связи с потерей зубов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Остеоартроз как следствие потери зубов </vt:lpstr>
      <vt:lpstr>Выводы: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Дефекты зубного ряда. Изменения в зубочелюстной системе. Классификация дефектов. Диагностика. Изменения височно-челюстного сустава в связи с потерей зубов</dc:title>
  <dc:creator>Богдан</dc:creator>
  <cp:lastModifiedBy>Пользователь Windows</cp:lastModifiedBy>
  <cp:revision>32</cp:revision>
  <dcterms:created xsi:type="dcterms:W3CDTF">2022-01-31T03:42:45Z</dcterms:created>
  <dcterms:modified xsi:type="dcterms:W3CDTF">2022-01-31T08:03:46Z</dcterms:modified>
</cp:coreProperties>
</file>