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7" r:id="rId22"/>
    <p:sldId id="298" r:id="rId23"/>
    <p:sldId id="299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96" r:id="rId33"/>
    <p:sldId id="284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9346-B62A-4389-8B2D-DF2BA33751D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4E2B-2591-4E35-9355-768D740E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1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9346-B62A-4389-8B2D-DF2BA33751D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4E2B-2591-4E35-9355-768D740E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18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9346-B62A-4389-8B2D-DF2BA33751D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4E2B-2591-4E35-9355-768D740E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04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9346-B62A-4389-8B2D-DF2BA33751D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4E2B-2591-4E35-9355-768D740E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9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9346-B62A-4389-8B2D-DF2BA33751D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4E2B-2591-4E35-9355-768D740E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08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9346-B62A-4389-8B2D-DF2BA33751D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4E2B-2591-4E35-9355-768D740E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94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9346-B62A-4389-8B2D-DF2BA33751D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4E2B-2591-4E35-9355-768D740E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9346-B62A-4389-8B2D-DF2BA33751D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4E2B-2591-4E35-9355-768D740E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4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9346-B62A-4389-8B2D-DF2BA33751D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4E2B-2591-4E35-9355-768D740E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6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9346-B62A-4389-8B2D-DF2BA33751D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4E2B-2591-4E35-9355-768D740E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0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9346-B62A-4389-8B2D-DF2BA33751D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4E2B-2591-4E35-9355-768D740E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6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29346-B62A-4389-8B2D-DF2BA33751D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34E2B-2591-4E35-9355-768D740E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5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Термические ожоги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5877272"/>
            <a:ext cx="2231920" cy="632512"/>
          </a:xfrm>
        </p:spPr>
        <p:txBody>
          <a:bodyPr/>
          <a:lstStyle/>
          <a:p>
            <a:r>
              <a:rPr lang="ru-RU" dirty="0" err="1" smtClean="0"/>
              <a:t>Ербягин</a:t>
            </a:r>
            <a:r>
              <a:rPr lang="ru-RU" dirty="0" smtClean="0"/>
              <a:t> Е.Г.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Тяжесть общего состояния больных главным образом зависит от площади и глубины ожогового поражения</a:t>
            </a:r>
            <a:r>
              <a:rPr lang="ru-RU" dirty="0" smtClean="0"/>
              <a:t>, </a:t>
            </a:r>
            <a:r>
              <a:rPr lang="ru-RU" b="1" dirty="0" smtClean="0"/>
              <a:t>которые в конечном итоге определяют прогноз заболевания.</a:t>
            </a:r>
          </a:p>
          <a:p>
            <a:pPr algn="ctr">
              <a:buNone/>
            </a:pP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В первые дни тяжесть течения зависит в основном от площади обожженной поверхности</a:t>
            </a:r>
            <a:r>
              <a:rPr lang="ru-RU" dirty="0" smtClean="0"/>
              <a:t>. При обширных термических ожогах развивается клинически выраженная общая реакция организма, нарушаются функции различных органов и систем. </a:t>
            </a:r>
          </a:p>
          <a:p>
            <a:pPr algn="ctr">
              <a:buNone/>
            </a:pPr>
            <a:r>
              <a:rPr lang="ru-RU" b="1" dirty="0" smtClean="0"/>
              <a:t>Глубина поражения </a:t>
            </a:r>
            <a:r>
              <a:rPr lang="ru-RU" dirty="0" smtClean="0"/>
              <a:t>сказывается главным образом на дальнейшем течении болезни и имеет наибольшее значение в развитии патологического процесса.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Анатомия кожи.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Эпидермиса (5 слоев)</a:t>
            </a:r>
          </a:p>
          <a:p>
            <a:r>
              <a:rPr lang="ru-RU" b="1" dirty="0" smtClean="0"/>
              <a:t>Дермы (2 слоя)</a:t>
            </a:r>
          </a:p>
          <a:p>
            <a:r>
              <a:rPr lang="ru-RU" b="1" dirty="0" smtClean="0"/>
              <a:t>Подкожно-жировой клетчатки</a:t>
            </a:r>
            <a:r>
              <a:rPr lang="ru-RU" dirty="0" smtClean="0"/>
              <a:t> (</a:t>
            </a:r>
            <a:r>
              <a:rPr lang="ru-RU" b="1" dirty="0" smtClean="0"/>
              <a:t>гиподермы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" name="Рисунок 5" descr="КОЖА БЛЯТ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493503"/>
            <a:ext cx="6048672" cy="3364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3068960"/>
            <a:ext cx="384502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Анатомия кожи. Эпидермис.</a:t>
            </a:r>
            <a:endParaRPr lang="ru-RU" dirty="0"/>
          </a:p>
        </p:txBody>
      </p:sp>
      <p:pic>
        <p:nvPicPr>
          <p:cNvPr id="6" name="Содержимое 5" descr="Эпидерми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5827"/>
            <a:ext cx="6012160" cy="61721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Эпидермис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/>
          <a:lstStyle/>
          <a:p>
            <a:r>
              <a:rPr lang="ru-RU" b="1" dirty="0" smtClean="0"/>
              <a:t>Базальный слой</a:t>
            </a:r>
            <a:r>
              <a:rPr lang="ru-RU" dirty="0" smtClean="0"/>
              <a:t> (нижний) - располагается на базальной мембране. Живые, делящиеся клетки. Через базальную мембрану из сосудов дермы осуществляется питание, снабжение кислородом и выведение продуктов жизнедеятельности клеток эпидермиса.</a:t>
            </a:r>
          </a:p>
          <a:p>
            <a:r>
              <a:rPr lang="ru-RU" b="1" dirty="0" smtClean="0"/>
              <a:t>Шиповатый слой</a:t>
            </a:r>
            <a:r>
              <a:rPr lang="ru-RU" dirty="0" smtClean="0"/>
              <a:t> — клетки с цитоплазматическими мостиками («шипами»). Мостики отделяют клетки, расширяя межклеточное пространство для проникновения питательных веществ к верхним слоям эпидермиса.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Эпидермис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Зернистый слой.</a:t>
            </a:r>
            <a:r>
              <a:rPr lang="ru-RU" dirty="0" smtClean="0"/>
              <a:t> В цитоплазме многочисленные зерна </a:t>
            </a:r>
            <a:r>
              <a:rPr lang="ru-RU" dirty="0" err="1" smtClean="0"/>
              <a:t>кератогиалина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Блестящий</a:t>
            </a:r>
            <a:r>
              <a:rPr lang="ru-RU" dirty="0" smtClean="0"/>
              <a:t> </a:t>
            </a:r>
            <a:r>
              <a:rPr lang="ru-RU" b="1" dirty="0" smtClean="0"/>
              <a:t>слой</a:t>
            </a:r>
            <a:r>
              <a:rPr lang="ru-RU" dirty="0" smtClean="0"/>
              <a:t> - клетки, заполненные белком </a:t>
            </a:r>
            <a:r>
              <a:rPr lang="ru-RU" b="1" dirty="0" err="1" smtClean="0"/>
              <a:t>элеидином</a:t>
            </a:r>
            <a:r>
              <a:rPr lang="ru-RU" dirty="0" smtClean="0"/>
              <a:t> (продукт дальнейшего превращения </a:t>
            </a:r>
            <a:r>
              <a:rPr lang="ru-RU" dirty="0" err="1" smtClean="0"/>
              <a:t>кератогиалина</a:t>
            </a:r>
            <a:r>
              <a:rPr lang="ru-RU" dirty="0" smtClean="0"/>
              <a:t> в роговое вещество — кератин). </a:t>
            </a:r>
          </a:p>
          <a:p>
            <a:r>
              <a:rPr lang="ru-RU" b="1" dirty="0" smtClean="0"/>
              <a:t>Роговой слой</a:t>
            </a:r>
            <a:r>
              <a:rPr lang="ru-RU" dirty="0" smtClean="0"/>
              <a:t> (верхний) — состоящий из многослойного </a:t>
            </a:r>
            <a:r>
              <a:rPr lang="ru-RU" dirty="0" err="1" smtClean="0"/>
              <a:t>ороговевающего</a:t>
            </a:r>
            <a:r>
              <a:rPr lang="ru-RU" dirty="0" smtClean="0"/>
              <a:t> эпителия. Мертвые клетки.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Дерма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r>
              <a:rPr lang="ru-RU" b="1" dirty="0" smtClean="0"/>
              <a:t>Дерма</a:t>
            </a:r>
            <a:r>
              <a:rPr lang="ru-RU" dirty="0" smtClean="0"/>
              <a:t> - собственно кожа, представляет собой соединительную ткань и состоит из 2 слоев: </a:t>
            </a:r>
            <a:r>
              <a:rPr lang="ru-RU" b="1" dirty="0" smtClean="0"/>
              <a:t>сосочкового</a:t>
            </a:r>
            <a:r>
              <a:rPr lang="ru-RU" dirty="0" smtClean="0"/>
              <a:t> и </a:t>
            </a:r>
            <a:r>
              <a:rPr lang="ru-RU" b="1" dirty="0" smtClean="0"/>
              <a:t>сетчатого</a:t>
            </a:r>
            <a:r>
              <a:rPr lang="ru-RU" dirty="0" smtClean="0"/>
              <a:t>. 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Сосочковый слой</a:t>
            </a:r>
            <a:r>
              <a:rPr lang="ru-RU" dirty="0" smtClean="0"/>
              <a:t>: Находится под базальной мембраной эпидермиса.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питание эпидермиса (много кровеносных сосудов);</a:t>
            </a:r>
          </a:p>
          <a:p>
            <a:r>
              <a:rPr lang="ru-RU" dirty="0" smtClean="0"/>
              <a:t>терморегуляция (сокращение гладких мышечных волокон уменьшает приток крови к коже, и понижается отдача тепла);</a:t>
            </a:r>
          </a:p>
          <a:p>
            <a:r>
              <a:rPr lang="ru-RU" dirty="0" smtClean="0"/>
              <a:t>определяет индивидуальный кожный рисунок.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Сетчатый слой: </a:t>
            </a:r>
            <a:r>
              <a:rPr lang="ru-RU" dirty="0" smtClean="0"/>
              <a:t>Образован плотной волокнистой неоформленной соединительной тканью. </a:t>
            </a:r>
          </a:p>
          <a:p>
            <a:r>
              <a:rPr lang="ru-RU" dirty="0" smtClean="0"/>
              <a:t>В сетчатом слое залегают корни волос, потовые и сальные железы.</a:t>
            </a:r>
          </a:p>
          <a:p>
            <a:endParaRPr lang="ru-RU" dirty="0" smtClean="0"/>
          </a:p>
          <a:p>
            <a:r>
              <a:rPr lang="ru-RU" i="1" dirty="0" smtClean="0"/>
              <a:t>обусловливает прочность кожи;</a:t>
            </a:r>
          </a:p>
          <a:p>
            <a:r>
              <a:rPr lang="ru-RU" i="1" dirty="0" smtClean="0"/>
              <a:t>сальная и потовая секреция;</a:t>
            </a:r>
          </a:p>
          <a:p>
            <a:r>
              <a:rPr lang="ru-RU" i="1" dirty="0" smtClean="0"/>
              <a:t>рост волос.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/>
          <a:lstStyle/>
          <a:p>
            <a:r>
              <a:rPr lang="ru-RU" b="1" dirty="0" smtClean="0"/>
              <a:t>Классификация по глубине ожогового поражения кожи:</a:t>
            </a:r>
          </a:p>
          <a:p>
            <a:r>
              <a:rPr lang="ru-RU" b="1" i="1" dirty="0" smtClean="0"/>
              <a:t>I степень </a:t>
            </a:r>
            <a:r>
              <a:rPr lang="ru-RU" dirty="0" smtClean="0"/>
              <a:t>– ожоги в пределах эпидермиса (</a:t>
            </a:r>
            <a:r>
              <a:rPr lang="ru-RU" dirty="0" err="1" smtClean="0"/>
              <a:t>эпидермальные</a:t>
            </a:r>
            <a:r>
              <a:rPr lang="ru-RU" dirty="0" smtClean="0"/>
              <a:t>, поверхностные).</a:t>
            </a:r>
          </a:p>
          <a:p>
            <a:r>
              <a:rPr lang="ru-RU" b="1" i="1" dirty="0" smtClean="0"/>
              <a:t>II степень </a:t>
            </a:r>
            <a:r>
              <a:rPr lang="ru-RU" dirty="0" smtClean="0"/>
              <a:t>– ожоги распространяются до сосочкового слоя дермы с парциальным сохранением дериватов кожи (</a:t>
            </a:r>
            <a:r>
              <a:rPr lang="ru-RU" dirty="0" err="1" smtClean="0"/>
              <a:t>дермальные</a:t>
            </a:r>
            <a:r>
              <a:rPr lang="ru-RU" dirty="0" smtClean="0"/>
              <a:t>, «пограничные»).</a:t>
            </a:r>
          </a:p>
          <a:p>
            <a:r>
              <a:rPr lang="ru-RU" b="1" dirty="0" smtClean="0"/>
              <a:t>III степень </a:t>
            </a:r>
            <a:r>
              <a:rPr lang="ru-RU" dirty="0" smtClean="0"/>
              <a:t>– поражение всех слоев кожи вплоть до собственной фасции, в ряде случаев, с повреждением </a:t>
            </a:r>
            <a:r>
              <a:rPr lang="ru-RU" dirty="0" err="1" smtClean="0"/>
              <a:t>субфасциальных</a:t>
            </a:r>
            <a:r>
              <a:rPr lang="ru-RU" dirty="0" smtClean="0"/>
              <a:t> структур (глубокие).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ru-RU" dirty="0" smtClean="0"/>
              <a:t>При ожогах I степени поражается только эпидермис, имеется экссудативное воспаление. </a:t>
            </a:r>
          </a:p>
          <a:p>
            <a:r>
              <a:rPr lang="ru-RU" dirty="0" smtClean="0"/>
              <a:t>Гиперемия кожи</a:t>
            </a:r>
            <a:r>
              <a:rPr lang="en-US" dirty="0" smtClean="0"/>
              <a:t>,</a:t>
            </a:r>
            <a:r>
              <a:rPr lang="ru-RU" dirty="0" smtClean="0"/>
              <a:t> отек кожи с образованием пузырей с жидкостью, близкой по своему составу к плазме. </a:t>
            </a:r>
          </a:p>
          <a:p>
            <a:r>
              <a:rPr lang="ru-RU" dirty="0" err="1" smtClean="0"/>
              <a:t>Эпителизация</a:t>
            </a:r>
            <a:r>
              <a:rPr lang="ru-RU" dirty="0" smtClean="0"/>
              <a:t> при таких поражениях происходит за счет части сохранившихся нижних слоев эпидермиса и придатков кожи в течение 10 дней после травмы.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r>
              <a:rPr lang="ru-RU" dirty="0" smtClean="0"/>
              <a:t>При ожогах II степени в зону повреждения мозаично включается сетчатый слой дермы, но сохраняются неповрежденными многие волосяные фолликулы, сальные и потовые железы - дериваты кожи, за счет которых происходит </a:t>
            </a:r>
            <a:r>
              <a:rPr lang="ru-RU" dirty="0" err="1" smtClean="0"/>
              <a:t>эпителизация</a:t>
            </a:r>
            <a:r>
              <a:rPr lang="ru-RU" dirty="0" smtClean="0"/>
              <a:t> ожоговых ран.</a:t>
            </a:r>
          </a:p>
          <a:p>
            <a:endParaRPr lang="ru-RU" dirty="0" smtClean="0"/>
          </a:p>
          <a:p>
            <a:r>
              <a:rPr lang="ru-RU" dirty="0" smtClean="0"/>
              <a:t>Отек распространяется на всю дерму и на подкожно-жировую клетчатку, что усугубляет нарушения </a:t>
            </a:r>
            <a:r>
              <a:rPr lang="ru-RU" dirty="0" err="1" smtClean="0"/>
              <a:t>микроциркуляции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Эпителизация</a:t>
            </a:r>
            <a:r>
              <a:rPr lang="ru-RU" dirty="0" smtClean="0"/>
              <a:t> ожоговых ран II степени обычно наблюдается через 18-21 дней после травмы.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Ожоги</a:t>
            </a:r>
            <a:r>
              <a:rPr lang="ru-RU" dirty="0" smtClean="0"/>
              <a:t> - это комплексная травма вследствие </a:t>
            </a:r>
            <a:r>
              <a:rPr lang="ru-RU" i="1" u="sng" dirty="0" smtClean="0"/>
              <a:t>высокотемпературного</a:t>
            </a:r>
            <a:r>
              <a:rPr lang="ru-RU" dirty="0" smtClean="0"/>
              <a:t>, химического, электрического или радиационного воздействия на тело, которое разрушает и/или повреждает кожу и подлежащие ткани.</a:t>
            </a:r>
          </a:p>
          <a:p>
            <a:pPr>
              <a:buNone/>
            </a:pPr>
            <a:r>
              <a:rPr lang="ru-RU" b="1" dirty="0" smtClean="0"/>
              <a:t>Этиология:</a:t>
            </a:r>
          </a:p>
          <a:p>
            <a:r>
              <a:rPr lang="ru-RU" dirty="0" smtClean="0"/>
              <a:t>Термические (</a:t>
            </a:r>
            <a:r>
              <a:rPr lang="ru-RU" i="1" u="sng" dirty="0" smtClean="0"/>
              <a:t>пламенем</a:t>
            </a:r>
            <a:r>
              <a:rPr lang="ru-RU" dirty="0" smtClean="0"/>
              <a:t>, кипятком, контактные). </a:t>
            </a:r>
          </a:p>
          <a:p>
            <a:r>
              <a:rPr lang="ru-RU" dirty="0" smtClean="0"/>
              <a:t>Электрические.</a:t>
            </a:r>
          </a:p>
          <a:p>
            <a:r>
              <a:rPr lang="ru-RU" dirty="0" smtClean="0"/>
              <a:t> Химические. </a:t>
            </a:r>
          </a:p>
          <a:p>
            <a:r>
              <a:rPr lang="ru-RU" dirty="0" smtClean="0"/>
              <a:t>Лучевые. </a:t>
            </a:r>
          </a:p>
          <a:p>
            <a:r>
              <a:rPr lang="ru-RU" dirty="0" smtClean="0"/>
              <a:t>Смешанные.</a:t>
            </a:r>
          </a:p>
        </p:txBody>
      </p:sp>
      <p:pic>
        <p:nvPicPr>
          <p:cNvPr id="4" name="Рисунок 3" descr="ПЛАМ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474840"/>
            <a:ext cx="3971933" cy="2383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r>
              <a:rPr lang="ru-RU" dirty="0" smtClean="0"/>
              <a:t>При ожогах III степени поражение кожи происходит на всю глубину (</a:t>
            </a:r>
            <a:r>
              <a:rPr lang="ru-RU" dirty="0" err="1" smtClean="0"/>
              <a:t>подкожножировая</a:t>
            </a:r>
            <a:r>
              <a:rPr lang="ru-RU" dirty="0" smtClean="0"/>
              <a:t> клетчатка, мышцы, фасции и кости).</a:t>
            </a:r>
          </a:p>
          <a:p>
            <a:endParaRPr lang="ru-RU" dirty="0" smtClean="0"/>
          </a:p>
          <a:p>
            <a:r>
              <a:rPr lang="ru-RU" dirty="0" smtClean="0"/>
              <a:t> Только небольшие глубокие ожоги заживают за счет контракции раны и краевой </a:t>
            </a:r>
            <a:r>
              <a:rPr lang="ru-RU" dirty="0" err="1" smtClean="0"/>
              <a:t>эпителизации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Во всех остальных случаях самостоятельное заживление не возможно, и возникает необходимость в проведении различных видов кожной пластики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Клинические признаки глубины ожогового поражения: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/>
          <a:lstStyle/>
          <a:p>
            <a:r>
              <a:rPr lang="ru-RU" b="1" u="sng" dirty="0" smtClean="0"/>
              <a:t>I </a:t>
            </a:r>
            <a:r>
              <a:rPr lang="ru-RU" b="1" dirty="0" err="1" smtClean="0"/>
              <a:t>cтепень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Гиперемия кожи</a:t>
            </a:r>
          </a:p>
          <a:p>
            <a:r>
              <a:rPr lang="ru-RU" dirty="0" smtClean="0"/>
              <a:t>Пастозность или </a:t>
            </a:r>
            <a:r>
              <a:rPr lang="ru-RU" dirty="0" err="1" smtClean="0"/>
              <a:t>нерезко</a:t>
            </a:r>
            <a:r>
              <a:rPr lang="ru-RU" dirty="0" smtClean="0"/>
              <a:t> выраженный отек кожи.</a:t>
            </a:r>
          </a:p>
          <a:p>
            <a:r>
              <a:rPr lang="ru-RU" dirty="0" smtClean="0"/>
              <a:t>Может быть отслоение эпидермиса с образованием тонкостенных пузырей, наполненных прозрачной, слегка желтоватой жидкостью. </a:t>
            </a:r>
          </a:p>
          <a:p>
            <a:r>
              <a:rPr lang="ru-RU" dirty="0" smtClean="0"/>
              <a:t>Болевая чувствительность сохранена или несколько повышена. </a:t>
            </a:r>
          </a:p>
          <a:p>
            <a:r>
              <a:rPr lang="ru-RU" dirty="0" smtClean="0"/>
              <a:t>Дном ожогового пузыря является розовая, влажная, блестящая ткань.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Клинические признаки глубины ожогового поражения: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rmAutofit/>
          </a:bodyPr>
          <a:lstStyle/>
          <a:p>
            <a:r>
              <a:rPr lang="ru-RU" b="1" dirty="0" smtClean="0"/>
              <a:t>II </a:t>
            </a:r>
            <a:r>
              <a:rPr lang="ru-RU" b="1" dirty="0" err="1" smtClean="0"/>
              <a:t>cтепень</a:t>
            </a:r>
            <a:r>
              <a:rPr lang="ru-RU" b="1" dirty="0" smtClean="0"/>
              <a:t> </a:t>
            </a:r>
          </a:p>
          <a:p>
            <a:r>
              <a:rPr lang="ru-RU" dirty="0" smtClean="0"/>
              <a:t>Толстостенные пузыри или десквамация эпидермиса</a:t>
            </a:r>
          </a:p>
          <a:p>
            <a:r>
              <a:rPr lang="ru-RU" dirty="0" smtClean="0"/>
              <a:t>Дерма </a:t>
            </a:r>
            <a:r>
              <a:rPr lang="ru-RU" dirty="0" err="1" smtClean="0"/>
              <a:t>яркорозового</a:t>
            </a:r>
            <a:r>
              <a:rPr lang="ru-RU" dirty="0" smtClean="0"/>
              <a:t> цвета, влажная, отек кожи и подлежащих тканей</a:t>
            </a:r>
          </a:p>
          <a:p>
            <a:r>
              <a:rPr lang="ru-RU" dirty="0" smtClean="0"/>
              <a:t>Сосудистая реакция и болевая чувствительность сохранены либо незначительно снижены. </a:t>
            </a:r>
          </a:p>
          <a:p>
            <a:r>
              <a:rPr lang="ru-RU" dirty="0" smtClean="0"/>
              <a:t>При ожогах агентами с высокой температурой может образоваться тонкий светло-желтый или коричневый струп, через который не просвечивают сосуды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Клинические признаки глубины ожогового поражения: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rmAutofit/>
          </a:bodyPr>
          <a:lstStyle/>
          <a:p>
            <a:r>
              <a:rPr lang="ru-RU" b="1" dirty="0" smtClean="0"/>
              <a:t>III </a:t>
            </a:r>
            <a:r>
              <a:rPr lang="ru-RU" b="1" dirty="0" err="1" smtClean="0"/>
              <a:t>cтепень</a:t>
            </a:r>
            <a:r>
              <a:rPr lang="ru-RU" b="1" dirty="0" smtClean="0"/>
              <a:t> :</a:t>
            </a:r>
          </a:p>
          <a:p>
            <a:r>
              <a:rPr lang="ru-RU" dirty="0" smtClean="0"/>
              <a:t>Некротические ткани в виде толстого струпа, через который могут просвечивать </a:t>
            </a:r>
            <a:r>
              <a:rPr lang="ru-RU" dirty="0" err="1" smtClean="0"/>
              <a:t>тромбированные</a:t>
            </a:r>
            <a:r>
              <a:rPr lang="ru-RU" dirty="0" smtClean="0"/>
              <a:t> подкожные вены, что является достоверным признаком глубоких поражений.</a:t>
            </a:r>
          </a:p>
          <a:p>
            <a:r>
              <a:rPr lang="ru-RU" dirty="0" smtClean="0"/>
              <a:t>Отмечается геморрагическое содержимое оставшихся ожоговых пузырей, дно раны тусклое, белесоватого цвета, с мраморным оттенком, иногда с мелкоточечными кровоизлияниями. </a:t>
            </a:r>
          </a:p>
          <a:p>
            <a:r>
              <a:rPr lang="ru-RU" dirty="0" smtClean="0"/>
              <a:t>Сосудистая реакция и болевая чувствительность отсутствуют, при выполнении волосковой пробы волоски легко удаляются.</a:t>
            </a:r>
          </a:p>
          <a:p>
            <a:r>
              <a:rPr lang="ru-RU" b="1" i="1" dirty="0" smtClean="0"/>
              <a:t>При ожогах пламенем возможно обугливание кожи с ее разрывами</a:t>
            </a:r>
            <a:r>
              <a:rPr lang="ru-RU" dirty="0" smtClean="0"/>
              <a:t>, определяются погибшие мышцы и сухожилия с отсутствием их функции. </a:t>
            </a:r>
          </a:p>
          <a:p>
            <a:r>
              <a:rPr lang="ru-RU" dirty="0" smtClean="0"/>
              <a:t>По мере очищения ран от некротических тканей отмечается рост грануляционной ткани.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Классификация по площади ожогового поражения кожи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Площадь ожогового поражения выражается в процентах общей поверхности тела или см2 . Значение имеет именно относительная (по отношению к общей поверхности кожи, принятой за 100%) величина зоны повреждения. </a:t>
            </a:r>
          </a:p>
          <a:p>
            <a:r>
              <a:rPr lang="ru-RU" dirty="0" smtClean="0"/>
              <a:t>Согласно проведенным расчетам общая площадь поверхности тела взрослого человека в среднем составляет 17000-20000 см 2 </a:t>
            </a:r>
            <a:r>
              <a:rPr lang="ru-RU" b="1" dirty="0" smtClean="0"/>
              <a:t>, а площадь ладони человека – 170-200 см 2 , т.е. 1% поверхности тела. </a:t>
            </a:r>
            <a:endParaRPr lang="ru-RU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Ожоговая болезнь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пострадавших при общей площади ожогов более 15-20% поверхности тела и/или глубоких ожогах более 10% поверхности тела </a:t>
            </a:r>
            <a:r>
              <a:rPr lang="ru-RU" b="1" dirty="0" smtClean="0"/>
              <a:t>развивается ожоговая болезнь</a:t>
            </a:r>
            <a:r>
              <a:rPr lang="ru-RU" dirty="0" smtClean="0"/>
              <a:t> - сложный комплекс взаимосвязанных патофизиологических реакций и системных клинических проявлений в ответ на ожоговое поражение кожи и подлежащих тканей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Классификация ожоговой болезни по периодам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Ожоговый шок </a:t>
            </a:r>
            <a:r>
              <a:rPr lang="ru-RU" dirty="0" smtClean="0"/>
              <a:t>- патологический процесс, который развивается при обширных термических повреждениях кожи и глубже лежащих тканей вследствие нарушения кровообращения на фоне </a:t>
            </a:r>
            <a:r>
              <a:rPr lang="ru-RU" dirty="0" err="1" smtClean="0"/>
              <a:t>гиповолемии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Проявляется </a:t>
            </a:r>
            <a:r>
              <a:rPr lang="ru-RU" dirty="0" err="1" smtClean="0"/>
              <a:t>гиперлактатемией</a:t>
            </a:r>
            <a:r>
              <a:rPr lang="ru-RU" dirty="0" smtClean="0"/>
              <a:t>, метаболическим ацидозом и нарушением органных функций.</a:t>
            </a:r>
          </a:p>
          <a:p>
            <a:r>
              <a:rPr lang="ru-RU" dirty="0" smtClean="0"/>
              <a:t> Продолжительность - до 3 суток.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Классификация ожоговой болезни по периодам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/>
              <a:t>Острая ожоговая токсемия </a:t>
            </a:r>
            <a:r>
              <a:rPr lang="ru-RU" dirty="0" smtClean="0"/>
              <a:t>- клинический синдром, связанный с действием циркулирующих в крови токсических веществ различного происхождения. </a:t>
            </a:r>
          </a:p>
          <a:p>
            <a:r>
              <a:rPr lang="ru-RU" dirty="0" smtClean="0"/>
              <a:t>Продолжительность - 3-10 суток</a:t>
            </a:r>
          </a:p>
          <a:p>
            <a:pPr algn="ctr">
              <a:buNone/>
            </a:pPr>
            <a:r>
              <a:rPr lang="ru-RU" i="1" dirty="0" smtClean="0"/>
              <a:t>интоксикация, связанная с отравлением организма ядовитыми продуктами распада, поступающими в кровь из обожженных мертвых тканей, и продуктами жизнедеятельности быстро развивающейся на ожоговой ране инфекции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Классификация ожоговой болезни по периодам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Септикотоксемия</a:t>
            </a:r>
            <a:r>
              <a:rPr lang="ru-RU" dirty="0" smtClean="0"/>
              <a:t> - клинический синдром, связанный с развитием инфекции и метаболических изменений на фоне длительного существования ожоговых ран. </a:t>
            </a:r>
          </a:p>
          <a:p>
            <a:r>
              <a:rPr lang="ru-RU" dirty="0" smtClean="0"/>
              <a:t>Продолжительность - с 5-11 суток до полного заживления ран.</a:t>
            </a:r>
          </a:p>
          <a:p>
            <a:pPr algn="ctr">
              <a:buNone/>
            </a:pPr>
            <a:r>
              <a:rPr lang="ru-RU" i="1" dirty="0" smtClean="0"/>
              <a:t>сочетание ожоговой токсемии, приобретающей </a:t>
            </a:r>
            <a:r>
              <a:rPr lang="ru-RU" i="1" dirty="0" err="1" smtClean="0"/>
              <a:t>подострое</a:t>
            </a:r>
            <a:r>
              <a:rPr lang="ru-RU" i="1" dirty="0" smtClean="0"/>
              <a:t> течение, с гнойно-резорбтивной лихорадкой, которые вызывают и протекают на фоне </a:t>
            </a:r>
            <a:r>
              <a:rPr lang="ru-RU" i="1" dirty="0" err="1" smtClean="0"/>
              <a:t>нейро-дистрофических</a:t>
            </a:r>
            <a:r>
              <a:rPr lang="ru-RU" i="1" dirty="0" smtClean="0"/>
              <a:t> расстройств</a:t>
            </a:r>
            <a:endParaRPr lang="ru-RU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Классификация ожоговой болезни по периодам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Реконвалесценция </a:t>
            </a:r>
            <a:r>
              <a:rPr lang="ru-RU" dirty="0" smtClean="0"/>
              <a:t>– начинается с момента полного восстановления кожного покрова и продолжается до восстановления морфофункционального состояния различных органов и систем, поврежденных в другие периоды ожоговой болезни. </a:t>
            </a:r>
          </a:p>
          <a:p>
            <a:endParaRPr lang="ru-RU" dirty="0" smtClean="0"/>
          </a:p>
          <a:p>
            <a:r>
              <a:rPr lang="ru-RU" dirty="0" smtClean="0"/>
              <a:t>Продолжительность - нескольких недель, месяцев или даже лет.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Термические ожоги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Связаны с воздействием высоких температур. Возникают наиболее часто. </a:t>
            </a:r>
          </a:p>
          <a:p>
            <a:r>
              <a:rPr lang="ru-RU" dirty="0" smtClean="0"/>
              <a:t>Чаще всего встречают ожоги горячими жидкостями и паром. </a:t>
            </a:r>
            <a:r>
              <a:rPr lang="ru-RU" b="1" i="1" dirty="0" smtClean="0"/>
              <a:t>Далее – ожоги пламенем.</a:t>
            </a:r>
          </a:p>
          <a:p>
            <a:endParaRPr lang="ru-RU" b="1" i="1" dirty="0" smtClean="0"/>
          </a:p>
          <a:p>
            <a:pPr algn="ctr">
              <a:buNone/>
            </a:pPr>
            <a:r>
              <a:rPr lang="ru-RU" dirty="0" smtClean="0"/>
              <a:t>Их вызывают открытый огонь (горючие материалы, одежда, костры, пожары), взрывы воспламеняющихся жидкостей и зажигательных смесей</a:t>
            </a:r>
            <a:r>
              <a:rPr lang="ru-RU" b="1" i="1" dirty="0" smtClean="0"/>
              <a:t> 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ожоговой болезни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/>
          <a:lstStyle/>
          <a:p>
            <a:r>
              <a:rPr lang="ru-RU" b="1" dirty="0" smtClean="0"/>
              <a:t>Ожоговый шок </a:t>
            </a:r>
            <a:r>
              <a:rPr lang="ru-RU" dirty="0" smtClean="0"/>
              <a:t>является первым и наиболее важным для судьбы больного периодом ожоговой болезни. </a:t>
            </a:r>
          </a:p>
          <a:p>
            <a:r>
              <a:rPr lang="ru-RU" dirty="0" smtClean="0"/>
              <a:t>Именно в этот период на любом этапе медицинской эвакуации все усилия врачей должны быть направлены на принятие безотлагательных мер по предупреждению развития и углубления ожогового шока.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Порядок первичных манипуляций при ожоговом шоке:</a:t>
            </a:r>
          </a:p>
          <a:p>
            <a:r>
              <a:rPr lang="ru-RU" b="1" i="1" dirty="0" smtClean="0"/>
              <a:t>Неотложные мероприятия:  </a:t>
            </a:r>
          </a:p>
          <a:p>
            <a:r>
              <a:rPr lang="ru-RU" dirty="0" smtClean="0"/>
              <a:t>Провести обезболивание, </a:t>
            </a:r>
            <a:r>
              <a:rPr lang="ru-RU" dirty="0" err="1" smtClean="0"/>
              <a:t>седацию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Обеспечить проходимость верхних дыхательных путей. При острой дыхательной недостаточности - ИВЛ. </a:t>
            </a:r>
          </a:p>
          <a:p>
            <a:r>
              <a:rPr lang="ru-RU" dirty="0" smtClean="0"/>
              <a:t>Обеспечить адекватный венозный доступ и начать </a:t>
            </a:r>
            <a:r>
              <a:rPr lang="ru-RU" dirty="0" err="1" smtClean="0"/>
              <a:t>инфузионную</a:t>
            </a:r>
            <a:r>
              <a:rPr lang="ru-RU" dirty="0" smtClean="0"/>
              <a:t> терапию в соответствии с протоколом </a:t>
            </a:r>
            <a:r>
              <a:rPr lang="ru-RU" dirty="0" err="1" smtClean="0"/>
              <a:t>инфузионно-трансфузионной</a:t>
            </a:r>
            <a:r>
              <a:rPr lang="ru-RU" dirty="0" smtClean="0"/>
              <a:t> терапии ожогового шока. </a:t>
            </a:r>
            <a:endParaRPr lang="ru-RU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Основными задачами противошоковых мероприятий являются: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Поддержание систолического АД - более 100 </a:t>
            </a:r>
            <a:r>
              <a:rPr lang="ru-RU" dirty="0" err="1" smtClean="0"/>
              <a:t>мм.рт.ст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Снижение ЧСС - менее 120 в мин.</a:t>
            </a:r>
          </a:p>
          <a:p>
            <a:r>
              <a:rPr lang="ru-RU" dirty="0" smtClean="0"/>
              <a:t>Восстановление диуреза - не менее 50 мл/ч.</a:t>
            </a:r>
          </a:p>
          <a:p>
            <a:r>
              <a:rPr lang="ru-RU" dirty="0" smtClean="0"/>
              <a:t>Снижение гематокрита до 45%.</a:t>
            </a:r>
          </a:p>
          <a:p>
            <a:r>
              <a:rPr lang="ru-RU" dirty="0" smtClean="0"/>
              <a:t>Коррекция </a:t>
            </a:r>
            <a:r>
              <a:rPr lang="ru-RU" dirty="0" err="1" smtClean="0"/>
              <a:t>натриемии</a:t>
            </a:r>
            <a:r>
              <a:rPr lang="ru-RU" dirty="0" smtClean="0"/>
              <a:t> - в пределах 135 - 150 </a:t>
            </a:r>
            <a:r>
              <a:rPr lang="ru-RU" dirty="0" err="1" smtClean="0"/>
              <a:t>ммоль</a:t>
            </a:r>
            <a:r>
              <a:rPr lang="ru-RU" dirty="0" smtClean="0"/>
              <a:t>/л.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принципы лечения обожженных в периоды токсемии и </a:t>
            </a:r>
            <a:r>
              <a:rPr lang="ru-RU" dirty="0" err="1" smtClean="0"/>
              <a:t>септикотоксемии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4581128"/>
          </a:xfrm>
        </p:spPr>
        <p:txBody>
          <a:bodyPr/>
          <a:lstStyle/>
          <a:p>
            <a:r>
              <a:rPr lang="ru-RU" dirty="0" smtClean="0"/>
              <a:t>Профилактика и компенсация белково-энергетических потерь. </a:t>
            </a:r>
          </a:p>
          <a:p>
            <a:r>
              <a:rPr lang="ru-RU" dirty="0" smtClean="0"/>
              <a:t>Профилактика и лечение анемии.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Дезинтоксикационная</a:t>
            </a:r>
            <a:r>
              <a:rPr lang="ru-RU" dirty="0" smtClean="0"/>
              <a:t> терапия.</a:t>
            </a:r>
          </a:p>
          <a:p>
            <a:r>
              <a:rPr lang="ru-RU" dirty="0" smtClean="0"/>
              <a:t>Нормализация водно-электролитного баланса. </a:t>
            </a:r>
          </a:p>
          <a:p>
            <a:r>
              <a:rPr lang="ru-RU" dirty="0" smtClean="0"/>
              <a:t>Антибактериальная терапия. </a:t>
            </a:r>
          </a:p>
          <a:p>
            <a:r>
              <a:rPr lang="ru-RU" dirty="0" smtClean="0"/>
              <a:t>Иммунотерапия. </a:t>
            </a:r>
          </a:p>
          <a:p>
            <a:r>
              <a:rPr lang="ru-RU" dirty="0" err="1" smtClean="0"/>
              <a:t>Органопротекция</a:t>
            </a:r>
            <a:r>
              <a:rPr lang="ru-RU" dirty="0" smtClean="0"/>
              <a:t> и симптоматическая терапия.</a:t>
            </a:r>
          </a:p>
          <a:p>
            <a:r>
              <a:rPr lang="ru-RU" dirty="0" smtClean="0"/>
              <a:t>Местное лечение ожоговых ран. 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Местное консервативное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Местное консервативное лечение обожженных заключается в комплексном применении различных перевязочных средств, </a:t>
            </a:r>
            <a:r>
              <a:rPr lang="ru-RU" b="1" i="1" dirty="0" err="1" smtClean="0"/>
              <a:t>антимикробных</a:t>
            </a:r>
            <a:r>
              <a:rPr lang="ru-RU" b="1" i="1" dirty="0" smtClean="0"/>
              <a:t> и других лекарственных препаратов, а также физических методов воздействия с целью создания условий для заживления ожоговых ран и восстановления целостности кожных покровов. </a:t>
            </a:r>
            <a:endParaRPr lang="ru-RU" b="1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Р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2543944" cy="1907958"/>
          </a:xfrm>
        </p:spPr>
      </p:pic>
      <p:pic>
        <p:nvPicPr>
          <p:cNvPr id="5" name="Рисунок 4" descr="КСЕНОДЕР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2654" y="0"/>
            <a:ext cx="3551346" cy="2536676"/>
          </a:xfrm>
          <a:prstGeom prst="rect">
            <a:avLst/>
          </a:prstGeom>
        </p:spPr>
      </p:pic>
      <p:pic>
        <p:nvPicPr>
          <p:cNvPr id="6" name="Рисунок 5" descr="БЕТАД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564904"/>
            <a:ext cx="2438400" cy="2695575"/>
          </a:xfrm>
          <a:prstGeom prst="rect">
            <a:avLst/>
          </a:prstGeom>
        </p:spPr>
      </p:pic>
      <p:pic>
        <p:nvPicPr>
          <p:cNvPr id="8" name="Рисунок 7" descr="ЛОМАТЬЛ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532534"/>
            <a:ext cx="4762500" cy="4325466"/>
          </a:xfrm>
          <a:prstGeom prst="rect">
            <a:avLst/>
          </a:prstGeom>
        </p:spPr>
      </p:pic>
      <p:pic>
        <p:nvPicPr>
          <p:cNvPr id="7" name="Рисунок 6" descr="ЛОМАТЮЛ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4293096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ТЕХНОЛОГИИ МЕСТНОГО КОНСЕРВАТИВНОГО ЛЕЧЕНИЯ ПОСТРАДАВШИХ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Применяется открытый или повязочный методы местного лечения. </a:t>
            </a:r>
          </a:p>
          <a:p>
            <a:r>
              <a:rPr lang="ru-RU" dirty="0" smtClean="0"/>
              <a:t>Закрытый метод – основной метод лечения.</a:t>
            </a:r>
          </a:p>
          <a:p>
            <a:r>
              <a:rPr lang="ru-RU" dirty="0" smtClean="0"/>
              <a:t> Применение антибактериальных, стимулирующих и других лекарственных препаратов наиболее эффективно в составе раневых повязок.</a:t>
            </a:r>
          </a:p>
          <a:p>
            <a:r>
              <a:rPr lang="ru-RU" dirty="0" smtClean="0"/>
              <a:t> Под повязками создаются оптимальные условия для местного пролонгированного действия лекарственных препаратов</a:t>
            </a:r>
            <a:endParaRPr lang="ru-RU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r>
              <a:rPr lang="ru-RU" b="1" dirty="0" smtClean="0"/>
              <a:t>Открытый метод</a:t>
            </a:r>
            <a:r>
              <a:rPr lang="ru-RU" dirty="0" smtClean="0"/>
              <a:t> можно применять при ожогах на участках, где повязки затрудняют уход и физиологические отправления, в основном - на лице и в области промежности.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На практике открытый и повязочный методы местного лечения ран могут быть реализованы соответственно сухим или влажным способом. </a:t>
            </a:r>
            <a:endParaRPr lang="ru-RU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/>
          <a:lstStyle/>
          <a:p>
            <a:r>
              <a:rPr lang="ru-RU" dirty="0" smtClean="0"/>
              <a:t>Использование марлевых повязок с раствором </a:t>
            </a:r>
            <a:r>
              <a:rPr lang="ru-RU" dirty="0" err="1" smtClean="0"/>
              <a:t>йодофоров</a:t>
            </a:r>
            <a:r>
              <a:rPr lang="ru-RU" dirty="0" smtClean="0"/>
              <a:t> (</a:t>
            </a:r>
            <a:r>
              <a:rPr lang="ru-RU" dirty="0" err="1" smtClean="0"/>
              <a:t>йодопирон</a:t>
            </a:r>
            <a:r>
              <a:rPr lang="ru-RU" dirty="0" smtClean="0"/>
              <a:t>, </a:t>
            </a:r>
            <a:r>
              <a:rPr lang="ru-RU" dirty="0" err="1" smtClean="0"/>
              <a:t>бетадин</a:t>
            </a:r>
            <a:r>
              <a:rPr lang="ru-RU" dirty="0" smtClean="0"/>
              <a:t>), мазями на </a:t>
            </a:r>
            <a:r>
              <a:rPr lang="ru-RU" dirty="0" err="1" smtClean="0"/>
              <a:t>водорастворимой</a:t>
            </a:r>
            <a:r>
              <a:rPr lang="ru-RU" dirty="0" smtClean="0"/>
              <a:t> основе (</a:t>
            </a:r>
            <a:r>
              <a:rPr lang="ru-RU" dirty="0" err="1" smtClean="0"/>
              <a:t>Левомеколь</a:t>
            </a:r>
            <a:r>
              <a:rPr lang="ru-RU" dirty="0" smtClean="0"/>
              <a:t>, </a:t>
            </a:r>
            <a:r>
              <a:rPr lang="ru-RU" dirty="0" err="1" smtClean="0"/>
              <a:t>Диоксидиновая</a:t>
            </a:r>
            <a:r>
              <a:rPr lang="ru-RU" dirty="0" smtClean="0"/>
              <a:t> и др.) в комплексе с дополнительными физическими методами высушивания струпа позволяют вести рану сухим способом, который </a:t>
            </a:r>
            <a:r>
              <a:rPr lang="ru-RU" b="1" dirty="0" smtClean="0"/>
              <a:t>показан в 1 стадию раневого процесса (некротическая и  дегенеративно-воспалительная фазы).</a:t>
            </a:r>
          </a:p>
          <a:p>
            <a:r>
              <a:rPr lang="ru-RU" dirty="0" smtClean="0"/>
              <a:t>И</a:t>
            </a:r>
            <a:r>
              <a:rPr lang="ru-RU" b="1" dirty="0" smtClean="0"/>
              <a:t> </a:t>
            </a:r>
            <a:r>
              <a:rPr lang="ru-RU" dirty="0" smtClean="0"/>
              <a:t>как правило, </a:t>
            </a:r>
            <a:r>
              <a:rPr lang="ru-RU" dirty="0" err="1" smtClean="0"/>
              <a:t>тяжелообожженным</a:t>
            </a:r>
            <a:r>
              <a:rPr lang="ru-RU" dirty="0" smtClean="0"/>
              <a:t>, при лечении обширных ожогов II-III степени и наличии раневой инфекции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Использование </a:t>
            </a:r>
            <a:r>
              <a:rPr lang="ru-RU" dirty="0" err="1" smtClean="0"/>
              <a:t>атравматичных</a:t>
            </a:r>
            <a:r>
              <a:rPr lang="ru-RU" dirty="0" smtClean="0"/>
              <a:t>, </a:t>
            </a:r>
            <a:r>
              <a:rPr lang="ru-RU" dirty="0" err="1" smtClean="0"/>
              <a:t>гидрогелевых</a:t>
            </a:r>
            <a:r>
              <a:rPr lang="ru-RU" dirty="0" smtClean="0"/>
              <a:t>, гидроколлоидных, губчатых и пленочных повязок, а также серебросодержащих кремов, </a:t>
            </a:r>
            <a:r>
              <a:rPr lang="ru-RU" u="sng" dirty="0" smtClean="0"/>
              <a:t>создающих влажную раневую среду</a:t>
            </a:r>
            <a:r>
              <a:rPr lang="ru-RU" dirty="0" smtClean="0"/>
              <a:t>, </a:t>
            </a:r>
            <a:r>
              <a:rPr lang="ru-RU" b="1" dirty="0" smtClean="0"/>
              <a:t>позволяет вести рану влажным способом, который более предпочтителен при отсутствии инфекции во 2-3 стадии раневого процесса </a:t>
            </a:r>
            <a:r>
              <a:rPr lang="ru-RU" dirty="0" smtClean="0"/>
              <a:t>(</a:t>
            </a:r>
            <a:r>
              <a:rPr lang="ru-RU" u="sng" dirty="0" smtClean="0"/>
              <a:t>воспалительно-регенеративная и регенеративная фазы) </a:t>
            </a:r>
            <a:r>
              <a:rPr lang="ru-RU" dirty="0" smtClean="0"/>
              <a:t>для лечения ограниченных поверхностных и пограничных ожогов I-II степени, а также - «мозаичных» поражений II-III степени.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Патогенез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Интенсивность нагревания тканей (</a:t>
            </a:r>
            <a:r>
              <a:rPr lang="ru-RU" u="sng" dirty="0" smtClean="0"/>
              <a:t>глубина поражения</a:t>
            </a:r>
            <a:r>
              <a:rPr lang="ru-RU" dirty="0" smtClean="0"/>
              <a:t>) зависят от:</a:t>
            </a:r>
          </a:p>
          <a:p>
            <a:r>
              <a:rPr lang="ru-RU" dirty="0" smtClean="0"/>
              <a:t>Температуры термического агента</a:t>
            </a:r>
          </a:p>
          <a:p>
            <a:endParaRPr lang="ru-RU" dirty="0" smtClean="0"/>
          </a:p>
          <a:p>
            <a:r>
              <a:rPr lang="ru-RU" dirty="0" smtClean="0"/>
              <a:t>Длительности воздействия</a:t>
            </a:r>
          </a:p>
          <a:p>
            <a:endParaRPr lang="ru-RU" dirty="0" smtClean="0"/>
          </a:p>
          <a:p>
            <a:r>
              <a:rPr lang="ru-RU" dirty="0" smtClean="0"/>
              <a:t>Исходного состояния пациента (возраст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соп.забол</a:t>
            </a:r>
            <a:r>
              <a:rPr lang="ru-RU" dirty="0" smtClean="0"/>
              <a:t>.)</a:t>
            </a:r>
          </a:p>
          <a:p>
            <a:endParaRPr lang="ru-RU" dirty="0" smtClean="0"/>
          </a:p>
          <a:p>
            <a:r>
              <a:rPr lang="ru-RU" dirty="0" smtClean="0"/>
              <a:t>Теплозащитных свойств одежды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2565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При появлении </a:t>
            </a:r>
            <a:r>
              <a:rPr lang="ru-RU" b="1" dirty="0" err="1" smtClean="0"/>
              <a:t>эпителизации</a:t>
            </a:r>
            <a:r>
              <a:rPr lang="ru-RU" b="1" dirty="0" smtClean="0"/>
              <a:t>, т.е. при переходе в 3 стадию раневого процесса, рационально продолжение лечения сухим способом для поддержания новообразованного эпидермиса (например, с применением </a:t>
            </a:r>
            <a:r>
              <a:rPr lang="ru-RU" b="1" dirty="0" err="1" smtClean="0"/>
              <a:t>атравматичных</a:t>
            </a:r>
            <a:r>
              <a:rPr lang="ru-RU" b="1" dirty="0" smtClean="0"/>
              <a:t> повязок).</a:t>
            </a:r>
          </a:p>
        </p:txBody>
      </p:sp>
      <p:pic>
        <p:nvPicPr>
          <p:cNvPr id="4" name="Рисунок 3" descr="ЛОМАТЮ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645024"/>
            <a:ext cx="3024336" cy="3024336"/>
          </a:xfrm>
          <a:prstGeom prst="rect">
            <a:avLst/>
          </a:prstGeom>
        </p:spPr>
      </p:pic>
      <p:pic>
        <p:nvPicPr>
          <p:cNvPr id="5" name="Рисунок 4" descr="ВАСКОПРАН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3600" y="3573016"/>
            <a:ext cx="3284984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При глубоких ожогах главная роль отводится не использованию перевязочных средств, а </a:t>
            </a:r>
            <a:r>
              <a:rPr lang="ru-RU" b="1" u="sng" dirty="0" smtClean="0"/>
              <a:t>активной хирургической тактике, </a:t>
            </a:r>
            <a:r>
              <a:rPr lang="ru-RU" b="1" dirty="0" smtClean="0"/>
              <a:t>направленной на удаление некроза и пластическое закрытие ран. При отсутствии возможности одномоментного выполнения ранней операции на всей площади ожога при обширных поражениях проводится местная консервативная терапия. 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Методы хирургического лечения пострадавших с ожогами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rmAutofit/>
          </a:bodyPr>
          <a:lstStyle/>
          <a:p>
            <a:r>
              <a:rPr lang="ru-RU" b="1" dirty="0" smtClean="0"/>
              <a:t>Хирургическая обработка ожоговой раны: </a:t>
            </a:r>
            <a:r>
              <a:rPr lang="ru-RU" dirty="0" smtClean="0"/>
              <a:t>иссечение ожоговых пузырей, отслоенного эпидермиса, поверхностных </a:t>
            </a:r>
            <a:r>
              <a:rPr lang="ru-RU" dirty="0" err="1" smtClean="0"/>
              <a:t>некротизированных</a:t>
            </a:r>
            <a:r>
              <a:rPr lang="ru-RU" dirty="0" smtClean="0"/>
              <a:t> тканей с помощью механической обработки</a:t>
            </a:r>
          </a:p>
          <a:p>
            <a:pPr>
              <a:buNone/>
            </a:pPr>
            <a:r>
              <a:rPr lang="ru-RU" dirty="0" smtClean="0"/>
              <a:t>Цель - очищение и </a:t>
            </a:r>
            <a:r>
              <a:rPr lang="ru-RU" dirty="0" err="1" smtClean="0"/>
              <a:t>деконтаминация</a:t>
            </a:r>
            <a:r>
              <a:rPr lang="ru-RU" dirty="0" smtClean="0"/>
              <a:t> раны. Обязательным условием проведения хирургической обработки является адекватное обезболивание.</a:t>
            </a:r>
          </a:p>
          <a:p>
            <a:pPr>
              <a:buNone/>
            </a:pPr>
            <a:r>
              <a:rPr lang="ru-RU" b="1" i="1" dirty="0" smtClean="0"/>
              <a:t>Подразделяется на: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Первичную хирургическую обработку.– первая по счету обработка ожоговой </a:t>
            </a:r>
            <a:r>
              <a:rPr lang="ru-RU" dirty="0" err="1" smtClean="0"/>
              <a:t>раны.Выполняется</a:t>
            </a:r>
            <a:r>
              <a:rPr lang="ru-RU" dirty="0" smtClean="0"/>
              <a:t> в кратчайшие от поступления в стационар сроки, при необходимости – на фоне противошоковой терапии. </a:t>
            </a:r>
          </a:p>
          <a:p>
            <a:pPr>
              <a:buNone/>
            </a:pPr>
            <a:r>
              <a:rPr lang="ru-RU" dirty="0" smtClean="0"/>
              <a:t>Этапную хирургическую обработку ожоговой раны – последующие хирургические обработки ожоговой раны.</a:t>
            </a:r>
            <a:endParaRPr lang="ru-RU" b="1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err="1" smtClean="0"/>
              <a:t>Некротомия</a:t>
            </a:r>
            <a:r>
              <a:rPr lang="ru-RU" dirty="0" smtClean="0"/>
              <a:t> – рассечение ожогового струпа и глубжележащих тканей до визуально жизнеспособных при глубоких циркулярных ожогах конечностей и шеи, при других глубоких поражениях, когда высок риск </a:t>
            </a:r>
            <a:r>
              <a:rPr lang="ru-RU" dirty="0" err="1" smtClean="0"/>
              <a:t>сдавления</a:t>
            </a:r>
            <a:r>
              <a:rPr lang="ru-RU" dirty="0" smtClean="0"/>
              <a:t> и ишемии формирующимися </a:t>
            </a:r>
            <a:r>
              <a:rPr lang="ru-RU" dirty="0" err="1" smtClean="0"/>
              <a:t>некротизированными</a:t>
            </a:r>
            <a:r>
              <a:rPr lang="ru-RU" dirty="0" smtClean="0"/>
              <a:t> тканями, а также при циркулярных ожогах грудной клетки, ограничивающих ее экскурсию.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Цель – декомпрессия, восстановление кровоснабжения тканей, дыхательной экскурсии грудной клетки, диагностика глубины поражения. 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Хирургическая </a:t>
            </a:r>
            <a:r>
              <a:rPr lang="ru-RU" b="1" dirty="0" err="1" smtClean="0"/>
              <a:t>некрэктомия</a:t>
            </a:r>
            <a:r>
              <a:rPr lang="ru-RU" b="1" dirty="0" smtClean="0"/>
              <a:t> </a:t>
            </a:r>
            <a:r>
              <a:rPr lang="ru-RU" dirty="0" smtClean="0"/>
              <a:t>- иссечение некротических тканей с использованием хирургических инструментов и оборудования.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Цель – удаление в возможно более ранние сроки нежизнеспособных тканей как подготовка к пластическому закрытию раневого дефекта при глубоких ожогах или создание условий для </a:t>
            </a:r>
            <a:r>
              <a:rPr lang="ru-RU" dirty="0" err="1" smtClean="0"/>
              <a:t>эпителизации</a:t>
            </a:r>
            <a:r>
              <a:rPr lang="ru-RU" dirty="0" smtClean="0"/>
              <a:t> при «пограничных» поражениях.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Ампутация или </a:t>
            </a:r>
            <a:r>
              <a:rPr lang="ru-RU" b="1" dirty="0" err="1" smtClean="0"/>
              <a:t>дезартикуляция</a:t>
            </a:r>
            <a:r>
              <a:rPr lang="ru-RU" b="1" dirty="0" smtClean="0"/>
              <a:t> пораженной конечности или ее сегмента </a:t>
            </a:r>
            <a:r>
              <a:rPr lang="ru-RU" dirty="0" smtClean="0"/>
              <a:t>- частный вид хирургической </a:t>
            </a:r>
            <a:r>
              <a:rPr lang="ru-RU" dirty="0" err="1" smtClean="0"/>
              <a:t>некрэктомии</a:t>
            </a:r>
            <a:r>
              <a:rPr lang="ru-RU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Пластическое закрытие раневого дефекта</a:t>
            </a:r>
            <a:r>
              <a:rPr lang="ru-RU" dirty="0" smtClean="0"/>
              <a:t> – хирургическое восстановление анатомической целостности поврежденных кожных покровов и глубжележащих тканей в зонах глубокого ожогового поражения.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Хирургическое восстановление целостности кожного покрова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1. Свободная кожная пластика.</a:t>
            </a:r>
          </a:p>
          <a:p>
            <a:pPr marL="514350" indent="-514350">
              <a:buNone/>
            </a:pPr>
            <a:r>
              <a:rPr lang="ru-RU" dirty="0" smtClean="0"/>
              <a:t>А) </a:t>
            </a:r>
            <a:r>
              <a:rPr lang="ru-RU" dirty="0" err="1" smtClean="0"/>
              <a:t>Аутодермотрансплантатом</a:t>
            </a:r>
            <a:r>
              <a:rPr lang="ru-RU" dirty="0" smtClean="0"/>
              <a:t>, включающим только кожу : </a:t>
            </a:r>
          </a:p>
          <a:p>
            <a:pPr marL="514350" indent="-514350">
              <a:buNone/>
            </a:pPr>
            <a:r>
              <a:rPr lang="ru-RU" dirty="0" smtClean="0"/>
              <a:t>-Расщепленным </a:t>
            </a:r>
          </a:p>
          <a:p>
            <a:pPr marL="514350" indent="-514350">
              <a:buNone/>
            </a:pPr>
            <a:r>
              <a:rPr lang="ru-RU" dirty="0" smtClean="0"/>
              <a:t>-Полнослойным. </a:t>
            </a:r>
          </a:p>
          <a:p>
            <a:pPr marL="514350" indent="-514350">
              <a:buFontTx/>
              <a:buChar char="-"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В) Сложносоставным </a:t>
            </a:r>
            <a:r>
              <a:rPr lang="ru-RU" dirty="0" err="1" smtClean="0"/>
              <a:t>аутотрансплантатом</a:t>
            </a:r>
            <a:r>
              <a:rPr lang="ru-RU" dirty="0" smtClean="0"/>
              <a:t> на </a:t>
            </a:r>
            <a:r>
              <a:rPr lang="ru-RU" dirty="0" err="1" smtClean="0"/>
              <a:t>микрососудистых</a:t>
            </a:r>
            <a:r>
              <a:rPr lang="ru-RU" dirty="0" smtClean="0"/>
              <a:t> анастомозах:</a:t>
            </a:r>
          </a:p>
          <a:p>
            <a:pPr marL="514350" indent="-514350">
              <a:buNone/>
            </a:pPr>
            <a:r>
              <a:rPr lang="ru-RU" dirty="0" smtClean="0"/>
              <a:t>-кожно-жировым;</a:t>
            </a:r>
          </a:p>
          <a:p>
            <a:pPr marL="514350" indent="-514350">
              <a:buNone/>
            </a:pPr>
            <a:r>
              <a:rPr lang="ru-RU" dirty="0" smtClean="0"/>
              <a:t>-</a:t>
            </a:r>
            <a:r>
              <a:rPr lang="ru-RU" dirty="0" err="1" smtClean="0"/>
              <a:t>кожно-фасциальным</a:t>
            </a:r>
            <a:r>
              <a:rPr lang="ru-RU" dirty="0" smtClean="0"/>
              <a:t> </a:t>
            </a:r>
          </a:p>
          <a:p>
            <a:pPr marL="514350" indent="-514350">
              <a:buNone/>
            </a:pPr>
            <a:r>
              <a:rPr lang="ru-RU" dirty="0" smtClean="0"/>
              <a:t>-кожно-мышечным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 Несвободная кожная пластика.</a:t>
            </a:r>
          </a:p>
          <a:p>
            <a:pPr>
              <a:buNone/>
            </a:pPr>
            <a:r>
              <a:rPr lang="ru-RU" dirty="0" smtClean="0"/>
              <a:t>А) Местными тканями с дополнительными разрезами или без них, в том числе методом дозированного тканевого растяжения. </a:t>
            </a:r>
          </a:p>
          <a:p>
            <a:pPr>
              <a:buNone/>
            </a:pPr>
            <a:r>
              <a:rPr lang="ru-RU" dirty="0" smtClean="0"/>
              <a:t>Б) Перемещенным лоскутом на постоянной или временной питающей ножке:</a:t>
            </a:r>
          </a:p>
          <a:p>
            <a:pPr>
              <a:buNone/>
            </a:pPr>
            <a:r>
              <a:rPr lang="ru-RU" dirty="0" smtClean="0"/>
              <a:t> - кожно-жировым</a:t>
            </a:r>
          </a:p>
          <a:p>
            <a:pPr>
              <a:buNone/>
            </a:pPr>
            <a:r>
              <a:rPr lang="ru-RU" dirty="0" smtClean="0"/>
              <a:t> - </a:t>
            </a:r>
            <a:r>
              <a:rPr lang="ru-RU" dirty="0" err="1" smtClean="0"/>
              <a:t>кожно-фасциальным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кожно-мышечным, в том числе с костным фрагментом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ru-RU" b="1" dirty="0" smtClean="0"/>
              <a:t>Кожная пластика может выполняться:</a:t>
            </a:r>
          </a:p>
          <a:p>
            <a:endParaRPr lang="ru-RU" b="1" dirty="0" smtClean="0"/>
          </a:p>
          <a:p>
            <a:r>
              <a:rPr lang="ru-RU" dirty="0" smtClean="0"/>
              <a:t> </a:t>
            </a:r>
            <a:r>
              <a:rPr lang="ru-RU" u="sng" dirty="0" smtClean="0"/>
              <a:t>Сразу после хирургической подготовки ожоговой раны </a:t>
            </a:r>
            <a:r>
              <a:rPr lang="ru-RU" dirty="0" smtClean="0"/>
              <a:t>(одновременная кожная пластика) </a:t>
            </a:r>
          </a:p>
          <a:p>
            <a:endParaRPr lang="ru-RU" dirty="0" smtClean="0"/>
          </a:p>
          <a:p>
            <a:r>
              <a:rPr lang="ru-RU" u="sng" dirty="0" smtClean="0"/>
              <a:t>Либо отсрочено </a:t>
            </a:r>
            <a:r>
              <a:rPr lang="ru-RU" dirty="0" smtClean="0"/>
              <a:t>(отсроченная кожная пластика) при неуверенности в радикальности хирургической подготовки, дефиците донорских ресурсов, тяжести состояния пациента не позволяющих расширять объём оперативного вмешательства. 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Кожная пластика на гранулирующую рану выполняется по её готовности как воспринимающего ложа для кожного трансплантата (</a:t>
            </a:r>
            <a:r>
              <a:rPr lang="ru-RU" b="1" i="1" u="sng" dirty="0" smtClean="0"/>
              <a:t>яркие, мелкозернистые грануляции, со скудным раневым отделяемым и оптимальными сроками подготовки</a:t>
            </a:r>
            <a:r>
              <a:rPr lang="ru-RU" b="1" i="1" dirty="0" smtClean="0"/>
              <a:t>)</a:t>
            </a:r>
            <a:endParaRPr lang="ru-RU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Патогенез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6888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i="1" u="sng" dirty="0" smtClean="0"/>
              <a:t>Отличительной особенностью ожоговых ран</a:t>
            </a:r>
            <a:r>
              <a:rPr lang="ru-RU" sz="2800" u="sng" dirty="0" smtClean="0"/>
              <a:t> </a:t>
            </a:r>
            <a:r>
              <a:rPr lang="ru-RU" sz="2800" dirty="0" smtClean="0"/>
              <a:t>по сравнению с другими травматическими повреждениями такой же глубины является более длительное их заживление</a:t>
            </a:r>
            <a:r>
              <a:rPr lang="ru-RU" sz="2800" u="sng" dirty="0" smtClean="0"/>
              <a:t>, связанное с тем, что регенерация кожных дефектов происходит не от здоровой кожи, а от участков частично поврежденной ткани.</a:t>
            </a:r>
            <a:endParaRPr lang="ru-RU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Основным методом восстановления анатомической целостности кожного покрова при глубоких ожогах является </a:t>
            </a:r>
            <a:r>
              <a:rPr lang="ru-RU" dirty="0" err="1" smtClean="0"/>
              <a:t>аутодермопластика</a:t>
            </a:r>
            <a:r>
              <a:rPr lang="ru-RU" dirty="0" smtClean="0"/>
              <a:t> (АДП) расщепленными </a:t>
            </a:r>
            <a:r>
              <a:rPr lang="ru-RU" dirty="0" err="1" smtClean="0"/>
              <a:t>аутодермотрансплантатами</a:t>
            </a:r>
            <a:r>
              <a:rPr lang="ru-RU" dirty="0" smtClean="0"/>
              <a:t> с использованием </a:t>
            </a:r>
            <a:r>
              <a:rPr lang="ru-RU" dirty="0" err="1" smtClean="0"/>
              <a:t>дерматома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Оптимальная толщина расщепленного </a:t>
            </a:r>
            <a:r>
              <a:rPr lang="ru-RU" dirty="0" err="1" smtClean="0"/>
              <a:t>аутодермотрансплантата</a:t>
            </a:r>
            <a:r>
              <a:rPr lang="ru-RU" dirty="0" smtClean="0"/>
              <a:t> - 0,2-0,4 мм. 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РМАТОМ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ПЛАСТИ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4512501" cy="3384376"/>
          </a:xfrm>
          <a:prstGeom prst="rect">
            <a:avLst/>
          </a:prstGeom>
        </p:spPr>
      </p:pic>
      <p:pic>
        <p:nvPicPr>
          <p:cNvPr id="5" name="Рисунок 4" descr="ПЛАСТИ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996952"/>
            <a:ext cx="5148064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Патогенез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/>
          <a:lstStyle/>
          <a:p>
            <a:r>
              <a:rPr lang="ru-RU" b="1" dirty="0" smtClean="0"/>
              <a:t>Сразу после ожогового повреждения ожоговая рана условно делится на три зоны: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1. </a:t>
            </a:r>
            <a:r>
              <a:rPr lang="ru-RU" dirty="0" smtClean="0"/>
              <a:t>Внутренняя зона (</a:t>
            </a:r>
            <a:r>
              <a:rPr lang="ru-RU" dirty="0" err="1" smtClean="0"/>
              <a:t>зона</a:t>
            </a:r>
            <a:r>
              <a:rPr lang="ru-RU" dirty="0" smtClean="0"/>
              <a:t> некроза)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2. </a:t>
            </a:r>
            <a:r>
              <a:rPr lang="ru-RU" dirty="0" smtClean="0"/>
              <a:t>Зона стаза ( </a:t>
            </a:r>
            <a:r>
              <a:rPr lang="ru-RU" dirty="0" err="1" smtClean="0"/>
              <a:t>парараневая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3. </a:t>
            </a:r>
            <a:r>
              <a:rPr lang="ru-RU" dirty="0" smtClean="0"/>
              <a:t>Внешняя зона ( </a:t>
            </a:r>
            <a:r>
              <a:rPr lang="ru-RU" dirty="0" err="1" smtClean="0"/>
              <a:t>зона</a:t>
            </a:r>
            <a:r>
              <a:rPr lang="ru-RU" dirty="0" smtClean="0"/>
              <a:t> гиперемии)</a:t>
            </a:r>
            <a:endParaRPr lang="ru-RU" b="1" dirty="0"/>
          </a:p>
        </p:txBody>
      </p:sp>
      <p:pic>
        <p:nvPicPr>
          <p:cNvPr id="4" name="Рисунок 3" descr="МИШ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17" y="2924944"/>
            <a:ext cx="3962383" cy="237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Патогенез. Внутренняя зона.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Характеризующаяся необратимыми изменениями - эта область повреждения, где высокая температура уничтожила все клетки и кровеносные сосуды.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Омертвевшие в результате ожога ткани получили название ожогового струпа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Патогенез. Зона стаза.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Примыкающая и окружающая некроз область</a:t>
            </a:r>
            <a:r>
              <a:rPr lang="en-US" b="1" dirty="0" smtClean="0"/>
              <a:t>,</a:t>
            </a:r>
            <a:r>
              <a:rPr lang="ru-RU" b="1" dirty="0" smtClean="0"/>
              <a:t> в которой </a:t>
            </a:r>
            <a:r>
              <a:rPr lang="ru-RU" b="1" dirty="0" err="1" smtClean="0"/>
              <a:t>микроциркуляция</a:t>
            </a:r>
            <a:r>
              <a:rPr lang="ru-RU" b="1" dirty="0" smtClean="0"/>
              <a:t> замедленна. </a:t>
            </a:r>
          </a:p>
          <a:p>
            <a:r>
              <a:rPr lang="ru-RU" dirty="0" smtClean="0"/>
              <a:t>В основном сосуды открыты, но сосудистые стенки также подверглись повреждению, и они пропускают жидкость, с чем связана потеря плазмы при ожогах. </a:t>
            </a:r>
          </a:p>
          <a:p>
            <a:r>
              <a:rPr lang="ru-RU" dirty="0" smtClean="0"/>
              <a:t>В течение первых 24-28 часов после ожоговой травмы поток крови замедляется из-за склеивания тромбоцитов и эритроцитов на сосудистой стенке. </a:t>
            </a:r>
          </a:p>
          <a:p>
            <a:r>
              <a:rPr lang="ru-RU" dirty="0" smtClean="0"/>
              <a:t>В конце концов, в сосудах прекращается ток крови, что приводит к тромбозу и ишемии, а затем к гибели тканей.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Патогенез. Зона Гиперемии.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/>
          <a:lstStyle/>
          <a:p>
            <a:r>
              <a:rPr lang="ru-RU" b="1" dirty="0" smtClean="0"/>
              <a:t>Внешняя, имеющая минимальные, обратимые повреждения зона.</a:t>
            </a:r>
          </a:p>
          <a:p>
            <a:r>
              <a:rPr lang="ru-RU" dirty="0" smtClean="0"/>
              <a:t>Клетки и сосуды имеют незначительные обратимые повреждения и только некоторые </a:t>
            </a:r>
            <a:r>
              <a:rPr lang="ru-RU" dirty="0" err="1" smtClean="0"/>
              <a:t>эпидермальные</a:t>
            </a:r>
            <a:r>
              <a:rPr lang="ru-RU" dirty="0" smtClean="0"/>
              <a:t> клетки погибают. </a:t>
            </a:r>
          </a:p>
          <a:p>
            <a:r>
              <a:rPr lang="ru-RU" dirty="0" err="1" smtClean="0"/>
              <a:t>Микроциркуляция</a:t>
            </a:r>
            <a:r>
              <a:rPr lang="ru-RU" dirty="0" smtClean="0"/>
              <a:t> в этих зонах эффективная, представлена увеличенным кровотоком, как результатом местных рефлексов и действия медиаторов воспаления, образующихся в месте ожога.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7417</TotalTime>
  <Words>2167</Words>
  <Application>Microsoft Office PowerPoint</Application>
  <PresentationFormat>Экран (4:3)</PresentationFormat>
  <Paragraphs>220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Тема Office</vt:lpstr>
      <vt:lpstr>Термические ожоги.</vt:lpstr>
      <vt:lpstr>Определение</vt:lpstr>
      <vt:lpstr>Термические ожоги</vt:lpstr>
      <vt:lpstr>Патогенез</vt:lpstr>
      <vt:lpstr>Патогенез</vt:lpstr>
      <vt:lpstr>Патогенез</vt:lpstr>
      <vt:lpstr>Патогенез. Внутренняя зона.</vt:lpstr>
      <vt:lpstr>Патогенез. Зона стаза.</vt:lpstr>
      <vt:lpstr>Патогенез. Зона Гиперемии.</vt:lpstr>
      <vt:lpstr>Презентация PowerPoint</vt:lpstr>
      <vt:lpstr>Анатомия кожи. </vt:lpstr>
      <vt:lpstr>Анатомия кожи. Эпидермис.</vt:lpstr>
      <vt:lpstr>Эпидермис</vt:lpstr>
      <vt:lpstr>Эпидермис</vt:lpstr>
      <vt:lpstr>Дерма</vt:lpstr>
      <vt:lpstr>Дерма</vt:lpstr>
      <vt:lpstr>Классификация</vt:lpstr>
      <vt:lpstr>Презентация PowerPoint</vt:lpstr>
      <vt:lpstr>Презентация PowerPoint</vt:lpstr>
      <vt:lpstr>Презентация PowerPoint</vt:lpstr>
      <vt:lpstr>Клинические признаки глубины ожогового поражения:</vt:lpstr>
      <vt:lpstr>Клинические признаки глубины ожогового поражения:</vt:lpstr>
      <vt:lpstr>Клинические признаки глубины ожогового поражения:</vt:lpstr>
      <vt:lpstr>Классификация по площади ожогового поражения кожи</vt:lpstr>
      <vt:lpstr>Ожоговая болезнь</vt:lpstr>
      <vt:lpstr>Классификация ожоговой болезни по периодам</vt:lpstr>
      <vt:lpstr>Классификация ожоговой болезни по периодам</vt:lpstr>
      <vt:lpstr>Классификация ожоговой болезни по периодам</vt:lpstr>
      <vt:lpstr>Классификация ожоговой болезни по периодам</vt:lpstr>
      <vt:lpstr>Лечение ожоговой болезни</vt:lpstr>
      <vt:lpstr>Презентация PowerPoint</vt:lpstr>
      <vt:lpstr>Основными задачами противошоковых мероприятий являются:</vt:lpstr>
      <vt:lpstr>Основные принципы лечения обожженных в периоды токсемии и септикотоксемии: </vt:lpstr>
      <vt:lpstr>Местное консервативное лечение</vt:lpstr>
      <vt:lpstr>Презентация PowerPoint</vt:lpstr>
      <vt:lpstr>ТЕХНОЛОГИИ МЕСТНОГО КОНСЕРВАТИВНОГО ЛЕЧЕНИЯ ПОСТРАДАВШИХ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хирургического лечения пострадавших с ожогами</vt:lpstr>
      <vt:lpstr>Презентация PowerPoint</vt:lpstr>
      <vt:lpstr>Презентация PowerPoint</vt:lpstr>
      <vt:lpstr>Презентация PowerPoint</vt:lpstr>
      <vt:lpstr>Хирургическое восстановление целостности кожного покрова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Термические ожоги</dc:title>
  <dc:creator>Альбина</dc:creator>
  <cp:lastModifiedBy>erbyagina.nastya@mail.ru</cp:lastModifiedBy>
  <cp:revision>247</cp:revision>
  <dcterms:created xsi:type="dcterms:W3CDTF">2020-10-01T12:03:04Z</dcterms:created>
  <dcterms:modified xsi:type="dcterms:W3CDTF">2021-02-25T09:48:39Z</dcterms:modified>
</cp:coreProperties>
</file>