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</p:sldMasterIdLst>
  <p:notesMasterIdLst>
    <p:notesMasterId r:id="rId69"/>
  </p:notesMasterIdLst>
  <p:handoutMasterIdLst>
    <p:handoutMasterId r:id="rId70"/>
  </p:handoutMasterIdLst>
  <p:sldIdLst>
    <p:sldId id="318" r:id="rId2"/>
    <p:sldId id="319" r:id="rId3"/>
    <p:sldId id="344" r:id="rId4"/>
    <p:sldId id="290" r:id="rId5"/>
    <p:sldId id="343" r:id="rId6"/>
    <p:sldId id="291" r:id="rId7"/>
    <p:sldId id="345" r:id="rId8"/>
    <p:sldId id="346" r:id="rId9"/>
    <p:sldId id="321" r:id="rId10"/>
    <p:sldId id="326" r:id="rId11"/>
    <p:sldId id="327" r:id="rId12"/>
    <p:sldId id="347" r:id="rId13"/>
    <p:sldId id="329" r:id="rId14"/>
    <p:sldId id="330" r:id="rId15"/>
    <p:sldId id="331" r:id="rId16"/>
    <p:sldId id="332" r:id="rId17"/>
    <p:sldId id="333" r:id="rId18"/>
    <p:sldId id="334" r:id="rId19"/>
    <p:sldId id="336" r:id="rId20"/>
    <p:sldId id="348" r:id="rId21"/>
    <p:sldId id="349" r:id="rId22"/>
    <p:sldId id="350" r:id="rId23"/>
    <p:sldId id="351" r:id="rId24"/>
    <p:sldId id="352" r:id="rId25"/>
    <p:sldId id="353" r:id="rId26"/>
    <p:sldId id="354" r:id="rId27"/>
    <p:sldId id="355" r:id="rId28"/>
    <p:sldId id="356" r:id="rId29"/>
    <p:sldId id="357" r:id="rId30"/>
    <p:sldId id="358" r:id="rId31"/>
    <p:sldId id="359" r:id="rId32"/>
    <p:sldId id="360" r:id="rId33"/>
    <p:sldId id="361" r:id="rId34"/>
    <p:sldId id="362" r:id="rId35"/>
    <p:sldId id="383" r:id="rId36"/>
    <p:sldId id="363" r:id="rId37"/>
    <p:sldId id="364" r:id="rId38"/>
    <p:sldId id="365" r:id="rId39"/>
    <p:sldId id="366" r:id="rId40"/>
    <p:sldId id="368" r:id="rId41"/>
    <p:sldId id="369" r:id="rId42"/>
    <p:sldId id="370" r:id="rId43"/>
    <p:sldId id="371" r:id="rId44"/>
    <p:sldId id="372" r:id="rId45"/>
    <p:sldId id="373" r:id="rId46"/>
    <p:sldId id="374" r:id="rId47"/>
    <p:sldId id="375" r:id="rId48"/>
    <p:sldId id="391" r:id="rId49"/>
    <p:sldId id="392" r:id="rId50"/>
    <p:sldId id="393" r:id="rId51"/>
    <p:sldId id="394" r:id="rId52"/>
    <p:sldId id="395" r:id="rId53"/>
    <p:sldId id="376" r:id="rId54"/>
    <p:sldId id="397" r:id="rId55"/>
    <p:sldId id="396" r:id="rId56"/>
    <p:sldId id="399" r:id="rId57"/>
    <p:sldId id="377" r:id="rId58"/>
    <p:sldId id="400" r:id="rId59"/>
    <p:sldId id="403" r:id="rId60"/>
    <p:sldId id="378" r:id="rId61"/>
    <p:sldId id="379" r:id="rId62"/>
    <p:sldId id="380" r:id="rId63"/>
    <p:sldId id="404" r:id="rId64"/>
    <p:sldId id="381" r:id="rId65"/>
    <p:sldId id="398" r:id="rId66"/>
    <p:sldId id="382" r:id="rId67"/>
    <p:sldId id="317" r:id="rId68"/>
  </p:sldIdLst>
  <p:sldSz cx="9144000" cy="6858000" type="screen4x3"/>
  <p:notesSz cx="9144000" cy="6858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CDE5DE"/>
    <a:srgbClr val="F2D78A"/>
    <a:srgbClr val="E3D1AD"/>
    <a:srgbClr val="FFBBD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73F1E4-973C-474A-9607-0890C3F7D5E2}" v="407" dt="2019-12-11T00:31:28.150"/>
    <p1510:client id="{685B80CC-9A7F-4BE1-AD58-57DD8F187CC0}" v="218" dt="2019-11-25T03:13:09.093"/>
    <p1510:client id="{8CFF1AA2-A05C-4592-9982-C07EA78D724B}" v="16" dt="2019-11-25T03:37:15.968"/>
    <p1510:client id="{CD15D98D-A3FE-4D38-B66E-1A7F62E238B7}" v="3" dt="2019-12-01T22:46:16.694"/>
    <p1510:client id="{CEC4F793-2332-4C27-802D-A7927D8646F2}" v="678" dt="2019-12-01T21:57:36.246"/>
    <p1510:client id="{D641DC28-188A-422B-83D3-2011EA8A1AF1}" v="9" dt="2019-11-25T03:48:43.881"/>
    <p1510:client id="{DE125800-9FD2-4A4D-8BEC-DE9B3862CA83}" v="88" dt="2019-11-25T03:33:16.034"/>
    <p1510:client id="{EE8218C1-39FD-485E-8315-98CCC18DC88D}" v="1078" dt="2019-12-11T16:52:26.7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9" autoAdjust="0"/>
    <p:restoredTop sz="99113" autoAdjust="0"/>
  </p:normalViewPr>
  <p:slideViewPr>
    <p:cSldViewPr>
      <p:cViewPr varScale="1">
        <p:scale>
          <a:sx n="105" d="100"/>
          <a:sy n="105" d="100"/>
        </p:scale>
        <p:origin x="-102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7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>
            <a:extLst>
              <a:ext uri="{FF2B5EF4-FFF2-40B4-BE49-F238E27FC236}">
                <a16:creationId xmlns:a16="http://schemas.microsoft.com/office/drawing/2014/main" xmlns="" id="{8226A1CE-BF3A-445C-8328-4C1279F6E99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ru-RU"/>
              <a:t>доцент С.Н.Суслина Петр ГУ лекция №13</a:t>
            </a:r>
          </a:p>
        </p:txBody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xmlns="" id="{8DC3FD5D-69BC-40B2-81DD-8F00931865F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853A4BB-8430-44E2-8B65-F56C8CDC8281}" type="datetime1">
              <a:rPr lang="ru-RU"/>
              <a:pPr>
                <a:defRPr/>
              </a:pPr>
              <a:t>17.07.2023</a:t>
            </a:fld>
            <a:endParaRPr lang="ru-RU"/>
          </a:p>
        </p:txBody>
      </p:sp>
      <p:sp>
        <p:nvSpPr>
          <p:cNvPr id="132100" name="Rectangle 4">
            <a:extLst>
              <a:ext uri="{FF2B5EF4-FFF2-40B4-BE49-F238E27FC236}">
                <a16:creationId xmlns:a16="http://schemas.microsoft.com/office/drawing/2014/main" xmlns="" id="{C07AE138-FB70-4D6D-96D7-BBE9B55B2E42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2101" name="Rectangle 5">
            <a:extLst>
              <a:ext uri="{FF2B5EF4-FFF2-40B4-BE49-F238E27FC236}">
                <a16:creationId xmlns:a16="http://schemas.microsoft.com/office/drawing/2014/main" xmlns="" id="{F5E7B1AB-FD8C-4944-BBD7-E383FAF846A0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0FC24D7-0C2F-4967-8C13-6B742F82B51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411461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xmlns="" id="{83A196F2-5F69-47B1-A764-997BE430813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ru-RU"/>
              <a:t>доцент С.Н.Суслина Петр ГУ лекция №13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xmlns="" id="{A3669883-C281-43B3-9FFD-AF1B0274FC6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9487230F-7775-4D9C-A8A9-57E367976681}" type="datetime1">
              <a:rPr lang="ru-RU"/>
              <a:pPr>
                <a:defRPr/>
              </a:pPr>
              <a:t>17.07.2023</a:t>
            </a:fld>
            <a:endParaRPr lang="ru-RU"/>
          </a:p>
        </p:txBody>
      </p:sp>
      <p:sp>
        <p:nvSpPr>
          <p:cNvPr id="19460" name="Rectangle 4">
            <a:extLst>
              <a:ext uri="{FF2B5EF4-FFF2-40B4-BE49-F238E27FC236}">
                <a16:creationId xmlns:a16="http://schemas.microsoft.com/office/drawing/2014/main" xmlns="" id="{41AD7E0E-8B82-482B-A071-0FBC0D1D9D3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xmlns="" id="{E9E33FEB-04EC-4C3B-8010-187FEDF41C9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19462" name="Rectangle 6">
            <a:extLst>
              <a:ext uri="{FF2B5EF4-FFF2-40B4-BE49-F238E27FC236}">
                <a16:creationId xmlns:a16="http://schemas.microsoft.com/office/drawing/2014/main" xmlns="" id="{126E94DC-D1E3-4AE0-8177-E147FC80E0A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463" name="Rectangle 7">
            <a:extLst>
              <a:ext uri="{FF2B5EF4-FFF2-40B4-BE49-F238E27FC236}">
                <a16:creationId xmlns:a16="http://schemas.microsoft.com/office/drawing/2014/main" xmlns="" id="{0401B573-B0A0-437E-9ADD-26573BFA64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E02A9F1-A1E6-410A-B21C-047DE84E824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10713859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199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25196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267034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04562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086702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26688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68414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02716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02608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43730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62069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34782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42066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62706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95202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98469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44129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7/17/2023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414806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8" r:id="rId12"/>
    <p:sldLayoutId id="2147484009" r:id="rId13"/>
    <p:sldLayoutId id="2147484010" r:id="rId14"/>
    <p:sldLayoutId id="2147484011" r:id="rId15"/>
    <p:sldLayoutId id="2147484012" r:id="rId16"/>
    <p:sldLayoutId id="21474840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9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8.jpeg"/><Relationship Id="rId7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9.jpeg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5888"/>
            <a:ext cx="8569202" cy="4681264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11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100" b="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800" cap="none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00" cap="none" dirty="0">
                <a:latin typeface="Times New Roman" pitchFamily="18" charset="0"/>
                <a:cs typeface="Times New Roman" pitchFamily="18" charset="0"/>
              </a:rPr>
            </a:br>
            <a:r>
              <a:rPr lang="en-US" sz="800" cap="none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00" cap="none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cap="none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ФГБОУ ВО </a:t>
            </a:r>
            <a:r>
              <a:rPr lang="ru-RU" sz="2000" cap="none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КрасГМУ</a:t>
            </a:r>
            <a:r>
              <a:rPr lang="ru-RU" sz="2000" cap="none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cap="none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им.проф</a:t>
            </a:r>
            <a:r>
              <a:rPr lang="ru-RU" sz="2000" cap="none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В.Ф. </a:t>
            </a:r>
            <a:r>
              <a:rPr lang="ru-RU" sz="2000" cap="none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Войно-Ясенецкого</a:t>
            </a:r>
            <a:r>
              <a:rPr lang="ru-RU" sz="2000" cap="none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Минздрава России</a:t>
            </a:r>
            <a:br>
              <a:rPr lang="ru-RU" sz="2000" cap="none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cap="none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cap="none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cap="none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Фармацевтический </a:t>
            </a:r>
            <a:r>
              <a:rPr lang="ru-RU" sz="2000" cap="none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колледж</a:t>
            </a:r>
            <a:r>
              <a:rPr lang="ru-RU" sz="2000" cap="none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cap="none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0" cap="none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0" cap="none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ЛЕКАРСТВЕННЫЕ СРЕДСТВА, ВЛИЯЮЩИЕ НА АФФЕРЕНТНУЮ НЕРВНУЮ СИСТЕМУ. МЕСТНО-АНЕСТЕЗИРУЮЩИЕ СРЕДСТВА. ВЯЖУЩИЕ, ОБВОЛАКИВАЮЩИЕ, ПЛЕНКООБРАЗУЮЩИЕ, АДСОРБИРУЮЩИЕ ЛЕКАРСТВЕННЫЕ СРЕДСТВА. РАЗДРАЖАЮЩИЕ СРЕДСТВА</a:t>
            </a:r>
            <a:r>
              <a:rPr lang="ru-RU" sz="3100" b="0" cap="none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0" cap="none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0" cap="none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0" cap="none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cap="none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cap="none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cap="none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видеолекция</a:t>
            </a:r>
            <a:r>
              <a:rPr lang="ru-RU" sz="2000" cap="none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для студентов 1 курса,</a:t>
            </a:r>
            <a:br>
              <a:rPr lang="ru-RU" sz="2000" cap="none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cap="none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обучающихся по специальности 33.02.01 Фармация</a:t>
            </a:r>
            <a:endParaRPr lang="ru-RU" sz="2000" b="0" cap="none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08104" y="5445224"/>
            <a:ext cx="3385073" cy="720629"/>
          </a:xfrm>
        </p:spPr>
        <p:txBody>
          <a:bodyPr>
            <a:normAutofit fontScale="62500" lnSpcReduction="20000"/>
          </a:bodyPr>
          <a:lstStyle/>
          <a:p>
            <a:pPr eaLnBrk="1" hangingPunct="1">
              <a:defRPr/>
            </a:pPr>
            <a:r>
              <a:rPr lang="ru-RU" sz="2600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преподаватель </a:t>
            </a:r>
          </a:p>
          <a:p>
            <a:pPr eaLnBrk="1" hangingPunct="1">
              <a:defRPr/>
            </a:pPr>
            <a:r>
              <a:rPr lang="ru-RU" sz="2600" b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Марина Владимировна Анисимова </a:t>
            </a:r>
          </a:p>
          <a:p>
            <a:pPr eaLnBrk="1" hangingPunct="1">
              <a:defRPr/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196" name="Прямоугольник 3"/>
          <p:cNvSpPr>
            <a:spLocks noChangeArrowheads="1"/>
          </p:cNvSpPr>
          <p:nvPr/>
        </p:nvSpPr>
        <p:spPr bwMode="auto">
          <a:xfrm>
            <a:off x="2286000" y="6165850"/>
            <a:ext cx="457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Красноярск 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04F8FE7-B997-4157-B021-DC3E4C06DCC4}"/>
              </a:ext>
            </a:extLst>
          </p:cNvPr>
          <p:cNvSpPr txBox="1"/>
          <p:nvPr/>
        </p:nvSpPr>
        <p:spPr>
          <a:xfrm>
            <a:off x="107504" y="0"/>
            <a:ext cx="892899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/>
            </a:r>
            <a:br>
              <a:rPr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</a:br>
            <a:endParaRPr lang="en-US" sz="2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903649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Фармакокинетика</a:t>
            </a: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Местные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анестетики –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сложные эфиры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подвергаются в крови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инактивации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ферментом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ложной </a:t>
            </a:r>
            <a:r>
              <a:rPr 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холинэстеразой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наибольшей скоростью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гидролизуется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новокаин. 	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Местные анестетики с амидной связью не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гидролизуются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холинэстеразой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они значительно медленнее инактивируются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организме.  Чем медленнее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инактивация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тем длиннее местное анестезирующее действие.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 20%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лидокаина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выводится почками за сутки, остальное количество подвергается превращениям в печени.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3923431"/>
            <a:ext cx="4248472" cy="2671364"/>
          </a:xfrm>
          <a:prstGeom prst="rect">
            <a:avLst/>
          </a:prstGeom>
        </p:spPr>
      </p:pic>
      <p:pic>
        <p:nvPicPr>
          <p:cNvPr id="8" name="Рисунок 4" descr="Изображение выглядит как лосьон, ед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1B6C8D61-3E50-4909-93B0-53DE58CAA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6978" t="3392" r="2560" b="52264"/>
          <a:stretch/>
        </p:blipFill>
        <p:spPr>
          <a:xfrm>
            <a:off x="5004048" y="3923431"/>
            <a:ext cx="3507299" cy="256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786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04F8FE7-B997-4157-B021-DC3E4C06DCC4}"/>
              </a:ext>
            </a:extLst>
          </p:cNvPr>
          <p:cNvSpPr txBox="1"/>
          <p:nvPr/>
        </p:nvSpPr>
        <p:spPr>
          <a:xfrm>
            <a:off x="107504" y="0"/>
            <a:ext cx="892899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/>
            </a:r>
            <a:br>
              <a:rPr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</a:br>
            <a:endParaRPr lang="en-US" sz="2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503" y="44624"/>
            <a:ext cx="892899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Особенности назначения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анестезии областей с богатым кровоснабжением (лицо, полость рта, язык, глотка, гортань, трахея и т.п.) быстрое всасывание раствора анестетика может привести к интоксикации, угнетению сердечной функции и даже летальному исходу.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уменьшения скорости всасывания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удлинения  анестезирующего эффекта к раствору анестетика часто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добавляют сосудосуживающие средства (</a:t>
            </a:r>
            <a:r>
              <a:rPr 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эпинефрин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фенилэфрин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внутривенном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введении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Снижают ЧСС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оказывают противоаритмическое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действие (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лидокаин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). </a:t>
            </a:r>
          </a:p>
          <a:p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7EE47993-04D9-4F61-A770-4191BF274B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25737" b="22448"/>
          <a:stretch/>
        </p:blipFill>
        <p:spPr>
          <a:xfrm>
            <a:off x="899592" y="4941168"/>
            <a:ext cx="2592288" cy="15494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38" r="11413"/>
          <a:stretch/>
        </p:blipFill>
        <p:spPr>
          <a:xfrm>
            <a:off x="4585069" y="4227516"/>
            <a:ext cx="4104456" cy="215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1017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8311FFF-5C56-4724-947A-C6E18A19554D}"/>
              </a:ext>
            </a:extLst>
          </p:cNvPr>
          <p:cNvSpPr txBox="1"/>
          <p:nvPr/>
        </p:nvSpPr>
        <p:spPr>
          <a:xfrm>
            <a:off x="107505" y="1"/>
            <a:ext cx="5904655" cy="66479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ПОКАЗАНИЯ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Местно-анестезирующие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средства применяют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целью местного обезболивания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парентерально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 местно с целью терминальной, проводниковой, инфильтрационной,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спиномозговой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анестезии:</a:t>
            </a:r>
          </a:p>
          <a:p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Энтерально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внутрь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форме растворов или таблеток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(новокаин, анестезин)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ректально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форме суппозиториев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(анестезин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или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новокаин);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-наружно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форме мазей, паст, присыпок,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аэрозолей, кремов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местно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форме зубных гелей, таблеток для рассасывания при ангине (анестезин,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лидокаин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тримекаин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оксибупрокаин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с.jpg"/>
          <p:cNvPicPr/>
          <p:nvPr/>
        </p:nvPicPr>
        <p:blipFill>
          <a:blip r:embed="rId2" cstate="print"/>
          <a:srcRect l="25763" r="44417"/>
          <a:stretch>
            <a:fillRect/>
          </a:stretch>
        </p:blipFill>
        <p:spPr>
          <a:xfrm>
            <a:off x="7449079" y="3398528"/>
            <a:ext cx="1496050" cy="3249447"/>
          </a:xfrm>
          <a:prstGeom prst="rect">
            <a:avLst/>
          </a:prstGeom>
        </p:spPr>
      </p:pic>
      <p:pic>
        <p:nvPicPr>
          <p:cNvPr id="9" name="Рисунок 8" descr="https://farmlend.ru/upload/add/4535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055" t="16667" r="27372" b="12059"/>
          <a:stretch>
            <a:fillRect/>
          </a:stretch>
        </p:blipFill>
        <p:spPr bwMode="auto">
          <a:xfrm>
            <a:off x="5846738" y="4029106"/>
            <a:ext cx="1276785" cy="2618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38" r="11413"/>
          <a:stretch/>
        </p:blipFill>
        <p:spPr>
          <a:xfrm>
            <a:off x="5897165" y="1091198"/>
            <a:ext cx="3024336" cy="184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537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8311FFF-5C56-4724-947A-C6E18A19554D}"/>
              </a:ext>
            </a:extLst>
          </p:cNvPr>
          <p:cNvSpPr txBox="1"/>
          <p:nvPr/>
        </p:nvSpPr>
        <p:spPr>
          <a:xfrm>
            <a:off x="107505" y="1"/>
            <a:ext cx="8928992" cy="63709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Виды местного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обезболивания</a:t>
            </a:r>
          </a:p>
          <a:p>
            <a:pPr marL="342900" indent="-342900">
              <a:buAutoNum type="arabicParenR"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Поверхностная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или терминальная анестезия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проявляется потерей болевой чувствительности слизистыми оболочками (носа, глаз, носоглотки) при нанесении на них мазей или раствора анестетика.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Используется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отоларингологии,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офтальмологии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урологии,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лечении ожогов, язв и т. п.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Терминальная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анестезия достигается </a:t>
            </a:r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применением препаратов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хорошо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проникающих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толщу слизистой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оболочки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растворов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дикаина,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лидокаина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или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тримекаина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Лидокаин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тримекаин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пиромекаин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2-5% растворы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используются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виде смазываний,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капель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(до 10 мл 5%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раствора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).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463" t="13960" r="26633" b="6656"/>
          <a:stretch/>
        </p:blipFill>
        <p:spPr>
          <a:xfrm>
            <a:off x="6094121" y="1916832"/>
            <a:ext cx="2942376" cy="478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0316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8311FFF-5C56-4724-947A-C6E18A19554D}"/>
              </a:ext>
            </a:extLst>
          </p:cNvPr>
          <p:cNvSpPr txBox="1"/>
          <p:nvPr/>
        </p:nvSpPr>
        <p:spPr>
          <a:xfrm>
            <a:off x="107505" y="1"/>
            <a:ext cx="8928992" cy="63709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Виды местного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обезболивания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Проводниковая или регионарная анестезия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наступает в результате блокады анестетиком крупного нервного ствола.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применяется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стоматологии, хирургии, с терапевтическими целями (при невралгиях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):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-1-2% растворы новокаина,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тримекаин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лидокаина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-0,25-0,5% растворы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бупивакаина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Скорость развития и длительность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проводниковой анестезии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зависят от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применяемого препарата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блокируемых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нервных стволов и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сплетений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чем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крупнее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нервы и сплетения, тем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медленнее развивается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эффект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47" t="24295" r="14903"/>
          <a:stretch/>
        </p:blipFill>
        <p:spPr>
          <a:xfrm>
            <a:off x="5724128" y="1916832"/>
            <a:ext cx="3168353" cy="430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9990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8311FFF-5C56-4724-947A-C6E18A19554D}"/>
              </a:ext>
            </a:extLst>
          </p:cNvPr>
          <p:cNvSpPr txBox="1"/>
          <p:nvPr/>
        </p:nvSpPr>
        <p:spPr>
          <a:xfrm>
            <a:off x="107505" y="1"/>
            <a:ext cx="8928992" cy="56323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Виды местного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обезболивания</a:t>
            </a:r>
          </a:p>
          <a:p>
            <a:pPr algn="ctr"/>
            <a:endParaRPr 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Инфильтрационная анестезия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достигается пропитыванием тканей раствором местного анестетика. Она широко используется в хирургической практике.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Применяют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-0,25-0,5% растворы новокаина или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тримекаина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-0,125-0,5% растворы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лидокаина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-0,125-0,25% растворы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бупивакаина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Длительность новокаиновой анестезии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обычно не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превышает 20-30 минут,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тримекаиновой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лидокаиновой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часа,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бупивакаиновой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более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двух часов.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398" t="20678" r="20993" b="13162"/>
          <a:stretch/>
        </p:blipFill>
        <p:spPr>
          <a:xfrm>
            <a:off x="5796136" y="1988840"/>
            <a:ext cx="3059832" cy="426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0346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8311FFF-5C56-4724-947A-C6E18A19554D}"/>
              </a:ext>
            </a:extLst>
          </p:cNvPr>
          <p:cNvSpPr txBox="1"/>
          <p:nvPr/>
        </p:nvSpPr>
        <p:spPr>
          <a:xfrm>
            <a:off x="35495" y="116632"/>
            <a:ext cx="9004145" cy="37240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стоматологической практике часто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применяют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артикаин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ультракаин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обеспечивающий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быструю и длительную 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анестезию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Комбинированный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препарат </a:t>
            </a:r>
            <a:r>
              <a:rPr 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льтракаин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ДС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это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комбинация  40 мг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артикаина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  0,006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эпинефрина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ампулах по 1 мл №10.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Ультракаин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-форте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содержит большее количество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эпинефрина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0,012 и оказывает более длительное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местно-анестезирующее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действие.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8">
            <a:extLst>
              <a:ext uri="{FF2B5EF4-FFF2-40B4-BE49-F238E27FC236}">
                <a16:creationId xmlns:a16="http://schemas.microsoft.com/office/drawing/2014/main" xmlns="" id="{91073FFE-060E-439D-B397-65849AB9052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3742002"/>
            <a:ext cx="3744416" cy="275837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74" t="7261" r="12157" b="6402"/>
          <a:stretch/>
        </p:blipFill>
        <p:spPr>
          <a:xfrm>
            <a:off x="1331640" y="3742002"/>
            <a:ext cx="3060340" cy="263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8881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8311FFF-5C56-4724-947A-C6E18A19554D}"/>
              </a:ext>
            </a:extLst>
          </p:cNvPr>
          <p:cNvSpPr txBox="1"/>
          <p:nvPr/>
        </p:nvSpPr>
        <p:spPr>
          <a:xfrm>
            <a:off x="107505" y="1"/>
            <a:ext cx="8928992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Виды местного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обезболивания</a:t>
            </a: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Спинномозговая анестезия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осуществляется введением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анастетика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субарахноидальное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пространство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операциях на нижних конечностях и органах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таза: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-2-5% растворы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лидокаина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или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тримекаина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- 0,25-0,5% растворы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бупивакаина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Эпидуральная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анестезия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осуществляется теми же растворами анестетиков, которые вводят в спинномозговой канал без прокалывания твердой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оболочки.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Изображение выглядит как кровать, комната, рубашка, спальня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48E74C39-48E7-428F-AA16-7038019567D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501008"/>
            <a:ext cx="8457913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2137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8311FFF-5C56-4724-947A-C6E18A19554D}"/>
              </a:ext>
            </a:extLst>
          </p:cNvPr>
          <p:cNvSpPr txBox="1"/>
          <p:nvPr/>
        </p:nvSpPr>
        <p:spPr>
          <a:xfrm>
            <a:off x="107505" y="1"/>
            <a:ext cx="8928992" cy="56323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Виды местного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обезболивания</a:t>
            </a:r>
          </a:p>
          <a:p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Внутрикостная анестезия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осуществляется введением раствора анестетика в губчатое вещество кости, а выше места инъекции накладывается жгут. Препарат распределяется в тканях конечности и наступает полная анестезия, длительность которой практически определяется допустимым сроком наложения жгута. Этот метод обезболивания иногда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применяют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ортопедии и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травматологии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Применяют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-0,25-0,5% растворы новокаина или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тримекаина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-0,125-0,5% растворы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лидокаина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-0,125-0,25% растворы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бупивакаина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3" descr="Изображение выглядит как текст, карта, рисун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6B0DADA9-3D29-4D8C-9FB8-17429CE7512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6136" y="3140968"/>
            <a:ext cx="2913177" cy="326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712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8311FFF-5C56-4724-947A-C6E18A19554D}"/>
              </a:ext>
            </a:extLst>
          </p:cNvPr>
          <p:cNvSpPr txBox="1"/>
          <p:nvPr/>
        </p:nvSpPr>
        <p:spPr>
          <a:xfrm>
            <a:off x="107505" y="1"/>
            <a:ext cx="6120679" cy="63709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 местным анестетикам (чаще к новокаину)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развиваются аллергические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реакции: 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кожные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сыпи, зуд, покраснения, отек кожи с последующими явлениями дерматита).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Основными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побочными эффектами являются: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сонливость,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двигательная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заторможенность, головокружение,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тошнота.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интоксикации местными анестетиками возникает 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возбуждение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ЦНС: повышенная рефлекторная возбудимость,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рвота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судороги, кислородное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голодание. </a:t>
            </a:r>
          </a:p>
          <a:p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значительной передозировке может наступить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летальный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исход от паралича дыхательного центра.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8" descr="Изображение выглядит как человек, внутренний, держит, молодо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5FAD0DE3-9FC8-4C30-A792-A563DD38DC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1726"/>
          <a:stretch/>
        </p:blipFill>
        <p:spPr>
          <a:xfrm>
            <a:off x="6228184" y="3356992"/>
            <a:ext cx="2736304" cy="3312368"/>
          </a:xfrm>
          <a:prstGeom prst="rect">
            <a:avLst/>
          </a:prstGeom>
        </p:spPr>
      </p:pic>
      <p:pic>
        <p:nvPicPr>
          <p:cNvPr id="4" name="Рисунок 4" descr="Изображение выглядит как человек, внутренний, женщина, кровать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0737F7F9-9BF0-46E1-8CA6-EDB104F08A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13229"/>
          <a:stretch/>
        </p:blipFill>
        <p:spPr>
          <a:xfrm>
            <a:off x="6084168" y="332656"/>
            <a:ext cx="2929153" cy="260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7277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533400"/>
            <a:ext cx="7992888" cy="620796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План лекции: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1) Классификация средств, влияющих на афферентную нервную систему. 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2) Функции афферентной нервной системы.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3)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Местно-анестезирующие средства.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3)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Вяжущие средства.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4)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Обволакивающие средства.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5)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Пленкообразующие средства.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6)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Адсорбирующие средства.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) Раздражающие средства.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4172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8311FFF-5C56-4724-947A-C6E18A19554D}"/>
              </a:ext>
            </a:extLst>
          </p:cNvPr>
          <p:cNvSpPr txBox="1"/>
          <p:nvPr/>
        </p:nvSpPr>
        <p:spPr>
          <a:xfrm>
            <a:off x="395536" y="0"/>
            <a:ext cx="5328592" cy="59708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Вяжущие  средства </a:t>
            </a:r>
          </a:p>
          <a:p>
            <a:pPr algn="ctr"/>
            <a:endPara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Вяжущие, средства предохраняют слизистые оболочки, кожу, раневые поверхности и находящиеся в них окончания  афферентных нервов от воздействия раздражающих, повреждающих, факторов, препятствуют всасыванию токсических веществ, ядов.</a:t>
            </a:r>
            <a:endParaRPr lang="en-U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Образуют пленку, защищающую афферентные нервные окончания  от повреждающих факторов.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высоких концентрациях -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проявляют дубящий эффект.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кор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7445" y="5157192"/>
            <a:ext cx="2059429" cy="1584176"/>
          </a:xfrm>
          <a:prstGeom prst="rect">
            <a:avLst/>
          </a:prstGeom>
        </p:spPr>
      </p:pic>
      <p:pic>
        <p:nvPicPr>
          <p:cNvPr id="6" name="Рисунок 5" descr="дуб.jpg"/>
          <p:cNvPicPr>
            <a:picLocks noChangeAspect="1"/>
          </p:cNvPicPr>
          <p:nvPr/>
        </p:nvPicPr>
        <p:blipFill>
          <a:blip r:embed="rId3" cstate="print"/>
          <a:srcRect l="18646" t="17450" r="19807" b="17451"/>
          <a:stretch>
            <a:fillRect/>
          </a:stretch>
        </p:blipFill>
        <p:spPr>
          <a:xfrm>
            <a:off x="6621726" y="548680"/>
            <a:ext cx="2156811" cy="2664296"/>
          </a:xfrm>
          <a:prstGeom prst="rect">
            <a:avLst/>
          </a:prstGeom>
        </p:spPr>
      </p:pic>
      <p:pic>
        <p:nvPicPr>
          <p:cNvPr id="8" name="Рисунок 7" descr="чер.jpg"/>
          <p:cNvPicPr>
            <a:picLocks noChangeAspect="1"/>
          </p:cNvPicPr>
          <p:nvPr/>
        </p:nvPicPr>
        <p:blipFill>
          <a:blip r:embed="rId4" cstate="print"/>
          <a:srcRect l="14605" t="8794" r="14605" b="12326"/>
          <a:stretch>
            <a:fillRect/>
          </a:stretch>
        </p:blipFill>
        <p:spPr>
          <a:xfrm>
            <a:off x="6804248" y="3573016"/>
            <a:ext cx="2232248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02041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8311FFF-5C56-4724-947A-C6E18A19554D}"/>
              </a:ext>
            </a:extLst>
          </p:cNvPr>
          <p:cNvSpPr txBox="1"/>
          <p:nvPr/>
        </p:nvSpPr>
        <p:spPr>
          <a:xfrm>
            <a:off x="107504" y="0"/>
            <a:ext cx="5400600" cy="53860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ru-RU" sz="28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Вяжущие  средства </a:t>
            </a:r>
          </a:p>
          <a:p>
            <a:pPr algn="ctr"/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1.Органические вяжущие вещества (растительного происхождения).</a:t>
            </a:r>
          </a:p>
          <a:p>
            <a:pPr algn="ctr"/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лекарственные растения, 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богатые дубильными веществами: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кора дуба, трава зверобоя,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корневища с корнями змеевика,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корневища с корнями кровохлебки, соплодия ольхи, плоды черемухи, черники. 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кор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5301208"/>
            <a:ext cx="1728192" cy="1329378"/>
          </a:xfrm>
          <a:prstGeom prst="rect">
            <a:avLst/>
          </a:prstGeom>
        </p:spPr>
      </p:pic>
      <p:pic>
        <p:nvPicPr>
          <p:cNvPr id="6" name="Рисунок 5" descr="дуб.jpg"/>
          <p:cNvPicPr>
            <a:picLocks noChangeAspect="1"/>
          </p:cNvPicPr>
          <p:nvPr/>
        </p:nvPicPr>
        <p:blipFill>
          <a:blip r:embed="rId3" cstate="print"/>
          <a:srcRect l="18646" t="17450" r="19807" b="17451"/>
          <a:stretch>
            <a:fillRect/>
          </a:stretch>
        </p:blipFill>
        <p:spPr>
          <a:xfrm>
            <a:off x="6804248" y="188640"/>
            <a:ext cx="1872208" cy="3024336"/>
          </a:xfrm>
          <a:prstGeom prst="rect">
            <a:avLst/>
          </a:prstGeom>
        </p:spPr>
      </p:pic>
      <p:pic>
        <p:nvPicPr>
          <p:cNvPr id="8" name="Рисунок 7" descr="чер.jpg"/>
          <p:cNvPicPr>
            <a:picLocks noChangeAspect="1"/>
          </p:cNvPicPr>
          <p:nvPr/>
        </p:nvPicPr>
        <p:blipFill>
          <a:blip r:embed="rId4" cstate="print"/>
          <a:srcRect l="14605" t="8794" r="14605" b="12326"/>
          <a:stretch>
            <a:fillRect/>
          </a:stretch>
        </p:blipFill>
        <p:spPr>
          <a:xfrm>
            <a:off x="6516216" y="3429000"/>
            <a:ext cx="2232248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9950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8311FFF-5C56-4724-947A-C6E18A19554D}"/>
              </a:ext>
            </a:extLst>
          </p:cNvPr>
          <p:cNvSpPr txBox="1"/>
          <p:nvPr/>
        </p:nvSpPr>
        <p:spPr>
          <a:xfrm>
            <a:off x="107504" y="404664"/>
            <a:ext cx="5760640" cy="56323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2.Неорганические вяжущие средства</a:t>
            </a:r>
          </a:p>
          <a:p>
            <a:pPr algn="ctr"/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А) препараты солей некоторых металлов: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серебра нитрат, (Ляпис, Протаргол, Колларгол,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Сиалор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Аргосульфан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меди сульфат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цинка сульфат (паста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Лассара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Нео-анузол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алюминия гидроокись (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Альмагель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 др.)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Б) Препараты висмута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Висмута нитрат основной (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Викалин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Викаир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Висмута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трикалия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дицитрат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(Де-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нол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3" name="Рисунок 2" descr="лора.jpg"/>
          <p:cNvPicPr>
            <a:picLocks noChangeAspect="1"/>
          </p:cNvPicPr>
          <p:nvPr/>
        </p:nvPicPr>
        <p:blipFill>
          <a:blip r:embed="rId2" cstate="print"/>
          <a:srcRect t="9051" b="12200"/>
          <a:stretch>
            <a:fillRect/>
          </a:stretch>
        </p:blipFill>
        <p:spPr>
          <a:xfrm>
            <a:off x="7090345" y="332656"/>
            <a:ext cx="1855842" cy="1944216"/>
          </a:xfrm>
          <a:prstGeom prst="rect">
            <a:avLst/>
          </a:prstGeom>
        </p:spPr>
      </p:pic>
      <p:pic>
        <p:nvPicPr>
          <p:cNvPr id="4" name="Рисунок 3" descr="паст.jpg"/>
          <p:cNvPicPr>
            <a:picLocks noChangeAspect="1"/>
          </p:cNvPicPr>
          <p:nvPr/>
        </p:nvPicPr>
        <p:blipFill>
          <a:blip r:embed="rId3" cstate="print"/>
          <a:srcRect l="19767" t="9051" r="23757" b="5901"/>
          <a:stretch>
            <a:fillRect/>
          </a:stretch>
        </p:blipFill>
        <p:spPr>
          <a:xfrm>
            <a:off x="6003500" y="4359780"/>
            <a:ext cx="936104" cy="1854408"/>
          </a:xfrm>
          <a:prstGeom prst="rect">
            <a:avLst/>
          </a:prstGeom>
        </p:spPr>
      </p:pic>
      <p:pic>
        <p:nvPicPr>
          <p:cNvPr id="5" name="Рисунок 4" descr="цинк.png"/>
          <p:cNvPicPr>
            <a:picLocks noChangeAspect="1"/>
          </p:cNvPicPr>
          <p:nvPr/>
        </p:nvPicPr>
        <p:blipFill>
          <a:blip r:embed="rId4" cstate="print"/>
          <a:srcRect l="29400" r="30701"/>
          <a:stretch>
            <a:fillRect/>
          </a:stretch>
        </p:blipFill>
        <p:spPr>
          <a:xfrm>
            <a:off x="5867176" y="748739"/>
            <a:ext cx="1054076" cy="1813283"/>
          </a:xfrm>
          <a:prstGeom prst="rect">
            <a:avLst/>
          </a:prstGeom>
        </p:spPr>
      </p:pic>
      <p:pic>
        <p:nvPicPr>
          <p:cNvPr id="6" name="Рисунок 5" descr="нол.png"/>
          <p:cNvPicPr>
            <a:picLocks noChangeAspect="1"/>
          </p:cNvPicPr>
          <p:nvPr/>
        </p:nvPicPr>
        <p:blipFill>
          <a:blip r:embed="rId5" cstate="print"/>
          <a:srcRect l="22700" r="21650"/>
          <a:stretch>
            <a:fillRect/>
          </a:stretch>
        </p:blipFill>
        <p:spPr>
          <a:xfrm>
            <a:off x="7308304" y="4007945"/>
            <a:ext cx="1476347" cy="2607377"/>
          </a:xfrm>
          <a:prstGeom prst="rect">
            <a:avLst/>
          </a:prstGeom>
        </p:spPr>
      </p:pic>
      <p:pic>
        <p:nvPicPr>
          <p:cNvPr id="8" name="Рисунок 7" descr="ф.jpg"/>
          <p:cNvPicPr/>
          <p:nvPr/>
        </p:nvPicPr>
        <p:blipFill>
          <a:blip r:embed="rId6" cstate="print"/>
          <a:srcRect t="15439" b="16833"/>
          <a:stretch>
            <a:fillRect/>
          </a:stretch>
        </p:blipFill>
        <p:spPr>
          <a:xfrm>
            <a:off x="5902700" y="2711984"/>
            <a:ext cx="3043487" cy="121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24981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8311FFF-5C56-4724-947A-C6E18A19554D}"/>
              </a:ext>
            </a:extLst>
          </p:cNvPr>
          <p:cNvSpPr txBox="1"/>
          <p:nvPr/>
        </p:nvSpPr>
        <p:spPr>
          <a:xfrm>
            <a:off x="179512" y="476672"/>
            <a:ext cx="4680520" cy="29546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Механизм действия: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коагулируют белки слизистой оболочки в области ран, образуя защитную пленку, изолирующую афферентные нервные окончания от повреждающих факторов. 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фитт.jpg"/>
          <p:cNvPicPr>
            <a:picLocks noChangeAspect="1"/>
          </p:cNvPicPr>
          <p:nvPr/>
        </p:nvPicPr>
        <p:blipFill>
          <a:blip r:embed="rId2" cstate="print"/>
          <a:srcRect l="50165" t="5118"/>
          <a:stretch>
            <a:fillRect/>
          </a:stretch>
        </p:blipFill>
        <p:spPr>
          <a:xfrm>
            <a:off x="6444208" y="836712"/>
            <a:ext cx="2483768" cy="5544616"/>
          </a:xfrm>
          <a:prstGeom prst="rect">
            <a:avLst/>
          </a:prstGeom>
        </p:spPr>
      </p:pic>
      <p:pic>
        <p:nvPicPr>
          <p:cNvPr id="4" name="Рисунок 3" descr="рот.jpg"/>
          <p:cNvPicPr>
            <a:picLocks noChangeAspect="1"/>
          </p:cNvPicPr>
          <p:nvPr/>
        </p:nvPicPr>
        <p:blipFill>
          <a:blip r:embed="rId3" cstate="print"/>
          <a:srcRect l="24800" r="25850"/>
          <a:stretch>
            <a:fillRect/>
          </a:stretch>
        </p:blipFill>
        <p:spPr>
          <a:xfrm>
            <a:off x="4427984" y="3284984"/>
            <a:ext cx="1700340" cy="3240360"/>
          </a:xfrm>
          <a:prstGeom prst="rect">
            <a:avLst/>
          </a:prstGeom>
        </p:spPr>
      </p:pic>
      <p:pic>
        <p:nvPicPr>
          <p:cNvPr id="5" name="Рисунок 4" descr="лан.jpg"/>
          <p:cNvPicPr>
            <a:picLocks noChangeAspect="1"/>
          </p:cNvPicPr>
          <p:nvPr/>
        </p:nvPicPr>
        <p:blipFill>
          <a:blip r:embed="rId4" cstate="print"/>
          <a:srcRect l="22609" r="22609"/>
          <a:stretch>
            <a:fillRect/>
          </a:stretch>
        </p:blipFill>
        <p:spPr>
          <a:xfrm>
            <a:off x="2411760" y="3340374"/>
            <a:ext cx="1656184" cy="3184969"/>
          </a:xfrm>
          <a:prstGeom prst="rect">
            <a:avLst/>
          </a:prstGeom>
        </p:spPr>
      </p:pic>
      <p:pic>
        <p:nvPicPr>
          <p:cNvPr id="6" name="Рисунок 5" descr="рек.png"/>
          <p:cNvPicPr>
            <a:picLocks noChangeAspect="1"/>
          </p:cNvPicPr>
          <p:nvPr/>
        </p:nvPicPr>
        <p:blipFill>
          <a:blip r:embed="rId5" cstate="print"/>
          <a:srcRect l="21650" r="22700"/>
          <a:stretch>
            <a:fillRect/>
          </a:stretch>
        </p:blipFill>
        <p:spPr>
          <a:xfrm>
            <a:off x="329335" y="3335101"/>
            <a:ext cx="1891333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60089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8311FFF-5C56-4724-947A-C6E18A19554D}"/>
              </a:ext>
            </a:extLst>
          </p:cNvPr>
          <p:cNvSpPr txBox="1"/>
          <p:nvPr/>
        </p:nvSpPr>
        <p:spPr>
          <a:xfrm>
            <a:off x="179512" y="476672"/>
            <a:ext cx="4680520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Из ЛРС  готовят отвары, настои, настойки, экстракты, комбинированные ЛП:</a:t>
            </a:r>
          </a:p>
          <a:p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Сальвин</a:t>
            </a:r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Стоматофит</a:t>
            </a:r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Ротокан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Ромазулан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Рекутан</a:t>
            </a:r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фитт.jpg"/>
          <p:cNvPicPr>
            <a:picLocks noChangeAspect="1"/>
          </p:cNvPicPr>
          <p:nvPr/>
        </p:nvPicPr>
        <p:blipFill>
          <a:blip r:embed="rId2" cstate="print"/>
          <a:srcRect l="5247" t="5118"/>
          <a:stretch>
            <a:fillRect/>
          </a:stretch>
        </p:blipFill>
        <p:spPr>
          <a:xfrm>
            <a:off x="5508104" y="484490"/>
            <a:ext cx="3192133" cy="3277299"/>
          </a:xfrm>
          <a:prstGeom prst="rect">
            <a:avLst/>
          </a:prstGeom>
        </p:spPr>
      </p:pic>
      <p:pic>
        <p:nvPicPr>
          <p:cNvPr id="4" name="Рисунок 3" descr="рот.jpg"/>
          <p:cNvPicPr>
            <a:picLocks noChangeAspect="1"/>
          </p:cNvPicPr>
          <p:nvPr/>
        </p:nvPicPr>
        <p:blipFill>
          <a:blip r:embed="rId3" cstate="print"/>
          <a:srcRect l="24800" r="25850"/>
          <a:stretch>
            <a:fillRect/>
          </a:stretch>
        </p:blipFill>
        <p:spPr>
          <a:xfrm>
            <a:off x="5580113" y="4102719"/>
            <a:ext cx="1368152" cy="2564904"/>
          </a:xfrm>
          <a:prstGeom prst="rect">
            <a:avLst/>
          </a:prstGeom>
        </p:spPr>
      </p:pic>
      <p:pic>
        <p:nvPicPr>
          <p:cNvPr id="5" name="Рисунок 4" descr="лан.jpg"/>
          <p:cNvPicPr>
            <a:picLocks noChangeAspect="1"/>
          </p:cNvPicPr>
          <p:nvPr/>
        </p:nvPicPr>
        <p:blipFill>
          <a:blip r:embed="rId4" cstate="print"/>
          <a:srcRect l="22609" r="22609"/>
          <a:stretch>
            <a:fillRect/>
          </a:stretch>
        </p:blipFill>
        <p:spPr>
          <a:xfrm>
            <a:off x="3347864" y="4052775"/>
            <a:ext cx="1440160" cy="2520280"/>
          </a:xfrm>
          <a:prstGeom prst="rect">
            <a:avLst/>
          </a:prstGeom>
        </p:spPr>
      </p:pic>
      <p:pic>
        <p:nvPicPr>
          <p:cNvPr id="6" name="Рисунок 5" descr="рек.png"/>
          <p:cNvPicPr>
            <a:picLocks noChangeAspect="1"/>
          </p:cNvPicPr>
          <p:nvPr/>
        </p:nvPicPr>
        <p:blipFill>
          <a:blip r:embed="rId5" cstate="print"/>
          <a:srcRect l="21650" r="22700"/>
          <a:stretch>
            <a:fillRect/>
          </a:stretch>
        </p:blipFill>
        <p:spPr>
          <a:xfrm>
            <a:off x="1187624" y="4077072"/>
            <a:ext cx="1584176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18983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8311FFF-5C56-4724-947A-C6E18A19554D}"/>
              </a:ext>
            </a:extLst>
          </p:cNvPr>
          <p:cNvSpPr txBox="1"/>
          <p:nvPr/>
        </p:nvSpPr>
        <p:spPr>
          <a:xfrm>
            <a:off x="107503" y="0"/>
            <a:ext cx="5688633" cy="62170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Стоматофит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(извлечения из коры дуба, цветков ромашки, листьев шалфея, корневищ аира болотного, травы мяты перечной и тимьяна обыкновенного).</a:t>
            </a:r>
          </a:p>
          <a:p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Ротокан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(извлечения из ромашки и  календулы); </a:t>
            </a:r>
          </a:p>
          <a:p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Ромазулан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(экстракт и эфирное масло ромашки) 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применяются при стоматитах для полоскания, при уретритах, вагинитах - для орошения; при колитах, гастритах, метеоризме - внутрь. 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 ожогах, травмах  кожи, мягких тканей используют любые вяжущие растения в виде примочек.   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Применяют в разведении 1-2 </a:t>
            </a:r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ч.л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на ½ -1 ст. теплой воды.        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6. При эрозиях шейки матки, гинекологических воспалениях используют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Рекутан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(настойка ромашки спиртовая). Разводят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2-3 столовые ложки на 1л воды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спринцеваний.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фитт.jpg"/>
          <p:cNvPicPr>
            <a:picLocks noChangeAspect="1"/>
          </p:cNvPicPr>
          <p:nvPr/>
        </p:nvPicPr>
        <p:blipFill>
          <a:blip r:embed="rId2" cstate="print"/>
          <a:srcRect l="5247" t="5118"/>
          <a:stretch>
            <a:fillRect/>
          </a:stretch>
        </p:blipFill>
        <p:spPr>
          <a:xfrm>
            <a:off x="5776116" y="752024"/>
            <a:ext cx="1906315" cy="2664296"/>
          </a:xfrm>
          <a:prstGeom prst="rect">
            <a:avLst/>
          </a:prstGeom>
        </p:spPr>
      </p:pic>
      <p:pic>
        <p:nvPicPr>
          <p:cNvPr id="4" name="Рисунок 3" descr="рот.jpg"/>
          <p:cNvPicPr>
            <a:picLocks noChangeAspect="1"/>
          </p:cNvPicPr>
          <p:nvPr/>
        </p:nvPicPr>
        <p:blipFill>
          <a:blip r:embed="rId3" cstate="print"/>
          <a:srcRect l="24800" r="25850"/>
          <a:stretch>
            <a:fillRect/>
          </a:stretch>
        </p:blipFill>
        <p:spPr>
          <a:xfrm>
            <a:off x="7956376" y="1412776"/>
            <a:ext cx="980865" cy="2016224"/>
          </a:xfrm>
          <a:prstGeom prst="rect">
            <a:avLst/>
          </a:prstGeom>
        </p:spPr>
      </p:pic>
      <p:pic>
        <p:nvPicPr>
          <p:cNvPr id="5" name="Рисунок 4" descr="лан.jpg"/>
          <p:cNvPicPr>
            <a:picLocks noChangeAspect="1"/>
          </p:cNvPicPr>
          <p:nvPr/>
        </p:nvPicPr>
        <p:blipFill>
          <a:blip r:embed="rId4" cstate="print"/>
          <a:srcRect l="22609" r="22609"/>
          <a:stretch>
            <a:fillRect/>
          </a:stretch>
        </p:blipFill>
        <p:spPr>
          <a:xfrm>
            <a:off x="7524328" y="4293096"/>
            <a:ext cx="958607" cy="1944216"/>
          </a:xfrm>
          <a:prstGeom prst="rect">
            <a:avLst/>
          </a:prstGeom>
        </p:spPr>
      </p:pic>
      <p:pic>
        <p:nvPicPr>
          <p:cNvPr id="6" name="Рисунок 5" descr="рек.png"/>
          <p:cNvPicPr>
            <a:picLocks noChangeAspect="1"/>
          </p:cNvPicPr>
          <p:nvPr/>
        </p:nvPicPr>
        <p:blipFill>
          <a:blip r:embed="rId5" cstate="print"/>
          <a:srcRect l="21650" r="22700"/>
          <a:stretch>
            <a:fillRect/>
          </a:stretch>
        </p:blipFill>
        <p:spPr>
          <a:xfrm>
            <a:off x="5868144" y="4293096"/>
            <a:ext cx="1080120" cy="191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26949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8311FFF-5C56-4724-947A-C6E18A19554D}"/>
              </a:ext>
            </a:extLst>
          </p:cNvPr>
          <p:cNvSpPr txBox="1"/>
          <p:nvPr/>
        </p:nvSpPr>
        <p:spPr>
          <a:xfrm>
            <a:off x="323528" y="692696"/>
            <a:ext cx="5976664" cy="56323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Внутрь в таблетках применяются препараты висмута: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висмута нитрат основной (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викалин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викаир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висмута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трикалия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дицитрат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де-нол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для лечения язвенной  болезни  желудка  и 12-перстной кишки, гастритов, дуоденитов для защиты слизистой оболочки от раздражения соляной кислотой. 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Цинка сульфат и меди сульфат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(слабые растворы)  применяются в форме глазных  капель  при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коньюнктивитах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для орошений, спринцеваний при уретритах и ларингитах.</a:t>
            </a: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цинк.png"/>
          <p:cNvPicPr>
            <a:picLocks noChangeAspect="1"/>
          </p:cNvPicPr>
          <p:nvPr/>
        </p:nvPicPr>
        <p:blipFill>
          <a:blip r:embed="rId2" cstate="print"/>
          <a:srcRect l="29400" r="30701"/>
          <a:stretch>
            <a:fillRect/>
          </a:stretch>
        </p:blipFill>
        <p:spPr>
          <a:xfrm>
            <a:off x="6948264" y="4005064"/>
            <a:ext cx="1565072" cy="2664296"/>
          </a:xfrm>
          <a:prstGeom prst="rect">
            <a:avLst/>
          </a:prstGeom>
        </p:spPr>
      </p:pic>
      <p:pic>
        <p:nvPicPr>
          <p:cNvPr id="6" name="Рисунок 5" descr="нол.png"/>
          <p:cNvPicPr>
            <a:picLocks noChangeAspect="1"/>
          </p:cNvPicPr>
          <p:nvPr/>
        </p:nvPicPr>
        <p:blipFill>
          <a:blip r:embed="rId3" cstate="print"/>
          <a:srcRect l="22700" r="21650"/>
          <a:stretch>
            <a:fillRect/>
          </a:stretch>
        </p:blipFill>
        <p:spPr>
          <a:xfrm>
            <a:off x="6804248" y="404664"/>
            <a:ext cx="1989729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32393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8311FFF-5C56-4724-947A-C6E18A19554D}"/>
              </a:ext>
            </a:extLst>
          </p:cNvPr>
          <p:cNvSpPr txBox="1"/>
          <p:nvPr/>
        </p:nvSpPr>
        <p:spPr>
          <a:xfrm>
            <a:off x="179512" y="476672"/>
            <a:ext cx="5976664" cy="56323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Цинка окись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применяется в составе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цинковой пасты, мази, пасты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Лассара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Оказывает вяжущее, антисептическое, подсушивающее действие  при дерматитах, язвах, опрелостях;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составе ректальных суппозиториев (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ео-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анузол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 др.) применяется при геморрое, трещинах прямой  кишки.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Серебра нитрат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оказывает вяжущее, бактерицидное, противовоспалительное действие.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Коллоидное серебро в форме глазных капель протаргол (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Сиалор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применяется при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коньюнктивитах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блефаритах. </a:t>
            </a: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лора.jpg"/>
          <p:cNvPicPr>
            <a:picLocks noChangeAspect="1"/>
          </p:cNvPicPr>
          <p:nvPr/>
        </p:nvPicPr>
        <p:blipFill>
          <a:blip r:embed="rId2" cstate="print"/>
          <a:srcRect t="9051" b="12200"/>
          <a:stretch>
            <a:fillRect/>
          </a:stretch>
        </p:blipFill>
        <p:spPr>
          <a:xfrm>
            <a:off x="6119664" y="404664"/>
            <a:ext cx="2543192" cy="2664296"/>
          </a:xfrm>
          <a:prstGeom prst="rect">
            <a:avLst/>
          </a:prstGeom>
        </p:spPr>
      </p:pic>
      <p:pic>
        <p:nvPicPr>
          <p:cNvPr id="4" name="Рисунок 3" descr="паст.jpg"/>
          <p:cNvPicPr>
            <a:picLocks noChangeAspect="1"/>
          </p:cNvPicPr>
          <p:nvPr/>
        </p:nvPicPr>
        <p:blipFill>
          <a:blip r:embed="rId3" cstate="print"/>
          <a:srcRect l="19767" t="9051" r="23757" b="5901"/>
          <a:stretch>
            <a:fillRect/>
          </a:stretch>
        </p:blipFill>
        <p:spPr>
          <a:xfrm>
            <a:off x="6948264" y="3645024"/>
            <a:ext cx="1117107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851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8311FFF-5C56-4724-947A-C6E18A19554D}"/>
              </a:ext>
            </a:extLst>
          </p:cNvPr>
          <p:cNvSpPr txBox="1"/>
          <p:nvPr/>
        </p:nvSpPr>
        <p:spPr>
          <a:xfrm>
            <a:off x="107505" y="0"/>
            <a:ext cx="5112567" cy="50783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Пленкообразующие лекарственные средства. </a:t>
            </a:r>
          </a:p>
          <a:p>
            <a:pPr algn="ctr"/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Сюда относят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медицинские клеи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основе коллагена или специальных смол: 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Клей БФ-6</a:t>
            </a:r>
          </a:p>
          <a:p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применения в хирургической практике  используют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Сульфакрилат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5078313"/>
            <a:ext cx="4464496" cy="1361656"/>
          </a:xfrm>
          <a:prstGeom prst="rect">
            <a:avLst/>
          </a:prstGeom>
        </p:spPr>
      </p:pic>
      <p:pic>
        <p:nvPicPr>
          <p:cNvPr id="12" name="Рисунок 11" descr="акрил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692696"/>
            <a:ext cx="3115556" cy="338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18641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Клей  БФ-6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1"/>
            <a:ext cx="8892480" cy="446083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Раствор для наружного применения.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Прозрачная или слегка мутная жидкость от светло-желтого до красноватого цвета.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его состав входят:  фенолформальдегидная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смола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поливинилбутирал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поливинилбутираль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анифоль,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дибутилфталат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касторовое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масло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этанол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95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%.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365104"/>
            <a:ext cx="4413703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01898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F0DE0EF-B493-4A4F-9408-B3282814C00D}"/>
              </a:ext>
            </a:extLst>
          </p:cNvPr>
          <p:cNvSpPr txBox="1"/>
          <p:nvPr/>
        </p:nvSpPr>
        <p:spPr>
          <a:xfrm>
            <a:off x="332252" y="261257"/>
            <a:ext cx="864988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Лекарственные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средства</a:t>
            </a:r>
            <a:r>
              <a:rPr lang="en-US" sz="24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влияющие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на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афферентную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иннервацию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классифицируют</a:t>
            </a:r>
            <a:r>
              <a:rPr lang="en-US" sz="24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на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следующие фармакологические группы</a:t>
            </a:r>
            <a:r>
              <a:rPr lang="en-US" sz="24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:</a:t>
            </a:r>
            <a:endParaRPr lang="en-US" sz="24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4B1CC05-59A9-422E-894E-DF4A04FF4D81}"/>
              </a:ext>
            </a:extLst>
          </p:cNvPr>
          <p:cNvSpPr txBox="1"/>
          <p:nvPr/>
        </p:nvSpPr>
        <p:spPr>
          <a:xfrm>
            <a:off x="107504" y="1709530"/>
            <a:ext cx="8690046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1.Средства,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препятствующие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восприятию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или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проведению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импульсов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афферентными нервными волокнами:</a:t>
            </a:r>
          </a:p>
          <a:p>
            <a:pPr algn="ctr"/>
            <a:r>
              <a:rPr lang="ru-RU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М</a:t>
            </a:r>
            <a:r>
              <a:rPr lang="en-US" sz="2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естно-анестезирующие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ЛС</a:t>
            </a:r>
          </a:p>
          <a:p>
            <a:pPr algn="ctr"/>
            <a:r>
              <a:rPr lang="ru-RU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Вяжущие ЛС</a:t>
            </a:r>
          </a:p>
          <a:p>
            <a:pPr algn="ctr"/>
            <a:r>
              <a:rPr lang="ru-RU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О</a:t>
            </a:r>
            <a:r>
              <a:rPr lang="en-US" sz="2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бволакивающие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ЛС</a:t>
            </a:r>
          </a:p>
          <a:p>
            <a:pPr algn="ctr"/>
            <a:r>
              <a:rPr lang="ru-RU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А</a:t>
            </a:r>
            <a:r>
              <a:rPr lang="en-US" sz="2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дсорбирующие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ЛС</a:t>
            </a:r>
            <a:endParaRPr lang="ru-RU" sz="24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</a:b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2.Средства,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возбуждающие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афферентные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нервные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окончания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: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Р</a:t>
            </a:r>
            <a:r>
              <a:rPr lang="en-US" sz="2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аздражающие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ЛС</a:t>
            </a:r>
            <a:endParaRPr lang="en-US" sz="24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636912"/>
            <a:ext cx="1740440" cy="1596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286" t="15885" r="35427" b="18199"/>
          <a:stretch/>
        </p:blipFill>
        <p:spPr>
          <a:xfrm>
            <a:off x="395536" y="2852936"/>
            <a:ext cx="2088232" cy="1239888"/>
          </a:xfrm>
          <a:prstGeom prst="rect">
            <a:avLst/>
          </a:prstGeom>
        </p:spPr>
      </p:pic>
      <p:pic>
        <p:nvPicPr>
          <p:cNvPr id="8" name="Рисунок 6">
            <a:extLst>
              <a:ext uri="{FF2B5EF4-FFF2-40B4-BE49-F238E27FC236}">
                <a16:creationId xmlns:a16="http://schemas.microsoft.com/office/drawing/2014/main" xmlns="" id="{7EE47993-04D9-4F61-A770-4191BF274B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25737" b="22448"/>
          <a:stretch/>
        </p:blipFill>
        <p:spPr>
          <a:xfrm>
            <a:off x="6300192" y="5203895"/>
            <a:ext cx="2239144" cy="1410641"/>
          </a:xfrm>
          <a:prstGeom prst="rect">
            <a:avLst/>
          </a:prstGeom>
        </p:spPr>
      </p:pic>
      <p:pic>
        <p:nvPicPr>
          <p:cNvPr id="10" name="Рисунок 9" descr="уголь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5517232"/>
            <a:ext cx="2520280" cy="1050117"/>
          </a:xfrm>
          <a:prstGeom prst="rect">
            <a:avLst/>
          </a:prstGeom>
        </p:spPr>
      </p:pic>
      <p:pic>
        <p:nvPicPr>
          <p:cNvPr id="11" name="Рисунок 10" descr="алг.jpg"/>
          <p:cNvPicPr>
            <a:picLocks noChangeAspect="1"/>
          </p:cNvPicPr>
          <p:nvPr/>
        </p:nvPicPr>
        <p:blipFill>
          <a:blip r:embed="rId6" cstate="print"/>
          <a:srcRect l="4445" t="14973" r="6615" b="47672"/>
          <a:stretch>
            <a:fillRect/>
          </a:stretch>
        </p:blipFill>
        <p:spPr>
          <a:xfrm>
            <a:off x="2843808" y="5544495"/>
            <a:ext cx="2736304" cy="94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62260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-603448"/>
            <a:ext cx="8892480" cy="6048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Показания: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Микротравмы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раны, порезы, послеоперационные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швы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Применяют наружно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аносят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непосредственно на поврежденную поверхность, захватывая окружающие здоровые ткани.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Через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минуты образуется тонкая, эластичная пленка, прочно удерживающаяся на поверхности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кожи до 10 дней.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Защитная пленка не смывается водой, но легко удаляется спиртом.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484" b="23554"/>
          <a:stretch>
            <a:fillRect/>
          </a:stretch>
        </p:blipFill>
        <p:spPr bwMode="auto">
          <a:xfrm>
            <a:off x="1835696" y="4653136"/>
            <a:ext cx="4248472" cy="187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894615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9524" y="0"/>
            <a:ext cx="7024744" cy="114300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Аэрозоли: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96752"/>
            <a:ext cx="6048672" cy="496855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содержат </a:t>
            </a:r>
          </a:p>
          <a:p>
            <a:pPr marL="68580" indent="0">
              <a:buNone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противомикробные </a:t>
            </a:r>
          </a:p>
          <a:p>
            <a:pPr marL="68580" indent="0">
              <a:buNone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вещества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(фурацилин,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левомицетин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ранозаживляющие вещества</a:t>
            </a:r>
          </a:p>
          <a:p>
            <a:pPr marL="68580" indent="0">
              <a:buNone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метилурацил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облепиховое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68580" indent="0">
              <a:buNone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масло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);  </a:t>
            </a:r>
          </a:p>
          <a:p>
            <a:pPr marL="68580" indent="0">
              <a:buNone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местно-анестезирующие  </a:t>
            </a:r>
          </a:p>
          <a:p>
            <a:pPr marL="68580" indent="0">
              <a:buNone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вещества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(анестезин). 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263" t="10754" r="33323" b="11815"/>
          <a:stretch>
            <a:fillRect/>
          </a:stretch>
        </p:blipFill>
        <p:spPr bwMode="auto">
          <a:xfrm>
            <a:off x="4788024" y="3356992"/>
            <a:ext cx="1611026" cy="3066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пе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6216" y="1160655"/>
            <a:ext cx="2074649" cy="387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266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7467600" cy="1152128"/>
          </a:xfrm>
        </p:spPr>
        <p:txBody>
          <a:bodyPr/>
          <a:lstStyle/>
          <a:p>
            <a:pPr algn="ctr"/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Олазоль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548680"/>
            <a:ext cx="6480720" cy="619268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Аэрозоль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наружного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применения</a:t>
            </a:r>
          </a:p>
          <a:p>
            <a:pPr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содержит: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бензокаин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борную кислоту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масло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облепиховое	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хлорамфеникол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левомицетин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Фармакологическое действие: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ранозаживляющее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естно-анестезирующее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антибактериальное действие, уменьшает экссудацию,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ускорение  процессов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эпителизации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ран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263" t="10754" r="33323" b="11815"/>
          <a:stretch>
            <a:fillRect/>
          </a:stretch>
        </p:blipFill>
        <p:spPr bwMode="auto">
          <a:xfrm>
            <a:off x="6228184" y="1700808"/>
            <a:ext cx="2261217" cy="416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414339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6632"/>
            <a:ext cx="6552728" cy="67413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Показания: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инфицированные раны; 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яло заживающие раны;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трофические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язвы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ожоги;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микробная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экзема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зудящий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дерматит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Применяют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наружно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Раневую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поверхность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покрывают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равномерным слоем пены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ежедневно</a:t>
            </a:r>
          </a:p>
          <a:p>
            <a:pPr>
              <a:buNone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или через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день -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1-4 раза/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сут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зависимости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 стадии </a:t>
            </a:r>
          </a:p>
          <a:p>
            <a:pPr>
              <a:buNone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регенерации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поврежденных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тканей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263" t="10754" r="33323" b="11815"/>
          <a:stretch>
            <a:fillRect/>
          </a:stretch>
        </p:blipFill>
        <p:spPr bwMode="auto">
          <a:xfrm>
            <a:off x="6444208" y="404664"/>
            <a:ext cx="2232596" cy="3573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566460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96752"/>
            <a:ext cx="5400600" cy="5616624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9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ДЕКСПАНТЕНОЛ (</a:t>
            </a:r>
            <a:r>
              <a:rPr lang="ru-RU" sz="9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Панетенол</a:t>
            </a:r>
            <a:r>
              <a:rPr lang="ru-RU" sz="9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6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9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9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тимулятор </a:t>
            </a:r>
            <a:r>
              <a:rPr lang="ru-RU" sz="9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регенерации тканей, относится к витаминам группы B. </a:t>
            </a:r>
            <a:r>
              <a:rPr lang="ru-RU" sz="9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Декспантенол</a:t>
            </a:r>
            <a:r>
              <a:rPr lang="ru-RU" sz="9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предшественник пантотеновой кислоты. </a:t>
            </a:r>
            <a:endParaRPr lang="ru-RU" sz="9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9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9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организме переходит в пантотеновую кислоту, которая является составной частью </a:t>
            </a:r>
            <a:r>
              <a:rPr lang="ru-RU" sz="9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коэнзима</a:t>
            </a:r>
            <a:r>
              <a:rPr lang="ru-RU" sz="9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 и участвует в процессах </a:t>
            </a:r>
            <a:r>
              <a:rPr lang="ru-RU" sz="9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ацетилирования</a:t>
            </a:r>
            <a:r>
              <a:rPr lang="ru-RU" sz="9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углеводном и жировом обмене, в синтезе ацетилхолина, кортикостероидов, </a:t>
            </a:r>
            <a:r>
              <a:rPr lang="ru-RU" sz="9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порфиринов</a:t>
            </a:r>
            <a:r>
              <a:rPr lang="ru-RU" sz="9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стимулирует регенерацию кожи, слизистых оболочек, нормализует клеточный метаболизм, ускоряет митоз и увеличивает прочность коллагеновых волокон. </a:t>
            </a:r>
            <a:endParaRPr lang="ru-RU" sz="9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dirty="0" smtClean="0"/>
              <a:t/>
            </a:r>
            <a:br>
              <a:rPr lang="ru-RU" sz="96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dirty="0"/>
          </a:p>
        </p:txBody>
      </p:sp>
      <p:pic>
        <p:nvPicPr>
          <p:cNvPr id="7" name="Рисунок 6" descr="пе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192" y="349226"/>
            <a:ext cx="2376264" cy="3481503"/>
          </a:xfrm>
          <a:prstGeom prst="rect">
            <a:avLst/>
          </a:prstGeom>
        </p:spPr>
      </p:pic>
      <p:pic>
        <p:nvPicPr>
          <p:cNvPr id="4" name="Рисунок 3" descr="дэ.jpg"/>
          <p:cNvPicPr>
            <a:picLocks noChangeAspect="1"/>
          </p:cNvPicPr>
          <p:nvPr/>
        </p:nvPicPr>
        <p:blipFill>
          <a:blip r:embed="rId3" cstate="print"/>
          <a:srcRect l="6688" t="29631" r="7476" b="28358"/>
          <a:stretch>
            <a:fillRect/>
          </a:stretch>
        </p:blipFill>
        <p:spPr>
          <a:xfrm>
            <a:off x="5724128" y="4797152"/>
            <a:ext cx="3419872" cy="104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90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548680"/>
            <a:ext cx="5040560" cy="5616624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ru-RU" sz="9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96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9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Декспантенол</a:t>
            </a:r>
            <a:r>
              <a:rPr lang="ru-RU" sz="9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обладает регенеративными эффектами </a:t>
            </a:r>
          </a:p>
          <a:p>
            <a:r>
              <a:rPr lang="ru-RU" sz="9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стимулирует </a:t>
            </a:r>
            <a:r>
              <a:rPr lang="ru-RU" sz="9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эпителизацию</a:t>
            </a:r>
            <a:r>
              <a:rPr lang="ru-RU" sz="9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</a:t>
            </a:r>
          </a:p>
          <a:p>
            <a:pPr marL="0" indent="0">
              <a:buNone/>
            </a:pPr>
            <a:r>
              <a:rPr lang="ru-RU" sz="9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заживление кожных покровов</a:t>
            </a:r>
          </a:p>
          <a:p>
            <a:r>
              <a:rPr lang="ru-RU" sz="9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оказывает  противовоспалительное действие. </a:t>
            </a:r>
          </a:p>
          <a:p>
            <a:r>
              <a:rPr lang="ru-RU" sz="9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нормализует клеточный обмен, </a:t>
            </a:r>
          </a:p>
          <a:p>
            <a:r>
              <a:rPr lang="ru-RU" sz="9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усиливает прочность коллагеновых волокон. </a:t>
            </a:r>
          </a:p>
          <a:p>
            <a:r>
              <a:rPr lang="ru-RU" sz="9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При наружном и местном применении </a:t>
            </a:r>
            <a:r>
              <a:rPr lang="ru-RU" sz="9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декспантенол</a:t>
            </a:r>
            <a:r>
              <a:rPr lang="ru-RU" sz="9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способен восполнять повышенную потребность поврежденной кожи или слизистой оболочки в пантотеновой кислоте.</a:t>
            </a:r>
          </a:p>
          <a:p>
            <a:pPr marL="0" indent="0">
              <a:buNone/>
            </a:pPr>
            <a:r>
              <a:rPr lang="ru-RU" sz="9600" dirty="0" smtClean="0"/>
              <a:t/>
            </a:r>
            <a:br>
              <a:rPr lang="ru-RU" sz="96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dirty="0"/>
          </a:p>
        </p:txBody>
      </p:sp>
      <p:pic>
        <p:nvPicPr>
          <p:cNvPr id="7" name="Рисунок 6" descr="пе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6136" y="836712"/>
            <a:ext cx="2376264" cy="3481503"/>
          </a:xfrm>
          <a:prstGeom prst="rect">
            <a:avLst/>
          </a:prstGeom>
        </p:spPr>
      </p:pic>
      <p:pic>
        <p:nvPicPr>
          <p:cNvPr id="4" name="Рисунок 3" descr="дэ.jpg"/>
          <p:cNvPicPr>
            <a:picLocks noChangeAspect="1"/>
          </p:cNvPicPr>
          <p:nvPr/>
        </p:nvPicPr>
        <p:blipFill>
          <a:blip r:embed="rId3" cstate="print"/>
          <a:srcRect l="6688" t="29631" r="7476" b="28358"/>
          <a:stretch>
            <a:fillRect/>
          </a:stretch>
        </p:blipFill>
        <p:spPr>
          <a:xfrm>
            <a:off x="5220072" y="4797152"/>
            <a:ext cx="3672408" cy="104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428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404664"/>
            <a:ext cx="5112568" cy="645333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9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ЛП с </a:t>
            </a:r>
            <a:r>
              <a:rPr lang="ru-RU" sz="9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декспантенолом</a:t>
            </a:r>
            <a:r>
              <a:rPr lang="ru-RU" sz="9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применяют</a:t>
            </a:r>
          </a:p>
          <a:p>
            <a:r>
              <a:rPr lang="ru-RU" sz="9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 нарушениях целостности кожных покровов, вследствие травм, ожогов (термических, химических) и иных причин. </a:t>
            </a:r>
          </a:p>
          <a:p>
            <a:endParaRPr lang="ru-RU" sz="9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9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Мазь </a:t>
            </a:r>
            <a:r>
              <a:rPr lang="ru-RU" sz="9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Д-пантенол</a:t>
            </a:r>
            <a:r>
              <a:rPr lang="ru-RU" sz="9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используют в лечении плохо заживающих кожных трансплантатов, </a:t>
            </a:r>
          </a:p>
          <a:p>
            <a:pPr marL="0" indent="0">
              <a:buNone/>
            </a:pPr>
            <a:r>
              <a:rPr lang="ru-RU" sz="9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для обработки очень сухой кожи. </a:t>
            </a:r>
          </a:p>
          <a:p>
            <a:endParaRPr lang="ru-RU" sz="9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9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Пантенол</a:t>
            </a:r>
            <a:r>
              <a:rPr lang="ru-RU" sz="9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пена-спрей</a:t>
            </a:r>
            <a:r>
              <a:rPr lang="ru-RU" sz="9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предпочтительна при лечении ожогов, так как содержащиеся в нем вспомогательные вещества помогают лучше проникнуть в глубокие слои кожи и также дают охлаждающий эффект.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dirty="0"/>
          </a:p>
        </p:txBody>
      </p:sp>
      <p:pic>
        <p:nvPicPr>
          <p:cNvPr id="7" name="Рисунок 6" descr="пе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2160" y="620688"/>
            <a:ext cx="2432520" cy="4032448"/>
          </a:xfrm>
          <a:prstGeom prst="rect">
            <a:avLst/>
          </a:prstGeom>
        </p:spPr>
      </p:pic>
      <p:pic>
        <p:nvPicPr>
          <p:cNvPr id="4" name="Рисунок 3" descr="дэ.jpg"/>
          <p:cNvPicPr>
            <a:picLocks noChangeAspect="1"/>
          </p:cNvPicPr>
          <p:nvPr/>
        </p:nvPicPr>
        <p:blipFill>
          <a:blip r:embed="rId3" cstate="print"/>
          <a:srcRect l="6688" t="29631" r="7476" b="28358"/>
          <a:stretch>
            <a:fillRect/>
          </a:stretch>
        </p:blipFill>
        <p:spPr>
          <a:xfrm>
            <a:off x="5508104" y="4941168"/>
            <a:ext cx="3196480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4471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76672"/>
            <a:ext cx="5472608" cy="638132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9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9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рименяют наружно</a:t>
            </a:r>
          </a:p>
          <a:p>
            <a:r>
              <a:rPr lang="ru-RU" sz="9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2-4 раза в сутки (в случае необходимости можно чаще). </a:t>
            </a:r>
          </a:p>
          <a:p>
            <a:r>
              <a:rPr lang="ru-RU" sz="9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Мазь или крем наносится тонким слоем на поврежденный участок кожи, и слегка втирается.</a:t>
            </a:r>
          </a:p>
          <a:p>
            <a:endParaRPr lang="ru-RU" sz="9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9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Если крем или мазь наносится на инфицированный участок кожи, то предварительно его следует обработать раствором антисептика.</a:t>
            </a:r>
          </a:p>
          <a:p>
            <a:pPr marL="0" indent="0">
              <a:buNone/>
            </a:pPr>
            <a:endParaRPr lang="ru-RU" sz="9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9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Препараты с </a:t>
            </a:r>
            <a:r>
              <a:rPr lang="ru-RU" sz="9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пантенолом</a:t>
            </a:r>
            <a:r>
              <a:rPr lang="ru-RU" sz="9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хорошо переносятся и редко вызывают побочные эффекты. </a:t>
            </a:r>
          </a:p>
          <a:p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800" dirty="0" smtClean="0"/>
              <a:t/>
            </a:r>
            <a:br>
              <a:rPr lang="ru-RU" sz="800" dirty="0" smtClean="0"/>
            </a:br>
            <a:r>
              <a:rPr lang="ru-RU" sz="800" dirty="0" smtClean="0"/>
              <a:t/>
            </a:r>
            <a:br>
              <a:rPr lang="ru-RU" sz="8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dirty="0"/>
          </a:p>
        </p:txBody>
      </p:sp>
      <p:pic>
        <p:nvPicPr>
          <p:cNvPr id="4" name="Рисунок 3" descr="крем.jpg"/>
          <p:cNvPicPr>
            <a:picLocks noChangeAspect="1"/>
          </p:cNvPicPr>
          <p:nvPr/>
        </p:nvPicPr>
        <p:blipFill>
          <a:blip r:embed="rId2" cstate="print"/>
          <a:srcRect l="14720" r="10941"/>
          <a:stretch>
            <a:fillRect/>
          </a:stretch>
        </p:blipFill>
        <p:spPr>
          <a:xfrm>
            <a:off x="5868144" y="469816"/>
            <a:ext cx="2499234" cy="427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161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28803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Гипозоль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404664"/>
            <a:ext cx="6480720" cy="633670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Состав: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сульфаэтидол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масло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облепиховое	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диоксометилтетрагидропиримидин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метилурацил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Фармакологическое действие: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местное противовоспалительное, антисептическое действия, стимулирует регенеративные процессы.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Показания: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Неспецифический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вульвит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кольпит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эрозия шейки матки; состояние после экстирпации матки, состояние после диатермокоагуляции шейки матки; проктит, состояние после операций на прямой кишке и промежности; эрозивно-язвенные поражения слизистой оболочки полости рта и пародонта; ожоги II-III степени.</a:t>
            </a:r>
          </a:p>
        </p:txBody>
      </p:sp>
      <p:pic>
        <p:nvPicPr>
          <p:cNvPr id="6" name="Рисунок 5" descr="поз.jpg"/>
          <p:cNvPicPr>
            <a:picLocks noChangeAspect="1"/>
          </p:cNvPicPr>
          <p:nvPr/>
        </p:nvPicPr>
        <p:blipFill>
          <a:blip r:embed="rId2" cstate="print"/>
          <a:srcRect l="11574" t="5837" r="24771" b="12447"/>
          <a:stretch>
            <a:fillRect/>
          </a:stretch>
        </p:blipFill>
        <p:spPr>
          <a:xfrm>
            <a:off x="6588224" y="836712"/>
            <a:ext cx="2153694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8225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/>
          <a:lstStyle/>
          <a:p>
            <a:pPr algn="ctr"/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Гипозоль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836712"/>
            <a:ext cx="5472608" cy="602128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Применяют местно. 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 заболеваниях слизистой оболочки полости рта и пародонта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пеной покрывают пораженный участок на 10-15 мин от 3 до 5 раз в сутки.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Курс лечения -1-2 недели.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 открытом способе лечения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ожогов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перед применением раневую поверхность очищают от экссудата и некротических тканей. </a:t>
            </a:r>
          </a:p>
          <a:p>
            <a:endParaRPr lang="ru-RU" dirty="0" smtClean="0"/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поз.jpg"/>
          <p:cNvPicPr>
            <a:picLocks noChangeAspect="1"/>
          </p:cNvPicPr>
          <p:nvPr/>
        </p:nvPicPr>
        <p:blipFill>
          <a:blip r:embed="rId2" cstate="print"/>
          <a:srcRect l="11574" t="5837" r="24771" b="12447"/>
          <a:stretch>
            <a:fillRect/>
          </a:stretch>
        </p:blipFill>
        <p:spPr>
          <a:xfrm>
            <a:off x="6156176" y="1268760"/>
            <a:ext cx="2769277" cy="430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3783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5009E2D-18BB-4444-8892-0DD75F28F3CB}"/>
              </a:ext>
            </a:extLst>
          </p:cNvPr>
          <p:cNvSpPr txBox="1"/>
          <p:nvPr/>
        </p:nvSpPr>
        <p:spPr>
          <a:xfrm>
            <a:off x="107504" y="76673"/>
            <a:ext cx="4320480" cy="69557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Times New Roman"/>
                <a:cs typeface="Times New Roman"/>
              </a:rPr>
              <a:t> </a:t>
            </a:r>
            <a:endParaRPr lang="ru-RU" sz="2000" b="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ru-RU" sz="24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1.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Центральный</a:t>
            </a:r>
            <a:r>
              <a:rPr lang="en-US" sz="24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отдел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endParaRPr lang="en-US" sz="24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en-US" sz="2400" b="1" dirty="0">
                <a:solidFill>
                  <a:srgbClr val="000000"/>
                </a:solidFill>
                <a:latin typeface="Times New Roman"/>
                <a:cs typeface="Times New Roman"/>
              </a:rPr>
              <a:t>(</a:t>
            </a:r>
            <a:r>
              <a:rPr lang="en-US" sz="2400" b="1" i="1" dirty="0" err="1">
                <a:solidFill>
                  <a:srgbClr val="000000"/>
                </a:solidFill>
                <a:latin typeface="Times New Roman"/>
                <a:cs typeface="Times New Roman"/>
              </a:rPr>
              <a:t>головной</a:t>
            </a:r>
            <a:r>
              <a:rPr lang="en-US" sz="2400" b="1" i="1" dirty="0">
                <a:solidFill>
                  <a:srgbClr val="000000"/>
                </a:solidFill>
                <a:latin typeface="Times New Roman"/>
                <a:cs typeface="Times New Roman"/>
              </a:rPr>
              <a:t>,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спинной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мозг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cs typeface="Times New Roman"/>
              </a:rPr>
              <a:t>)       </a:t>
            </a:r>
            <a:endParaRPr lang="en-US" sz="24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en-US" sz="2400" b="1" dirty="0">
                <a:solidFill>
                  <a:srgbClr val="000000"/>
                </a:solidFill>
                <a:latin typeface="Times New Roman"/>
                <a:cs typeface="Times New Roman"/>
              </a:rPr>
              <a:t> 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2.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Периферический</a:t>
            </a:r>
            <a:r>
              <a:rPr lang="en-US" sz="24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отдел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cs typeface="Times New Roman"/>
              </a:rPr>
              <a:t>: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</a:br>
            <a:r>
              <a:rPr lang="ru-RU" sz="2400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А)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афферентные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b="1" i="1" dirty="0">
                <a:solidFill>
                  <a:srgbClr val="000000"/>
                </a:solidFill>
                <a:latin typeface="Times New Roman"/>
                <a:cs typeface="Times New Roman"/>
              </a:rPr>
              <a:t>(</a:t>
            </a:r>
            <a:r>
              <a:rPr lang="en-US" sz="2400" b="1" i="1" dirty="0" err="1">
                <a:solidFill>
                  <a:srgbClr val="000000"/>
                </a:solidFill>
                <a:latin typeface="Times New Roman"/>
                <a:cs typeface="Times New Roman"/>
              </a:rPr>
              <a:t>чувствительные</a:t>
            </a:r>
            <a:r>
              <a:rPr lang="en-US" sz="2400" b="1" i="1" dirty="0">
                <a:solidFill>
                  <a:srgbClr val="000000"/>
                </a:solidFill>
                <a:latin typeface="Times New Roman"/>
                <a:cs typeface="Times New Roman"/>
              </a:rPr>
              <a:t>) </a:t>
            </a:r>
            <a:r>
              <a:rPr lang="en-US" sz="2400" b="1" i="1" dirty="0" err="1">
                <a:solidFill>
                  <a:srgbClr val="000000"/>
                </a:solidFill>
                <a:latin typeface="Times New Roman"/>
                <a:cs typeface="Times New Roman"/>
              </a:rPr>
              <a:t>нервные</a:t>
            </a:r>
            <a:r>
              <a:rPr lang="en-US" sz="2400" b="1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/>
                <a:cs typeface="Times New Roman"/>
              </a:rPr>
              <a:t>волокна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cs typeface="Times New Roman"/>
              </a:rPr>
              <a:t>: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</a:b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передают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 в ЦНС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информацию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 о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состоянии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внутренних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органов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 и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состоянии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окружающей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среды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. </a:t>
            </a:r>
            <a:b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</a:br>
            <a:r>
              <a:rPr lang="ru-RU" sz="2400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Б)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эфферентные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b="1" i="1" dirty="0">
                <a:solidFill>
                  <a:srgbClr val="000000"/>
                </a:solidFill>
                <a:latin typeface="Times New Roman"/>
                <a:cs typeface="Times New Roman"/>
              </a:rPr>
              <a:t>(</a:t>
            </a:r>
            <a:r>
              <a:rPr lang="en-US" sz="2400" b="1" i="1" dirty="0" err="1">
                <a:solidFill>
                  <a:srgbClr val="000000"/>
                </a:solidFill>
                <a:latin typeface="Times New Roman"/>
                <a:cs typeface="Times New Roman"/>
              </a:rPr>
              <a:t>двигательные</a:t>
            </a:r>
            <a:r>
              <a:rPr lang="en-US" sz="2400" b="1" i="1" dirty="0">
                <a:solidFill>
                  <a:srgbClr val="000000"/>
                </a:solidFill>
                <a:latin typeface="Times New Roman"/>
                <a:cs typeface="Times New Roman"/>
              </a:rPr>
              <a:t>) </a:t>
            </a:r>
            <a:r>
              <a:rPr lang="en-US" sz="2400" b="1" i="1" dirty="0" err="1">
                <a:solidFill>
                  <a:srgbClr val="000000"/>
                </a:solidFill>
                <a:latin typeface="Times New Roman"/>
                <a:cs typeface="Times New Roman"/>
              </a:rPr>
              <a:t>нервные</a:t>
            </a:r>
            <a:r>
              <a:rPr lang="en-US" sz="2400" b="1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/>
                <a:cs typeface="Times New Roman"/>
              </a:rPr>
              <a:t>волокна</a:t>
            </a:r>
            <a:r>
              <a:rPr lang="en-US" sz="2400" b="1" i="1" dirty="0">
                <a:solidFill>
                  <a:srgbClr val="000000"/>
                </a:solidFill>
                <a:latin typeface="Times New Roman"/>
                <a:cs typeface="Times New Roman"/>
              </a:rPr>
              <a:t>: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</a:b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нервные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импульсы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идут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из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 ЦНС к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рабочему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 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органу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 и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вызывают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изменение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его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функции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.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/>
            </a:r>
            <a:b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</a:b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89D97A8-3C70-4DC6-9050-0730A9C08BAD}"/>
              </a:ext>
            </a:extLst>
          </p:cNvPr>
          <p:cNvSpPr txBox="1"/>
          <p:nvPr/>
        </p:nvSpPr>
        <p:spPr>
          <a:xfrm>
            <a:off x="2533059" y="76673"/>
            <a:ext cx="439025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Строение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нервной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системы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cs typeface="Times New Roman"/>
              </a:rPr>
              <a:t/>
            </a:r>
            <a:br>
              <a:rPr lang="en-US" sz="2400" b="1" dirty="0">
                <a:solidFill>
                  <a:srgbClr val="000000"/>
                </a:solidFill>
                <a:latin typeface="Times New Roman"/>
                <a:cs typeface="Times New Roman"/>
              </a:rPr>
            </a:br>
            <a:endParaRPr lang="en-US" sz="24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8" name="Рисунок 8">
            <a:extLst>
              <a:ext uri="{FF2B5EF4-FFF2-40B4-BE49-F238E27FC236}">
                <a16:creationId xmlns:a16="http://schemas.microsoft.com/office/drawing/2014/main" xmlns="" id="{B727C075-5C2B-4A47-8CB4-EA1CEFA0D60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8186" y="764704"/>
            <a:ext cx="3995626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8720676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Обволакивающие средства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-315416"/>
            <a:ext cx="5544616" cy="6749008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К обволакивающим ЛС относятся:</a:t>
            </a:r>
          </a:p>
          <a:p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Слизи</a:t>
            </a:r>
          </a:p>
          <a:p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Антациды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0607" y="1564289"/>
            <a:ext cx="1728192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5" y="4581128"/>
            <a:ext cx="2197808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9037" y="4082274"/>
            <a:ext cx="3485812" cy="2227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564289"/>
            <a:ext cx="1623690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7014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5235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Механизм  действия</a:t>
            </a:r>
            <a:endParaRPr lang="ru-RU" sz="440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332656"/>
            <a:ext cx="6696744" cy="614434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Обволакивающие, пленкообразующие и мягчительные ЛС на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поврежденных слизистых  оболочках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образуют защитный слой, предохраняющий слизистые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оболочки, кожу, раневые поверхности и находящиеся в них окончания афферентных нервов от воздействия раздражающих,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повреждающих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факторов.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799202"/>
            <a:ext cx="1512168" cy="132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348880"/>
            <a:ext cx="1944216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593470"/>
            <a:ext cx="2749279" cy="198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398" b="24588"/>
          <a:stretch>
            <a:fillRect/>
          </a:stretch>
        </p:blipFill>
        <p:spPr bwMode="auto">
          <a:xfrm>
            <a:off x="1403648" y="5543900"/>
            <a:ext cx="3600505" cy="1096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6582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12968" cy="2088232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Слизи – это вещества растительного происхождения, образующие в воде коллоидные растворы</a:t>
            </a:r>
            <a:r>
              <a:rPr lang="ru-RU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988840"/>
            <a:ext cx="8229600" cy="44881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743875"/>
            <a:ext cx="3231405" cy="2823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719607"/>
            <a:ext cx="2847826" cy="2847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2705" y="5805264"/>
            <a:ext cx="4239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Крахмальная слизь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53210" y="5805264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Слизь семян льна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83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-1251520"/>
            <a:ext cx="8489153" cy="5472608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Крахмальная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слизь и слизь семян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Льна применяются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внутрь при воспалениях, эрозиях, язвах слизистой оболочки желудка и кишечника; отравлениях едкими жидкостями, кислотами, щелочами.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Покрывают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воспаленную поверхность слизистой коллоидной пленкой, которая адсорбирует молекулы раздражителя на свои крупные коллоидные частицы.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29000"/>
            <a:ext cx="3312369" cy="284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29000"/>
            <a:ext cx="3024336" cy="2908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3820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864096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Комбинированные  препараты, обладающие обволакивающим 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действием  (Антациды) </a:t>
            </a:r>
            <a:r>
              <a:rPr lang="ru-RU" sz="31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24102"/>
            <a:ext cx="4291773" cy="2254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1412776"/>
            <a:ext cx="8640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" indent="0" algn="ctr">
              <a:buNone/>
            </a:pP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Алмагель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Алмагель-А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Алмагель-Нео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Маалокс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Фосфалюгель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Гастал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Ренни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Гевискон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21" t="13026" r="7953" b="13142"/>
          <a:stretch/>
        </p:blipFill>
        <p:spPr bwMode="auto">
          <a:xfrm>
            <a:off x="4714954" y="3340729"/>
            <a:ext cx="3096344" cy="3138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625" t="19324" r="20344" b="13043"/>
          <a:stretch>
            <a:fillRect/>
          </a:stretch>
        </p:blipFill>
        <p:spPr bwMode="auto">
          <a:xfrm>
            <a:off x="6660232" y="5142424"/>
            <a:ext cx="1944216" cy="1484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43" r="14461"/>
          <a:stretch>
            <a:fillRect/>
          </a:stretch>
        </p:blipFill>
        <p:spPr bwMode="auto">
          <a:xfrm>
            <a:off x="6660232" y="3212976"/>
            <a:ext cx="1944216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ск.png"/>
          <p:cNvPicPr>
            <a:picLocks noChangeAspect="1"/>
          </p:cNvPicPr>
          <p:nvPr/>
        </p:nvPicPr>
        <p:blipFill>
          <a:blip r:embed="rId6" cstate="print"/>
          <a:srcRect t="19550" b="19551"/>
          <a:stretch>
            <a:fillRect/>
          </a:stretch>
        </p:blipFill>
        <p:spPr>
          <a:xfrm>
            <a:off x="2504494" y="2865133"/>
            <a:ext cx="1995498" cy="1224136"/>
          </a:xfrm>
          <a:prstGeom prst="rect">
            <a:avLst/>
          </a:prstGeom>
        </p:spPr>
      </p:pic>
      <p:pic>
        <p:nvPicPr>
          <p:cNvPr id="10" name="Рисунок 9" descr="си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8533" y="2829129"/>
            <a:ext cx="1918938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829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88640"/>
            <a:ext cx="5112568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Антациды применяют при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гиперацидных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гастритах, язве желудка  и 12-перстной кишки,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изжоге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Механизм </a:t>
            </a:r>
            <a:r>
              <a:rPr 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антацидного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действия: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Являясь основаниями,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они нейтрализуют соляную кислоту желудочного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сока и устраняют изжогу. 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Механизм обволакивающего  действия: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поверхности слизистой желудка образуют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полимерный защитный механический слой, обеспечивающий благоприятные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условия для заживления язв, эрозий на слизистой  желудка  и 12-перстной кишки. 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08" r="7599"/>
          <a:stretch>
            <a:fillRect/>
          </a:stretch>
        </p:blipFill>
        <p:spPr bwMode="auto">
          <a:xfrm>
            <a:off x="5796136" y="908720"/>
            <a:ext cx="2652295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9652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404664"/>
            <a:ext cx="56166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целью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антацидного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действия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принимают независимо от приема пищи- в момент возникновения изжоги.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целью обволакивающего действия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принимают за 1 час до еды или чере1,5 часа после еды. </a:t>
            </a:r>
          </a:p>
          <a:p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лечения ЯБЖ и ДПК антациды принимают 6-8 раз в сутки.</a:t>
            </a:r>
          </a:p>
          <a:p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Прием антацидов нельзя сочетать с приемом антибиотиков тетрациклинового ряда, препаратами железа так как образуются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недиссоциирующие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комплексы.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50" t="6818" r="10990"/>
          <a:stretch>
            <a:fillRect/>
          </a:stretch>
        </p:blipFill>
        <p:spPr bwMode="auto">
          <a:xfrm>
            <a:off x="5724128" y="692696"/>
            <a:ext cx="3096344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000" t="20000" r="16400" b="10000"/>
          <a:stretch>
            <a:fillRect/>
          </a:stretch>
        </p:blipFill>
        <p:spPr bwMode="auto">
          <a:xfrm>
            <a:off x="5364088" y="4293096"/>
            <a:ext cx="3312368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0977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404664"/>
            <a:ext cx="576064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Характерные побочные эффекты антацидов: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Затрудняют всасывание других ЛП при одновременном приеме;</a:t>
            </a:r>
          </a:p>
          <a:p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диспептические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расстройства, запор или диарея;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 длительном приеме вымывают ионы кальция из костной ткани что приводит к развитию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остеопороза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Противопоказания: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почечная недостаточность тяжелой степени, остеопороз,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детский и подростковый возраст до 15 лет,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еременность ( для препаратов, содержащих соли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аллюминия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endParaRPr lang="ru-RU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3163"/>
          <a:stretch>
            <a:fillRect/>
          </a:stretch>
        </p:blipFill>
        <p:spPr bwMode="auto">
          <a:xfrm>
            <a:off x="6012160" y="3212976"/>
            <a:ext cx="2952328" cy="355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000" t="20000" r="16400" b="10000"/>
          <a:stretch>
            <a:fillRect/>
          </a:stretch>
        </p:blipFill>
        <p:spPr bwMode="auto">
          <a:xfrm>
            <a:off x="6156176" y="404664"/>
            <a:ext cx="280831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9898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8311FFF-5C56-4724-947A-C6E18A19554D}"/>
              </a:ext>
            </a:extLst>
          </p:cNvPr>
          <p:cNvSpPr txBox="1"/>
          <p:nvPr/>
        </p:nvSpPr>
        <p:spPr>
          <a:xfrm>
            <a:off x="179512" y="188640"/>
            <a:ext cx="6840760" cy="66479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АДСОРБИРУЮЩИЕ СРЕДСТВА</a:t>
            </a:r>
          </a:p>
          <a:p>
            <a:pPr algn="ctr"/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Уголь активированный </a:t>
            </a:r>
          </a:p>
          <a:p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Энтеросгель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Полисорб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МП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Фильтрум</a:t>
            </a:r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Лакто-фильтрум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Смектит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диоктаэдрический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смекта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неосмектин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и др.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Обладают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выраженными сорбционным и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детоксикационным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свойствами. В просвете желудочно-кишечного тракта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связывают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выводят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организма эндогенные и экзогенные токсические вещества различной природы, включая бактерии и бактериальные токсины, антигены, пищевые аллергены, лекарственные препараты и яды, соли тяжёлых металлов, радионуклиды, алкоголь. </a:t>
            </a:r>
          </a:p>
        </p:txBody>
      </p:sp>
      <p:pic>
        <p:nvPicPr>
          <p:cNvPr id="3" name="Рисунок 2" descr="ме.jpg"/>
          <p:cNvPicPr>
            <a:picLocks noChangeAspect="1"/>
          </p:cNvPicPr>
          <p:nvPr/>
        </p:nvPicPr>
        <p:blipFill>
          <a:blip r:embed="rId2" cstate="print"/>
          <a:srcRect l="16691" t="11141" r="17528" b="10873"/>
          <a:stretch>
            <a:fillRect/>
          </a:stretch>
        </p:blipFill>
        <p:spPr>
          <a:xfrm>
            <a:off x="6599644" y="4797152"/>
            <a:ext cx="2376264" cy="1692837"/>
          </a:xfrm>
          <a:prstGeom prst="rect">
            <a:avLst/>
          </a:prstGeom>
        </p:spPr>
      </p:pic>
      <p:pic>
        <p:nvPicPr>
          <p:cNvPr id="4" name="Рисунок 3" descr="эээ.jpg"/>
          <p:cNvPicPr>
            <a:picLocks noChangeAspect="1"/>
          </p:cNvPicPr>
          <p:nvPr/>
        </p:nvPicPr>
        <p:blipFill>
          <a:blip r:embed="rId3" cstate="print"/>
          <a:srcRect l="33599" t="6951" r="34901" b="6951"/>
          <a:stretch>
            <a:fillRect/>
          </a:stretch>
        </p:blipFill>
        <p:spPr>
          <a:xfrm>
            <a:off x="7380312" y="328954"/>
            <a:ext cx="1342229" cy="2952328"/>
          </a:xfrm>
          <a:prstGeom prst="rect">
            <a:avLst/>
          </a:prstGeom>
        </p:spPr>
      </p:pic>
      <p:pic>
        <p:nvPicPr>
          <p:cNvPr id="5" name="Рисунок 4" descr="соо.jpg"/>
          <p:cNvPicPr>
            <a:picLocks noChangeAspect="1"/>
          </p:cNvPicPr>
          <p:nvPr/>
        </p:nvPicPr>
        <p:blipFill>
          <a:blip r:embed="rId4" cstate="print"/>
          <a:srcRect l="27950" t="10101" r="30050" b="9051"/>
          <a:stretch>
            <a:fillRect/>
          </a:stretch>
        </p:blipFill>
        <p:spPr>
          <a:xfrm>
            <a:off x="5976156" y="836712"/>
            <a:ext cx="1224136" cy="2288300"/>
          </a:xfrm>
          <a:prstGeom prst="rect">
            <a:avLst/>
          </a:prstGeom>
        </p:spPr>
      </p:pic>
      <p:pic>
        <p:nvPicPr>
          <p:cNvPr id="6" name="Рисунок 5" descr="уголь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08204" y="3443334"/>
            <a:ext cx="2567704" cy="103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10786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8311FFF-5C56-4724-947A-C6E18A19554D}"/>
              </a:ext>
            </a:extLst>
          </p:cNvPr>
          <p:cNvSpPr txBox="1"/>
          <p:nvPr/>
        </p:nvSpPr>
        <p:spPr>
          <a:xfrm>
            <a:off x="179512" y="188640"/>
            <a:ext cx="5616624" cy="67403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Отдельные препараты, например, </a:t>
            </a:r>
            <a:r>
              <a:rPr lang="ru-RU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Энтеросгель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сорбируют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некоторые продукты обмена веществ организма, в том числе избыток билирубина, мочевины, холестерина и липидных комплексов, а также метаболиты, ответственные за развитие эндогенного токсикоза. </a:t>
            </a:r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Наружно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адсорбенты (тальк, магния окись, цинка окись) применяют в составе присыпок, мазей, паст при повреждениях, опрелостях, воспалениях кожи.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ме.jpg"/>
          <p:cNvPicPr>
            <a:picLocks noChangeAspect="1"/>
          </p:cNvPicPr>
          <p:nvPr/>
        </p:nvPicPr>
        <p:blipFill>
          <a:blip r:embed="rId2" cstate="print"/>
          <a:srcRect l="16691" t="11141" r="17528" b="10873"/>
          <a:stretch>
            <a:fillRect/>
          </a:stretch>
        </p:blipFill>
        <p:spPr>
          <a:xfrm>
            <a:off x="6599644" y="4797152"/>
            <a:ext cx="2376264" cy="1692837"/>
          </a:xfrm>
          <a:prstGeom prst="rect">
            <a:avLst/>
          </a:prstGeom>
        </p:spPr>
      </p:pic>
      <p:pic>
        <p:nvPicPr>
          <p:cNvPr id="4" name="Рисунок 3" descr="эээ.jpg"/>
          <p:cNvPicPr>
            <a:picLocks noChangeAspect="1"/>
          </p:cNvPicPr>
          <p:nvPr/>
        </p:nvPicPr>
        <p:blipFill>
          <a:blip r:embed="rId3" cstate="print"/>
          <a:srcRect l="33599" t="6951" r="34901" b="6951"/>
          <a:stretch>
            <a:fillRect/>
          </a:stretch>
        </p:blipFill>
        <p:spPr>
          <a:xfrm>
            <a:off x="7380312" y="328954"/>
            <a:ext cx="1342229" cy="2952328"/>
          </a:xfrm>
          <a:prstGeom prst="rect">
            <a:avLst/>
          </a:prstGeom>
        </p:spPr>
      </p:pic>
      <p:pic>
        <p:nvPicPr>
          <p:cNvPr id="5" name="Рисунок 4" descr="соо.jpg"/>
          <p:cNvPicPr>
            <a:picLocks noChangeAspect="1"/>
          </p:cNvPicPr>
          <p:nvPr/>
        </p:nvPicPr>
        <p:blipFill>
          <a:blip r:embed="rId4" cstate="print"/>
          <a:srcRect l="27950" t="10101" r="30050" b="9051"/>
          <a:stretch>
            <a:fillRect/>
          </a:stretch>
        </p:blipFill>
        <p:spPr>
          <a:xfrm>
            <a:off x="5796136" y="836712"/>
            <a:ext cx="1224136" cy="2288300"/>
          </a:xfrm>
          <a:prstGeom prst="rect">
            <a:avLst/>
          </a:prstGeom>
        </p:spPr>
      </p:pic>
      <p:pic>
        <p:nvPicPr>
          <p:cNvPr id="6" name="Рисунок 5" descr="уголь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08204" y="3443334"/>
            <a:ext cx="2567704" cy="103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4362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5009E2D-18BB-4444-8892-0DD75F28F3CB}"/>
              </a:ext>
            </a:extLst>
          </p:cNvPr>
          <p:cNvSpPr txBox="1"/>
          <p:nvPr/>
        </p:nvSpPr>
        <p:spPr>
          <a:xfrm>
            <a:off x="107504" y="476672"/>
            <a:ext cx="4104456" cy="57554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Times New Roman"/>
                <a:cs typeface="Times New Roman"/>
              </a:rPr>
              <a:t> 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</a:br>
            <a:r>
              <a:rPr lang="ru-RU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А</a:t>
            </a:r>
            <a:r>
              <a:rPr lang="en-US" sz="2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фферентные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нервные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волокна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в окончаниях </a:t>
            </a:r>
            <a:r>
              <a:rPr lang="en-US" sz="2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имеют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рецепторы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реагирую</a:t>
            </a:r>
            <a:r>
              <a:rPr lang="ru-RU" sz="2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щие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на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определенные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раздражители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:</a:t>
            </a:r>
            <a:b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</a:br>
            <a:r>
              <a:rPr lang="ru-RU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	</a:t>
            </a:r>
            <a:r>
              <a:rPr lang="en-US" sz="2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температуру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–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терморецептор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;</a:t>
            </a:r>
            <a:b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</a:br>
            <a:r>
              <a:rPr lang="ru-RU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	</a:t>
            </a:r>
            <a:r>
              <a:rPr lang="en-US" sz="2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запах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–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обонятельные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рецепторы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;</a:t>
            </a:r>
            <a:b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</a:b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   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	</a:t>
            </a:r>
            <a:r>
              <a:rPr lang="en-US" sz="2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вкус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–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вкусовые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рецепторы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;</a:t>
            </a:r>
            <a:b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</a:b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      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свет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 –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светочувствительные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рецепторы</a:t>
            </a:r>
            <a:r>
              <a:rPr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/>
            </a:r>
            <a:br>
              <a:rPr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</a:b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/>
            </a:r>
            <a:b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</a:b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5" name="Рисунок 4" descr="афф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67774" y="881488"/>
            <a:ext cx="4368893" cy="571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8856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8311FFF-5C56-4724-947A-C6E18A19554D}"/>
              </a:ext>
            </a:extLst>
          </p:cNvPr>
          <p:cNvSpPr txBox="1"/>
          <p:nvPr/>
        </p:nvSpPr>
        <p:spPr>
          <a:xfrm>
            <a:off x="179512" y="188640"/>
            <a:ext cx="5832648" cy="76636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Показания к применению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острые и хронические 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интоксикации 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различного происхождения у взрослых и детей;</a:t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острые 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кишечные инфекции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любого генеза, включая пищевые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токсикоинфекции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также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диарейный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синдром неинфекционного происхождения, дисбактериоз (в составе комплексной терапии);</a:t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гнойно-септические заболевания, сопровождающиеся выраженной 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интоксикацией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острые 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отравления 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сильнодействующим и ядовитыми веществами, в том числе лекарственными препаратами и алкоголем, алкалоидами, солями тяжелых металлов и др.;</a:t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пищевая и лекарственная 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аллергия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гипербилирубинемия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(вирусный 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гепатит 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другие желтухи) и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гиперазотемия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(хроническая почечная недостаточность);</a:t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жителям экологически неблагоприятных регионов и работникам вредных производств, 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профилактики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ме.jpg"/>
          <p:cNvPicPr>
            <a:picLocks noChangeAspect="1"/>
          </p:cNvPicPr>
          <p:nvPr/>
        </p:nvPicPr>
        <p:blipFill>
          <a:blip r:embed="rId2" cstate="print"/>
          <a:srcRect l="16691" t="11141" r="17528" b="10873"/>
          <a:stretch>
            <a:fillRect/>
          </a:stretch>
        </p:blipFill>
        <p:spPr>
          <a:xfrm>
            <a:off x="6516216" y="4858000"/>
            <a:ext cx="2376264" cy="1692837"/>
          </a:xfrm>
          <a:prstGeom prst="rect">
            <a:avLst/>
          </a:prstGeom>
        </p:spPr>
      </p:pic>
      <p:pic>
        <p:nvPicPr>
          <p:cNvPr id="4" name="Рисунок 3" descr="эээ.jpg"/>
          <p:cNvPicPr>
            <a:picLocks noChangeAspect="1"/>
          </p:cNvPicPr>
          <p:nvPr/>
        </p:nvPicPr>
        <p:blipFill>
          <a:blip r:embed="rId3" cstate="print"/>
          <a:srcRect l="33599" t="6951" r="34901" b="6951"/>
          <a:stretch>
            <a:fillRect/>
          </a:stretch>
        </p:blipFill>
        <p:spPr>
          <a:xfrm>
            <a:off x="7380312" y="328954"/>
            <a:ext cx="1342229" cy="2952328"/>
          </a:xfrm>
          <a:prstGeom prst="rect">
            <a:avLst/>
          </a:prstGeom>
        </p:spPr>
      </p:pic>
      <p:pic>
        <p:nvPicPr>
          <p:cNvPr id="5" name="Рисунок 4" descr="соо.jpg"/>
          <p:cNvPicPr>
            <a:picLocks noChangeAspect="1"/>
          </p:cNvPicPr>
          <p:nvPr/>
        </p:nvPicPr>
        <p:blipFill>
          <a:blip r:embed="rId4" cstate="print"/>
          <a:srcRect l="27950" t="10101" r="30050" b="9051"/>
          <a:stretch>
            <a:fillRect/>
          </a:stretch>
        </p:blipFill>
        <p:spPr>
          <a:xfrm>
            <a:off x="6012160" y="660968"/>
            <a:ext cx="1224136" cy="2288300"/>
          </a:xfrm>
          <a:prstGeom prst="rect">
            <a:avLst/>
          </a:prstGeom>
        </p:spPr>
      </p:pic>
      <p:pic>
        <p:nvPicPr>
          <p:cNvPr id="6" name="Рисунок 5" descr="уголь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3539230"/>
            <a:ext cx="2567704" cy="103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1154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8311FFF-5C56-4724-947A-C6E18A19554D}"/>
              </a:ext>
            </a:extLst>
          </p:cNvPr>
          <p:cNvSpPr txBox="1"/>
          <p:nvPr/>
        </p:nvSpPr>
        <p:spPr>
          <a:xfrm>
            <a:off x="179512" y="188640"/>
            <a:ext cx="6120680" cy="74789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Побочные эффекты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едки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аллергические реакции, диспепсия, запоры. </a:t>
            </a:r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длительном, более 14 дней, приеме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всасывания витаминов, кальция, и других питательных веществ из желудочно-кишечного тракта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связи с чем рекомендуется профилактический прием поливитаминных препаратов, кальция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нижение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лечебного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эффекта одновременно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принимаемых внутрь лекарств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Энтеросгель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уменьшает всасывания витаминов и микроэлементов, способствует восстановлению нарушенной микрофлоры кишечника и не влияет на его двигательную функцию.</a:t>
            </a:r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ме.jpg"/>
          <p:cNvPicPr>
            <a:picLocks noChangeAspect="1"/>
          </p:cNvPicPr>
          <p:nvPr/>
        </p:nvPicPr>
        <p:blipFill>
          <a:blip r:embed="rId2" cstate="print"/>
          <a:srcRect l="16691" t="11141" r="17528" b="10873"/>
          <a:stretch>
            <a:fillRect/>
          </a:stretch>
        </p:blipFill>
        <p:spPr>
          <a:xfrm>
            <a:off x="6599644" y="4797152"/>
            <a:ext cx="2376264" cy="1692837"/>
          </a:xfrm>
          <a:prstGeom prst="rect">
            <a:avLst/>
          </a:prstGeom>
        </p:spPr>
      </p:pic>
      <p:pic>
        <p:nvPicPr>
          <p:cNvPr id="4" name="Рисунок 3" descr="эээ.jpg"/>
          <p:cNvPicPr>
            <a:picLocks noChangeAspect="1"/>
          </p:cNvPicPr>
          <p:nvPr/>
        </p:nvPicPr>
        <p:blipFill>
          <a:blip r:embed="rId3" cstate="print"/>
          <a:srcRect l="33599" t="6951" r="34901" b="6951"/>
          <a:stretch>
            <a:fillRect/>
          </a:stretch>
        </p:blipFill>
        <p:spPr>
          <a:xfrm>
            <a:off x="7633679" y="203221"/>
            <a:ext cx="1342229" cy="2952328"/>
          </a:xfrm>
          <a:prstGeom prst="rect">
            <a:avLst/>
          </a:prstGeom>
        </p:spPr>
      </p:pic>
      <p:pic>
        <p:nvPicPr>
          <p:cNvPr id="5" name="Рисунок 4" descr="соо.jpg"/>
          <p:cNvPicPr>
            <a:picLocks noChangeAspect="1"/>
          </p:cNvPicPr>
          <p:nvPr/>
        </p:nvPicPr>
        <p:blipFill>
          <a:blip r:embed="rId4" cstate="print"/>
          <a:srcRect l="27950" t="10101" r="30050" b="9051"/>
          <a:stretch>
            <a:fillRect/>
          </a:stretch>
        </p:blipFill>
        <p:spPr>
          <a:xfrm>
            <a:off x="6332374" y="535235"/>
            <a:ext cx="1224136" cy="2288300"/>
          </a:xfrm>
          <a:prstGeom prst="rect">
            <a:avLst/>
          </a:prstGeom>
        </p:spPr>
      </p:pic>
      <p:pic>
        <p:nvPicPr>
          <p:cNvPr id="6" name="Рисунок 5" descr="уголь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407" y="3430778"/>
            <a:ext cx="2567704" cy="103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95848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8311FFF-5C56-4724-947A-C6E18A19554D}"/>
              </a:ext>
            </a:extLst>
          </p:cNvPr>
          <p:cNvSpPr txBox="1"/>
          <p:nvPr/>
        </p:nvSpPr>
        <p:spPr>
          <a:xfrm>
            <a:off x="179512" y="188640"/>
            <a:ext cx="5976664" cy="71096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Противопоказания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Повышенная чувствительность к компонентам препарата, </a:t>
            </a:r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язвенные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поражения желудочно-кишечного тракта (в том числе язвенная болезнь желудка и 12-перстной кишки, неспецифический язвенный колит), кровотечения из желудочно-кишечного тракта, </a:t>
            </a:r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атония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кишечника,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запоры,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ишечная непроходимость,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одновременное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назначение антитоксических лекарственных средств, эффект которых развивается после всасывания (метионин и другие).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ме.jpg"/>
          <p:cNvPicPr>
            <a:picLocks noChangeAspect="1"/>
          </p:cNvPicPr>
          <p:nvPr/>
        </p:nvPicPr>
        <p:blipFill>
          <a:blip r:embed="rId2" cstate="print"/>
          <a:srcRect l="16691" t="11141" r="17528" b="10873"/>
          <a:stretch>
            <a:fillRect/>
          </a:stretch>
        </p:blipFill>
        <p:spPr>
          <a:xfrm>
            <a:off x="6599644" y="4797152"/>
            <a:ext cx="2376264" cy="1692837"/>
          </a:xfrm>
          <a:prstGeom prst="rect">
            <a:avLst/>
          </a:prstGeom>
        </p:spPr>
      </p:pic>
      <p:pic>
        <p:nvPicPr>
          <p:cNvPr id="4" name="Рисунок 3" descr="эээ.jpg"/>
          <p:cNvPicPr>
            <a:picLocks noChangeAspect="1"/>
          </p:cNvPicPr>
          <p:nvPr/>
        </p:nvPicPr>
        <p:blipFill>
          <a:blip r:embed="rId3" cstate="print"/>
          <a:srcRect l="33599" t="6951" r="34901" b="6951"/>
          <a:stretch>
            <a:fillRect/>
          </a:stretch>
        </p:blipFill>
        <p:spPr>
          <a:xfrm>
            <a:off x="7633679" y="203221"/>
            <a:ext cx="1342229" cy="2952328"/>
          </a:xfrm>
          <a:prstGeom prst="rect">
            <a:avLst/>
          </a:prstGeom>
        </p:spPr>
      </p:pic>
      <p:pic>
        <p:nvPicPr>
          <p:cNvPr id="5" name="Рисунок 4" descr="соо.jpg"/>
          <p:cNvPicPr>
            <a:picLocks noChangeAspect="1"/>
          </p:cNvPicPr>
          <p:nvPr/>
        </p:nvPicPr>
        <p:blipFill>
          <a:blip r:embed="rId4" cstate="print"/>
          <a:srcRect l="27950" t="10101" r="30050" b="9051"/>
          <a:stretch>
            <a:fillRect/>
          </a:stretch>
        </p:blipFill>
        <p:spPr>
          <a:xfrm>
            <a:off x="6332374" y="535235"/>
            <a:ext cx="1224136" cy="2288300"/>
          </a:xfrm>
          <a:prstGeom prst="rect">
            <a:avLst/>
          </a:prstGeom>
        </p:spPr>
      </p:pic>
      <p:pic>
        <p:nvPicPr>
          <p:cNvPr id="6" name="Рисунок 5" descr="уголь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407" y="3430778"/>
            <a:ext cx="2567704" cy="103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56341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686800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Раздражающие средства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-675456"/>
            <a:ext cx="8640960" cy="5084456"/>
          </a:xfrm>
        </p:spPr>
        <p:txBody>
          <a:bodyPr>
            <a:noAutofit/>
          </a:bodyPr>
          <a:lstStyle/>
          <a:p>
            <a:pPr algn="just">
              <a:buFontTx/>
              <a:buChar char="-"/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это лекарственные препараты, стимулирующие</a:t>
            </a:r>
          </a:p>
          <a:p>
            <a:pPr algn="just">
              <a:buFontTx/>
              <a:buChar char="-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окончания чувствительных (афферентных) нервов и повышающие их чувствительность к естественным раздражителям, проявляющие местное раздражающее действие на кожу и слизистые. </a:t>
            </a:r>
          </a:p>
          <a:p>
            <a:pPr algn="just">
              <a:buFontTx/>
              <a:buChar char="-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чего происходит локальное (местное) высвобождение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аутокоидов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биологически активных веществ (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кининов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гистамина, простагландинов), которые оказывают местное сосудорасширяющее,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гиперемическое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(вызывают покраснение) действие с улучшением питания тканей, улучшением  кровообращения. При этом глубокие кровеносные сосуды (например, коронарные) рефлекторно расширяются. </a:t>
            </a:r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431" t="5413" r="59427" b="5413"/>
          <a:stretch>
            <a:fillRect/>
          </a:stretch>
        </p:blipFill>
        <p:spPr bwMode="auto">
          <a:xfrm>
            <a:off x="3923928" y="4409000"/>
            <a:ext cx="1008112" cy="146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203" b="11002"/>
          <a:stretch>
            <a:fillRect/>
          </a:stretch>
        </p:blipFill>
        <p:spPr bwMode="auto">
          <a:xfrm>
            <a:off x="304800" y="4653136"/>
            <a:ext cx="2647020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www.dosug5.info/wp-content/uploads/2019/04/kak-ispol-zovat-maz-gevkamen-8.jpg"/>
          <p:cNvPicPr/>
          <p:nvPr/>
        </p:nvPicPr>
        <p:blipFill>
          <a:blip r:embed="rId4" cstate="print"/>
          <a:srcRect t="18885" b="15427"/>
          <a:stretch>
            <a:fillRect/>
          </a:stretch>
        </p:blipFill>
        <p:spPr bwMode="auto">
          <a:xfrm>
            <a:off x="3131840" y="6021288"/>
            <a:ext cx="230425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валид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96136" y="4797152"/>
            <a:ext cx="2664296" cy="185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78550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07504" y="-891480"/>
            <a:ext cx="8712968" cy="7272808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раздражающие средства улучшают трофику тканей и органов, обладают противовоспалительным действием. 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Препараты раздражают слизистые оболочки дыхательных путей, рта, ЖКТ, рецепторы кожи и подкожных образований (включая мышечные ткани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в зависимости от лекарственной формы.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 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местного действия.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Местное слабое раздражение афферентных рецепторов приводит к расширению сосудов, усилению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притока крови, обмена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веществ, ускорению рассасывания патологических продуктов (вредных веществ) и восстановлению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тканей.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431" t="5413" r="59427" b="5413"/>
          <a:stretch>
            <a:fillRect/>
          </a:stretch>
        </p:blipFill>
        <p:spPr bwMode="auto">
          <a:xfrm>
            <a:off x="7539136" y="4725144"/>
            <a:ext cx="1281336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www.dosug5.info/wp-content/uploads/2019/04/kak-ispol-zovat-maz-gevkamen-8.jpg"/>
          <p:cNvPicPr/>
          <p:nvPr/>
        </p:nvPicPr>
        <p:blipFill>
          <a:blip r:embed="rId3" cstate="print"/>
          <a:srcRect t="18885" b="15427"/>
          <a:stretch>
            <a:fillRect/>
          </a:stretch>
        </p:blipFill>
        <p:spPr bwMode="auto">
          <a:xfrm>
            <a:off x="1807096" y="5373216"/>
            <a:ext cx="4032448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042953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07504" y="-891480"/>
            <a:ext cx="8712968" cy="7272808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 «отвлекающего» действия.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имеющемся воспалении импульсы боли непрерывно поступают в соответствующий сегмент спинного мозга, оттуда  поступают в высшие отделы  ЦНС, где создают очаг стойкого возбуждения нервных центров, так называемый «болевой доминантный очаг».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нанесении на соответствующий участок кожи раздражающего средства возникает новый поток импульсов другого характера. В ЦНС создается новый доминантный очаг возбуждения, а старый угасает, болевые ощущения ослабевают или исчезают вообще. Поэтому  раздражающие средства наносят на тот участок кожи, который получает чувствительную иннервацию из того же сегмента спинного мозга, что и больной орган.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Суммарное местное и рефлекторное действие раздражающих средств сопровождается расширением сосудов. 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отвлекающего эффекта раздражающих средств, уменьшается или совсем исчезает, боль в местах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воспаления.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431" t="5413" r="59427" b="5413"/>
          <a:stretch>
            <a:fillRect/>
          </a:stretch>
        </p:blipFill>
        <p:spPr bwMode="auto">
          <a:xfrm>
            <a:off x="6300192" y="5301208"/>
            <a:ext cx="1209328" cy="144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www.dosug5.info/wp-content/uploads/2019/04/kak-ispol-zovat-maz-gevkamen-8.jpg"/>
          <p:cNvPicPr/>
          <p:nvPr/>
        </p:nvPicPr>
        <p:blipFill>
          <a:blip r:embed="rId3" cstate="print"/>
          <a:srcRect t="18885" b="15427"/>
          <a:stretch>
            <a:fillRect/>
          </a:stretch>
        </p:blipFill>
        <p:spPr bwMode="auto">
          <a:xfrm>
            <a:off x="3203848" y="5589240"/>
            <a:ext cx="2952328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383388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692696"/>
          </a:xfrm>
        </p:spPr>
        <p:txBody>
          <a:bodyPr/>
          <a:lstStyle/>
          <a:p>
            <a:pPr algn="ctr"/>
            <a:r>
              <a:rPr lang="ru-RU" dirty="0" smtClean="0"/>
              <a:t>Классификация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116632"/>
            <a:ext cx="8640960" cy="482453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Средства, содержащие эфирные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масла: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Масло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Мяты перечной листья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Настойка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мяты перечной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(спиртовой раствор);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Капли зубные,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Дентагуттал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(мятное и камфорное масло, настойка валерианы);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Мятные таблетки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Валидол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(таблетки – раствор ментола 25% в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ментиловом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эфире изовалериановой кислоты).</a:t>
            </a:r>
          </a:p>
          <a:p>
            <a:endParaRPr lang="ru-RU" dirty="0"/>
          </a:p>
        </p:txBody>
      </p:sp>
      <p:pic>
        <p:nvPicPr>
          <p:cNvPr id="7" name="Рисунок 6" descr="https://www.zdravzona.ru/upload/iblock/c31/c3115faf232c87cee8067b453fe9c05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84" r="9868"/>
          <a:stretch>
            <a:fillRect/>
          </a:stretch>
        </p:blipFill>
        <p:spPr bwMode="auto">
          <a:xfrm>
            <a:off x="611560" y="4517387"/>
            <a:ext cx="2008869" cy="2075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main-cdn.goods.ru/big2/hlr-system/1600268415/100024500742b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39" t="19841" r="10847" b="16901"/>
          <a:stretch>
            <a:fillRect/>
          </a:stretch>
        </p:blipFill>
        <p:spPr bwMode="auto">
          <a:xfrm>
            <a:off x="2987824" y="4480621"/>
            <a:ext cx="1862455" cy="214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валид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17674" y="4330461"/>
            <a:ext cx="3600400" cy="237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51878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332656"/>
            <a:ext cx="864096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Ментол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Масло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ментоловое;</a:t>
            </a:r>
          </a:p>
          <a:p>
            <a:r>
              <a:rPr 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Пектусин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(таблетки, содержащие ментоловое и эвкалиптовое масло);</a:t>
            </a:r>
          </a:p>
          <a:p>
            <a:r>
              <a:rPr 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Гэвкамен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(мазь – масло ментола,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камфоры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эвкалипта, гвоздики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Меновазин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(спиртовой раствор - ментол, новокаин, анестезин);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1" name="Рисунок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431" t="5413" b="5413"/>
          <a:stretch>
            <a:fillRect/>
          </a:stretch>
        </p:blipFill>
        <p:spPr bwMode="auto">
          <a:xfrm>
            <a:off x="4427984" y="4221088"/>
            <a:ext cx="4248472" cy="2268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spb.aptechestvo.ru/upload/images/4b2905dd-bb3b-4c58-903f-54cf77c9631d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503" t="32710" r="31263" b="34533"/>
          <a:stretch>
            <a:fillRect/>
          </a:stretch>
        </p:blipFill>
        <p:spPr bwMode="auto">
          <a:xfrm>
            <a:off x="539552" y="4941168"/>
            <a:ext cx="3456384" cy="133614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 descr="http://003.su/img_thumb.php?w=485&amp;id=3066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155" b="26177"/>
          <a:stretch>
            <a:fillRect/>
          </a:stretch>
        </p:blipFill>
        <p:spPr bwMode="auto">
          <a:xfrm>
            <a:off x="5613469" y="332656"/>
            <a:ext cx="3043555" cy="13899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6908590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5496" y="116632"/>
            <a:ext cx="9001000" cy="50405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Масло </a:t>
            </a:r>
            <a:r>
              <a:rPr lang="ru-RU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Эвкалипта листьев </a:t>
            </a:r>
            <a:endParaRPr lang="ru-RU" sz="29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Настойка эвкалипта</a:t>
            </a:r>
            <a:endParaRPr lang="ru-RU" sz="29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Масло </a:t>
            </a:r>
            <a:r>
              <a:rPr lang="ru-RU" sz="29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эвкалиповое</a:t>
            </a:r>
            <a:endParaRPr lang="ru-RU" sz="29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9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Ингалипт</a:t>
            </a:r>
            <a:r>
              <a:rPr lang="ru-RU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(мяты перечной листьев масло, сульфаниламид, </a:t>
            </a:r>
            <a:r>
              <a:rPr lang="ru-RU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сульфатиазол</a:t>
            </a:r>
            <a:r>
              <a:rPr lang="ru-R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тимол, эвкалипта </a:t>
            </a:r>
            <a:r>
              <a:rPr lang="ru-R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прутовидного</a:t>
            </a:r>
            <a:r>
              <a:rPr lang="ru-R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листьев масло</a:t>
            </a:r>
            <a:r>
              <a:rPr lang="ru-RU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Золотая звезда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(бальзам – масло эвкалиптовое, гвоздичное, мятное, корица,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камфора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9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Каметон</a:t>
            </a:r>
            <a:r>
              <a:rPr lang="ru-RU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камфора</a:t>
            </a:r>
            <a:r>
              <a:rPr lang="ru-R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левоментол</a:t>
            </a:r>
            <a:r>
              <a:rPr lang="ru-R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хлоробутанола</a:t>
            </a:r>
            <a:r>
              <a:rPr lang="ru-R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гемигидрат</a:t>
            </a:r>
            <a:r>
              <a:rPr lang="ru-R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эвкалипта </a:t>
            </a:r>
            <a:r>
              <a:rPr lang="ru-R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прутовидного</a:t>
            </a:r>
            <a:r>
              <a:rPr lang="ru-R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листьев масло);</a:t>
            </a:r>
          </a:p>
          <a:p>
            <a:endParaRPr lang="ru-RU" dirty="0"/>
          </a:p>
        </p:txBody>
      </p:sp>
      <p:pic>
        <p:nvPicPr>
          <p:cNvPr id="13" name="Рисунок 12" descr="http://nosoglot.ru/wp-content/uploads/2018/03/fb8a87e9bca3ae24546aa09f346d113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15" r="12688"/>
          <a:stretch>
            <a:fillRect/>
          </a:stretch>
        </p:blipFill>
        <p:spPr bwMode="auto">
          <a:xfrm>
            <a:off x="539551" y="5013176"/>
            <a:ext cx="2592288" cy="1562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s://blotos.ru/wp-content/uploads/8/2/9/829e065b4c62cad773d1421732b4707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737" t="7809" r="30745" b="7808"/>
          <a:stretch>
            <a:fillRect/>
          </a:stretch>
        </p:blipFill>
        <p:spPr bwMode="auto">
          <a:xfrm>
            <a:off x="5076056" y="4744304"/>
            <a:ext cx="1059686" cy="2044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https://fb.ru/misc/i/gallery/82913/251144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264" r="31680"/>
          <a:stretch>
            <a:fillRect/>
          </a:stretch>
        </p:blipFill>
        <p:spPr bwMode="auto">
          <a:xfrm>
            <a:off x="3635894" y="4728172"/>
            <a:ext cx="1008112" cy="20608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3187053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476672"/>
            <a:ext cx="8784976" cy="3672408"/>
          </a:xfrm>
        </p:spPr>
        <p:txBody>
          <a:bodyPr>
            <a:normAutofit fontScale="77500" lnSpcReduction="20000"/>
          </a:bodyPr>
          <a:lstStyle/>
          <a:p>
            <a:r>
              <a:rPr lang="ru-RU" sz="2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Доктор МОМ </a:t>
            </a:r>
            <a:r>
              <a:rPr lang="ru-R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(мазь - </a:t>
            </a:r>
            <a:r>
              <a:rPr lang="ru-R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камфора</a:t>
            </a:r>
            <a:r>
              <a:rPr lang="ru-R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ореха мускатного скорлупы масло, скипидар живичный, тимол, эвкалипта </a:t>
            </a:r>
            <a:r>
              <a:rPr lang="ru-R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прутовидного</a:t>
            </a:r>
            <a:r>
              <a:rPr lang="ru-R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листьев масло, </a:t>
            </a:r>
            <a:r>
              <a:rPr lang="ru-RU" sz="2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левоментол</a:t>
            </a:r>
            <a:r>
              <a:rPr lang="ru-RU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sz="2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Доктор </a:t>
            </a:r>
            <a:r>
              <a:rPr lang="ru-RU" sz="2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Тайс</a:t>
            </a:r>
            <a:r>
              <a:rPr lang="ru-RU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эвкалипт </a:t>
            </a:r>
            <a:r>
              <a:rPr lang="ru-R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(мазь - </a:t>
            </a:r>
            <a:r>
              <a:rPr lang="ru-R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камфора</a:t>
            </a:r>
            <a:r>
              <a:rPr lang="ru-R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сосны обыкновенной хвои масло, эвкалипта </a:t>
            </a:r>
            <a:r>
              <a:rPr lang="ru-R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прутовидного</a:t>
            </a:r>
            <a:r>
              <a:rPr lang="ru-R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листьев масло);</a:t>
            </a:r>
          </a:p>
          <a:p>
            <a:r>
              <a:rPr lang="ru-RU" sz="29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Пиносол</a:t>
            </a:r>
            <a:r>
              <a:rPr lang="ru-RU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(альфа-токоферола ацетат, </a:t>
            </a:r>
            <a:r>
              <a:rPr lang="ru-R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левоментол</a:t>
            </a:r>
            <a:r>
              <a:rPr lang="ru-R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сосны обыкновенной масло, тимол, эвкалипта </a:t>
            </a:r>
            <a:r>
              <a:rPr lang="ru-RU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прутовидного</a:t>
            </a:r>
            <a:r>
              <a:rPr lang="ru-R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листьев масло);</a:t>
            </a:r>
          </a:p>
          <a:p>
            <a:r>
              <a:rPr lang="ru-RU" sz="29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Эвкалипт</a:t>
            </a:r>
            <a:r>
              <a:rPr lang="ru-RU" sz="2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(таблетки).</a:t>
            </a:r>
          </a:p>
          <a:p>
            <a:endParaRPr lang="ru-RU" dirty="0"/>
          </a:p>
        </p:txBody>
      </p:sp>
      <p:pic>
        <p:nvPicPr>
          <p:cNvPr id="10" name="Рисунок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203" r="39496" b="11002"/>
          <a:stretch>
            <a:fillRect/>
          </a:stretch>
        </p:blipFill>
        <p:spPr bwMode="auto">
          <a:xfrm>
            <a:off x="4139952" y="3429000"/>
            <a:ext cx="3744416" cy="3154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://imgs.asna.ru/resize_cache/529879/1cee19a9fdb84f9209b63d6be1465901/iblock/1d3/1d32aca52505b5127287555fcb30beb5/827ce53e14b8c23a1429fc343de00bab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51" t="20640" r="14154" b="12209"/>
          <a:stretch>
            <a:fillRect/>
          </a:stretch>
        </p:blipFill>
        <p:spPr bwMode="auto">
          <a:xfrm>
            <a:off x="683568" y="3861048"/>
            <a:ext cx="2592288" cy="24482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332700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1FBD9EF-8235-4CA2-9296-7F9977903762}"/>
              </a:ext>
            </a:extLst>
          </p:cNvPr>
          <p:cNvSpPr txBox="1"/>
          <p:nvPr/>
        </p:nvSpPr>
        <p:spPr>
          <a:xfrm>
            <a:off x="179512" y="161866"/>
            <a:ext cx="842493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Местно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cs typeface="Times New Roman"/>
              </a:rPr>
              <a:t>-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анестезирующие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средства</a:t>
            </a:r>
            <a:endParaRPr lang="en-US" sz="24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67F2887-C0D8-40CA-936D-505EB78111F6}"/>
              </a:ext>
            </a:extLst>
          </p:cNvPr>
          <p:cNvSpPr txBox="1"/>
          <p:nvPr/>
        </p:nvSpPr>
        <p:spPr>
          <a:xfrm>
            <a:off x="179512" y="620688"/>
            <a:ext cx="8712968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Это ЛС, которые </a:t>
            </a:r>
            <a:r>
              <a:rPr lang="en-US" sz="2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избирательно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и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обратимо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блокируют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процесс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передачи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возбуждения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 в 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афферентных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окончаниях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 и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проводниках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вызывая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утрату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болевой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чувствительности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 в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местах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их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введения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cs typeface="Times New Roman"/>
              </a:rPr>
              <a:t>или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аппликации</a:t>
            </a:r>
            <a:endParaRPr lang="en-US" sz="24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286" t="15885" r="35427" b="18199"/>
          <a:stretch/>
        </p:blipFill>
        <p:spPr>
          <a:xfrm>
            <a:off x="3069807" y="2669952"/>
            <a:ext cx="2220262" cy="1374243"/>
          </a:xfrm>
          <a:prstGeom prst="rect">
            <a:avLst/>
          </a:prstGeom>
        </p:spPr>
      </p:pic>
      <p:pic>
        <p:nvPicPr>
          <p:cNvPr id="7" name="Рисунок 8">
            <a:extLst>
              <a:ext uri="{FF2B5EF4-FFF2-40B4-BE49-F238E27FC236}">
                <a16:creationId xmlns:a16="http://schemas.microsoft.com/office/drawing/2014/main" xmlns="" id="{91073FFE-060E-439D-B397-65849AB9052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0682" y="4149080"/>
            <a:ext cx="2952328" cy="2402031"/>
          </a:xfrm>
          <a:prstGeom prst="rect">
            <a:avLst/>
          </a:prstGeom>
        </p:spPr>
      </p:pic>
      <p:pic>
        <p:nvPicPr>
          <p:cNvPr id="8" name="Рисунок 4" descr="Изображение выглядит как лосьон, ед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1B6C8D61-3E50-4909-93B0-53DE58CAA5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56978" t="3392" r="2560" b="52264"/>
          <a:stretch/>
        </p:blipFill>
        <p:spPr>
          <a:xfrm>
            <a:off x="2483768" y="4581128"/>
            <a:ext cx="3090890" cy="19212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182" t="5900" r="28133" b="2296"/>
          <a:stretch/>
        </p:blipFill>
        <p:spPr>
          <a:xfrm>
            <a:off x="386020" y="2956704"/>
            <a:ext cx="1872208" cy="3563374"/>
          </a:xfrm>
          <a:prstGeom prst="rect">
            <a:avLst/>
          </a:prstGeom>
        </p:spPr>
      </p:pic>
      <p:pic>
        <p:nvPicPr>
          <p:cNvPr id="10" name="Рисунок 6">
            <a:extLst>
              <a:ext uri="{FF2B5EF4-FFF2-40B4-BE49-F238E27FC236}">
                <a16:creationId xmlns:a16="http://schemas.microsoft.com/office/drawing/2014/main" xmlns="" id="{7EE47993-04D9-4F61-A770-4191BF274B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25737" b="22448"/>
          <a:stretch/>
        </p:blipFill>
        <p:spPr>
          <a:xfrm>
            <a:off x="6084168" y="2381468"/>
            <a:ext cx="2597742" cy="157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54256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5496" y="0"/>
            <a:ext cx="9073008" cy="5913183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Экстракт плодов перца стручкового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выделяют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капсаицин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который входит в состав препаратов: 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Настойка перца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стручкового; Перцовый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пластырь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экстракт перца стручкового, белладонный, настойка арники, каучук натуральный, канифоль сосновая);</a:t>
            </a:r>
          </a:p>
          <a:p>
            <a:r>
              <a:rPr 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Никофлекс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-крем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капсаицин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этиленгликоля салицилат, </a:t>
            </a:r>
            <a:r>
              <a:rPr lang="ru-RU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этилникотинат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Эспол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мазь (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экстракта стручкового перца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густого,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димексид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масло эфирное кориандровое, масло эфирное лавандовое, хлороформ)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Масло семян горчицы 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выделяют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синигрин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входящий в состав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горчичников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листы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бумаги, покрытые обезжиренным порошком горчичной смеси, получаемой из жмыха и семян горчицы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7" name="Рисунок 6" descr="чич.png"/>
          <p:cNvPicPr/>
          <p:nvPr/>
        </p:nvPicPr>
        <p:blipFill>
          <a:blip r:embed="rId2" cstate="print"/>
          <a:srcRect l="53772" t="7143" b="7143"/>
          <a:stretch>
            <a:fillRect/>
          </a:stretch>
        </p:blipFill>
        <p:spPr>
          <a:xfrm>
            <a:off x="6548398" y="4694759"/>
            <a:ext cx="2232248" cy="1880828"/>
          </a:xfrm>
          <a:prstGeom prst="rect">
            <a:avLst/>
          </a:prstGeom>
        </p:spPr>
      </p:pic>
      <p:pic>
        <p:nvPicPr>
          <p:cNvPr id="9" name="Рисунок 8" descr="https://zdravcity.ru/upload/resize_cache/iblock/7a5/600_600_1f56968ead5a4c8776b7357bb4dbe83c7/photo_es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571" y="4519049"/>
            <a:ext cx="1671171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9567" y="4365104"/>
            <a:ext cx="2943967" cy="1182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эсп.jpg"/>
          <p:cNvPicPr>
            <a:picLocks noChangeAspect="1"/>
          </p:cNvPicPr>
          <p:nvPr/>
        </p:nvPicPr>
        <p:blipFill>
          <a:blip r:embed="rId5" cstate="print"/>
          <a:srcRect l="5825" t="5901" r="4991" b="32150"/>
          <a:stretch>
            <a:fillRect/>
          </a:stretch>
        </p:blipFill>
        <p:spPr>
          <a:xfrm>
            <a:off x="2079566" y="5661248"/>
            <a:ext cx="2943970" cy="1082745"/>
          </a:xfrm>
          <a:prstGeom prst="rect">
            <a:avLst/>
          </a:prstGeom>
        </p:spPr>
      </p:pic>
      <p:pic>
        <p:nvPicPr>
          <p:cNvPr id="12" name="Рисунок 11" descr="перн.jpg"/>
          <p:cNvPicPr/>
          <p:nvPr/>
        </p:nvPicPr>
        <p:blipFill>
          <a:blip r:embed="rId6" cstate="print"/>
          <a:srcRect l="12607" t="8183" r="41595" b="7262"/>
          <a:stretch>
            <a:fillRect/>
          </a:stretch>
        </p:blipFill>
        <p:spPr>
          <a:xfrm>
            <a:off x="5177069" y="4585980"/>
            <a:ext cx="1191790" cy="192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6609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23528" y="22385"/>
            <a:ext cx="8305136" cy="2614527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2) Раздражающие средства, содержащие яды пчел и змей: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ядом пчел выпускают мази 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Апизартрон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Апифор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ядом  змей -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Випросал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Наятокс</a:t>
            </a:r>
            <a:endParaRPr lang="ru-RU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0" name="Рисунок 9" descr="https://avatars.mds.yandex.net/get-mpic/1364191/img_id5410093430710833417.jpeg/orig"/>
          <p:cNvPicPr/>
          <p:nvPr/>
        </p:nvPicPr>
        <p:blipFill>
          <a:blip r:embed="rId2" cstate="print"/>
          <a:srcRect t="33800" r="855" b="1401"/>
          <a:stretch>
            <a:fillRect/>
          </a:stretch>
        </p:blipFill>
        <p:spPr bwMode="auto">
          <a:xfrm>
            <a:off x="395536" y="2492896"/>
            <a:ext cx="446449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292" b="28982"/>
          <a:stretch>
            <a:fillRect/>
          </a:stretch>
        </p:blipFill>
        <p:spPr bwMode="auto">
          <a:xfrm>
            <a:off x="4211960" y="4725143"/>
            <a:ext cx="4680520" cy="18722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3066183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116632"/>
            <a:ext cx="8712968" cy="5112568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3) Препараты синтетического происхождения: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Финалгон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нонивамид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никобоксил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Муравьиный спирт -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применяют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составе комплексной терапии при невралгии, миалгии, артралгии в качестве отвлекающего средства.</a:t>
            </a:r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Нашатырный спирт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10% раствор аммиака в воде, </a:t>
            </a:r>
          </a:p>
          <a:p>
            <a:pPr algn="just">
              <a:buNone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используют при обмороках, наносят на ватку 1-2 капли и дают понюхать больному, при этом раздражаются рецепторы верхних дыхательных путей, что рефлекторно возбуждает ЦНС и сознание возвращается.</a:t>
            </a:r>
          </a:p>
          <a:p>
            <a:pPr>
              <a:buNone/>
            </a:pPr>
            <a:endPara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финал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1600" y="5085184"/>
            <a:ext cx="3672408" cy="1512168"/>
          </a:xfrm>
          <a:prstGeom prst="rect">
            <a:avLst/>
          </a:prstGeom>
        </p:spPr>
      </p:pic>
      <p:pic>
        <p:nvPicPr>
          <p:cNvPr id="14" name="Рисунок 13" descr="амми.jpg"/>
          <p:cNvPicPr/>
          <p:nvPr/>
        </p:nvPicPr>
        <p:blipFill>
          <a:blip r:embed="rId3" cstate="print"/>
          <a:srcRect r="62155"/>
          <a:stretch>
            <a:fillRect/>
          </a:stretch>
        </p:blipFill>
        <p:spPr>
          <a:xfrm>
            <a:off x="5076056" y="4581128"/>
            <a:ext cx="1584176" cy="204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84627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4073" y="764704"/>
            <a:ext cx="8414591" cy="2304255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4) Комбинированные препараты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содержат действующие вещества растительного и синтетического происхождения -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метилсалицилат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настойка перца стручкового,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камфора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гвоздичное,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эфкалиптовое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масло, ментол и др.) </a:t>
            </a:r>
          </a:p>
          <a:p>
            <a:pPr>
              <a:buNone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Мази: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Эфкамон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Гэвкамен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Бен-гей, Бом-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бенге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др.</a:t>
            </a:r>
          </a:p>
          <a:p>
            <a:pPr>
              <a:buNone/>
            </a:pP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Капсикам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диметилсульфоксид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камфора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рацемическая,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скипидар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живичный, </a:t>
            </a:r>
            <a:r>
              <a:rPr lang="ru-RU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бензилникотинат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нонивамид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Пенталгин экстра гель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кетопрофен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перец стручковый,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камфора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масло листьев мяты перечной);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https://www.dosug5.info/wp-content/uploads/2019/04/kak-ispol-zovat-maz-gevkamen-8.jpg"/>
          <p:cNvPicPr/>
          <p:nvPr/>
        </p:nvPicPr>
        <p:blipFill>
          <a:blip r:embed="rId2" cstate="print"/>
          <a:srcRect t="18885" b="15427"/>
          <a:stretch>
            <a:fillRect/>
          </a:stretch>
        </p:blipFill>
        <p:spPr bwMode="auto">
          <a:xfrm>
            <a:off x="6228184" y="5384718"/>
            <a:ext cx="273630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s://sustavi.guru/wp-content/cache/thumb/11da86c37_715x417.jpg"/>
          <p:cNvPicPr/>
          <p:nvPr/>
        </p:nvPicPr>
        <p:blipFill>
          <a:blip r:embed="rId3" cstate="print"/>
          <a:srcRect t="22078" b="21288"/>
          <a:stretch>
            <a:fillRect/>
          </a:stretch>
        </p:blipFill>
        <p:spPr bwMode="auto">
          <a:xfrm>
            <a:off x="3337955" y="5392132"/>
            <a:ext cx="2736304" cy="1000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эфк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4005064"/>
            <a:ext cx="2732108" cy="1091667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005064"/>
            <a:ext cx="2583735" cy="1120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сика.jpg"/>
          <p:cNvPicPr/>
          <p:nvPr/>
        </p:nvPicPr>
        <p:blipFill>
          <a:blip r:embed="rId6" cstate="print"/>
          <a:srcRect r="6154"/>
          <a:stretch>
            <a:fillRect/>
          </a:stretch>
        </p:blipFill>
        <p:spPr>
          <a:xfrm>
            <a:off x="107504" y="4005064"/>
            <a:ext cx="2953263" cy="1120334"/>
          </a:xfrm>
          <a:prstGeom prst="rect">
            <a:avLst/>
          </a:prstGeom>
        </p:spPr>
      </p:pic>
      <p:pic>
        <p:nvPicPr>
          <p:cNvPr id="11" name="Рисунок 10" descr="https://aptekaomsk.ru/sites/default/files/01158c98efb956926819c842e9431736_24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751" b="23810"/>
          <a:stretch>
            <a:fillRect/>
          </a:stretch>
        </p:blipFill>
        <p:spPr bwMode="auto">
          <a:xfrm>
            <a:off x="323528" y="5384718"/>
            <a:ext cx="2843808" cy="1187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9557070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0"/>
            <a:ext cx="8496944" cy="417646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Раздражающие средства применяют </a:t>
            </a:r>
          </a:p>
          <a:p>
            <a:pPr algn="just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качестве «отвлекающих», болеутоляющих, противовоспалительных  средств при различных воспалительных заболеваниях с болевым синдромом  мышц, суставов, сухожилий, таких как артрит, артроз, миалгия, невралгия, растяжение связок, спортивные травмы, вывихи и др.</a:t>
            </a:r>
          </a:p>
          <a:p>
            <a:pPr algn="just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для улучшения кровообращения, снижения боли и воспаления при болезнях органов дыхания (ринит, бронхит) .</a:t>
            </a:r>
          </a:p>
          <a:p>
            <a:pPr algn="just"/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203" b="11002"/>
          <a:stretch>
            <a:fillRect/>
          </a:stretch>
        </p:blipFill>
        <p:spPr bwMode="auto">
          <a:xfrm>
            <a:off x="279692" y="4179765"/>
            <a:ext cx="4752528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avatars.mds.yandex.net/get-mpic/1360852/img_id4300852690380133441.jpeg/ori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7659" y="4176464"/>
            <a:ext cx="237626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647038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686800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Раздражающие средства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07504" y="44624"/>
            <a:ext cx="8712968" cy="396044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Применяют преимущественно наружно для растираний в форме мазей, бальзамов, масляных и спиртовых растворов, пластырей. Местно используются в форме назальных капель. Валидол применяют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сублингвально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(таблетки, капли). 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431" t="5413" r="59427" b="5413"/>
          <a:stretch>
            <a:fillRect/>
          </a:stretch>
        </p:blipFill>
        <p:spPr bwMode="auto">
          <a:xfrm>
            <a:off x="3766138" y="2952328"/>
            <a:ext cx="1391232" cy="2249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203" b="11002"/>
          <a:stretch>
            <a:fillRect/>
          </a:stretch>
        </p:blipFill>
        <p:spPr bwMode="auto">
          <a:xfrm>
            <a:off x="105352" y="3573016"/>
            <a:ext cx="3026488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www.dosug5.info/wp-content/uploads/2019/04/kak-ispol-zovat-maz-gevkamen-8.jpg"/>
          <p:cNvPicPr/>
          <p:nvPr/>
        </p:nvPicPr>
        <p:blipFill>
          <a:blip r:embed="rId4" cstate="print"/>
          <a:srcRect t="18885" b="15427"/>
          <a:stretch>
            <a:fillRect/>
          </a:stretch>
        </p:blipFill>
        <p:spPr bwMode="auto">
          <a:xfrm>
            <a:off x="3191383" y="5617065"/>
            <a:ext cx="2630773" cy="103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валид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81700" y="3429000"/>
            <a:ext cx="3024336" cy="321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14739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116632"/>
            <a:ext cx="8712968" cy="475252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Противопоказанием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 их применению являются те хронические процессы (опухоли, туберкулез), при которых не желательно их обострение. А также нанесение средства на места раздражения, повреждения кожи и открытые раны.</a:t>
            </a:r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Избегать попадания на слизистые оболочки, в глаза.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Прекратить применение в случае появления раздражения кожи!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Удалять раздражающее средство с кожи необходимо только сухим полотенцем или сухой салфеткой.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Нельзя смывать водой!</a:t>
            </a:r>
          </a:p>
          <a:p>
            <a:pPr>
              <a:buNone/>
            </a:pPr>
            <a:endPara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сика.jpg"/>
          <p:cNvPicPr/>
          <p:nvPr/>
        </p:nvPicPr>
        <p:blipFill>
          <a:blip r:embed="rId2" cstate="print"/>
          <a:srcRect r="6154"/>
          <a:stretch>
            <a:fillRect/>
          </a:stretch>
        </p:blipFill>
        <p:spPr>
          <a:xfrm>
            <a:off x="4355976" y="4005064"/>
            <a:ext cx="4392488" cy="2701851"/>
          </a:xfrm>
          <a:prstGeom prst="rect">
            <a:avLst/>
          </a:prstGeom>
        </p:spPr>
      </p:pic>
      <p:pic>
        <p:nvPicPr>
          <p:cNvPr id="13" name="Рисунок 12" descr="финал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1520" y="4149080"/>
            <a:ext cx="3672408" cy="249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96230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B1E6530-E729-44C1-B35D-BC4A19222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5102" y="2451179"/>
            <a:ext cx="6554867" cy="1524000"/>
          </a:xfrm>
        </p:spPr>
        <p:txBody>
          <a:bodyPr/>
          <a:lstStyle/>
          <a:p>
            <a:r>
              <a:rPr lang="ru-RU" dirty="0">
                <a:solidFill>
                  <a:srgbClr val="000000"/>
                </a:solidFill>
              </a:rPr>
              <a:t>Спасибо за внимание !</a:t>
            </a:r>
          </a:p>
        </p:txBody>
      </p:sp>
    </p:spTree>
    <p:extLst>
      <p:ext uri="{BB962C8B-B14F-4D97-AF65-F5344CB8AC3E}">
        <p14:creationId xmlns:p14="http://schemas.microsoft.com/office/powerpoint/2010/main" xmlns="" val="3058585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5CA28DA-10DB-4716-91E5-2FA340E3DA40}"/>
              </a:ext>
            </a:extLst>
          </p:cNvPr>
          <p:cNvSpPr txBox="1"/>
          <p:nvPr/>
        </p:nvSpPr>
        <p:spPr>
          <a:xfrm>
            <a:off x="251520" y="119270"/>
            <a:ext cx="889248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Классификация: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04F8FE7-B997-4157-B021-DC3E4C06DCC4}"/>
              </a:ext>
            </a:extLst>
          </p:cNvPr>
          <p:cNvSpPr txBox="1"/>
          <p:nvPr/>
        </p:nvSpPr>
        <p:spPr>
          <a:xfrm>
            <a:off x="107505" y="476672"/>
            <a:ext cx="7560839" cy="59093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/>
                <a:cs typeface="Times New Roman"/>
              </a:rPr>
              <a:t>1.Сложные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эфиры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ароматических</a:t>
            </a:r>
            <a:r>
              <a:rPr lang="en-US" sz="24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кислот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:</a:t>
            </a:r>
            <a:endParaRPr lang="en-US" sz="24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ru-RU" sz="2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Тетракаин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/>
                <a:cs typeface="Times New Roman"/>
              </a:rPr>
              <a:t>(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дикаин)</a:t>
            </a:r>
          </a:p>
          <a:p>
            <a:pPr marL="342900" indent="-342900">
              <a:buFont typeface="Arial"/>
              <a:buChar char="•"/>
            </a:pPr>
            <a:r>
              <a:rPr lang="ru-RU" sz="2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Прокаин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(новокаин)</a:t>
            </a:r>
            <a:endParaRPr lang="en-US" sz="24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ru-RU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Бензокаин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(а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нестезин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/>
              <a:buChar char="•"/>
            </a:pPr>
            <a:r>
              <a:rPr lang="ru-RU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Оксибупрокаин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инокаин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en-US" sz="24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2.Замещенные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амиды</a:t>
            </a:r>
            <a:r>
              <a:rPr lang="en-US" sz="24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кислот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:</a:t>
            </a:r>
            <a:endParaRPr lang="ru-RU" sz="2400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Ксикаин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версатис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лидокаин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асепт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Бупивакаин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гидрохлорид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локкоС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анекаин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маркаинСпинал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Тримекаин</a:t>
            </a:r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Пиромекаин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(</a:t>
            </a:r>
            <a:r>
              <a:rPr lang="ru-RU" sz="2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бумекаин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)</a:t>
            </a:r>
            <a:endParaRPr lang="en-US" sz="24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Артикаин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(у</a:t>
            </a:r>
            <a:r>
              <a:rPr lang="en-US" sz="2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льтракаин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,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у</a:t>
            </a:r>
            <a:r>
              <a:rPr lang="en-US" sz="2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льтракаин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ru-RU" sz="2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д-с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,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у</a:t>
            </a:r>
            <a:r>
              <a:rPr lang="en-US" sz="2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льтракаин-форте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Прилокаина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гидрохлорид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(</a:t>
            </a:r>
            <a:r>
              <a:rPr lang="ru-RU" sz="2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цитанест</a:t>
            </a:r>
            <a:r>
              <a:rPr lang="ru-RU" sz="2400" dirty="0">
                <a:solidFill>
                  <a:srgbClr val="000000"/>
                </a:solidFill>
                <a:latin typeface="Times New Roman"/>
                <a:cs typeface="Times New Roman"/>
              </a:rPr>
              <a:t>)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endParaRPr lang="en-US" sz="24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ru-RU" sz="2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Ропивакаин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(</a:t>
            </a:r>
            <a:r>
              <a:rPr lang="ru-RU" sz="2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наропин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)</a:t>
            </a:r>
            <a:endParaRPr lang="en-US" sz="24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endParaRPr lang="en-US" dirty="0" err="1">
              <a:solidFill>
                <a:srgbClr val="000000"/>
              </a:solidFill>
              <a:cs typeface="Arial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286" t="15885" r="35427" b="18199"/>
          <a:stretch/>
        </p:blipFill>
        <p:spPr>
          <a:xfrm>
            <a:off x="6955256" y="1063820"/>
            <a:ext cx="1694308" cy="9412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1073FFE-060E-439D-B397-65849AB9052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5238520"/>
            <a:ext cx="2175361" cy="1414343"/>
          </a:xfrm>
          <a:prstGeom prst="rect">
            <a:avLst/>
          </a:prstGeom>
        </p:spPr>
      </p:pic>
      <p:pic>
        <p:nvPicPr>
          <p:cNvPr id="10" name="Рисунок 4" descr="Изображение выглядит как лосьон, ед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1B6C8D61-3E50-4909-93B0-53DE58CAA5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56978" t="3392" r="2560" b="52264"/>
          <a:stretch/>
        </p:blipFill>
        <p:spPr>
          <a:xfrm>
            <a:off x="7164288" y="2108867"/>
            <a:ext cx="1770145" cy="1218013"/>
          </a:xfrm>
          <a:prstGeom prst="rect">
            <a:avLst/>
          </a:prstGeom>
        </p:spPr>
      </p:pic>
      <p:pic>
        <p:nvPicPr>
          <p:cNvPr id="14" name="Рисунок 13" descr="https://farmlend.ru/upload/add/4535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055" t="16667" r="27372" b="12059"/>
          <a:stretch>
            <a:fillRect/>
          </a:stretch>
        </p:blipFill>
        <p:spPr bwMode="auto">
          <a:xfrm>
            <a:off x="4375335" y="954147"/>
            <a:ext cx="760829" cy="1278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https://xn--24-6kcay4a7ay.xn--p1ai/assets/images/catalog/102541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35" t="16438" r="7243" b="19078"/>
          <a:stretch>
            <a:fillRect/>
          </a:stretch>
        </p:blipFill>
        <p:spPr bwMode="auto">
          <a:xfrm>
            <a:off x="5267117" y="1008533"/>
            <a:ext cx="1505176" cy="116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https://blotos.ru/wp-content/uploads/f/9/7/f9793f8aa829283fc2f318be0d4014f9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88" r="9813"/>
          <a:stretch>
            <a:fillRect/>
          </a:stretch>
        </p:blipFill>
        <p:spPr bwMode="auto">
          <a:xfrm>
            <a:off x="7516829" y="3427922"/>
            <a:ext cx="1512168" cy="127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с.jpg"/>
          <p:cNvPicPr/>
          <p:nvPr/>
        </p:nvPicPr>
        <p:blipFill>
          <a:blip r:embed="rId8" cstate="print"/>
          <a:srcRect l="25763" r="44417"/>
          <a:stretch>
            <a:fillRect/>
          </a:stretch>
        </p:blipFill>
        <p:spPr>
          <a:xfrm>
            <a:off x="8075768" y="4789566"/>
            <a:ext cx="991994" cy="1890383"/>
          </a:xfrm>
          <a:prstGeom prst="rect">
            <a:avLst/>
          </a:prstGeom>
        </p:spPr>
      </p:pic>
      <p:pic>
        <p:nvPicPr>
          <p:cNvPr id="18" name="Рисунок 17" descr="https://lab-krasoty.ru/upload/iblock/34a/34a65eb250e6dda5d757494c22b9dde8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09" t="4724" r="5051" b="4199"/>
          <a:stretch>
            <a:fillRect/>
          </a:stretch>
        </p:blipFill>
        <p:spPr bwMode="auto">
          <a:xfrm>
            <a:off x="6120656" y="3426145"/>
            <a:ext cx="1303273" cy="1172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175539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090D04F-3CD5-4AF6-BED8-E4FF18F96A93}"/>
              </a:ext>
            </a:extLst>
          </p:cNvPr>
          <p:cNvSpPr txBox="1"/>
          <p:nvPr/>
        </p:nvSpPr>
        <p:spPr>
          <a:xfrm>
            <a:off x="107504" y="44625"/>
            <a:ext cx="8904793" cy="63709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Комбинированные препараты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- таблетки для рассасывания: </a:t>
            </a:r>
          </a:p>
          <a:p>
            <a:r>
              <a:rPr lang="ru-RU" sz="2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Доритрицин</a:t>
            </a:r>
            <a:r>
              <a:rPr lang="ru-RU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Грамидин</a:t>
            </a:r>
            <a:r>
              <a:rPr lang="ru-RU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с анестетиком </a:t>
            </a:r>
            <a:r>
              <a:rPr lang="ru-RU" sz="2400" dirty="0">
                <a:solidFill>
                  <a:schemeClr val="bg1"/>
                </a:solidFill>
                <a:latin typeface="Times New Roman"/>
                <a:cs typeface="Times New Roman"/>
              </a:rPr>
              <a:t>Н</a:t>
            </a:r>
            <a:r>
              <a:rPr lang="ru-RU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ео, </a:t>
            </a:r>
            <a:r>
              <a:rPr lang="ru-RU" sz="2400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Стрепсилс</a:t>
            </a:r>
            <a:r>
              <a:rPr lang="ru-RU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 плюс</a:t>
            </a:r>
            <a:r>
              <a:rPr lang="en-US" sz="2000" dirty="0">
                <a:solidFill>
                  <a:schemeClr val="bg1"/>
                </a:solidFill>
                <a:latin typeface="Times New Roman"/>
                <a:cs typeface="Times New Roman"/>
              </a:rPr>
              <a:t/>
            </a:r>
            <a:br>
              <a:rPr lang="en-US" sz="2000" dirty="0">
                <a:solidFill>
                  <a:schemeClr val="bg1"/>
                </a:solidFill>
                <a:latin typeface="Times New Roman"/>
                <a:cs typeface="Times New Roman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суппозитории ректальные: </a:t>
            </a:r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Анестезол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Релиф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адванс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Новокаин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Олестезин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Гепазолон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Проктоседил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Проктозан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Нигепан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Ультрапрокт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Прокто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гливенол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капли ушные: </a:t>
            </a:r>
          </a:p>
          <a:p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Отипакс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Отирелакс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Анауран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гели и кремы для местного применения: </a:t>
            </a:r>
          </a:p>
          <a:p>
            <a:pPr>
              <a:buFontTx/>
              <a:buChar char="-"/>
            </a:pP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Эмла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Катеджель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Калгель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Камистад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аблетки для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приема внутрь: </a:t>
            </a:r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Беллалгин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Белластезин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суспензии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приема внутрь: </a:t>
            </a:r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Альмагель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А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аэрозоли и спреи для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местного </a:t>
            </a:r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применения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лазоль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идокаин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асепт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кто.jpg"/>
          <p:cNvPicPr/>
          <p:nvPr/>
        </p:nvPicPr>
        <p:blipFill>
          <a:blip r:embed="rId2" cstate="print"/>
          <a:srcRect t="25392" b="23915"/>
          <a:stretch>
            <a:fillRect/>
          </a:stretch>
        </p:blipFill>
        <p:spPr>
          <a:xfrm>
            <a:off x="7644145" y="3167300"/>
            <a:ext cx="1368152" cy="7654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266" t="12805" r="33467" b="16191"/>
          <a:stretch/>
        </p:blipFill>
        <p:spPr>
          <a:xfrm>
            <a:off x="7902619" y="5045743"/>
            <a:ext cx="1035443" cy="1675082"/>
          </a:xfrm>
          <a:prstGeom prst="rect">
            <a:avLst/>
          </a:prstGeom>
        </p:spPr>
      </p:pic>
      <p:pic>
        <p:nvPicPr>
          <p:cNvPr id="15" name="Рисунок 8">
            <a:extLst>
              <a:ext uri="{FF2B5EF4-FFF2-40B4-BE49-F238E27FC236}">
                <a16:creationId xmlns:a16="http://schemas.microsoft.com/office/drawing/2014/main" xmlns="" id="{1E60A153-F9B6-4341-A6EA-790011DC1D3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t="18337" b="18562"/>
          <a:stretch>
            <a:fillRect/>
          </a:stretch>
        </p:blipFill>
        <p:spPr>
          <a:xfrm>
            <a:off x="5832886" y="5045743"/>
            <a:ext cx="1703324" cy="8956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1756" y="2338298"/>
            <a:ext cx="1223353" cy="7235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49" t="8886" r="9301" b="8886"/>
          <a:stretch/>
        </p:blipFill>
        <p:spPr>
          <a:xfrm>
            <a:off x="7637908" y="4249634"/>
            <a:ext cx="1368152" cy="691466"/>
          </a:xfrm>
          <a:prstGeom prst="rect">
            <a:avLst/>
          </a:prstGeom>
        </p:spPr>
      </p:pic>
      <p:pic>
        <p:nvPicPr>
          <p:cNvPr id="17" name="Рисунок 16" descr="https://xn--e1agocefqf6azg.xn--p1ai/blog/wp-content/uploads/zamenit-dapoxetin9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62" r="6313" b="24009"/>
          <a:stretch>
            <a:fillRect/>
          </a:stretch>
        </p:blipFill>
        <p:spPr bwMode="auto">
          <a:xfrm>
            <a:off x="5787419" y="4172747"/>
            <a:ext cx="1689227" cy="76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https://denta.guru/wp-content/uploads/2017/09/kamistad_10g_n_1400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418" b="22765"/>
          <a:stretch>
            <a:fillRect/>
          </a:stretch>
        </p:blipFill>
        <p:spPr bwMode="auto">
          <a:xfrm>
            <a:off x="5668830" y="6042511"/>
            <a:ext cx="1874472" cy="68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https://apteka.marata41.ru/upload/iblock/926/9266c0c9cd08d6eef4a6d8d06bb9e312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793" b="10324"/>
          <a:stretch>
            <a:fillRect/>
          </a:stretch>
        </p:blipFill>
        <p:spPr bwMode="auto">
          <a:xfrm>
            <a:off x="7691756" y="44625"/>
            <a:ext cx="1310395" cy="864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https://apteka.marata41.ru/upload/iblock/bdb/bdb0054714ae11f2c37fe9277937c670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142" r="25362"/>
          <a:stretch>
            <a:fillRect/>
          </a:stretch>
        </p:blipFill>
        <p:spPr bwMode="auto">
          <a:xfrm>
            <a:off x="6372200" y="2467153"/>
            <a:ext cx="946592" cy="1497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646104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04F8FE7-B997-4157-B021-DC3E4C06DCC4}"/>
              </a:ext>
            </a:extLst>
          </p:cNvPr>
          <p:cNvSpPr txBox="1"/>
          <p:nvPr/>
        </p:nvSpPr>
        <p:spPr>
          <a:xfrm>
            <a:off x="107504" y="0"/>
            <a:ext cx="892899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/>
            </a:r>
            <a:br>
              <a:rPr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</a:br>
            <a:endParaRPr lang="en-US" sz="2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44624"/>
            <a:ext cx="546037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Механизм действия. </a:t>
            </a:r>
            <a:endParaRPr 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Все местно-анестезирующие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средства по химической структуре являются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солями хлористоводородной кислоты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(кроме анестезина). 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введении в ткани,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происходит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гидролиз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соли хлористоводородной кислоты в результате чего 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освобождается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ерастворимое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основание, которое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выпадает в виде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микрокристаллов.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мембране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микрокристаллы распадаются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 катионов, способных связываться с рецепторами,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блокировать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их и подавлять таким образом,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чувствительность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тканей к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болевым импульсам. </a:t>
            </a:r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Изображение выглядит как текс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AA94F11A-F8CD-4D8B-B2B7-E8B6EC0B9C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9296" r="3652"/>
          <a:stretch/>
        </p:blipFill>
        <p:spPr>
          <a:xfrm>
            <a:off x="5868144" y="332656"/>
            <a:ext cx="2952328" cy="616708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1157819196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2311</TotalTime>
  <Words>3294</Words>
  <Application>Microsoft Office PowerPoint</Application>
  <PresentationFormat>Экран (4:3)</PresentationFormat>
  <Paragraphs>435</Paragraphs>
  <Slides>67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68" baseType="lpstr">
      <vt:lpstr>Сектор</vt:lpstr>
      <vt:lpstr>   ФГБОУ ВО КрасГМУ им.проф. В.Ф. Войно-Ясенецкого Минздрава России  Фармацевтический колледж  ЛЕКАРСТВЕННЫЕ СРЕДСТВА, ВЛИЯЮЩИЕ НА АФФЕРЕНТНУЮ НЕРВНУЮ СИСТЕМУ. МЕСТНО-АНЕСТЕЗИРУЮЩИЕ СРЕДСТВА. ВЯЖУЩИЕ, ОБВОЛАКИВАЮЩИЕ, ПЛЕНКООБРАЗУЮЩИЕ, АДСОРБИРУЮЩИЕ ЛЕКАРСТВЕННЫЕ СРЕДСТВА. РАЗДРАЖАЮЩИЕ СРЕДСТВА   видеолекция для студентов 1 курса, обучающихся по специальности 33.02.01 Фармация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Клей  БФ-6</vt:lpstr>
      <vt:lpstr>Слайд 30</vt:lpstr>
      <vt:lpstr> Аэрозоли: </vt:lpstr>
      <vt:lpstr>Олазоль</vt:lpstr>
      <vt:lpstr>Слайд 33</vt:lpstr>
      <vt:lpstr>Слайд 34</vt:lpstr>
      <vt:lpstr>Слайд 35</vt:lpstr>
      <vt:lpstr>Слайд 36</vt:lpstr>
      <vt:lpstr>Слайд 37</vt:lpstr>
      <vt:lpstr>Гипозоль</vt:lpstr>
      <vt:lpstr>Гипозоль</vt:lpstr>
      <vt:lpstr>Обволакивающие средства</vt:lpstr>
      <vt:lpstr>Механизм  действия</vt:lpstr>
      <vt:lpstr>  Слизи – это вещества растительного происхождения, образующие в воде коллоидные растворы </vt:lpstr>
      <vt:lpstr>Слайд 43</vt:lpstr>
      <vt:lpstr> Комбинированные  препараты, обладающие обволакивающим действием  (Антациды)   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Раздражающие средства</vt:lpstr>
      <vt:lpstr>Слайд 54</vt:lpstr>
      <vt:lpstr>Слайд 55</vt:lpstr>
      <vt:lpstr>Классификация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Раздражающие средства</vt:lpstr>
      <vt:lpstr>Слайд 66</vt:lpstr>
      <vt:lpstr>Спасибо за внимание 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Гомеопатические ЛФ</dc:title>
  <dc:creator>Суслина Светалана</dc:creator>
  <cp:lastModifiedBy>Пользователь Windows</cp:lastModifiedBy>
  <cp:revision>1435</cp:revision>
  <dcterms:created xsi:type="dcterms:W3CDTF">2005-10-06T11:32:35Z</dcterms:created>
  <dcterms:modified xsi:type="dcterms:W3CDTF">2023-07-17T02:42:18Z</dcterms:modified>
</cp:coreProperties>
</file>