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B9BD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B9BD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B9BD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07924"/>
            <a:ext cx="10358120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B9BD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7761"/>
            <a:ext cx="10358120" cy="414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1101" y="2885643"/>
            <a:ext cx="8286115" cy="1784463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 algn="ctr">
              <a:lnSpc>
                <a:spcPts val="6480"/>
              </a:lnSpc>
              <a:spcBef>
                <a:spcPts val="915"/>
              </a:spcBef>
            </a:pPr>
            <a:r>
              <a:rPr sz="6000" b="0" spc="-5" dirty="0">
                <a:latin typeface="Calibri Light"/>
                <a:cs typeface="Calibri Light"/>
              </a:rPr>
              <a:t>Постуральный контроль</a:t>
            </a:r>
            <a:r>
              <a:rPr sz="6000" b="0" spc="-70" dirty="0">
                <a:latin typeface="Calibri Light"/>
                <a:cs typeface="Calibri Light"/>
              </a:rPr>
              <a:t> </a:t>
            </a:r>
            <a:r>
              <a:rPr sz="6000" b="0" dirty="0">
                <a:latin typeface="Calibri Light"/>
                <a:cs typeface="Calibri Light"/>
              </a:rPr>
              <a:t>в  </a:t>
            </a:r>
            <a:r>
              <a:rPr sz="6000" b="0" spc="-5" dirty="0" err="1" smtClean="0">
                <a:latin typeface="Calibri Light"/>
                <a:cs typeface="Calibri Light"/>
              </a:rPr>
              <a:t>реабилитации</a:t>
            </a:r>
            <a:endParaRPr sz="60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928877"/>
            <a:ext cx="10299065" cy="496506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5080" indent="-228600">
              <a:lnSpc>
                <a:spcPct val="70000"/>
              </a:lnSpc>
              <a:spcBef>
                <a:spcPts val="104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35" dirty="0">
                <a:latin typeface="Calibri"/>
                <a:cs typeface="Calibri"/>
              </a:rPr>
              <a:t>Таким </a:t>
            </a:r>
            <a:r>
              <a:rPr sz="2600" dirty="0">
                <a:latin typeface="Calibri"/>
                <a:cs typeface="Calibri"/>
              </a:rPr>
              <a:t>образом, </a:t>
            </a:r>
            <a:r>
              <a:rPr sz="2600" spc="-5" dirty="0">
                <a:latin typeface="Calibri"/>
                <a:cs typeface="Calibri"/>
              </a:rPr>
              <a:t>система </a:t>
            </a:r>
            <a:r>
              <a:rPr sz="2600" dirty="0">
                <a:latin typeface="Calibri"/>
                <a:cs typeface="Calibri"/>
              </a:rPr>
              <a:t>постурального </a:t>
            </a:r>
            <a:r>
              <a:rPr sz="2600" spc="-15" dirty="0">
                <a:latin typeface="Calibri"/>
                <a:cs typeface="Calibri"/>
              </a:rPr>
              <a:t>контроля </a:t>
            </a:r>
            <a:r>
              <a:rPr sz="2600" spc="-5" dirty="0">
                <a:latin typeface="Calibri"/>
                <a:cs typeface="Calibri"/>
              </a:rPr>
              <a:t>складывается </a:t>
            </a:r>
            <a:r>
              <a:rPr sz="2600" dirty="0">
                <a:latin typeface="Calibri"/>
                <a:cs typeface="Calibri"/>
              </a:rPr>
              <a:t>из </a:t>
            </a:r>
            <a:r>
              <a:rPr sz="2600" spc="-5" dirty="0">
                <a:latin typeface="Calibri"/>
                <a:cs typeface="Calibri"/>
              </a:rPr>
              <a:t>двух  </a:t>
            </a:r>
            <a:r>
              <a:rPr sz="2600" spc="-15" dirty="0">
                <a:latin typeface="Calibri"/>
                <a:cs typeface="Calibri"/>
              </a:rPr>
              <a:t>подсистем.</a:t>
            </a:r>
            <a:endParaRPr sz="2600">
              <a:latin typeface="Calibri"/>
              <a:cs typeface="Calibri"/>
            </a:endParaRPr>
          </a:p>
          <a:p>
            <a:pPr marL="241300" marR="234950" indent="-228600">
              <a:lnSpc>
                <a:spcPct val="70000"/>
              </a:lnSpc>
              <a:spcBef>
                <a:spcPts val="994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Первой </a:t>
            </a:r>
            <a:r>
              <a:rPr sz="2600" spc="-15" dirty="0">
                <a:latin typeface="Calibri"/>
                <a:cs typeface="Calibri"/>
              </a:rPr>
              <a:t>подсистемой </a:t>
            </a:r>
            <a:r>
              <a:rPr sz="2600" spc="-10" dirty="0">
                <a:latin typeface="Calibri"/>
                <a:cs typeface="Calibri"/>
              </a:rPr>
              <a:t>является мышечно-скелетная </a:t>
            </a:r>
            <a:r>
              <a:rPr sz="2600" spc="-15" dirty="0">
                <a:latin typeface="Calibri"/>
                <a:cs typeface="Calibri"/>
              </a:rPr>
              <a:t>подсистема,  которая </a:t>
            </a:r>
            <a:r>
              <a:rPr sz="2600" spc="-5" dirty="0">
                <a:latin typeface="Calibri"/>
                <a:cs typeface="Calibri"/>
              </a:rPr>
              <a:t>характеризуется различной </a:t>
            </a:r>
            <a:r>
              <a:rPr sz="2600" dirty="0">
                <a:latin typeface="Calibri"/>
                <a:cs typeface="Calibri"/>
              </a:rPr>
              <a:t>степенью </a:t>
            </a:r>
            <a:r>
              <a:rPr sz="2600" spc="-5" dirty="0">
                <a:latin typeface="Calibri"/>
                <a:cs typeface="Calibri"/>
              </a:rPr>
              <a:t>выраженности степени  </a:t>
            </a:r>
            <a:r>
              <a:rPr sz="2600" spc="-10" dirty="0">
                <a:latin typeface="Calibri"/>
                <a:cs typeface="Calibri"/>
              </a:rPr>
              <a:t>свободы </a:t>
            </a:r>
            <a:r>
              <a:rPr sz="2600" spc="-5" dirty="0">
                <a:latin typeface="Calibri"/>
                <a:cs typeface="Calibri"/>
              </a:rPr>
              <a:t>движений </a:t>
            </a:r>
            <a:r>
              <a:rPr sz="2600" dirty="0">
                <a:latin typeface="Calibri"/>
                <a:cs typeface="Calibri"/>
              </a:rPr>
              <a:t>в суставах, свойствами </a:t>
            </a:r>
            <a:r>
              <a:rPr sz="2600" spc="-5" dirty="0">
                <a:latin typeface="Calibri"/>
                <a:cs typeface="Calibri"/>
              </a:rPr>
              <a:t>тонических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фазических  </a:t>
            </a:r>
            <a:r>
              <a:rPr sz="2600" spc="25" dirty="0">
                <a:latin typeface="Calibri"/>
                <a:cs typeface="Calibri"/>
              </a:rPr>
              <a:t>мышц, </a:t>
            </a:r>
            <a:r>
              <a:rPr sz="2600" spc="-5" dirty="0">
                <a:latin typeface="Calibri"/>
                <a:cs typeface="Calibri"/>
              </a:rPr>
              <a:t>жесткостью, устойчивостью </a:t>
            </a:r>
            <a:r>
              <a:rPr sz="2600" dirty="0">
                <a:latin typeface="Calibri"/>
                <a:cs typeface="Calibri"/>
              </a:rPr>
              <a:t>позвоночного </a:t>
            </a:r>
            <a:r>
              <a:rPr sz="2600" spc="-10" dirty="0">
                <a:latin typeface="Calibri"/>
                <a:cs typeface="Calibri"/>
              </a:rPr>
              <a:t>столба, </a:t>
            </a:r>
            <a:r>
              <a:rPr sz="2600" dirty="0">
                <a:latin typeface="Calibri"/>
                <a:cs typeface="Calibri"/>
              </a:rPr>
              <a:t>а </a:t>
            </a:r>
            <a:r>
              <a:rPr sz="2600" spc="-5" dirty="0">
                <a:latin typeface="Calibri"/>
                <a:cs typeface="Calibri"/>
              </a:rPr>
              <a:t>также </a:t>
            </a:r>
            <a:r>
              <a:rPr sz="2600" spc="-10" dirty="0">
                <a:latin typeface="Calibri"/>
                <a:cs typeface="Calibri"/>
              </a:rPr>
              <a:t>его  </a:t>
            </a:r>
            <a:r>
              <a:rPr sz="2600" spc="-5" dirty="0">
                <a:latin typeface="Calibri"/>
                <a:cs typeface="Calibri"/>
              </a:rPr>
              <a:t>эластичностью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гибкостью.</a:t>
            </a:r>
            <a:endParaRPr sz="2600">
              <a:latin typeface="Calibri"/>
              <a:cs typeface="Calibri"/>
            </a:endParaRPr>
          </a:p>
          <a:p>
            <a:pPr marL="241300" marR="370840" indent="-228600">
              <a:lnSpc>
                <a:spcPct val="70000"/>
              </a:lnSpc>
              <a:spcBef>
                <a:spcPts val="994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0" dirty="0">
                <a:latin typeface="Calibri"/>
                <a:cs typeface="Calibri"/>
              </a:rPr>
              <a:t>Второй </a:t>
            </a:r>
            <a:r>
              <a:rPr sz="2600" spc="-15" dirty="0">
                <a:latin typeface="Calibri"/>
                <a:cs typeface="Calibri"/>
              </a:rPr>
              <a:t>подсистемой </a:t>
            </a:r>
            <a:r>
              <a:rPr sz="2600" spc="-10" dirty="0">
                <a:latin typeface="Calibri"/>
                <a:cs typeface="Calibri"/>
              </a:rPr>
              <a:t>является </a:t>
            </a:r>
            <a:r>
              <a:rPr sz="2600" dirty="0">
                <a:latin typeface="Calibri"/>
                <a:cs typeface="Calibri"/>
              </a:rPr>
              <a:t>невральная </a:t>
            </a:r>
            <a:r>
              <a:rPr sz="2600" spc="-15" dirty="0">
                <a:latin typeface="Calibri"/>
                <a:cs typeface="Calibri"/>
              </a:rPr>
              <a:t>подсистема,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5" dirty="0">
                <a:latin typeface="Calibri"/>
                <a:cs typeface="Calibri"/>
              </a:rPr>
              <a:t>которой  </a:t>
            </a:r>
            <a:r>
              <a:rPr sz="2600" spc="-10" dirty="0">
                <a:latin typeface="Calibri"/>
                <a:cs typeface="Calibri"/>
              </a:rPr>
              <a:t>выделяют </a:t>
            </a:r>
            <a:r>
              <a:rPr sz="2600" dirty="0">
                <a:latin typeface="Calibri"/>
                <a:cs typeface="Calibri"/>
              </a:rPr>
              <a:t>центральный </a:t>
            </a:r>
            <a:r>
              <a:rPr sz="2600" spc="-5" dirty="0">
                <a:latin typeface="Calibri"/>
                <a:cs typeface="Calibri"/>
              </a:rPr>
              <a:t>анализатор, </a:t>
            </a:r>
            <a:r>
              <a:rPr sz="2600" spc="-10" dirty="0">
                <a:latin typeface="Calibri"/>
                <a:cs typeface="Calibri"/>
              </a:rPr>
              <a:t>двигательную </a:t>
            </a:r>
            <a:r>
              <a:rPr sz="2600" dirty="0">
                <a:latin typeface="Calibri"/>
                <a:cs typeface="Calibri"/>
              </a:rPr>
              <a:t>часть </a:t>
            </a:r>
            <a:r>
              <a:rPr sz="2600" spc="-10" dirty="0">
                <a:latin typeface="Calibri"/>
                <a:cs typeface="Calibri"/>
              </a:rPr>
              <a:t>(прежде  </a:t>
            </a:r>
            <a:r>
              <a:rPr sz="2600" spc="-5" dirty="0">
                <a:latin typeface="Calibri"/>
                <a:cs typeface="Calibri"/>
              </a:rPr>
              <a:t>всего, нервно-мышечные синергии), </a:t>
            </a:r>
            <a:r>
              <a:rPr sz="2600" dirty="0">
                <a:latin typeface="Calibri"/>
                <a:cs typeface="Calibri"/>
              </a:rPr>
              <a:t>сенсорные </a:t>
            </a:r>
            <a:r>
              <a:rPr sz="2600" spc="-5" dirty="0">
                <a:latin typeface="Calibri"/>
                <a:cs typeface="Calibri"/>
              </a:rPr>
              <a:t>системы  (соматосенсорная, </a:t>
            </a:r>
            <a:r>
              <a:rPr sz="2600" spc="-10" dirty="0">
                <a:latin typeface="Calibri"/>
                <a:cs typeface="Calibri"/>
              </a:rPr>
              <a:t>вестибулярная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зрительная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др. </a:t>
            </a:r>
            <a:r>
              <a:rPr sz="2600" dirty="0">
                <a:latin typeface="Calibri"/>
                <a:cs typeface="Calibri"/>
              </a:rPr>
              <a:t>афферентация,  </a:t>
            </a:r>
            <a:r>
              <a:rPr sz="2600" spc="-10" dirty="0">
                <a:latin typeface="Calibri"/>
                <a:cs typeface="Calibri"/>
              </a:rPr>
              <a:t>исходящая </a:t>
            </a:r>
            <a:r>
              <a:rPr sz="2600" spc="-20" dirty="0">
                <a:latin typeface="Calibri"/>
                <a:cs typeface="Calibri"/>
              </a:rPr>
              <a:t>от </a:t>
            </a:r>
            <a:r>
              <a:rPr sz="2600" dirty="0">
                <a:latin typeface="Calibri"/>
                <a:cs typeface="Calibri"/>
              </a:rPr>
              <a:t>постуральных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датчиков).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75"/>
              </a:spcBef>
              <a:tabLst>
                <a:tab pos="6939280" algn="l"/>
              </a:tabLst>
            </a:pPr>
            <a:r>
              <a:rPr sz="2600" dirty="0">
                <a:solidFill>
                  <a:srgbClr val="6F2F9F"/>
                </a:solidFill>
                <a:latin typeface="Arial"/>
                <a:cs typeface="Arial"/>
              </a:rPr>
              <a:t>• </a:t>
            </a:r>
            <a:r>
              <a:rPr sz="2600" dirty="0">
                <a:solidFill>
                  <a:srgbClr val="6F2F9F"/>
                </a:solidFill>
                <a:latin typeface="Calibri"/>
                <a:cs typeface="Calibri"/>
              </a:rPr>
              <a:t>Важными постуральными</a:t>
            </a:r>
            <a:r>
              <a:rPr sz="2600" spc="16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6F2F9F"/>
                </a:solidFill>
                <a:latin typeface="Calibri"/>
                <a:cs typeface="Calibri"/>
              </a:rPr>
              <a:t>датчиками</a:t>
            </a:r>
            <a:r>
              <a:rPr sz="26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6F2F9F"/>
                </a:solidFill>
                <a:latin typeface="Calibri"/>
                <a:cs typeface="Calibri"/>
              </a:rPr>
              <a:t>является	височно-</a:t>
            </a:r>
            <a:endParaRPr sz="2600">
              <a:latin typeface="Calibri"/>
              <a:cs typeface="Calibri"/>
            </a:endParaRPr>
          </a:p>
          <a:p>
            <a:pPr marL="241300" marR="114300">
              <a:lnSpc>
                <a:spcPct val="70100"/>
              </a:lnSpc>
              <a:spcBef>
                <a:spcPts val="465"/>
              </a:spcBef>
            </a:pPr>
            <a:r>
              <a:rPr sz="2600" spc="-5" dirty="0">
                <a:solidFill>
                  <a:srgbClr val="6F2F9F"/>
                </a:solidFill>
                <a:latin typeface="Calibri"/>
                <a:cs typeface="Calibri"/>
              </a:rPr>
              <a:t>нижнечелюстной </a:t>
            </a:r>
            <a:r>
              <a:rPr sz="2600" dirty="0">
                <a:solidFill>
                  <a:srgbClr val="6F2F9F"/>
                </a:solidFill>
                <a:latin typeface="Calibri"/>
                <a:cs typeface="Calibri"/>
              </a:rPr>
              <a:t>сустав, дающий информацию о </a:t>
            </a:r>
            <a:r>
              <a:rPr sz="2600" spc="-10" dirty="0">
                <a:solidFill>
                  <a:srgbClr val="6F2F9F"/>
                </a:solidFill>
                <a:latin typeface="Calibri"/>
                <a:cs typeface="Calibri"/>
              </a:rPr>
              <a:t>положении </a:t>
            </a:r>
            <a:r>
              <a:rPr sz="2600" spc="-15" dirty="0">
                <a:solidFill>
                  <a:srgbClr val="6F2F9F"/>
                </a:solidFill>
                <a:latin typeface="Calibri"/>
                <a:cs typeface="Calibri"/>
              </a:rPr>
              <a:t>головы </a:t>
            </a:r>
            <a:r>
              <a:rPr sz="2600" dirty="0">
                <a:solidFill>
                  <a:srgbClr val="6F2F9F"/>
                </a:solidFill>
                <a:latin typeface="Calibri"/>
                <a:cs typeface="Calibri"/>
              </a:rPr>
              <a:t>в  пространстве; </a:t>
            </a:r>
            <a:r>
              <a:rPr sz="2600" spc="-10" dirty="0">
                <a:solidFill>
                  <a:srgbClr val="6F2F9F"/>
                </a:solidFill>
                <a:latin typeface="Calibri"/>
                <a:cs typeface="Calibri"/>
              </a:rPr>
              <a:t>голеностопный </a:t>
            </a:r>
            <a:r>
              <a:rPr sz="2600" dirty="0">
                <a:solidFill>
                  <a:srgbClr val="6F2F9F"/>
                </a:solidFill>
                <a:latin typeface="Calibri"/>
                <a:cs typeface="Calibri"/>
              </a:rPr>
              <a:t>сустав и суставы </a:t>
            </a:r>
            <a:r>
              <a:rPr sz="2600" spc="-5" dirty="0">
                <a:solidFill>
                  <a:srgbClr val="6F2F9F"/>
                </a:solidFill>
                <a:latin typeface="Calibri"/>
                <a:cs typeface="Calibri"/>
              </a:rPr>
              <a:t>стопы</a:t>
            </a:r>
            <a:r>
              <a:rPr sz="2600" spc="-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6F2F9F"/>
                </a:solidFill>
                <a:latin typeface="Calibri"/>
                <a:cs typeface="Calibri"/>
              </a:rPr>
              <a:t>дающие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dirty="0">
                <a:solidFill>
                  <a:srgbClr val="6F2F9F"/>
                </a:solidFill>
                <a:latin typeface="Calibri"/>
                <a:cs typeface="Calibri"/>
              </a:rPr>
              <a:t>информацию о </a:t>
            </a:r>
            <a:r>
              <a:rPr sz="2600" spc="-10" dirty="0">
                <a:solidFill>
                  <a:srgbClr val="6F2F9F"/>
                </a:solidFill>
                <a:latin typeface="Calibri"/>
                <a:cs typeface="Calibri"/>
              </a:rPr>
              <a:t>положении</a:t>
            </a:r>
            <a:r>
              <a:rPr sz="2600" spc="-4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600" spc="-30" dirty="0">
                <a:solidFill>
                  <a:srgbClr val="6F2F9F"/>
                </a:solidFill>
                <a:latin typeface="Calibri"/>
                <a:cs typeface="Calibri"/>
              </a:rPr>
              <a:t>ног.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9881235" cy="25012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536700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Работа со </a:t>
            </a:r>
            <a:r>
              <a:rPr sz="2800" spc="-10" dirty="0">
                <a:latin typeface="Calibri"/>
                <a:cs typeface="Calibri"/>
              </a:rPr>
              <a:t>стопами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нижнечелюстным </a:t>
            </a:r>
            <a:r>
              <a:rPr sz="2800" spc="-5" dirty="0">
                <a:latin typeface="Calibri"/>
                <a:cs typeface="Calibri"/>
              </a:rPr>
              <a:t>суставом </a:t>
            </a:r>
            <a:r>
              <a:rPr sz="2800" spc="-10" dirty="0">
                <a:latin typeface="Calibri"/>
                <a:cs typeface="Calibri"/>
              </a:rPr>
              <a:t>дает  </a:t>
            </a:r>
            <a:r>
              <a:rPr sz="2800" spc="-5" dirty="0">
                <a:latin typeface="Calibri"/>
                <a:cs typeface="Calibri"/>
              </a:rPr>
              <a:t>возможность «обмануть» организм и </a:t>
            </a:r>
            <a:r>
              <a:rPr sz="2800" spc="-10" dirty="0">
                <a:latin typeface="Calibri"/>
                <a:cs typeface="Calibri"/>
              </a:rPr>
              <a:t>работать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над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tabLst>
                <a:tab pos="3070225" algn="l"/>
                <a:tab pos="5344795" algn="l"/>
              </a:tabLst>
            </a:pPr>
            <a:r>
              <a:rPr sz="2800" spc="-5" dirty="0">
                <a:latin typeface="Calibri"/>
                <a:cs typeface="Calibri"/>
              </a:rPr>
              <a:t>восстановлением	</a:t>
            </a:r>
            <a:r>
              <a:rPr sz="2800" spc="-10" dirty="0">
                <a:latin typeface="Calibri"/>
                <a:cs typeface="Calibri"/>
              </a:rPr>
              <a:t>вертикальной	</a:t>
            </a:r>
            <a:r>
              <a:rPr sz="2800" spc="-5" dirty="0">
                <a:latin typeface="Calibri"/>
                <a:cs typeface="Calibri"/>
              </a:rPr>
              <a:t>позы и </a:t>
            </a:r>
            <a:r>
              <a:rPr sz="2800" spc="-25" dirty="0">
                <a:latin typeface="Calibri"/>
                <a:cs typeface="Calibri"/>
              </a:rPr>
              <a:t>ходьбы, </a:t>
            </a:r>
            <a:r>
              <a:rPr sz="2800" spc="-5" dirty="0">
                <a:latin typeface="Calibri"/>
                <a:cs typeface="Calibri"/>
              </a:rPr>
              <a:t>в случае, если  пациент </a:t>
            </a:r>
            <a:r>
              <a:rPr sz="2800" spc="-15" dirty="0">
                <a:latin typeface="Calibri"/>
                <a:cs typeface="Calibri"/>
              </a:rPr>
              <a:t>имел </a:t>
            </a:r>
            <a:r>
              <a:rPr sz="2800" spc="-10" dirty="0">
                <a:latin typeface="Calibri"/>
                <a:cs typeface="Calibri"/>
              </a:rPr>
              <a:t>опыт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ходьбы.</a:t>
            </a:r>
            <a:endParaRPr sz="2800">
              <a:latin typeface="Calibri"/>
              <a:cs typeface="Calibri"/>
            </a:endParaRPr>
          </a:p>
          <a:p>
            <a:pPr marL="241300" marR="372110" indent="-228600">
              <a:lnSpc>
                <a:spcPts val="3020"/>
              </a:lnSpc>
              <a:spcBef>
                <a:spcPts val="101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dirty="0">
                <a:latin typeface="Calibri"/>
                <a:cs typeface="Calibri"/>
              </a:rPr>
              <a:t>Имитация </a:t>
            </a:r>
            <a:r>
              <a:rPr sz="2800" spc="-25" dirty="0">
                <a:latin typeface="Calibri"/>
                <a:cs typeface="Calibri"/>
              </a:rPr>
              <a:t>ходьбы </a:t>
            </a:r>
            <a:r>
              <a:rPr sz="2800" spc="-20" dirty="0">
                <a:latin typeface="Calibri"/>
                <a:cs typeface="Calibri"/>
              </a:rPr>
              <a:t>лежа, </a:t>
            </a:r>
            <a:r>
              <a:rPr sz="2800" spc="-5" dirty="0">
                <a:latin typeface="Calibri"/>
                <a:cs typeface="Calibri"/>
              </a:rPr>
              <a:t>имитация опоры </a:t>
            </a:r>
            <a:r>
              <a:rPr sz="2800" spc="-10" dirty="0">
                <a:latin typeface="Calibri"/>
                <a:cs typeface="Calibri"/>
              </a:rPr>
              <a:t>стопы, </a:t>
            </a:r>
            <a:r>
              <a:rPr sz="2800" spc="-5" dirty="0">
                <a:latin typeface="Calibri"/>
                <a:cs typeface="Calibri"/>
              </a:rPr>
              <a:t>пассивная и  </a:t>
            </a:r>
            <a:r>
              <a:rPr sz="2800" dirty="0">
                <a:latin typeface="Calibri"/>
                <a:cs typeface="Calibri"/>
              </a:rPr>
              <a:t>активная </a:t>
            </a:r>
            <a:r>
              <a:rPr sz="2800" spc="-5" dirty="0">
                <a:latin typeface="Calibri"/>
                <a:cs typeface="Calibri"/>
              </a:rPr>
              <a:t>гимнастика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шеи и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т.п.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91667"/>
            <a:ext cx="10354310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spc="-5" dirty="0">
                <a:solidFill>
                  <a:srgbClr val="5B9BD4"/>
                </a:solidFill>
                <a:latin typeface="Arial"/>
                <a:cs typeface="Arial"/>
              </a:rPr>
              <a:t>•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Оба компонента постурального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контроля</a:t>
            </a:r>
            <a:r>
              <a:rPr sz="2800" spc="9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(постуральная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устойчивость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и постуральная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ориентация) тесно</a:t>
            </a:r>
            <a:r>
              <a:rPr sz="2800" spc="17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взаимосвязаны.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Любое изменение постуральной ориентации </a:t>
            </a:r>
            <a:r>
              <a:rPr sz="2800" dirty="0">
                <a:latin typeface="Calibri"/>
                <a:cs typeface="Calibri"/>
              </a:rPr>
              <a:t>мгновенно </a:t>
            </a:r>
            <a:r>
              <a:rPr sz="2800" spc="-10" dirty="0">
                <a:latin typeface="Calibri"/>
                <a:cs typeface="Calibri"/>
              </a:rPr>
              <a:t>влечет </a:t>
            </a:r>
            <a:r>
              <a:rPr sz="2800" dirty="0">
                <a:latin typeface="Calibri"/>
                <a:cs typeface="Calibri"/>
              </a:rPr>
              <a:t>за  собой </a:t>
            </a:r>
            <a:r>
              <a:rPr sz="2800" spc="-5" dirty="0">
                <a:latin typeface="Calibri"/>
                <a:cs typeface="Calibri"/>
              </a:rPr>
              <a:t>смещение центра </a:t>
            </a:r>
            <a:r>
              <a:rPr sz="2800" spc="-10" dirty="0">
                <a:latin typeface="Calibri"/>
                <a:cs typeface="Calibri"/>
              </a:rPr>
              <a:t>тяжести. </a:t>
            </a:r>
            <a:r>
              <a:rPr sz="2800" spc="-5" dirty="0">
                <a:latin typeface="Calibri"/>
                <a:cs typeface="Calibri"/>
              </a:rPr>
              <a:t>Вместе с </a:t>
            </a:r>
            <a:r>
              <a:rPr sz="2800" spc="-10" dirty="0">
                <a:latin typeface="Calibri"/>
                <a:cs typeface="Calibri"/>
              </a:rPr>
              <a:t>тем,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коррекция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20"/>
              </a:lnSpc>
            </a:pPr>
            <a:r>
              <a:rPr sz="2800" spc="-15" dirty="0">
                <a:latin typeface="Calibri"/>
                <a:cs typeface="Calibri"/>
              </a:rPr>
              <a:t>положения </a:t>
            </a:r>
            <a:r>
              <a:rPr sz="2800" spc="-10" dirty="0">
                <a:latin typeface="Calibri"/>
                <a:cs typeface="Calibri"/>
              </a:rPr>
              <a:t>центра тяжести достигается </a:t>
            </a:r>
            <a:r>
              <a:rPr sz="2800" spc="-5" dirty="0">
                <a:latin typeface="Calibri"/>
                <a:cs typeface="Calibri"/>
              </a:rPr>
              <a:t>за счет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перемещения</a:t>
            </a:r>
            <a:endParaRPr sz="2800">
              <a:latin typeface="Calibri"/>
              <a:cs typeface="Calibri"/>
            </a:endParaRPr>
          </a:p>
          <a:p>
            <a:pPr marL="241300" marR="175895">
              <a:lnSpc>
                <a:spcPts val="3020"/>
              </a:lnSpc>
              <a:spcBef>
                <a:spcPts val="215"/>
              </a:spcBef>
            </a:pPr>
            <a:r>
              <a:rPr sz="2800" spc="-5" dirty="0">
                <a:latin typeface="Calibri"/>
                <a:cs typeface="Calibri"/>
              </a:rPr>
              <a:t>структур </a:t>
            </a:r>
            <a:r>
              <a:rPr sz="2800" spc="-25" dirty="0">
                <a:latin typeface="Calibri"/>
                <a:cs typeface="Calibri"/>
              </a:rPr>
              <a:t>тела </a:t>
            </a:r>
            <a:r>
              <a:rPr sz="2800" spc="-15" dirty="0">
                <a:latin typeface="Calibri"/>
                <a:cs typeface="Calibri"/>
              </a:rPr>
              <a:t>относительно </a:t>
            </a:r>
            <a:r>
              <a:rPr sz="2800" spc="-10" dirty="0">
                <a:latin typeface="Calibri"/>
                <a:cs typeface="Calibri"/>
              </a:rPr>
              <a:t>друг друга, </a:t>
            </a:r>
            <a:r>
              <a:rPr sz="2800" spc="-25" dirty="0">
                <a:latin typeface="Calibri"/>
                <a:cs typeface="Calibri"/>
              </a:rPr>
              <a:t>то </a:t>
            </a:r>
            <a:r>
              <a:rPr sz="2800" spc="-5" dirty="0">
                <a:latin typeface="Calibri"/>
                <a:cs typeface="Calibri"/>
              </a:rPr>
              <a:t>есть за счет изменения  позы. </a:t>
            </a:r>
            <a:r>
              <a:rPr sz="2800" spc="-15" dirty="0">
                <a:latin typeface="Calibri"/>
                <a:cs typeface="Calibri"/>
              </a:rPr>
              <a:t>Следовательно, </a:t>
            </a:r>
            <a:r>
              <a:rPr sz="2800" spc="-5" dirty="0">
                <a:latin typeface="Calibri"/>
                <a:cs typeface="Calibri"/>
              </a:rPr>
              <a:t>отклонение </a:t>
            </a:r>
            <a:r>
              <a:rPr sz="2800" spc="-20" dirty="0">
                <a:latin typeface="Calibri"/>
                <a:cs typeface="Calibri"/>
              </a:rPr>
              <a:t>тела </a:t>
            </a:r>
            <a:r>
              <a:rPr sz="2800" spc="-15" dirty="0">
                <a:latin typeface="Calibri"/>
                <a:cs typeface="Calibri"/>
              </a:rPr>
              <a:t>человека от </a:t>
            </a:r>
            <a:r>
              <a:rPr sz="2800" spc="-10" dirty="0">
                <a:latin typeface="Calibri"/>
                <a:cs typeface="Calibri"/>
              </a:rPr>
              <a:t>вертикали  </a:t>
            </a:r>
            <a:r>
              <a:rPr sz="2800" spc="-15" dirty="0">
                <a:latin typeface="Calibri"/>
                <a:cs typeface="Calibri"/>
              </a:rPr>
              <a:t>является </a:t>
            </a:r>
            <a:r>
              <a:rPr sz="2800" dirty="0">
                <a:latin typeface="Calibri"/>
                <a:cs typeface="Calibri"/>
              </a:rPr>
              <a:t>информационно </a:t>
            </a:r>
            <a:r>
              <a:rPr sz="2800" spc="-20" dirty="0">
                <a:latin typeface="Calibri"/>
                <a:cs typeface="Calibri"/>
              </a:rPr>
              <a:t>необходимым </a:t>
            </a:r>
            <a:r>
              <a:rPr sz="2800" spc="-5" dirty="0">
                <a:latin typeface="Calibri"/>
                <a:cs typeface="Calibri"/>
              </a:rPr>
              <a:t>для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восстановления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20"/>
              </a:lnSpc>
            </a:pPr>
            <a:r>
              <a:rPr sz="2800" spc="-5" dirty="0">
                <a:latin typeface="Calibri"/>
                <a:cs typeface="Calibri"/>
              </a:rPr>
              <a:t>утраченного равновесия </a:t>
            </a:r>
            <a:r>
              <a:rPr sz="2800" spc="-10" dirty="0">
                <a:latin typeface="Calibri"/>
                <a:cs typeface="Calibri"/>
              </a:rPr>
              <a:t>(при </a:t>
            </a:r>
            <a:r>
              <a:rPr sz="2800" spc="-20" dirty="0">
                <a:latin typeface="Calibri"/>
                <a:cs typeface="Calibri"/>
              </a:rPr>
              <a:t>этом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функционирует</a:t>
            </a:r>
            <a:endParaRPr sz="2800">
              <a:latin typeface="Calibri"/>
              <a:cs typeface="Calibri"/>
            </a:endParaRPr>
          </a:p>
          <a:p>
            <a:pPr marL="241300" marR="208279">
              <a:lnSpc>
                <a:spcPts val="3020"/>
              </a:lnSpc>
              <a:spcBef>
                <a:spcPts val="215"/>
              </a:spcBef>
            </a:pPr>
            <a:r>
              <a:rPr sz="2800" spc="-5" dirty="0">
                <a:latin typeface="Calibri"/>
                <a:cs typeface="Calibri"/>
              </a:rPr>
              <a:t>преимущественно </a:t>
            </a:r>
            <a:r>
              <a:rPr sz="2800" spc="-10" dirty="0">
                <a:latin typeface="Calibri"/>
                <a:cs typeface="Calibri"/>
              </a:rPr>
              <a:t>тоническая </a:t>
            </a:r>
            <a:r>
              <a:rPr sz="2800" spc="-15" dirty="0">
                <a:latin typeface="Calibri"/>
                <a:cs typeface="Calibri"/>
              </a:rPr>
              <a:t>мускулатура), поэтому </a:t>
            </a:r>
            <a:r>
              <a:rPr sz="2800" spc="-5" dirty="0">
                <a:latin typeface="Calibri"/>
                <a:cs typeface="Calibri"/>
              </a:rPr>
              <a:t>равновесие  </a:t>
            </a:r>
            <a:r>
              <a:rPr sz="2800" spc="-15" dirty="0">
                <a:latin typeface="Calibri"/>
                <a:cs typeface="Calibri"/>
              </a:rPr>
              <a:t>здорового человека </a:t>
            </a:r>
            <a:r>
              <a:rPr sz="2800" spc="-10" dirty="0">
                <a:latin typeface="Calibri"/>
                <a:cs typeface="Calibri"/>
              </a:rPr>
              <a:t>характеризуется </a:t>
            </a:r>
            <a:r>
              <a:rPr sz="2800" spc="-15" dirty="0">
                <a:latin typeface="Calibri"/>
                <a:cs typeface="Calibri"/>
              </a:rPr>
              <a:t>как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устойчивое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неравновесие.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368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Формы постурального</a:t>
            </a:r>
            <a:r>
              <a:rPr spc="-10" dirty="0"/>
              <a:t> </a:t>
            </a:r>
            <a:r>
              <a:rPr spc="-5" dirty="0"/>
              <a:t>контроля: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46995" cy="20720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1 постуральный </a:t>
            </a:r>
            <a:r>
              <a:rPr sz="2800" spc="-15" dirty="0">
                <a:latin typeface="Calibri"/>
                <a:cs typeface="Calibri"/>
              </a:rPr>
              <a:t>контроль </a:t>
            </a:r>
            <a:r>
              <a:rPr sz="2800" spc="-10" dirty="0">
                <a:latin typeface="Calibri"/>
                <a:cs typeface="Calibri"/>
              </a:rPr>
              <a:t>спокойного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стояния,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2 реактивный (в </a:t>
            </a:r>
            <a:r>
              <a:rPr sz="2800" spc="-15" dirty="0">
                <a:latin typeface="Calibri"/>
                <a:cs typeface="Calibri"/>
              </a:rPr>
              <a:t>ответ </a:t>
            </a:r>
            <a:r>
              <a:rPr sz="2800" spc="-5" dirty="0">
                <a:latin typeface="Calibri"/>
                <a:cs typeface="Calibri"/>
              </a:rPr>
              <a:t>на возмущения) или адаптивный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контроль,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3 </a:t>
            </a:r>
            <a:r>
              <a:rPr sz="2800" spc="-10" dirty="0">
                <a:latin typeface="Calibri"/>
                <a:cs typeface="Calibri"/>
              </a:rPr>
              <a:t>преднастройка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позы,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4 </a:t>
            </a:r>
            <a:r>
              <a:rPr sz="2800" spc="-10" dirty="0">
                <a:latin typeface="Calibri"/>
                <a:cs typeface="Calibri"/>
              </a:rPr>
              <a:t>произвольный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контроль.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Постуральный </a:t>
            </a:r>
            <a:r>
              <a:rPr spc="-5" dirty="0"/>
              <a:t>контроль спокойного  стояния </a:t>
            </a:r>
            <a:r>
              <a:rPr dirty="0"/>
              <a:t>(регуляция</a:t>
            </a:r>
            <a:r>
              <a:rPr spc="-25" dirty="0"/>
              <a:t> </a:t>
            </a:r>
            <a:r>
              <a:rPr spc="-5" dirty="0"/>
              <a:t>позы)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6801"/>
            <a:ext cx="10029190" cy="4410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655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осуществляется, </a:t>
            </a:r>
            <a:r>
              <a:rPr sz="2600" spc="-10" dirty="0">
                <a:latin typeface="Calibri"/>
                <a:cs typeface="Calibri"/>
              </a:rPr>
              <a:t>прежде </a:t>
            </a:r>
            <a:r>
              <a:rPr sz="2600" spc="-5" dirty="0">
                <a:latin typeface="Calibri"/>
                <a:cs typeface="Calibri"/>
              </a:rPr>
              <a:t>всего, </a:t>
            </a:r>
            <a:r>
              <a:rPr sz="2600" dirty="0">
                <a:latin typeface="Calibri"/>
                <a:cs typeface="Calibri"/>
              </a:rPr>
              <a:t>антигравитационной</a:t>
            </a:r>
            <a:r>
              <a:rPr sz="2600" spc="1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мускулатурой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dirty="0">
                <a:latin typeface="Calibri"/>
                <a:cs typeface="Calibri"/>
              </a:rPr>
              <a:t>(мышцами </a:t>
            </a:r>
            <a:r>
              <a:rPr sz="2600" spc="-5" dirty="0">
                <a:latin typeface="Calibri"/>
                <a:cs typeface="Calibri"/>
              </a:rPr>
              <a:t>разгибателями </a:t>
            </a:r>
            <a:r>
              <a:rPr sz="2600" dirty="0">
                <a:latin typeface="Calibri"/>
                <a:cs typeface="Calibri"/>
              </a:rPr>
              <a:t>позвоночного </a:t>
            </a:r>
            <a:r>
              <a:rPr sz="2600" spc="-10" dirty="0">
                <a:latin typeface="Calibri"/>
                <a:cs typeface="Calibri"/>
              </a:rPr>
              <a:t>столба, </a:t>
            </a:r>
            <a:r>
              <a:rPr sz="2600" spc="-5" dirty="0">
                <a:latin typeface="Calibri"/>
                <a:cs typeface="Calibri"/>
              </a:rPr>
              <a:t>тазобедренных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</a:t>
            </a:r>
            <a:endParaRPr sz="2600">
              <a:latin typeface="Calibri"/>
              <a:cs typeface="Calibri"/>
            </a:endParaRPr>
          </a:p>
          <a:p>
            <a:pPr marL="241300" marR="930275">
              <a:lnSpc>
                <a:spcPct val="70000"/>
              </a:lnSpc>
              <a:spcBef>
                <a:spcPts val="470"/>
              </a:spcBef>
            </a:pPr>
            <a:r>
              <a:rPr sz="2600" spc="-10" dirty="0">
                <a:latin typeface="Calibri"/>
                <a:cs typeface="Calibri"/>
              </a:rPr>
              <a:t>коленных </a:t>
            </a:r>
            <a:r>
              <a:rPr sz="2600" dirty="0">
                <a:latin typeface="Calibri"/>
                <a:cs typeface="Calibri"/>
              </a:rPr>
              <a:t>суставов), а </a:t>
            </a:r>
            <a:r>
              <a:rPr sz="2600" spc="-5" dirty="0">
                <a:latin typeface="Calibri"/>
                <a:cs typeface="Calibri"/>
              </a:rPr>
              <a:t>также </a:t>
            </a:r>
            <a:r>
              <a:rPr sz="2600" spc="-10" dirty="0">
                <a:latin typeface="Calibri"/>
                <a:cs typeface="Calibri"/>
              </a:rPr>
              <a:t>рефлексами </a:t>
            </a:r>
            <a:r>
              <a:rPr sz="2600" dirty="0">
                <a:latin typeface="Calibri"/>
                <a:cs typeface="Calibri"/>
              </a:rPr>
              <a:t>на </a:t>
            </a:r>
            <a:r>
              <a:rPr sz="2600" spc="-5" dirty="0">
                <a:latin typeface="Calibri"/>
                <a:cs typeface="Calibri"/>
              </a:rPr>
              <a:t>растяжение </a:t>
            </a:r>
            <a:r>
              <a:rPr sz="2600" dirty="0">
                <a:latin typeface="Calibri"/>
                <a:cs typeface="Calibri"/>
              </a:rPr>
              <a:t>мышц  </a:t>
            </a:r>
            <a:r>
              <a:rPr sz="2600" spc="-5" dirty="0">
                <a:latin typeface="Calibri"/>
                <a:cs typeface="Calibri"/>
              </a:rPr>
              <a:t>передней </a:t>
            </a:r>
            <a:r>
              <a:rPr sz="2600" dirty="0">
                <a:latin typeface="Calibri"/>
                <a:cs typeface="Calibri"/>
              </a:rPr>
              <a:t>и задней </a:t>
            </a:r>
            <a:r>
              <a:rPr sz="2600" spc="-5" dirty="0">
                <a:latin typeface="Calibri"/>
                <a:cs typeface="Calibri"/>
              </a:rPr>
              <a:t>поверхности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голени.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5"/>
              </a:lnSpc>
              <a:spcBef>
                <a:spcPts val="60"/>
              </a:spcBef>
              <a:tabLst>
                <a:tab pos="3681095" algn="l"/>
              </a:tabLst>
            </a:pPr>
            <a:r>
              <a:rPr sz="2600" dirty="0">
                <a:latin typeface="Arial"/>
                <a:cs typeface="Arial"/>
              </a:rPr>
              <a:t>•</a:t>
            </a:r>
            <a:r>
              <a:rPr sz="2600" spc="170" dirty="0">
                <a:latin typeface="Arial"/>
                <a:cs typeface="Arial"/>
              </a:rPr>
              <a:t> </a:t>
            </a:r>
            <a:r>
              <a:rPr sz="2600" spc="-20" dirty="0">
                <a:latin typeface="Calibri"/>
                <a:cs typeface="Calibri"/>
              </a:rPr>
              <a:t>Триггерной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(спусковой)	</a:t>
            </a:r>
            <a:r>
              <a:rPr sz="2600" dirty="0">
                <a:latin typeface="Calibri"/>
                <a:cs typeface="Calibri"/>
              </a:rPr>
              <a:t>афферентной </a:t>
            </a:r>
            <a:r>
              <a:rPr sz="2600" spc="-5" dirty="0">
                <a:latin typeface="Calibri"/>
                <a:cs typeface="Calibri"/>
              </a:rPr>
              <a:t>системой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5" dirty="0">
                <a:latin typeface="Calibri"/>
                <a:cs typeface="Calibri"/>
              </a:rPr>
              <a:t>данном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случае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spc="-10" dirty="0">
                <a:latin typeface="Calibri"/>
                <a:cs typeface="Calibri"/>
              </a:rPr>
              <a:t>являются </a:t>
            </a:r>
            <a:r>
              <a:rPr sz="2600" spc="-5" dirty="0">
                <a:latin typeface="Calibri"/>
                <a:cs typeface="Calibri"/>
              </a:rPr>
              <a:t>соматосенсорные проприоцептивные </a:t>
            </a:r>
            <a:r>
              <a:rPr sz="2600" dirty="0">
                <a:latin typeface="Calibri"/>
                <a:cs typeface="Calibri"/>
              </a:rPr>
              <a:t>сигналы, а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также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spc="-5" dirty="0">
                <a:latin typeface="Calibri"/>
                <a:cs typeface="Calibri"/>
              </a:rPr>
              <a:t>опорная </a:t>
            </a:r>
            <a:r>
              <a:rPr sz="2600" dirty="0">
                <a:latin typeface="Calibri"/>
                <a:cs typeface="Calibri"/>
              </a:rPr>
              <a:t>сенсорная афферентация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dirty="0">
                <a:latin typeface="Calibri"/>
                <a:cs typeface="Calibri"/>
              </a:rPr>
              <a:t>поверхностных и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глубоких</a:t>
            </a:r>
            <a:endParaRPr sz="2600">
              <a:latin typeface="Calibri"/>
              <a:cs typeface="Calibri"/>
            </a:endParaRPr>
          </a:p>
          <a:p>
            <a:pPr marL="241300" marR="737235">
              <a:lnSpc>
                <a:spcPct val="70000"/>
              </a:lnSpc>
              <a:spcBef>
                <a:spcPts val="465"/>
              </a:spcBef>
            </a:pPr>
            <a:r>
              <a:rPr sz="2600" dirty="0">
                <a:latin typeface="Calibri"/>
                <a:cs typeface="Calibri"/>
              </a:rPr>
              <a:t>тактильных </a:t>
            </a:r>
            <a:r>
              <a:rPr sz="2600" spc="-5" dirty="0">
                <a:latin typeface="Calibri"/>
                <a:cs typeface="Calibri"/>
              </a:rPr>
              <a:t>рецепторов </a:t>
            </a:r>
            <a:r>
              <a:rPr sz="2600" spc="-15" dirty="0">
                <a:latin typeface="Calibri"/>
                <a:cs typeface="Calibri"/>
              </a:rPr>
              <a:t>подошвенной </a:t>
            </a:r>
            <a:r>
              <a:rPr sz="2600" spc="-5" dirty="0">
                <a:latin typeface="Calibri"/>
                <a:cs typeface="Calibri"/>
              </a:rPr>
              <a:t>поверхности стоп, </a:t>
            </a:r>
            <a:r>
              <a:rPr sz="2600" spc="-15" dirty="0">
                <a:latin typeface="Calibri"/>
                <a:cs typeface="Calibri"/>
              </a:rPr>
              <a:t>то </a:t>
            </a:r>
            <a:r>
              <a:rPr sz="2600" dirty="0">
                <a:latin typeface="Calibri"/>
                <a:cs typeface="Calibri"/>
              </a:rPr>
              <a:t>есть  информация о </a:t>
            </a:r>
            <a:r>
              <a:rPr sz="2600" spc="-10" dirty="0">
                <a:latin typeface="Calibri"/>
                <a:cs typeface="Calibri"/>
              </a:rPr>
              <a:t>контакте </a:t>
            </a:r>
            <a:r>
              <a:rPr sz="2600" spc="-5" dirty="0">
                <a:latin typeface="Calibri"/>
                <a:cs typeface="Calibri"/>
              </a:rPr>
              <a:t>стопы </a:t>
            </a:r>
            <a:r>
              <a:rPr sz="2600" dirty="0">
                <a:latin typeface="Calibri"/>
                <a:cs typeface="Calibri"/>
              </a:rPr>
              <a:t>с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опорой.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5" dirty="0">
                <a:latin typeface="Calibri"/>
                <a:cs typeface="Calibri"/>
              </a:rPr>
              <a:t>осуществлении </a:t>
            </a:r>
            <a:r>
              <a:rPr sz="2600" dirty="0">
                <a:latin typeface="Calibri"/>
                <a:cs typeface="Calibri"/>
              </a:rPr>
              <a:t>функции равновесия важны: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зрительная</a:t>
            </a:r>
            <a:endParaRPr sz="2600">
              <a:latin typeface="Calibri"/>
              <a:cs typeface="Calibri"/>
            </a:endParaRPr>
          </a:p>
          <a:p>
            <a:pPr marL="241300" marR="1405890">
              <a:lnSpc>
                <a:spcPct val="70000"/>
              </a:lnSpc>
              <a:spcBef>
                <a:spcPts val="465"/>
              </a:spcBef>
            </a:pPr>
            <a:r>
              <a:rPr sz="2600" dirty="0">
                <a:latin typeface="Calibri"/>
                <a:cs typeface="Calibri"/>
              </a:rPr>
              <a:t>информация, информация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spc="-5" dirty="0">
                <a:latin typeface="Calibri"/>
                <a:cs typeface="Calibri"/>
              </a:rPr>
              <a:t>проприоцепторов сухожилий  </a:t>
            </a:r>
            <a:r>
              <a:rPr sz="2600" spc="-20" dirty="0">
                <a:latin typeface="Calibri"/>
                <a:cs typeface="Calibri"/>
              </a:rPr>
              <a:t>глазодвигательных </a:t>
            </a:r>
            <a:r>
              <a:rPr sz="2600" dirty="0">
                <a:latin typeface="Calibri"/>
                <a:cs typeface="Calibri"/>
              </a:rPr>
              <a:t>мышц.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1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Но </a:t>
            </a:r>
            <a:r>
              <a:rPr sz="2600" spc="-5" dirty="0">
                <a:latin typeface="Calibri"/>
                <a:cs typeface="Calibri"/>
              </a:rPr>
              <a:t>наиболее </a:t>
            </a:r>
            <a:r>
              <a:rPr sz="2600" spc="5" dirty="0">
                <a:latin typeface="Calibri"/>
                <a:cs typeface="Calibri"/>
              </a:rPr>
              <a:t>значимыми </a:t>
            </a:r>
            <a:r>
              <a:rPr sz="2600" spc="-10" dirty="0">
                <a:latin typeface="Calibri"/>
                <a:cs typeface="Calibri"/>
              </a:rPr>
              <a:t>являются </a:t>
            </a:r>
            <a:r>
              <a:rPr sz="2600" dirty="0">
                <a:latin typeface="Calibri"/>
                <a:cs typeface="Calibri"/>
              </a:rPr>
              <a:t>проприоцепция и </a:t>
            </a:r>
            <a:r>
              <a:rPr sz="2600" spc="-5" dirty="0">
                <a:latin typeface="Calibri"/>
                <a:cs typeface="Calibri"/>
              </a:rPr>
              <a:t>импульсация </a:t>
            </a:r>
            <a:r>
              <a:rPr sz="2600" spc="-15" dirty="0">
                <a:latin typeface="Calibri"/>
                <a:cs typeface="Calibri"/>
              </a:rPr>
              <a:t>от  </a:t>
            </a:r>
            <a:r>
              <a:rPr sz="2600" spc="-5" dirty="0">
                <a:latin typeface="Calibri"/>
                <a:cs typeface="Calibri"/>
              </a:rPr>
              <a:t>рецепторов </a:t>
            </a:r>
            <a:r>
              <a:rPr sz="2600" spc="-10" dirty="0">
                <a:latin typeface="Calibri"/>
                <a:cs typeface="Calibri"/>
              </a:rPr>
              <a:t>вестибулярного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аппарата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3377"/>
            <a:ext cx="10339705" cy="43230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marR="78740" indent="-228600" algn="just">
              <a:lnSpc>
                <a:spcPct val="80100"/>
              </a:lnSpc>
              <a:spcBef>
                <a:spcPts val="67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40" dirty="0">
                <a:latin typeface="Calibri"/>
                <a:cs typeface="Calibri"/>
              </a:rPr>
              <a:t>Также </a:t>
            </a:r>
            <a:r>
              <a:rPr sz="2400" spc="-10" dirty="0">
                <a:latin typeface="Calibri"/>
                <a:cs typeface="Calibri"/>
              </a:rPr>
              <a:t>зрительное </a:t>
            </a:r>
            <a:r>
              <a:rPr sz="2400" spc="-5" dirty="0">
                <a:latin typeface="Calibri"/>
                <a:cs typeface="Calibri"/>
              </a:rPr>
              <a:t>представление </a:t>
            </a:r>
            <a:r>
              <a:rPr sz="2400" dirty="0">
                <a:latin typeface="Calibri"/>
                <a:cs typeface="Calibri"/>
              </a:rPr>
              <a:t>о гравитационной </a:t>
            </a:r>
            <a:r>
              <a:rPr sz="2400" spc="-5" dirty="0">
                <a:latin typeface="Calibri"/>
                <a:cs typeface="Calibri"/>
              </a:rPr>
              <a:t>вертикали </a:t>
            </a:r>
            <a:r>
              <a:rPr sz="2400" spc="-10" dirty="0">
                <a:latin typeface="Calibri"/>
                <a:cs typeface="Calibri"/>
              </a:rPr>
              <a:t>формируется 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онтогенезе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основе информации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от </a:t>
            </a:r>
            <a:r>
              <a:rPr sz="2400" spc="-20" dirty="0">
                <a:solidFill>
                  <a:srgbClr val="5B9BD4"/>
                </a:solidFill>
                <a:latin typeface="Calibri"/>
                <a:cs typeface="Calibri"/>
              </a:rPr>
              <a:t>отолитовых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рецепторов. </a:t>
            </a:r>
            <a:r>
              <a:rPr sz="2400" spc="-20" dirty="0">
                <a:solidFill>
                  <a:srgbClr val="5B9BD4"/>
                </a:solidFill>
                <a:latin typeface="Calibri"/>
                <a:cs typeface="Calibri"/>
              </a:rPr>
              <a:t>Отолитовый 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аппарат реагирует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на </a:t>
            </a:r>
            <a:r>
              <a:rPr sz="2400" spc="-15" dirty="0">
                <a:solidFill>
                  <a:srgbClr val="5B9BD4"/>
                </a:solidFill>
                <a:latin typeface="Calibri"/>
                <a:cs typeface="Calibri"/>
              </a:rPr>
              <a:t>положение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лабиринта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в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пространстве.</a:t>
            </a:r>
            <a:r>
              <a:rPr sz="2400" spc="6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B9BD4"/>
                </a:solidFill>
                <a:latin typeface="Calibri"/>
                <a:cs typeface="Calibri"/>
              </a:rPr>
              <a:t>Тонические</a:t>
            </a:r>
            <a:endParaRPr sz="2400"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</a:pP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импульсы,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возникающие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в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каждом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лабиринте, действуют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на шейные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мышцы 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и,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следовательно, влияют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на </a:t>
            </a:r>
            <a:r>
              <a:rPr sz="2400" spc="-15" dirty="0">
                <a:solidFill>
                  <a:srgbClr val="5B9BD4"/>
                </a:solidFill>
                <a:latin typeface="Calibri"/>
                <a:cs typeface="Calibri"/>
              </a:rPr>
              <a:t>положение </a:t>
            </a:r>
            <a:r>
              <a:rPr sz="2400" spc="-20" dirty="0">
                <a:solidFill>
                  <a:srgbClr val="5B9BD4"/>
                </a:solidFill>
                <a:latin typeface="Calibri"/>
                <a:cs typeface="Calibri"/>
              </a:rPr>
              <a:t>головы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таким образом,</a:t>
            </a:r>
            <a:r>
              <a:rPr sz="2400" spc="7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чтобы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данный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лабиринт оказался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в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наиболее </a:t>
            </a:r>
            <a:r>
              <a:rPr sz="2400" spc="-5" dirty="0">
                <a:solidFill>
                  <a:srgbClr val="5B9BD4"/>
                </a:solidFill>
                <a:latin typeface="Calibri"/>
                <a:cs typeface="Calibri"/>
              </a:rPr>
              <a:t>высоком </a:t>
            </a:r>
            <a:r>
              <a:rPr sz="2400" spc="-15" dirty="0">
                <a:solidFill>
                  <a:srgbClr val="5B9BD4"/>
                </a:solidFill>
                <a:latin typeface="Calibri"/>
                <a:cs typeface="Calibri"/>
              </a:rPr>
              <a:t>положении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по сравнению</a:t>
            </a:r>
            <a:r>
              <a:rPr sz="2400" spc="2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положением </a:t>
            </a:r>
            <a:r>
              <a:rPr sz="2400" dirty="0">
                <a:solidFill>
                  <a:srgbClr val="5B9BD4"/>
                </a:solidFill>
                <a:latin typeface="Calibri"/>
                <a:cs typeface="Calibri"/>
              </a:rPr>
              <a:t>лабиринта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противоположной</a:t>
            </a:r>
            <a:r>
              <a:rPr sz="2400" spc="2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B9BD4"/>
                </a:solidFill>
                <a:latin typeface="Calibri"/>
                <a:cs typeface="Calibri"/>
              </a:rPr>
              <a:t>стороны.</a:t>
            </a:r>
            <a:endParaRPr sz="2400">
              <a:latin typeface="Calibri"/>
              <a:cs typeface="Calibri"/>
            </a:endParaRPr>
          </a:p>
          <a:p>
            <a:pPr marL="241300" marR="96520" indent="-228600">
              <a:lnSpc>
                <a:spcPct val="80100"/>
              </a:lnSpc>
              <a:spcBef>
                <a:spcPts val="99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5" dirty="0">
                <a:latin typeface="Calibri"/>
                <a:cs typeface="Calibri"/>
              </a:rPr>
              <a:t>Регуляция </a:t>
            </a:r>
            <a:r>
              <a:rPr sz="2400" spc="-5" dirty="0">
                <a:latin typeface="Calibri"/>
                <a:cs typeface="Calibri"/>
              </a:rPr>
              <a:t>постурального </a:t>
            </a:r>
            <a:r>
              <a:rPr sz="2400" dirty="0">
                <a:latin typeface="Calibri"/>
                <a:cs typeface="Calibri"/>
              </a:rPr>
              <a:t>равновесия </a:t>
            </a:r>
            <a:r>
              <a:rPr sz="2400" spc="-10" dirty="0">
                <a:latin typeface="Calibri"/>
                <a:cs typeface="Calibri"/>
              </a:rPr>
              <a:t>замыкается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уровне </a:t>
            </a:r>
            <a:r>
              <a:rPr sz="2400" spc="-10" dirty="0">
                <a:latin typeface="Calibri"/>
                <a:cs typeface="Calibri"/>
              </a:rPr>
              <a:t>двигательных  </a:t>
            </a:r>
            <a:r>
              <a:rPr sz="2400" spc="-5" dirty="0">
                <a:latin typeface="Calibri"/>
                <a:cs typeface="Calibri"/>
              </a:rPr>
              <a:t>центров </a:t>
            </a:r>
            <a:r>
              <a:rPr sz="2400" spc="-10" dirty="0">
                <a:latin typeface="Calibri"/>
                <a:cs typeface="Calibri"/>
              </a:rPr>
              <a:t>ствола </a:t>
            </a:r>
            <a:r>
              <a:rPr sz="2400" spc="-15" dirty="0">
                <a:latin typeface="Calibri"/>
                <a:cs typeface="Calibri"/>
              </a:rPr>
              <a:t>головного </a:t>
            </a:r>
            <a:r>
              <a:rPr sz="2400" spc="-5" dirty="0">
                <a:latin typeface="Calibri"/>
                <a:cs typeface="Calibri"/>
              </a:rPr>
              <a:t>мозга </a:t>
            </a:r>
            <a:r>
              <a:rPr sz="2400" spc="-10" dirty="0">
                <a:latin typeface="Calibri"/>
                <a:cs typeface="Calibri"/>
              </a:rPr>
              <a:t>(вестибулярных </a:t>
            </a:r>
            <a:r>
              <a:rPr sz="2400" spc="-5" dirty="0">
                <a:latin typeface="Calibri"/>
                <a:cs typeface="Calibri"/>
              </a:rPr>
              <a:t>ядер, 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-10" dirty="0">
                <a:latin typeface="Calibri"/>
                <a:cs typeface="Calibri"/>
              </a:rPr>
              <a:t>также ретикулярной  </a:t>
            </a:r>
            <a:r>
              <a:rPr sz="2400" spc="-5" dirty="0">
                <a:latin typeface="Calibri"/>
                <a:cs typeface="Calibri"/>
              </a:rPr>
              <a:t>формации), </a:t>
            </a:r>
            <a:r>
              <a:rPr sz="2400" dirty="0">
                <a:latin typeface="Calibri"/>
                <a:cs typeface="Calibri"/>
              </a:rPr>
              <a:t>испытывающих </a:t>
            </a:r>
            <a:r>
              <a:rPr sz="2400" spc="-5" dirty="0">
                <a:latin typeface="Calibri"/>
                <a:cs typeface="Calibri"/>
              </a:rPr>
              <a:t>непосредственные </a:t>
            </a:r>
            <a:r>
              <a:rPr sz="2400" spc="-15" dirty="0">
                <a:latin typeface="Calibri"/>
                <a:cs typeface="Calibri"/>
              </a:rPr>
              <a:t>нисходящие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влияния</a:t>
            </a:r>
            <a:endParaRPr sz="2400">
              <a:latin typeface="Calibri"/>
              <a:cs typeface="Calibri"/>
            </a:endParaRPr>
          </a:p>
          <a:p>
            <a:pPr marL="241300" marR="229870">
              <a:lnSpc>
                <a:spcPct val="80000"/>
              </a:lnSpc>
            </a:pPr>
            <a:r>
              <a:rPr sz="2400" spc="-5" dirty="0">
                <a:latin typeface="Calibri"/>
                <a:cs typeface="Calibri"/>
              </a:rPr>
              <a:t>медиальных </a:t>
            </a:r>
            <a:r>
              <a:rPr sz="2400" spc="-30" dirty="0">
                <a:latin typeface="Calibri"/>
                <a:cs typeface="Calibri"/>
              </a:rPr>
              <a:t>отделов </a:t>
            </a:r>
            <a:r>
              <a:rPr sz="2400" spc="-5" dirty="0">
                <a:latin typeface="Calibri"/>
                <a:cs typeface="Calibri"/>
              </a:rPr>
              <a:t>(червя) </a:t>
            </a:r>
            <a:r>
              <a:rPr sz="2400" spc="-10" dirty="0">
                <a:latin typeface="Calibri"/>
                <a:cs typeface="Calibri"/>
              </a:rPr>
              <a:t>мозжечка, </a:t>
            </a:r>
            <a:r>
              <a:rPr sz="2400" spc="-15" dirty="0">
                <a:latin typeface="Calibri"/>
                <a:cs typeface="Calibri"/>
              </a:rPr>
              <a:t>которые, </a:t>
            </a:r>
            <a:r>
              <a:rPr sz="2400" dirty="0">
                <a:latin typeface="Calibri"/>
                <a:cs typeface="Calibri"/>
              </a:rPr>
              <a:t>в свою </a:t>
            </a:r>
            <a:r>
              <a:rPr sz="2400" spc="-5" dirty="0">
                <a:latin typeface="Calibri"/>
                <a:cs typeface="Calibri"/>
              </a:rPr>
              <a:t>очередь, </a:t>
            </a:r>
            <a:r>
              <a:rPr sz="2400" spc="-10" dirty="0">
                <a:latin typeface="Calibri"/>
                <a:cs typeface="Calibri"/>
              </a:rPr>
              <a:t>получают  </a:t>
            </a:r>
            <a:r>
              <a:rPr sz="2400" dirty="0">
                <a:latin typeface="Calibri"/>
                <a:cs typeface="Calibri"/>
              </a:rPr>
              <a:t>афферентную </a:t>
            </a:r>
            <a:r>
              <a:rPr sz="2400" spc="-5" dirty="0">
                <a:latin typeface="Calibri"/>
                <a:cs typeface="Calibri"/>
              </a:rPr>
              <a:t>информацию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spc="-5" dirty="0">
                <a:latin typeface="Calibri"/>
                <a:cs typeface="Calibri"/>
              </a:rPr>
              <a:t>соматосенсорной системы. На </a:t>
            </a:r>
            <a:r>
              <a:rPr sz="2400" spc="-10" dirty="0">
                <a:latin typeface="Calibri"/>
                <a:cs typeface="Calibri"/>
              </a:rPr>
              <a:t>этом </a:t>
            </a:r>
            <a:r>
              <a:rPr sz="2400" spc="-5" dirty="0">
                <a:latin typeface="Calibri"/>
                <a:cs typeface="Calibri"/>
              </a:rPr>
              <a:t>уровне  </a:t>
            </a:r>
            <a:r>
              <a:rPr sz="2400" spc="-15" dirty="0">
                <a:latin typeface="Calibri"/>
                <a:cs typeface="Calibri"/>
              </a:rPr>
              <a:t>происходит </a:t>
            </a:r>
            <a:r>
              <a:rPr sz="2400" spc="-10" dirty="0">
                <a:latin typeface="Calibri"/>
                <a:cs typeface="Calibri"/>
              </a:rPr>
              <a:t>регуляция тонуса </a:t>
            </a:r>
            <a:r>
              <a:rPr sz="2400" spc="-5" dirty="0">
                <a:latin typeface="Calibri"/>
                <a:cs typeface="Calibri"/>
              </a:rPr>
              <a:t>позных (постуральных) мышц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координация  </a:t>
            </a:r>
            <a:r>
              <a:rPr sz="2400" spc="-5" dirty="0">
                <a:latin typeface="Calibri"/>
                <a:cs typeface="Calibri"/>
              </a:rPr>
              <a:t>мышечных </a:t>
            </a:r>
            <a:r>
              <a:rPr sz="2400" dirty="0">
                <a:latin typeface="Calibri"/>
                <a:cs typeface="Calibri"/>
              </a:rPr>
              <a:t>синергий, </a:t>
            </a:r>
            <a:r>
              <a:rPr sz="2400" spc="-5" dirty="0">
                <a:latin typeface="Calibri"/>
                <a:cs typeface="Calibri"/>
              </a:rPr>
              <a:t>обеспечивающих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равновесие.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594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Отолитовый </a:t>
            </a:r>
            <a:r>
              <a:rPr dirty="0"/>
              <a:t>аппарат (рецептор)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231120" cy="454977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5080" indent="-228600">
              <a:lnSpc>
                <a:spcPts val="2690"/>
              </a:lnSpc>
              <a:spcBef>
                <a:spcPts val="7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— </a:t>
            </a:r>
            <a:r>
              <a:rPr sz="2800" spc="-10" dirty="0">
                <a:latin typeface="Calibri"/>
                <a:cs typeface="Calibri"/>
              </a:rPr>
              <a:t>наиболее </a:t>
            </a:r>
            <a:r>
              <a:rPr sz="2800" spc="-5" dirty="0">
                <a:latin typeface="Calibri"/>
                <a:cs typeface="Calibri"/>
              </a:rPr>
              <a:t>старое в </a:t>
            </a:r>
            <a:r>
              <a:rPr sz="2800" spc="-10" dirty="0">
                <a:latin typeface="Calibri"/>
                <a:cs typeface="Calibri"/>
              </a:rPr>
              <a:t>филогенетическом отношении </a:t>
            </a:r>
            <a:r>
              <a:rPr sz="2800" spc="-5" dirty="0">
                <a:latin typeface="Calibri"/>
                <a:cs typeface="Calibri"/>
              </a:rPr>
              <a:t>образование  </a:t>
            </a:r>
            <a:r>
              <a:rPr sz="2800" spc="-40" dirty="0">
                <a:latin typeface="Calibri"/>
                <a:cs typeface="Calibri"/>
              </a:rPr>
              <a:t>Уже </a:t>
            </a:r>
            <a:r>
              <a:rPr sz="2800" spc="-5" dirty="0">
                <a:latin typeface="Calibri"/>
                <a:cs typeface="Calibri"/>
              </a:rPr>
              <a:t>у низших организмов, например у </a:t>
            </a:r>
            <a:r>
              <a:rPr sz="2800" spc="-15" dirty="0">
                <a:latin typeface="Calibri"/>
                <a:cs typeface="Calibri"/>
              </a:rPr>
              <a:t>медуз,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имеется</a:t>
            </a:r>
            <a:endParaRPr sz="2800">
              <a:latin typeface="Calibri"/>
              <a:cs typeface="Calibri"/>
            </a:endParaRPr>
          </a:p>
          <a:p>
            <a:pPr marL="241300" marR="263525">
              <a:lnSpc>
                <a:spcPct val="80000"/>
              </a:lnSpc>
              <a:spcBef>
                <a:spcPts val="25"/>
              </a:spcBef>
            </a:pPr>
            <a:r>
              <a:rPr sz="2800" spc="-5" dirty="0">
                <a:latin typeface="Calibri"/>
                <a:cs typeface="Calibri"/>
              </a:rPr>
              <a:t>примитивный </a:t>
            </a:r>
            <a:r>
              <a:rPr sz="2800" spc="-10" dirty="0">
                <a:latin typeface="Calibri"/>
                <a:cs typeface="Calibri"/>
              </a:rPr>
              <a:t>зачаток </a:t>
            </a:r>
            <a:r>
              <a:rPr sz="2800" spc="-25" dirty="0">
                <a:latin typeface="Calibri"/>
                <a:cs typeface="Calibri"/>
              </a:rPr>
              <a:t>этого </a:t>
            </a:r>
            <a:r>
              <a:rPr sz="2800" spc="-5" dirty="0">
                <a:latin typeface="Calibri"/>
                <a:cs typeface="Calibri"/>
              </a:rPr>
              <a:t>аппарата. Значение </a:t>
            </a:r>
            <a:r>
              <a:rPr sz="2800" spc="-15" dirty="0">
                <a:latin typeface="Calibri"/>
                <a:cs typeface="Calibri"/>
              </a:rPr>
              <a:t>его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dirty="0">
                <a:latin typeface="Calibri"/>
                <a:cs typeface="Calibri"/>
              </a:rPr>
              <a:t>жизни  </a:t>
            </a:r>
            <a:r>
              <a:rPr sz="2800" spc="-5" dirty="0">
                <a:latin typeface="Calibri"/>
                <a:cs typeface="Calibri"/>
              </a:rPr>
              <a:t>организма весьма </a:t>
            </a:r>
            <a:r>
              <a:rPr sz="2800" spc="-15" dirty="0">
                <a:latin typeface="Calibri"/>
                <a:cs typeface="Calibri"/>
              </a:rPr>
              <a:t>велико. </a:t>
            </a:r>
            <a:r>
              <a:rPr sz="2800" spc="-5" dirty="0">
                <a:latin typeface="Calibri"/>
                <a:cs typeface="Calibri"/>
              </a:rPr>
              <a:t>От </a:t>
            </a:r>
            <a:r>
              <a:rPr sz="2800" spc="-25" dirty="0">
                <a:latin typeface="Calibri"/>
                <a:cs typeface="Calibri"/>
              </a:rPr>
              <a:t>отолитового </a:t>
            </a:r>
            <a:r>
              <a:rPr sz="2800" spc="-15" dirty="0">
                <a:latin typeface="Calibri"/>
                <a:cs typeface="Calibri"/>
              </a:rPr>
              <a:t>рецептора </a:t>
            </a:r>
            <a:r>
              <a:rPr sz="2800" spc="-10" dirty="0">
                <a:latin typeface="Calibri"/>
                <a:cs typeface="Calibri"/>
              </a:rPr>
              <a:t>постоянно  </a:t>
            </a:r>
            <a:r>
              <a:rPr sz="2800" spc="-5" dirty="0">
                <a:latin typeface="Calibri"/>
                <a:cs typeface="Calibri"/>
              </a:rPr>
              <a:t>поступают </a:t>
            </a:r>
            <a:r>
              <a:rPr sz="2800" spc="-15" dirty="0">
                <a:latin typeface="Calibri"/>
                <a:cs typeface="Calibri"/>
              </a:rPr>
              <a:t>импульсы, </a:t>
            </a:r>
            <a:r>
              <a:rPr sz="2800" spc="-5" dirty="0">
                <a:latin typeface="Calibri"/>
                <a:cs typeface="Calibri"/>
              </a:rPr>
              <a:t>сигнализирующие о </a:t>
            </a:r>
            <a:r>
              <a:rPr sz="2800" spc="-15" dirty="0">
                <a:latin typeface="Calibri"/>
                <a:cs typeface="Calibri"/>
              </a:rPr>
              <a:t>положении головы </a:t>
            </a:r>
            <a:r>
              <a:rPr sz="2800" spc="-5" dirty="0">
                <a:latin typeface="Calibri"/>
                <a:cs typeface="Calibri"/>
              </a:rPr>
              <a:t>в  пространстве и </a:t>
            </a:r>
            <a:r>
              <a:rPr sz="2800" spc="-15" dirty="0">
                <a:latin typeface="Calibri"/>
                <a:cs typeface="Calibri"/>
              </a:rPr>
              <a:t>регулирующие тонус </a:t>
            </a:r>
            <a:r>
              <a:rPr sz="2800" spc="20" dirty="0">
                <a:latin typeface="Calibri"/>
                <a:cs typeface="Calibri"/>
              </a:rPr>
              <a:t>мышц, </a:t>
            </a:r>
            <a:r>
              <a:rPr sz="2800" spc="-5" dirty="0">
                <a:latin typeface="Calibri"/>
                <a:cs typeface="Calibri"/>
              </a:rPr>
              <a:t>обеспечивая таким  образом правильное соотношение </a:t>
            </a:r>
            <a:r>
              <a:rPr sz="2800" spc="-30" dirty="0">
                <a:latin typeface="Calibri"/>
                <a:cs typeface="Calibri"/>
              </a:rPr>
              <a:t>отдельных </a:t>
            </a:r>
            <a:r>
              <a:rPr sz="2800" spc="-5" dirty="0">
                <a:latin typeface="Calibri"/>
                <a:cs typeface="Calibri"/>
              </a:rPr>
              <a:t>частей </a:t>
            </a:r>
            <a:r>
              <a:rPr sz="2800" spc="-25" dirty="0">
                <a:latin typeface="Calibri"/>
                <a:cs typeface="Calibri"/>
              </a:rPr>
              <a:t>тела  </a:t>
            </a:r>
            <a:r>
              <a:rPr sz="2800" spc="-5" dirty="0">
                <a:latin typeface="Calibri"/>
                <a:cs typeface="Calibri"/>
              </a:rPr>
              <a:t>(нормальную позу). Изменение </a:t>
            </a:r>
            <a:r>
              <a:rPr sz="2800" spc="-15" dirty="0">
                <a:latin typeface="Calibri"/>
                <a:cs typeface="Calibri"/>
              </a:rPr>
              <a:t>положения головы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животного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355"/>
              </a:lnSpc>
            </a:pPr>
            <a:r>
              <a:rPr sz="2800" dirty="0">
                <a:latin typeface="Calibri"/>
                <a:cs typeface="Calibri"/>
              </a:rPr>
              <a:t>сразу </a:t>
            </a:r>
            <a:r>
              <a:rPr sz="2800" spc="-15" dirty="0">
                <a:latin typeface="Calibri"/>
                <a:cs typeface="Calibri"/>
              </a:rPr>
              <a:t>же </a:t>
            </a:r>
            <a:r>
              <a:rPr sz="2800" spc="-10" dirty="0">
                <a:latin typeface="Calibri"/>
                <a:cs typeface="Calibri"/>
              </a:rPr>
              <a:t>сказывается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5" dirty="0">
                <a:latin typeface="Calibri"/>
                <a:cs typeface="Calibri"/>
              </a:rPr>
              <a:t>тонусе </a:t>
            </a:r>
            <a:r>
              <a:rPr sz="2800" spc="-5" dirty="0">
                <a:latin typeface="Calibri"/>
                <a:cs typeface="Calibri"/>
              </a:rPr>
              <a:t>мышц и возникает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ряд</a:t>
            </a:r>
            <a:endParaRPr sz="2800">
              <a:latin typeface="Calibri"/>
              <a:cs typeface="Calibri"/>
            </a:endParaRPr>
          </a:p>
          <a:p>
            <a:pPr marL="241300" marR="471170">
              <a:lnSpc>
                <a:spcPct val="80000"/>
              </a:lnSpc>
              <a:spcBef>
                <a:spcPts val="335"/>
              </a:spcBef>
            </a:pPr>
            <a:r>
              <a:rPr sz="2800" spc="-10" dirty="0">
                <a:latin typeface="Calibri"/>
                <a:cs typeface="Calibri"/>
              </a:rPr>
              <a:t>двигательных рефлексов, </a:t>
            </a:r>
            <a:r>
              <a:rPr sz="2800" spc="-5" dirty="0">
                <a:latin typeface="Calibri"/>
                <a:cs typeface="Calibri"/>
              </a:rPr>
              <a:t>направленных </a:t>
            </a:r>
            <a:r>
              <a:rPr sz="2800" dirty="0">
                <a:latin typeface="Calibri"/>
                <a:cs typeface="Calibri"/>
              </a:rPr>
              <a:t>на </a:t>
            </a:r>
            <a:r>
              <a:rPr sz="2800" spc="-5" dirty="0">
                <a:latin typeface="Calibri"/>
                <a:cs typeface="Calibri"/>
              </a:rPr>
              <a:t>возврат </a:t>
            </a:r>
            <a:r>
              <a:rPr sz="2800" spc="-15" dirty="0">
                <a:latin typeface="Calibri"/>
                <a:cs typeface="Calibri"/>
              </a:rPr>
              <a:t>головы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15" dirty="0">
                <a:latin typeface="Calibri"/>
                <a:cs typeface="Calibri"/>
              </a:rPr>
              <a:t>туловища </a:t>
            </a:r>
            <a:r>
              <a:rPr sz="2800" spc="-5" dirty="0">
                <a:latin typeface="Calibri"/>
                <a:cs typeface="Calibri"/>
              </a:rPr>
              <a:t>в нормальное симметричное </a:t>
            </a:r>
            <a:r>
              <a:rPr sz="2800" spc="-15" dirty="0">
                <a:latin typeface="Calibri"/>
                <a:cs typeface="Calibri"/>
              </a:rPr>
              <a:t>положение. </a:t>
            </a:r>
            <a:r>
              <a:rPr sz="2800" spc="-20" dirty="0">
                <a:solidFill>
                  <a:srgbClr val="5B9BD4"/>
                </a:solidFill>
                <a:latin typeface="Calibri"/>
                <a:cs typeface="Calibri"/>
              </a:rPr>
              <a:t>Подобные 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двигательные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восстановительные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автоматизмы присущи</a:t>
            </a:r>
            <a:r>
              <a:rPr sz="2800" spc="8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новорожденным</a:t>
            </a:r>
            <a:r>
              <a:rPr sz="2800" spc="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детям.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8221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Восстановительные позные</a:t>
            </a:r>
            <a:r>
              <a:rPr spc="45" dirty="0"/>
              <a:t> </a:t>
            </a:r>
            <a:r>
              <a:rPr dirty="0"/>
              <a:t>автоматизмы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73377"/>
            <a:ext cx="10283190" cy="43230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marR="165735" indent="-228600">
              <a:lnSpc>
                <a:spcPct val="80100"/>
              </a:lnSpc>
              <a:spcBef>
                <a:spcPts val="67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5" dirty="0">
                <a:latin typeface="Calibri"/>
                <a:cs typeface="Calibri"/>
              </a:rPr>
              <a:t>неповрежденных </a:t>
            </a:r>
            <a:r>
              <a:rPr sz="2400" dirty="0">
                <a:latin typeface="Calibri"/>
                <a:cs typeface="Calibri"/>
              </a:rPr>
              <a:t>(функциональных) </a:t>
            </a:r>
            <a:r>
              <a:rPr sz="2400" spc="-5" dirty="0">
                <a:latin typeface="Calibri"/>
                <a:cs typeface="Calibri"/>
              </a:rPr>
              <a:t>лабиринтах </a:t>
            </a:r>
            <a:r>
              <a:rPr sz="2400" spc="-10" dirty="0">
                <a:latin typeface="Calibri"/>
                <a:cs typeface="Calibri"/>
              </a:rPr>
              <a:t>каждый </a:t>
            </a:r>
            <a:r>
              <a:rPr sz="2400" dirty="0">
                <a:latin typeface="Calibri"/>
                <a:cs typeface="Calibri"/>
              </a:rPr>
              <a:t>из них, имеет  </a:t>
            </a:r>
            <a:r>
              <a:rPr sz="2400" spc="-5" dirty="0">
                <a:latin typeface="Calibri"/>
                <a:cs typeface="Calibri"/>
              </a:rPr>
              <a:t>тенденцию </a:t>
            </a:r>
            <a:r>
              <a:rPr sz="2400" spc="-10" dirty="0">
                <a:latin typeface="Calibri"/>
                <a:cs typeface="Calibri"/>
              </a:rPr>
              <a:t>подняться кверху. Поэтому </a:t>
            </a:r>
            <a:r>
              <a:rPr sz="2400" dirty="0">
                <a:latin typeface="Calibri"/>
                <a:cs typeface="Calibri"/>
              </a:rPr>
              <a:t>при ненормальном </a:t>
            </a:r>
            <a:r>
              <a:rPr sz="2400" spc="-15" dirty="0">
                <a:latin typeface="Calibri"/>
                <a:cs typeface="Calibri"/>
              </a:rPr>
              <a:t>положении  </a:t>
            </a:r>
            <a:r>
              <a:rPr sz="2400" spc="-20" dirty="0">
                <a:latin typeface="Calibri"/>
                <a:cs typeface="Calibri"/>
              </a:rPr>
              <a:t>головы </a:t>
            </a:r>
            <a:r>
              <a:rPr sz="2400" spc="-10" dirty="0">
                <a:latin typeface="Calibri"/>
                <a:cs typeface="Calibri"/>
              </a:rPr>
              <a:t>более </a:t>
            </a:r>
            <a:r>
              <a:rPr sz="2400" dirty="0">
                <a:latin typeface="Calibri"/>
                <a:cs typeface="Calibri"/>
              </a:rPr>
              <a:t>сильные </a:t>
            </a:r>
            <a:r>
              <a:rPr sz="2400" spc="-10" dirty="0">
                <a:latin typeface="Calibri"/>
                <a:cs typeface="Calibri"/>
              </a:rPr>
              <a:t>импульсы, </a:t>
            </a:r>
            <a:r>
              <a:rPr sz="2400" spc="-5" dirty="0">
                <a:latin typeface="Calibri"/>
                <a:cs typeface="Calibri"/>
              </a:rPr>
              <a:t>идущие </a:t>
            </a:r>
            <a:r>
              <a:rPr sz="2400" dirty="0">
                <a:latin typeface="Calibri"/>
                <a:cs typeface="Calibri"/>
              </a:rPr>
              <a:t>из </a:t>
            </a:r>
            <a:r>
              <a:rPr sz="2400" spc="-5" dirty="0">
                <a:latin typeface="Calibri"/>
                <a:cs typeface="Calibri"/>
              </a:rPr>
              <a:t>ниже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расположенного</a:t>
            </a:r>
            <a:endParaRPr sz="2400">
              <a:latin typeface="Calibri"/>
              <a:cs typeface="Calibri"/>
            </a:endParaRPr>
          </a:p>
          <a:p>
            <a:pPr marL="241300" marR="946785">
              <a:lnSpc>
                <a:spcPct val="80000"/>
              </a:lnSpc>
            </a:pPr>
            <a:r>
              <a:rPr sz="2400" dirty="0">
                <a:latin typeface="Calibri"/>
                <a:cs typeface="Calibri"/>
              </a:rPr>
              <a:t>лабиринта, </a:t>
            </a:r>
            <a:r>
              <a:rPr sz="2400" spc="-5" dirty="0">
                <a:latin typeface="Calibri"/>
                <a:cs typeface="Calibri"/>
              </a:rPr>
              <a:t>действуют таким образом </a:t>
            </a:r>
            <a:r>
              <a:rPr sz="2400" dirty="0">
                <a:latin typeface="Calibri"/>
                <a:cs typeface="Calibri"/>
              </a:rPr>
              <a:t>на шейную </a:t>
            </a:r>
            <a:r>
              <a:rPr sz="2400" spc="-15" dirty="0">
                <a:latin typeface="Calibri"/>
                <a:cs typeface="Calibri"/>
              </a:rPr>
              <a:t>мускулатуру, </a:t>
            </a:r>
            <a:r>
              <a:rPr sz="2400" spc="-10" dirty="0">
                <a:latin typeface="Calibri"/>
                <a:cs typeface="Calibri"/>
              </a:rPr>
              <a:t>чтобы  </a:t>
            </a:r>
            <a:r>
              <a:rPr sz="2400" spc="-5" dirty="0">
                <a:latin typeface="Calibri"/>
                <a:cs typeface="Calibri"/>
              </a:rPr>
              <a:t>перемещение </a:t>
            </a:r>
            <a:r>
              <a:rPr sz="2400" spc="-20" dirty="0">
                <a:latin typeface="Calibri"/>
                <a:cs typeface="Calibri"/>
              </a:rPr>
              <a:t>головы </a:t>
            </a:r>
            <a:r>
              <a:rPr sz="2400" spc="-10" dirty="0">
                <a:latin typeface="Calibri"/>
                <a:cs typeface="Calibri"/>
              </a:rPr>
              <a:t>подняло </a:t>
            </a:r>
            <a:r>
              <a:rPr sz="2400" spc="-15" dirty="0">
                <a:latin typeface="Calibri"/>
                <a:cs typeface="Calibri"/>
              </a:rPr>
              <a:t>этот </a:t>
            </a:r>
            <a:r>
              <a:rPr sz="2400" dirty="0">
                <a:latin typeface="Calibri"/>
                <a:cs typeface="Calibri"/>
              </a:rPr>
              <a:t>лабиринт повыше. Как </a:t>
            </a:r>
            <a:r>
              <a:rPr sz="2400" spc="-25" dirty="0">
                <a:latin typeface="Calibri"/>
                <a:cs typeface="Calibri"/>
              </a:rPr>
              <a:t>только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оба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dirty="0">
                <a:latin typeface="Calibri"/>
                <a:cs typeface="Calibri"/>
              </a:rPr>
              <a:t>лабиринта </a:t>
            </a:r>
            <a:r>
              <a:rPr sz="2400" spc="-10" dirty="0">
                <a:latin typeface="Calibri"/>
                <a:cs typeface="Calibri"/>
              </a:rPr>
              <a:t>оказываются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20" dirty="0">
                <a:latin typeface="Calibri"/>
                <a:cs typeface="Calibri"/>
              </a:rPr>
              <a:t>одном </a:t>
            </a:r>
            <a:r>
              <a:rPr sz="2400" dirty="0">
                <a:latin typeface="Calibri"/>
                <a:cs typeface="Calibri"/>
              </a:rPr>
              <a:t>уровне, </a:t>
            </a:r>
            <a:r>
              <a:rPr sz="2400" spc="-5" dirty="0">
                <a:latin typeface="Calibri"/>
                <a:cs typeface="Calibri"/>
              </a:rPr>
              <a:t>возникающие </a:t>
            </a:r>
            <a:r>
              <a:rPr sz="2400" dirty="0">
                <a:latin typeface="Calibri"/>
                <a:cs typeface="Calibri"/>
              </a:rPr>
              <a:t>в них</a:t>
            </a:r>
            <a:r>
              <a:rPr sz="2400" spc="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тонические</a:t>
            </a:r>
            <a:endParaRPr sz="2400">
              <a:latin typeface="Calibri"/>
              <a:cs typeface="Calibri"/>
            </a:endParaRPr>
          </a:p>
          <a:p>
            <a:pPr marL="241300" marR="33020">
              <a:lnSpc>
                <a:spcPts val="2300"/>
              </a:lnSpc>
              <a:spcBef>
                <a:spcPts val="270"/>
              </a:spcBef>
            </a:pPr>
            <a:r>
              <a:rPr sz="2400" spc="-10" dirty="0">
                <a:latin typeface="Calibri"/>
                <a:cs typeface="Calibri"/>
              </a:rPr>
              <a:t>импульсы </a:t>
            </a:r>
            <a:r>
              <a:rPr sz="2400" dirty="0">
                <a:latin typeface="Calibri"/>
                <a:cs typeface="Calibri"/>
              </a:rPr>
              <a:t>на шейные </a:t>
            </a:r>
            <a:r>
              <a:rPr sz="2400" spc="-5" dirty="0">
                <a:latin typeface="Calibri"/>
                <a:cs typeface="Calibri"/>
              </a:rPr>
              <a:t>мышцы становятся равными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20" dirty="0">
                <a:latin typeface="Calibri"/>
                <a:cs typeface="Calibri"/>
              </a:rPr>
              <a:t>голова </a:t>
            </a:r>
            <a:r>
              <a:rPr sz="2400" spc="-5" dirty="0">
                <a:latin typeface="Calibri"/>
                <a:cs typeface="Calibri"/>
              </a:rPr>
              <a:t>поддерживается 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нормальном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положении.</a:t>
            </a:r>
            <a:endParaRPr sz="2400">
              <a:latin typeface="Calibri"/>
              <a:cs typeface="Calibri"/>
            </a:endParaRPr>
          </a:p>
          <a:p>
            <a:pPr marL="241300" marR="142875" indent="-228600">
              <a:lnSpc>
                <a:spcPct val="80100"/>
              </a:lnSpc>
              <a:spcBef>
                <a:spcPts val="1019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35" dirty="0">
                <a:latin typeface="Calibri"/>
                <a:cs typeface="Calibri"/>
              </a:rPr>
              <a:t>Когда </a:t>
            </a:r>
            <a:r>
              <a:rPr sz="2400" spc="-15" dirty="0">
                <a:latin typeface="Calibri"/>
                <a:cs typeface="Calibri"/>
              </a:rPr>
              <a:t>положение </a:t>
            </a:r>
            <a:r>
              <a:rPr sz="2400" spc="-20" dirty="0">
                <a:latin typeface="Calibri"/>
                <a:cs typeface="Calibri"/>
              </a:rPr>
              <a:t>головы </a:t>
            </a:r>
            <a:r>
              <a:rPr sz="2400" dirty="0">
                <a:latin typeface="Calibri"/>
                <a:cs typeface="Calibri"/>
              </a:rPr>
              <a:t>в пространстве </a:t>
            </a:r>
            <a:r>
              <a:rPr sz="2400" spc="-5" dirty="0">
                <a:latin typeface="Calibri"/>
                <a:cs typeface="Calibri"/>
              </a:rPr>
              <a:t>меняется, </a:t>
            </a:r>
            <a:r>
              <a:rPr sz="2400" spc="-20" dirty="0">
                <a:latin typeface="Calibri"/>
                <a:cs typeface="Calibri"/>
              </a:rPr>
              <a:t>то </a:t>
            </a:r>
            <a:r>
              <a:rPr sz="2400" spc="-10" dirty="0">
                <a:latin typeface="Calibri"/>
                <a:cs typeface="Calibri"/>
              </a:rPr>
              <a:t>одновременно  меняется </a:t>
            </a:r>
            <a:r>
              <a:rPr sz="2400" spc="-5" dirty="0">
                <a:latin typeface="Calibri"/>
                <a:cs typeface="Calibri"/>
              </a:rPr>
              <a:t>взаимоотношение </a:t>
            </a:r>
            <a:r>
              <a:rPr sz="2400" spc="-15" dirty="0">
                <a:latin typeface="Calibri"/>
                <a:cs typeface="Calibri"/>
              </a:rPr>
              <a:t>между головой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5" dirty="0">
                <a:latin typeface="Calibri"/>
                <a:cs typeface="Calibri"/>
              </a:rPr>
              <a:t>туловищем </a:t>
            </a:r>
            <a:r>
              <a:rPr sz="2400" dirty="0">
                <a:latin typeface="Calibri"/>
                <a:cs typeface="Calibri"/>
              </a:rPr>
              <a:t>и, </a:t>
            </a:r>
            <a:r>
              <a:rPr sz="2400" spc="-15" dirty="0">
                <a:latin typeface="Calibri"/>
                <a:cs typeface="Calibri"/>
              </a:rPr>
              <a:t>следовательно,  </a:t>
            </a:r>
            <a:r>
              <a:rPr sz="2400" dirty="0">
                <a:latin typeface="Calibri"/>
                <a:cs typeface="Calibri"/>
              </a:rPr>
              <a:t>шейные </a:t>
            </a:r>
            <a:r>
              <a:rPr sz="2400" spc="-5" dirty="0">
                <a:latin typeface="Calibri"/>
                <a:cs typeface="Calibri"/>
              </a:rPr>
              <a:t>мышцы </a:t>
            </a:r>
            <a:r>
              <a:rPr sz="2400" spc="-20" dirty="0">
                <a:latin typeface="Calibri"/>
                <a:cs typeface="Calibri"/>
              </a:rPr>
              <a:t>одной </a:t>
            </a:r>
            <a:r>
              <a:rPr sz="2400" spc="-10" dirty="0">
                <a:latin typeface="Calibri"/>
                <a:cs typeface="Calibri"/>
              </a:rPr>
              <a:t>стороны </a:t>
            </a:r>
            <a:r>
              <a:rPr sz="2400" spc="-5" dirty="0">
                <a:latin typeface="Calibri"/>
                <a:cs typeface="Calibri"/>
              </a:rPr>
              <a:t>становятся </a:t>
            </a:r>
            <a:r>
              <a:rPr sz="2400" spc="-10" dirty="0">
                <a:latin typeface="Calibri"/>
                <a:cs typeface="Calibri"/>
              </a:rPr>
              <a:t>более </a:t>
            </a:r>
            <a:r>
              <a:rPr sz="2400" spc="-5" dirty="0">
                <a:latin typeface="Calibri"/>
                <a:cs typeface="Calibri"/>
              </a:rPr>
              <a:t>растянутыми, </a:t>
            </a:r>
            <a:r>
              <a:rPr sz="2400" dirty="0">
                <a:latin typeface="Calibri"/>
                <a:cs typeface="Calibri"/>
              </a:rPr>
              <a:t>чем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10" dirty="0">
                <a:latin typeface="Calibri"/>
                <a:cs typeface="Calibri"/>
              </a:rPr>
              <a:t>другой </a:t>
            </a:r>
            <a:r>
              <a:rPr sz="2400" spc="-5" dirty="0">
                <a:latin typeface="Calibri"/>
                <a:cs typeface="Calibri"/>
              </a:rPr>
              <a:t>стороне. </a:t>
            </a:r>
            <a:r>
              <a:rPr sz="2400" spc="-10" dirty="0">
                <a:latin typeface="Calibri"/>
                <a:cs typeface="Calibri"/>
              </a:rPr>
              <a:t>Это обстоятельство </a:t>
            </a:r>
            <a:r>
              <a:rPr sz="2400" dirty="0">
                <a:latin typeface="Calibri"/>
                <a:cs typeface="Calibri"/>
              </a:rPr>
              <a:t>вызывает </a:t>
            </a:r>
            <a:r>
              <a:rPr sz="2400" spc="-5" dirty="0">
                <a:latin typeface="Calibri"/>
                <a:cs typeface="Calibri"/>
              </a:rPr>
              <a:t>раздражение заложенных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endParaRPr sz="2400">
              <a:latin typeface="Calibri"/>
              <a:cs typeface="Calibri"/>
            </a:endParaRPr>
          </a:p>
          <a:p>
            <a:pPr marL="241300" marR="5080">
              <a:lnSpc>
                <a:spcPts val="2300"/>
              </a:lnSpc>
              <a:spcBef>
                <a:spcPts val="270"/>
              </a:spcBef>
            </a:pPr>
            <a:r>
              <a:rPr sz="2400" dirty="0">
                <a:latin typeface="Calibri"/>
                <a:cs typeface="Calibri"/>
              </a:rPr>
              <a:t>шейных </a:t>
            </a:r>
            <a:r>
              <a:rPr sz="2400" spc="-5" dirty="0">
                <a:latin typeface="Calibri"/>
                <a:cs typeface="Calibri"/>
              </a:rPr>
              <a:t>мышцах </a:t>
            </a:r>
            <a:r>
              <a:rPr sz="2400" dirty="0">
                <a:latin typeface="Calibri"/>
                <a:cs typeface="Calibri"/>
              </a:rPr>
              <a:t>нервных </a:t>
            </a:r>
            <a:r>
              <a:rPr sz="2400" spc="-5" dirty="0">
                <a:latin typeface="Calibri"/>
                <a:cs typeface="Calibri"/>
              </a:rPr>
              <a:t>окончаний, являющееся </a:t>
            </a:r>
            <a:r>
              <a:rPr sz="2400" dirty="0">
                <a:latin typeface="Calibri"/>
                <a:cs typeface="Calibri"/>
              </a:rPr>
              <a:t>причиной возникновения  </a:t>
            </a:r>
            <a:r>
              <a:rPr sz="2400" spc="-5" dirty="0">
                <a:latin typeface="Calibri"/>
                <a:cs typeface="Calibri"/>
              </a:rPr>
              <a:t>шейного </a:t>
            </a:r>
            <a:r>
              <a:rPr sz="2400" spc="-10" dirty="0">
                <a:latin typeface="Calibri"/>
                <a:cs typeface="Calibri"/>
              </a:rPr>
              <a:t>рефлекса, </a:t>
            </a:r>
            <a:r>
              <a:rPr sz="2400" spc="-5" dirty="0">
                <a:latin typeface="Calibri"/>
                <a:cs typeface="Calibri"/>
              </a:rPr>
              <a:t>действующего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мышцы </a:t>
            </a:r>
            <a:r>
              <a:rPr sz="2400" spc="-10" dirty="0">
                <a:latin typeface="Calibri"/>
                <a:cs typeface="Calibri"/>
              </a:rPr>
              <a:t>конечностей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тела.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370820" cy="480568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97485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У взрослого </a:t>
            </a:r>
            <a:r>
              <a:rPr sz="2800" spc="-15" dirty="0">
                <a:latin typeface="Calibri"/>
                <a:cs typeface="Calibri"/>
              </a:rPr>
              <a:t>здорового человека </a:t>
            </a:r>
            <a:r>
              <a:rPr sz="2800" spc="-20" dirty="0">
                <a:latin typeface="Calibri"/>
                <a:cs typeface="Calibri"/>
              </a:rPr>
              <a:t>отолитовые рефлексы настолько  </a:t>
            </a:r>
            <a:r>
              <a:rPr sz="2800" spc="-10" dirty="0">
                <a:latin typeface="Calibri"/>
                <a:cs typeface="Calibri"/>
              </a:rPr>
              <a:t>заторможены,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он </a:t>
            </a:r>
            <a:r>
              <a:rPr sz="2800" spc="-15" dirty="0">
                <a:latin typeface="Calibri"/>
                <a:cs typeface="Calibri"/>
              </a:rPr>
              <a:t>может </a:t>
            </a:r>
            <a:r>
              <a:rPr sz="2800" spc="-5" dirty="0">
                <a:latin typeface="Calibri"/>
                <a:cs typeface="Calibri"/>
              </a:rPr>
              <a:t>занять </a:t>
            </a:r>
            <a:r>
              <a:rPr sz="2800" spc="-10" dirty="0">
                <a:latin typeface="Calibri"/>
                <a:cs typeface="Calibri"/>
              </a:rPr>
              <a:t>любую </a:t>
            </a:r>
            <a:r>
              <a:rPr sz="2800" spc="-20" dirty="0">
                <a:latin typeface="Calibri"/>
                <a:cs typeface="Calibri"/>
              </a:rPr>
              <a:t>позу,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которая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</a:pPr>
            <a:r>
              <a:rPr sz="2800" spc="-15" dirty="0">
                <a:latin typeface="Calibri"/>
                <a:cs typeface="Calibri"/>
              </a:rPr>
              <a:t>требуется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его </a:t>
            </a:r>
            <a:r>
              <a:rPr sz="2800" spc="-10" dirty="0">
                <a:latin typeface="Calibri"/>
                <a:cs typeface="Calibri"/>
              </a:rPr>
              <a:t>работы, </a:t>
            </a:r>
            <a:r>
              <a:rPr sz="2800" spc="-15" dirty="0">
                <a:latin typeface="Calibri"/>
                <a:cs typeface="Calibri"/>
              </a:rPr>
              <a:t>может </a:t>
            </a:r>
            <a:r>
              <a:rPr sz="2800" spc="-5" dirty="0">
                <a:latin typeface="Calibri"/>
                <a:cs typeface="Calibri"/>
              </a:rPr>
              <a:t>спать </a:t>
            </a:r>
            <a:r>
              <a:rPr sz="2800" spc="-15" dirty="0">
                <a:latin typeface="Calibri"/>
                <a:cs typeface="Calibri"/>
              </a:rPr>
              <a:t>как </a:t>
            </a:r>
            <a:r>
              <a:rPr sz="2800" dirty="0">
                <a:latin typeface="Calibri"/>
                <a:cs typeface="Calibri"/>
              </a:rPr>
              <a:t>на </a:t>
            </a:r>
            <a:r>
              <a:rPr sz="2800" spc="-20" dirty="0">
                <a:latin typeface="Calibri"/>
                <a:cs typeface="Calibri"/>
              </a:rPr>
              <a:t>боку, </a:t>
            </a:r>
            <a:r>
              <a:rPr sz="2800" spc="-10" dirty="0">
                <a:latin typeface="Calibri"/>
                <a:cs typeface="Calibri"/>
              </a:rPr>
              <a:t>так </a:t>
            </a:r>
            <a:r>
              <a:rPr sz="2800" spc="-5" dirty="0">
                <a:latin typeface="Calibri"/>
                <a:cs typeface="Calibri"/>
              </a:rPr>
              <a:t>и на спине,  </a:t>
            </a:r>
            <a:r>
              <a:rPr sz="2800" spc="-35" dirty="0">
                <a:latin typeface="Calibri"/>
                <a:cs typeface="Calibri"/>
              </a:rPr>
              <a:t>т.е. </a:t>
            </a:r>
            <a:r>
              <a:rPr sz="2800" spc="-5" dirty="0">
                <a:latin typeface="Calibri"/>
                <a:cs typeface="Calibri"/>
              </a:rPr>
              <a:t>в условиях, </a:t>
            </a:r>
            <a:r>
              <a:rPr sz="2800" spc="-35" dirty="0">
                <a:latin typeface="Calibri"/>
                <a:cs typeface="Calibri"/>
              </a:rPr>
              <a:t>когда </a:t>
            </a:r>
            <a:r>
              <a:rPr sz="2800" spc="-20" dirty="0">
                <a:latin typeface="Calibri"/>
                <a:cs typeface="Calibri"/>
              </a:rPr>
              <a:t>отолитовый </a:t>
            </a:r>
            <a:r>
              <a:rPr sz="2800" spc="-5" dirty="0">
                <a:latin typeface="Calibri"/>
                <a:cs typeface="Calibri"/>
              </a:rPr>
              <a:t>аппарат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подвергается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необычному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раздражению.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Но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15" dirty="0">
                <a:latin typeface="Calibri"/>
                <a:cs typeface="Calibri"/>
              </a:rPr>
              <a:t>происходит до тех </a:t>
            </a:r>
            <a:r>
              <a:rPr sz="2800" spc="-5" dirty="0">
                <a:latin typeface="Calibri"/>
                <a:cs typeface="Calibri"/>
              </a:rPr>
              <a:t>пор, </a:t>
            </a:r>
            <a:r>
              <a:rPr sz="2800" spc="-15" dirty="0">
                <a:latin typeface="Calibri"/>
                <a:cs typeface="Calibri"/>
              </a:rPr>
              <a:t>пока </a:t>
            </a: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spc="-10" dirty="0">
                <a:latin typeface="Calibri"/>
                <a:cs typeface="Calibri"/>
              </a:rPr>
              <a:t>превышаются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пороги</a:t>
            </a:r>
            <a:endParaRPr sz="2800">
              <a:latin typeface="Calibri"/>
              <a:cs typeface="Calibri"/>
            </a:endParaRPr>
          </a:p>
          <a:p>
            <a:pPr marL="241300" marR="367030">
              <a:lnSpc>
                <a:spcPts val="3030"/>
              </a:lnSpc>
              <a:spcBef>
                <a:spcPts val="204"/>
              </a:spcBef>
            </a:pPr>
            <a:r>
              <a:rPr sz="2800" spc="-15" dirty="0">
                <a:latin typeface="Calibri"/>
                <a:cs typeface="Calibri"/>
              </a:rPr>
              <a:t>возбудимости </a:t>
            </a:r>
            <a:r>
              <a:rPr sz="2800" spc="-20" dirty="0">
                <a:latin typeface="Calibri"/>
                <a:cs typeface="Calibri"/>
              </a:rPr>
              <a:t>отолитового </a:t>
            </a:r>
            <a:r>
              <a:rPr sz="2800" spc="-5" dirty="0">
                <a:latin typeface="Calibri"/>
                <a:cs typeface="Calibri"/>
              </a:rPr>
              <a:t>аппарата. При </a:t>
            </a:r>
            <a:r>
              <a:rPr sz="2800" spc="-10" dirty="0">
                <a:latin typeface="Calibri"/>
                <a:cs typeface="Calibri"/>
              </a:rPr>
              <a:t>повышенной нагрузке 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него, </a:t>
            </a:r>
            <a:r>
              <a:rPr sz="2800" spc="-65" dirty="0">
                <a:latin typeface="Calibri"/>
                <a:cs typeface="Calibri"/>
              </a:rPr>
              <a:t>т. </a:t>
            </a:r>
            <a:r>
              <a:rPr sz="2800" spc="-5" dirty="0">
                <a:latin typeface="Calibri"/>
                <a:cs typeface="Calibri"/>
              </a:rPr>
              <a:t>е. при </a:t>
            </a:r>
            <a:r>
              <a:rPr sz="2800" spc="-15" dirty="0">
                <a:latin typeface="Calibri"/>
                <a:cs typeface="Calibri"/>
              </a:rPr>
              <a:t>большой </a:t>
            </a:r>
            <a:r>
              <a:rPr sz="2800" spc="-5" dirty="0">
                <a:latin typeface="Calibri"/>
                <a:cs typeface="Calibri"/>
              </a:rPr>
              <a:t>силе </a:t>
            </a:r>
            <a:r>
              <a:rPr sz="2800" spc="-10" dirty="0">
                <a:latin typeface="Calibri"/>
                <a:cs typeface="Calibri"/>
              </a:rPr>
              <a:t>адекватного </a:t>
            </a:r>
            <a:r>
              <a:rPr sz="2800" spc="-15" dirty="0">
                <a:latin typeface="Calibri"/>
                <a:cs typeface="Calibri"/>
              </a:rPr>
              <a:t>раздражителя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 marR="1355090">
              <a:lnSpc>
                <a:spcPts val="3020"/>
              </a:lnSpc>
            </a:pPr>
            <a:r>
              <a:rPr sz="2800" spc="-20" dirty="0">
                <a:latin typeface="Calibri"/>
                <a:cs typeface="Calibri"/>
              </a:rPr>
              <a:t>кумуляции </a:t>
            </a:r>
            <a:r>
              <a:rPr sz="2800" spc="-10" dirty="0">
                <a:latin typeface="Calibri"/>
                <a:cs typeface="Calibri"/>
              </a:rPr>
              <a:t>раздражения (езда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автомобиле, поезде, </a:t>
            </a:r>
            <a:r>
              <a:rPr sz="2800" spc="-5" dirty="0">
                <a:latin typeface="Calibri"/>
                <a:cs typeface="Calibri"/>
              </a:rPr>
              <a:t>при  </a:t>
            </a:r>
            <a:r>
              <a:rPr sz="2800" spc="-10" dirty="0">
                <a:latin typeface="Calibri"/>
                <a:cs typeface="Calibri"/>
              </a:rPr>
              <a:t>пользовании </a:t>
            </a:r>
            <a:r>
              <a:rPr sz="2800" spc="-15" dirty="0">
                <a:latin typeface="Calibri"/>
                <a:cs typeface="Calibri"/>
              </a:rPr>
              <a:t>самолетом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dirty="0">
                <a:latin typeface="Calibri"/>
                <a:cs typeface="Calibri"/>
              </a:rPr>
              <a:t>на </a:t>
            </a:r>
            <a:r>
              <a:rPr sz="2800" spc="-5" dirty="0">
                <a:latin typeface="Calibri"/>
                <a:cs typeface="Calibri"/>
              </a:rPr>
              <a:t>море), у многих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людей</a:t>
            </a:r>
            <a:endParaRPr sz="2800">
              <a:latin typeface="Calibri"/>
              <a:cs typeface="Calibri"/>
            </a:endParaRPr>
          </a:p>
          <a:p>
            <a:pPr marL="241300" marR="746760">
              <a:lnSpc>
                <a:spcPts val="3020"/>
              </a:lnSpc>
              <a:spcBef>
                <a:spcPts val="10"/>
              </a:spcBef>
            </a:pPr>
            <a:r>
              <a:rPr sz="2800" spc="-10" dirty="0">
                <a:latin typeface="Calibri"/>
                <a:cs typeface="Calibri"/>
              </a:rPr>
              <a:t>обнаруживаются </a:t>
            </a:r>
            <a:r>
              <a:rPr sz="2800" spc="-5" dirty="0">
                <a:latin typeface="Calibri"/>
                <a:cs typeface="Calibri"/>
              </a:rPr>
              <a:t>признаки </a:t>
            </a:r>
            <a:r>
              <a:rPr sz="2800" spc="-15" dirty="0">
                <a:latin typeface="Calibri"/>
                <a:cs typeface="Calibri"/>
              </a:rPr>
              <a:t>недостаточной </a:t>
            </a:r>
            <a:r>
              <a:rPr sz="2800" spc="-10" dirty="0">
                <a:latin typeface="Calibri"/>
                <a:cs typeface="Calibri"/>
              </a:rPr>
              <a:t>статокинетической  устойчивости. </a:t>
            </a:r>
            <a:r>
              <a:rPr sz="2800" spc="-30" dirty="0">
                <a:latin typeface="Calibri"/>
                <a:cs typeface="Calibri"/>
              </a:rPr>
              <a:t>Типичное </a:t>
            </a:r>
            <a:r>
              <a:rPr sz="2800" spc="-5" dirty="0">
                <a:latin typeface="Calibri"/>
                <a:cs typeface="Calibri"/>
              </a:rPr>
              <a:t>ее проявление –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«укачивание».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8496300" cy="16046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695325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solidFill>
                  <a:srgbClr val="5B9BD4"/>
                </a:solidFill>
                <a:latin typeface="Arial"/>
                <a:cs typeface="Arial"/>
              </a:rPr>
              <a:t>•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«Укачивание» может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проявляться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при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перегрузке 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несовершенного </a:t>
            </a:r>
            <a:r>
              <a:rPr sz="2800" spc="-25" dirty="0">
                <a:solidFill>
                  <a:srgbClr val="5B9BD4"/>
                </a:solidFill>
                <a:latin typeface="Calibri"/>
                <a:cs typeface="Calibri"/>
              </a:rPr>
              <a:t>отолитового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аппарата или</a:t>
            </a:r>
            <a:r>
              <a:rPr sz="2800" spc="4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при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</a:pP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повреждении\недоразвитии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проводящих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путей </a:t>
            </a:r>
            <a:r>
              <a:rPr sz="2800" dirty="0">
                <a:solidFill>
                  <a:srgbClr val="5B9BD4"/>
                </a:solidFill>
                <a:latin typeface="Calibri"/>
                <a:cs typeface="Calibri"/>
              </a:rPr>
              <a:t>и\или 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соответствующих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нервных</a:t>
            </a:r>
            <a:r>
              <a:rPr sz="2800" spc="4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центров.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3089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План</a:t>
            </a:r>
            <a:r>
              <a:rPr spc="-75" dirty="0"/>
              <a:t> </a:t>
            </a:r>
            <a:r>
              <a:rPr dirty="0"/>
              <a:t>занятия: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737090" cy="14351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Понятие постурального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контроля.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Каким пациентам </a:t>
            </a:r>
            <a:r>
              <a:rPr sz="2800" spc="-20" dirty="0">
                <a:latin typeface="Calibri"/>
                <a:cs typeface="Calibri"/>
              </a:rPr>
              <a:t>необходимо </a:t>
            </a:r>
            <a:r>
              <a:rPr sz="2800" spc="-5" dirty="0">
                <a:latin typeface="Calibri"/>
                <a:cs typeface="Calibri"/>
              </a:rPr>
              <a:t>восстанавливать постуральный  </a:t>
            </a:r>
            <a:r>
              <a:rPr sz="2800" spc="-15" dirty="0">
                <a:latin typeface="Calibri"/>
                <a:cs typeface="Calibri"/>
              </a:rPr>
              <a:t>контроль?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861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Другие восстановительные</a:t>
            </a:r>
            <a:r>
              <a:rPr spc="-15" dirty="0"/>
              <a:t> </a:t>
            </a:r>
            <a:r>
              <a:rPr dirty="0"/>
              <a:t>рефлексы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5757"/>
            <a:ext cx="10161270" cy="479933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41300" marR="135255" indent="-228600">
              <a:lnSpc>
                <a:spcPct val="80000"/>
              </a:lnSpc>
              <a:spcBef>
                <a:spcPts val="73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К </a:t>
            </a:r>
            <a:r>
              <a:rPr sz="2600" spc="-10" dirty="0">
                <a:latin typeface="Calibri"/>
                <a:cs typeface="Calibri"/>
              </a:rPr>
              <a:t>комплексу </a:t>
            </a:r>
            <a:r>
              <a:rPr sz="2600" spc="-5" dirty="0">
                <a:latin typeface="Calibri"/>
                <a:cs typeface="Calibri"/>
              </a:rPr>
              <a:t>восстанавливающих </a:t>
            </a:r>
            <a:r>
              <a:rPr sz="2600" dirty="0">
                <a:latin typeface="Calibri"/>
                <a:cs typeface="Calibri"/>
              </a:rPr>
              <a:t>позу </a:t>
            </a:r>
            <a:r>
              <a:rPr sz="2600" spc="-10" dirty="0">
                <a:latin typeface="Calibri"/>
                <a:cs typeface="Calibri"/>
              </a:rPr>
              <a:t>рефлексов </a:t>
            </a:r>
            <a:r>
              <a:rPr sz="2600" spc="-5" dirty="0">
                <a:latin typeface="Calibri"/>
                <a:cs typeface="Calibri"/>
              </a:rPr>
              <a:t>относят </a:t>
            </a:r>
            <a:r>
              <a:rPr sz="2600" dirty="0">
                <a:latin typeface="Calibri"/>
                <a:cs typeface="Calibri"/>
              </a:rPr>
              <a:t>не </a:t>
            </a:r>
            <a:r>
              <a:rPr sz="2600" spc="-20" dirty="0">
                <a:latin typeface="Calibri"/>
                <a:cs typeface="Calibri"/>
              </a:rPr>
              <a:t>только  </a:t>
            </a:r>
            <a:r>
              <a:rPr sz="2600" spc="-5" dirty="0">
                <a:latin typeface="Calibri"/>
                <a:cs typeface="Calibri"/>
              </a:rPr>
              <a:t>изолированный </a:t>
            </a:r>
            <a:r>
              <a:rPr sz="2600" spc="-15" dirty="0">
                <a:latin typeface="Calibri"/>
                <a:cs typeface="Calibri"/>
              </a:rPr>
              <a:t>отолитовый, </a:t>
            </a:r>
            <a:r>
              <a:rPr sz="2600" dirty="0">
                <a:latin typeface="Calibri"/>
                <a:cs typeface="Calibri"/>
              </a:rPr>
              <a:t>но все лабиринтные </a:t>
            </a:r>
            <a:r>
              <a:rPr sz="2600" spc="-15" dirty="0">
                <a:latin typeface="Calibri"/>
                <a:cs typeface="Calibri"/>
              </a:rPr>
              <a:t>рефлексы, </a:t>
            </a:r>
            <a:r>
              <a:rPr sz="2600" dirty="0">
                <a:latin typeface="Calibri"/>
                <a:cs typeface="Calibri"/>
              </a:rPr>
              <a:t>шейный  </a:t>
            </a:r>
            <a:r>
              <a:rPr sz="2600" spc="-10" dirty="0">
                <a:latin typeface="Calibri"/>
                <a:cs typeface="Calibri"/>
              </a:rPr>
              <a:t>рефлекс, </a:t>
            </a:r>
            <a:r>
              <a:rPr sz="2600" spc="-5" dirty="0">
                <a:latin typeface="Calibri"/>
                <a:cs typeface="Calibri"/>
              </a:rPr>
              <a:t>зрительный </a:t>
            </a:r>
            <a:r>
              <a:rPr sz="2600" dirty="0">
                <a:latin typeface="Calibri"/>
                <a:cs typeface="Calibri"/>
              </a:rPr>
              <a:t>выравнивающий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рефлекс.</a:t>
            </a:r>
            <a:endParaRPr sz="2600">
              <a:latin typeface="Calibri"/>
              <a:cs typeface="Calibri"/>
            </a:endParaRPr>
          </a:p>
          <a:p>
            <a:pPr marL="241300" marR="410209" indent="-228600">
              <a:lnSpc>
                <a:spcPct val="80000"/>
              </a:lnSpc>
              <a:spcBef>
                <a:spcPts val="994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0" dirty="0">
                <a:latin typeface="Calibri"/>
                <a:cs typeface="Calibri"/>
              </a:rPr>
              <a:t>каждом </a:t>
            </a:r>
            <a:r>
              <a:rPr sz="2600" spc="-5" dirty="0">
                <a:latin typeface="Calibri"/>
                <a:cs typeface="Calibri"/>
              </a:rPr>
              <a:t>восстановительном </a:t>
            </a:r>
            <a:r>
              <a:rPr sz="2600" spc="-10" dirty="0">
                <a:latin typeface="Calibri"/>
                <a:cs typeface="Calibri"/>
              </a:rPr>
              <a:t>рефлексе </a:t>
            </a:r>
            <a:r>
              <a:rPr sz="2600" spc="-5" dirty="0">
                <a:latin typeface="Calibri"/>
                <a:cs typeface="Calibri"/>
              </a:rPr>
              <a:t>имеются два </a:t>
            </a:r>
            <a:r>
              <a:rPr sz="2600" spc="-10" dirty="0">
                <a:latin typeface="Calibri"/>
                <a:cs typeface="Calibri"/>
              </a:rPr>
              <a:t>элемента:  </a:t>
            </a:r>
            <a:r>
              <a:rPr sz="2600" spc="-5" dirty="0">
                <a:latin typeface="Calibri"/>
                <a:cs typeface="Calibri"/>
              </a:rPr>
              <a:t>восстановительный </a:t>
            </a:r>
            <a:r>
              <a:rPr sz="2600" spc="-10" dirty="0">
                <a:latin typeface="Calibri"/>
                <a:cs typeface="Calibri"/>
              </a:rPr>
              <a:t>рефлекс </a:t>
            </a:r>
            <a:r>
              <a:rPr sz="2600" dirty="0">
                <a:latin typeface="Calibri"/>
                <a:cs typeface="Calibri"/>
              </a:rPr>
              <a:t>на </a:t>
            </a:r>
            <a:r>
              <a:rPr sz="2600" spc="-20" dirty="0">
                <a:latin typeface="Calibri"/>
                <a:cs typeface="Calibri"/>
              </a:rPr>
              <a:t>какую-нибудь </a:t>
            </a:r>
            <a:r>
              <a:rPr sz="2600" dirty="0">
                <a:latin typeface="Calibri"/>
                <a:cs typeface="Calibri"/>
              </a:rPr>
              <a:t>часть </a:t>
            </a:r>
            <a:r>
              <a:rPr sz="2600" spc="-20" dirty="0">
                <a:latin typeface="Calibri"/>
                <a:cs typeface="Calibri"/>
              </a:rPr>
              <a:t>тела, </a:t>
            </a:r>
            <a:r>
              <a:rPr sz="2600" spc="-5" dirty="0">
                <a:latin typeface="Calibri"/>
                <a:cs typeface="Calibri"/>
              </a:rPr>
              <a:t>имеющий  </a:t>
            </a:r>
            <a:r>
              <a:rPr sz="2600" spc="-15" dirty="0">
                <a:latin typeface="Calibri"/>
                <a:cs typeface="Calibri"/>
              </a:rPr>
              <a:t>целью </a:t>
            </a:r>
            <a:r>
              <a:rPr sz="2600" dirty="0">
                <a:latin typeface="Calibri"/>
                <a:cs typeface="Calibri"/>
              </a:rPr>
              <a:t>привести </a:t>
            </a:r>
            <a:r>
              <a:rPr sz="2600" spc="-5" dirty="0">
                <a:latin typeface="Calibri"/>
                <a:cs typeface="Calibri"/>
              </a:rPr>
              <a:t>последнюю </a:t>
            </a:r>
            <a:r>
              <a:rPr sz="2600" dirty="0">
                <a:latin typeface="Calibri"/>
                <a:cs typeface="Calibri"/>
              </a:rPr>
              <a:t>из ненормального </a:t>
            </a:r>
            <a:r>
              <a:rPr sz="2600" spc="-15" dirty="0">
                <a:latin typeface="Calibri"/>
                <a:cs typeface="Calibri"/>
              </a:rPr>
              <a:t>положения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в</a:t>
            </a:r>
            <a:endParaRPr sz="2600">
              <a:latin typeface="Calibri"/>
              <a:cs typeface="Calibri"/>
            </a:endParaRPr>
          </a:p>
          <a:p>
            <a:pPr marL="241300" marR="1609090">
              <a:lnSpc>
                <a:spcPct val="80000"/>
              </a:lnSpc>
            </a:pPr>
            <a:r>
              <a:rPr sz="2600" dirty="0">
                <a:latin typeface="Calibri"/>
                <a:cs typeface="Calibri"/>
              </a:rPr>
              <a:t>нормальное, и </a:t>
            </a:r>
            <a:r>
              <a:rPr sz="2600" spc="-10" dirty="0">
                <a:latin typeface="Calibri"/>
                <a:cs typeface="Calibri"/>
              </a:rPr>
              <a:t>поддержание </a:t>
            </a:r>
            <a:r>
              <a:rPr sz="2600" dirty="0">
                <a:latin typeface="Calibri"/>
                <a:cs typeface="Calibri"/>
              </a:rPr>
              <a:t>ее в нормальном </a:t>
            </a:r>
            <a:r>
              <a:rPr sz="2600" spc="-10" dirty="0">
                <a:latin typeface="Calibri"/>
                <a:cs typeface="Calibri"/>
              </a:rPr>
              <a:t>положении  </a:t>
            </a:r>
            <a:r>
              <a:rPr sz="2600" spc="-5" dirty="0">
                <a:latin typeface="Calibri"/>
                <a:cs typeface="Calibri"/>
              </a:rPr>
              <a:t>посредством тонических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рефлексов.</a:t>
            </a:r>
            <a:endParaRPr sz="2600">
              <a:latin typeface="Calibri"/>
              <a:cs typeface="Calibri"/>
            </a:endParaRPr>
          </a:p>
          <a:p>
            <a:pPr marL="241300" marR="118110" indent="-228600">
              <a:lnSpc>
                <a:spcPts val="2500"/>
              </a:lnSpc>
              <a:spcBef>
                <a:spcPts val="98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5" dirty="0">
                <a:latin typeface="Calibri"/>
                <a:cs typeface="Calibri"/>
              </a:rPr>
              <a:t>Рефлексы </a:t>
            </a:r>
            <a:r>
              <a:rPr sz="2600" spc="-10" dirty="0">
                <a:latin typeface="Calibri"/>
                <a:cs typeface="Calibri"/>
              </a:rPr>
              <a:t>реализуются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5" dirty="0">
                <a:latin typeface="Calibri"/>
                <a:cs typeface="Calibri"/>
              </a:rPr>
              <a:t>комплексе, </a:t>
            </a:r>
            <a:r>
              <a:rPr sz="2600" spc="-15" dirty="0">
                <a:latin typeface="Calibri"/>
                <a:cs typeface="Calibri"/>
              </a:rPr>
              <a:t>стимулируя </a:t>
            </a:r>
            <a:r>
              <a:rPr sz="2600" spc="-5" dirty="0">
                <a:latin typeface="Calibri"/>
                <a:cs typeface="Calibri"/>
              </a:rPr>
              <a:t>друг </a:t>
            </a:r>
            <a:r>
              <a:rPr sz="2600" spc="-10" dirty="0">
                <a:latin typeface="Calibri"/>
                <a:cs typeface="Calibri"/>
              </a:rPr>
              <a:t>друга. </a:t>
            </a:r>
            <a:r>
              <a:rPr sz="2600" dirty="0">
                <a:latin typeface="Calibri"/>
                <a:cs typeface="Calibri"/>
              </a:rPr>
              <a:t>В норме,  после </a:t>
            </a:r>
            <a:r>
              <a:rPr sz="2600" spc="-10" dirty="0">
                <a:latin typeface="Calibri"/>
                <a:cs typeface="Calibri"/>
              </a:rPr>
              <a:t>стимуляции происходит </a:t>
            </a:r>
            <a:r>
              <a:rPr sz="2600" dirty="0">
                <a:latin typeface="Calibri"/>
                <a:cs typeface="Calibri"/>
              </a:rPr>
              <a:t>принятие нужной позы и </a:t>
            </a:r>
            <a:r>
              <a:rPr sz="2600" spc="-5" dirty="0">
                <a:latin typeface="Calibri"/>
                <a:cs typeface="Calibri"/>
              </a:rPr>
              <a:t>угашение  </a:t>
            </a:r>
            <a:r>
              <a:rPr sz="2600" spc="-10" dirty="0">
                <a:latin typeface="Calibri"/>
                <a:cs typeface="Calibri"/>
              </a:rPr>
              <a:t>(торможение) </a:t>
            </a:r>
            <a:r>
              <a:rPr sz="2600" dirty="0">
                <a:latin typeface="Calibri"/>
                <a:cs typeface="Calibri"/>
              </a:rPr>
              <a:t>, или </a:t>
            </a:r>
            <a:r>
              <a:rPr sz="2600" spc="-5" dirty="0">
                <a:latin typeface="Calibri"/>
                <a:cs typeface="Calibri"/>
              </a:rPr>
              <a:t>угашение </a:t>
            </a: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10" dirty="0">
                <a:latin typeface="Calibri"/>
                <a:cs typeface="Calibri"/>
              </a:rPr>
              <a:t>длительной </a:t>
            </a:r>
            <a:r>
              <a:rPr sz="2600" spc="-15" dirty="0">
                <a:latin typeface="Calibri"/>
                <a:cs typeface="Calibri"/>
              </a:rPr>
              <a:t>неудачной</a:t>
            </a:r>
            <a:r>
              <a:rPr sz="2600" spc="-1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попытке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ct val="80100"/>
              </a:lnSpc>
              <a:spcBef>
                <a:spcPts val="10"/>
              </a:spcBef>
            </a:pPr>
            <a:r>
              <a:rPr sz="2600" dirty="0">
                <a:latin typeface="Calibri"/>
                <a:cs typeface="Calibri"/>
              </a:rPr>
              <a:t>принять правильную </a:t>
            </a:r>
            <a:r>
              <a:rPr sz="2600" spc="-15" dirty="0">
                <a:latin typeface="Calibri"/>
                <a:cs typeface="Calibri"/>
              </a:rPr>
              <a:t>позу. </a:t>
            </a: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5" dirty="0">
                <a:latin typeface="Calibri"/>
                <a:cs typeface="Calibri"/>
              </a:rPr>
              <a:t>повреждении соответствующих частей  НС </a:t>
            </a:r>
            <a:r>
              <a:rPr sz="2600" spc="-10" dirty="0">
                <a:latin typeface="Calibri"/>
                <a:cs typeface="Calibri"/>
              </a:rPr>
              <a:t>рефлексы </a:t>
            </a:r>
            <a:r>
              <a:rPr sz="2600" spc="-5" dirty="0">
                <a:latin typeface="Calibri"/>
                <a:cs typeface="Calibri"/>
              </a:rPr>
              <a:t>могут </a:t>
            </a:r>
            <a:r>
              <a:rPr sz="2600" spc="-10" dirty="0">
                <a:latin typeface="Calibri"/>
                <a:cs typeface="Calibri"/>
              </a:rPr>
              <a:t>стимулировать друг друга </a:t>
            </a:r>
            <a:r>
              <a:rPr sz="2600" spc="-5" dirty="0">
                <a:latin typeface="Calibri"/>
                <a:cs typeface="Calibri"/>
              </a:rPr>
              <a:t>патологически, </a:t>
            </a:r>
            <a:r>
              <a:rPr sz="2600" spc="-40" dirty="0">
                <a:latin typeface="Calibri"/>
                <a:cs typeface="Calibri"/>
              </a:rPr>
              <a:t>т.е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без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495"/>
              </a:lnSpc>
            </a:pPr>
            <a:r>
              <a:rPr sz="2600" spc="-15" dirty="0">
                <a:latin typeface="Calibri"/>
                <a:cs typeface="Calibri"/>
              </a:rPr>
              <a:t>необходимого</a:t>
            </a:r>
            <a:r>
              <a:rPr sz="2600" spc="-10" dirty="0">
                <a:latin typeface="Calibri"/>
                <a:cs typeface="Calibri"/>
              </a:rPr>
              <a:t> торможения.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331450" cy="3780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spc="-5" dirty="0">
                <a:solidFill>
                  <a:srgbClr val="5B9BD4"/>
                </a:solidFill>
                <a:latin typeface="Arial"/>
                <a:cs typeface="Arial"/>
              </a:rPr>
              <a:t>•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Каскад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двигательных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реакций конечностей, </a:t>
            </a:r>
            <a:r>
              <a:rPr sz="2800" dirty="0">
                <a:solidFill>
                  <a:srgbClr val="5B9BD4"/>
                </a:solidFill>
                <a:latin typeface="Calibri"/>
                <a:cs typeface="Calibri"/>
              </a:rPr>
              <a:t>шеи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и </a:t>
            </a:r>
            <a:r>
              <a:rPr sz="2800" spc="-25" dirty="0">
                <a:solidFill>
                  <a:srgbClr val="5B9BD4"/>
                </a:solidFill>
                <a:latin typeface="Calibri"/>
                <a:cs typeface="Calibri"/>
              </a:rPr>
              <a:t>тела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при</a:t>
            </a:r>
            <a:r>
              <a:rPr sz="2800" spc="23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ДЦП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20"/>
              </a:spcBef>
            </a:pP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или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последствиях </a:t>
            </a:r>
            <a:r>
              <a:rPr sz="2800" spc="-60" dirty="0">
                <a:solidFill>
                  <a:srgbClr val="5B9BD4"/>
                </a:solidFill>
                <a:latin typeface="Calibri"/>
                <a:cs typeface="Calibri"/>
              </a:rPr>
              <a:t>ЧМТ,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при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работе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с шеей и конечностями </a:t>
            </a:r>
            <a:r>
              <a:rPr sz="2800" dirty="0">
                <a:solidFill>
                  <a:srgbClr val="5B9BD4"/>
                </a:solidFill>
                <a:latin typeface="Calibri"/>
                <a:cs typeface="Calibri"/>
              </a:rPr>
              <a:t>вызван 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избыточной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активизацией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восстановительных</a:t>
            </a:r>
            <a:r>
              <a:rPr sz="2800" spc="6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рефлексов.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5"/>
              </a:lnSpc>
              <a:spcBef>
                <a:spcPts val="630"/>
              </a:spcBef>
              <a:tabLst>
                <a:tab pos="3233420" algn="l"/>
              </a:tabLst>
            </a:pPr>
            <a:r>
              <a:rPr sz="2800" spc="-5" dirty="0">
                <a:solidFill>
                  <a:srgbClr val="5B9BD4"/>
                </a:solidFill>
                <a:latin typeface="Arial"/>
                <a:cs typeface="Arial"/>
              </a:rPr>
              <a:t>•</a:t>
            </a:r>
            <a:r>
              <a:rPr sz="2800" spc="60" dirty="0">
                <a:solidFill>
                  <a:srgbClr val="5B9BD4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5B9BD4"/>
                </a:solidFill>
                <a:latin typeface="Calibri"/>
                <a:cs typeface="Calibri"/>
              </a:rPr>
              <a:t>Следует</a:t>
            </a:r>
            <a:r>
              <a:rPr sz="2800" spc="1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учитывать	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то, что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защитные</a:t>
            </a:r>
            <a:r>
              <a:rPr sz="2800" spc="6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автоматизмы,</a:t>
            </a:r>
            <a:endParaRPr sz="2800">
              <a:latin typeface="Calibri"/>
              <a:cs typeface="Calibri"/>
            </a:endParaRPr>
          </a:p>
          <a:p>
            <a:pPr marL="241300" marR="240665">
              <a:lnSpc>
                <a:spcPts val="3020"/>
              </a:lnSpc>
              <a:spcBef>
                <a:spcPts val="219"/>
              </a:spcBef>
            </a:pP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преимущественно, восстанавливают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положение </a:t>
            </a:r>
            <a:r>
              <a:rPr sz="2800" spc="-25" dirty="0">
                <a:solidFill>
                  <a:srgbClr val="5B9BD4"/>
                </a:solidFill>
                <a:latin typeface="Calibri"/>
                <a:cs typeface="Calibri"/>
              </a:rPr>
              <a:t>тела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на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четырех 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конечностях (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руки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и ноги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приводятся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к </a:t>
            </a:r>
            <a:r>
              <a:rPr sz="2800" spc="-20" dirty="0">
                <a:solidFill>
                  <a:srgbClr val="5B9BD4"/>
                </a:solidFill>
                <a:latin typeface="Calibri"/>
                <a:cs typeface="Calibri"/>
              </a:rPr>
              <a:t>животу,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шея</a:t>
            </a:r>
            <a:r>
              <a:rPr sz="2800" spc="18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сгибается)</a:t>
            </a:r>
            <a:endParaRPr sz="2800">
              <a:latin typeface="Calibri"/>
              <a:cs typeface="Calibri"/>
            </a:endParaRPr>
          </a:p>
          <a:p>
            <a:pPr marL="241300" marR="704850" indent="-228600">
              <a:lnSpc>
                <a:spcPts val="3030"/>
              </a:lnSpc>
              <a:spcBef>
                <a:spcPts val="994"/>
              </a:spcBef>
            </a:pPr>
            <a:r>
              <a:rPr sz="2800" spc="-5" dirty="0">
                <a:solidFill>
                  <a:srgbClr val="5B9BD4"/>
                </a:solidFill>
                <a:latin typeface="Arial"/>
                <a:cs typeface="Arial"/>
              </a:rPr>
              <a:t>• </a:t>
            </a:r>
            <a:r>
              <a:rPr sz="2800" dirty="0">
                <a:solidFill>
                  <a:srgbClr val="5B9BD4"/>
                </a:solidFill>
                <a:latin typeface="Calibri"/>
                <a:cs typeface="Calibri"/>
              </a:rPr>
              <a:t>Поза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на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четырех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конечностях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является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нормой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до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устойчивой 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выработки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автоматического поддержания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позы на</a:t>
            </a:r>
            <a:r>
              <a:rPr sz="2800" spc="7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двух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75"/>
              </a:lnSpc>
            </a:pP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конечностях.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692" y="170179"/>
            <a:ext cx="961199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Реактивный (или адаптивный) </a:t>
            </a:r>
            <a:r>
              <a:rPr sz="4000" spc="-10" dirty="0"/>
              <a:t>постуральный  контроль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347978"/>
            <a:ext cx="10243185" cy="4985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45"/>
              </a:lnSpc>
              <a:spcBef>
                <a:spcPts val="9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представляет </a:t>
            </a:r>
            <a:r>
              <a:rPr sz="2200" spc="-5" dirty="0">
                <a:latin typeface="Calibri"/>
                <a:cs typeface="Calibri"/>
              </a:rPr>
              <a:t>собой </a:t>
            </a:r>
            <a:r>
              <a:rPr sz="2200" spc="-10" dirty="0">
                <a:latin typeface="Calibri"/>
                <a:cs typeface="Calibri"/>
              </a:rPr>
              <a:t>автоматическое </a:t>
            </a:r>
            <a:r>
              <a:rPr sz="2200" spc="-5" dirty="0">
                <a:latin typeface="Calibri"/>
                <a:cs typeface="Calibri"/>
              </a:rPr>
              <a:t>изменение позы в ответ на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нарушение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2245"/>
              </a:lnSpc>
            </a:pPr>
            <a:r>
              <a:rPr sz="2200" spc="-5" dirty="0">
                <a:latin typeface="Calibri"/>
                <a:cs typeface="Calibri"/>
              </a:rPr>
              <a:t>равновесия.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245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Это </a:t>
            </a:r>
            <a:r>
              <a:rPr sz="2200" spc="-15" dirty="0">
                <a:latin typeface="Calibri"/>
                <a:cs typeface="Calibri"/>
              </a:rPr>
              <a:t>происходит </a:t>
            </a:r>
            <a:r>
              <a:rPr sz="2200" spc="-5" dirty="0">
                <a:latin typeface="Calibri"/>
                <a:cs typeface="Calibri"/>
              </a:rPr>
              <a:t>при внезапной смене направления движения, при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неожиданном</a:t>
            </a:r>
            <a:endParaRPr sz="2200">
              <a:latin typeface="Calibri"/>
              <a:cs typeface="Calibri"/>
            </a:endParaRPr>
          </a:p>
          <a:p>
            <a:pPr marL="241300" marR="539750">
              <a:lnSpc>
                <a:spcPct val="70000"/>
              </a:lnSpc>
              <a:spcBef>
                <a:spcPts val="395"/>
              </a:spcBef>
            </a:pPr>
            <a:r>
              <a:rPr sz="2200" spc="-10" dirty="0">
                <a:latin typeface="Calibri"/>
                <a:cs typeface="Calibri"/>
              </a:rPr>
              <a:t>столкновении </a:t>
            </a:r>
            <a:r>
              <a:rPr sz="2200" spc="-5" dirty="0">
                <a:latin typeface="Calibri"/>
                <a:cs typeface="Calibri"/>
              </a:rPr>
              <a:t>с препятствием. В </a:t>
            </a:r>
            <a:r>
              <a:rPr sz="2200" spc="-15" dirty="0">
                <a:latin typeface="Calibri"/>
                <a:cs typeface="Calibri"/>
              </a:rPr>
              <a:t>этот </a:t>
            </a:r>
            <a:r>
              <a:rPr sz="2200" spc="-5" dirty="0">
                <a:latin typeface="Calibri"/>
                <a:cs typeface="Calibri"/>
              </a:rPr>
              <a:t>момент </a:t>
            </a:r>
            <a:r>
              <a:rPr sz="2200" spc="-10" dirty="0">
                <a:latin typeface="Calibri"/>
                <a:cs typeface="Calibri"/>
              </a:rPr>
              <a:t>центр давления </a:t>
            </a:r>
            <a:r>
              <a:rPr sz="2200" spc="-20" dirty="0">
                <a:latin typeface="Calibri"/>
                <a:cs typeface="Calibri"/>
              </a:rPr>
              <a:t>тела </a:t>
            </a:r>
            <a:r>
              <a:rPr sz="2200" spc="-5" dirty="0">
                <a:latin typeface="Calibri"/>
                <a:cs typeface="Calibri"/>
              </a:rPr>
              <a:t>смещается к  границе площади опоры, </a:t>
            </a:r>
            <a:r>
              <a:rPr sz="2200" spc="-10" dirty="0">
                <a:latin typeface="Calibri"/>
                <a:cs typeface="Calibri"/>
              </a:rPr>
              <a:t>что </a:t>
            </a:r>
            <a:r>
              <a:rPr sz="2200" spc="-5" dirty="0">
                <a:latin typeface="Calibri"/>
                <a:cs typeface="Calibri"/>
              </a:rPr>
              <a:t>вызывает реальную угрозу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падения.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245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solidFill>
                  <a:srgbClr val="5B9BD4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rgbClr val="5B9BD4"/>
                </a:solidFill>
                <a:latin typeface="Calibri"/>
                <a:cs typeface="Calibri"/>
              </a:rPr>
              <a:t>Реактивный </a:t>
            </a:r>
            <a:r>
              <a:rPr sz="2200" spc="-10" dirty="0">
                <a:solidFill>
                  <a:srgbClr val="5B9BD4"/>
                </a:solidFill>
                <a:latin typeface="Calibri"/>
                <a:cs typeface="Calibri"/>
              </a:rPr>
              <a:t>контроль </a:t>
            </a:r>
            <a:r>
              <a:rPr sz="2200" spc="-5" dirty="0">
                <a:solidFill>
                  <a:srgbClr val="5B9BD4"/>
                </a:solidFill>
                <a:latin typeface="Calibri"/>
                <a:cs typeface="Calibri"/>
              </a:rPr>
              <a:t>заключается в восстановлении безопасного</a:t>
            </a:r>
            <a:r>
              <a:rPr sz="2200" spc="9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5B9BD4"/>
                </a:solidFill>
                <a:latin typeface="Calibri"/>
                <a:cs typeface="Calibri"/>
              </a:rPr>
              <a:t>положения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2245"/>
              </a:lnSpc>
            </a:pPr>
            <a:r>
              <a:rPr sz="2200" spc="-10" dirty="0">
                <a:solidFill>
                  <a:srgbClr val="5B9BD4"/>
                </a:solidFill>
                <a:latin typeface="Calibri"/>
                <a:cs typeface="Calibri"/>
              </a:rPr>
              <a:t>центра давления </a:t>
            </a:r>
            <a:r>
              <a:rPr sz="2200" spc="-5" dirty="0">
                <a:solidFill>
                  <a:srgbClr val="5B9BD4"/>
                </a:solidFill>
                <a:latin typeface="Calibri"/>
                <a:cs typeface="Calibri"/>
              </a:rPr>
              <a:t>за счет изменения</a:t>
            </a:r>
            <a:r>
              <a:rPr sz="2200" spc="7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5B9BD4"/>
                </a:solidFill>
                <a:latin typeface="Calibri"/>
                <a:cs typeface="Calibri"/>
              </a:rPr>
              <a:t>позы.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245"/>
              </a:lnSpc>
              <a:spcBef>
                <a:spcPts val="21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Это достигается </a:t>
            </a:r>
            <a:r>
              <a:rPr sz="2200" spc="-5" dirty="0">
                <a:latin typeface="Calibri"/>
                <a:cs typeface="Calibri"/>
              </a:rPr>
              <a:t>активацией </a:t>
            </a:r>
            <a:r>
              <a:rPr sz="2200" spc="-10" dirty="0">
                <a:latin typeface="Calibri"/>
                <a:cs typeface="Calibri"/>
              </a:rPr>
              <a:t>нервно-мышечных </a:t>
            </a:r>
            <a:r>
              <a:rPr sz="2200" spc="-5" dirty="0">
                <a:latin typeface="Calibri"/>
                <a:cs typeface="Calibri"/>
              </a:rPr>
              <a:t>синергий, </a:t>
            </a:r>
            <a:r>
              <a:rPr sz="2200" spc="-20" dirty="0">
                <a:latin typeface="Calibri"/>
                <a:cs typeface="Calibri"/>
              </a:rPr>
              <a:t>главным </a:t>
            </a:r>
            <a:r>
              <a:rPr sz="2200" spc="-5" dirty="0">
                <a:latin typeface="Calibri"/>
                <a:cs typeface="Calibri"/>
              </a:rPr>
              <a:t>образом, за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счет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10" dirty="0">
                <a:latin typeface="Calibri"/>
                <a:cs typeface="Calibri"/>
              </a:rPr>
              <a:t>вестибулярной </a:t>
            </a:r>
            <a:r>
              <a:rPr sz="2200" spc="-5" dirty="0">
                <a:latin typeface="Calibri"/>
                <a:cs typeface="Calibri"/>
              </a:rPr>
              <a:t>афферентной </a:t>
            </a:r>
            <a:r>
              <a:rPr sz="2200" spc="-15" dirty="0">
                <a:latin typeface="Calibri"/>
                <a:cs typeface="Calibri"/>
              </a:rPr>
              <a:t>импульсации </a:t>
            </a:r>
            <a:r>
              <a:rPr sz="2200" spc="-5" dirty="0">
                <a:latin typeface="Calibri"/>
                <a:cs typeface="Calibri"/>
              </a:rPr>
              <a:t>о </a:t>
            </a:r>
            <a:r>
              <a:rPr sz="2200" spc="-10" dirty="0">
                <a:latin typeface="Calibri"/>
                <a:cs typeface="Calibri"/>
              </a:rPr>
              <a:t>линейных </a:t>
            </a:r>
            <a:r>
              <a:rPr sz="2200" spc="-5" dirty="0">
                <a:latin typeface="Calibri"/>
                <a:cs typeface="Calibri"/>
              </a:rPr>
              <a:t>и </a:t>
            </a:r>
            <a:r>
              <a:rPr sz="2200" spc="-20" dirty="0">
                <a:latin typeface="Calibri"/>
                <a:cs typeface="Calibri"/>
              </a:rPr>
              <a:t>угловых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изменениях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15" dirty="0">
                <a:latin typeface="Calibri"/>
                <a:cs typeface="Calibri"/>
              </a:rPr>
              <a:t>положения головы. </a:t>
            </a:r>
            <a:r>
              <a:rPr sz="2200" spc="-10" dirty="0">
                <a:latin typeface="Calibri"/>
                <a:cs typeface="Calibri"/>
              </a:rPr>
              <a:t>Другие </a:t>
            </a:r>
            <a:r>
              <a:rPr sz="2200" spc="-5" dirty="0">
                <a:latin typeface="Calibri"/>
                <a:cs typeface="Calibri"/>
              </a:rPr>
              <a:t>афферентные </a:t>
            </a:r>
            <a:r>
              <a:rPr sz="2200" spc="-10" dirty="0">
                <a:latin typeface="Calibri"/>
                <a:cs typeface="Calibri"/>
              </a:rPr>
              <a:t>системы выполняют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5" dirty="0">
                <a:latin typeface="Calibri"/>
                <a:cs typeface="Calibri"/>
              </a:rPr>
              <a:t>этом</a:t>
            </a:r>
            <a:r>
              <a:rPr sz="2200" spc="1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случае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2245"/>
              </a:lnSpc>
            </a:pPr>
            <a:r>
              <a:rPr sz="2200" spc="-5" dirty="0">
                <a:latin typeface="Calibri"/>
                <a:cs typeface="Calibri"/>
              </a:rPr>
              <a:t>важную, но </a:t>
            </a:r>
            <a:r>
              <a:rPr sz="2200" spc="-10" dirty="0">
                <a:latin typeface="Calibri"/>
                <a:cs typeface="Calibri"/>
              </a:rPr>
              <a:t>вспомогательную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роль.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245"/>
              </a:lnSpc>
              <a:spcBef>
                <a:spcPts val="21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alibri"/>
                <a:cs typeface="Calibri"/>
              </a:rPr>
              <a:t>Реактивный постуральный </a:t>
            </a:r>
            <a:r>
              <a:rPr sz="2200" spc="-15" dirty="0">
                <a:latin typeface="Calibri"/>
                <a:cs typeface="Calibri"/>
              </a:rPr>
              <a:t>контроль </a:t>
            </a:r>
            <a:r>
              <a:rPr sz="2200" spc="-5" dirty="0">
                <a:latin typeface="Calibri"/>
                <a:cs typeface="Calibri"/>
              </a:rPr>
              <a:t>имеет </a:t>
            </a:r>
            <a:r>
              <a:rPr sz="2200" spc="-15" dirty="0">
                <a:latin typeface="Calibri"/>
                <a:cs typeface="Calibri"/>
              </a:rPr>
              <a:t>более </a:t>
            </a:r>
            <a:r>
              <a:rPr sz="2200" spc="-5" dirty="0">
                <a:latin typeface="Calibri"/>
                <a:cs typeface="Calibri"/>
              </a:rPr>
              <a:t>сложную организацию, так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как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5" dirty="0">
                <a:latin typeface="Calibri"/>
                <a:cs typeface="Calibri"/>
              </a:rPr>
              <a:t>сохранение равновесия в данном случае </a:t>
            </a:r>
            <a:r>
              <a:rPr sz="2200" spc="-15" dirty="0">
                <a:latin typeface="Calibri"/>
                <a:cs typeface="Calibri"/>
              </a:rPr>
              <a:t>зависит, прежде </a:t>
            </a:r>
            <a:r>
              <a:rPr sz="2200" spc="-5" dirty="0">
                <a:latin typeface="Calibri"/>
                <a:cs typeface="Calibri"/>
              </a:rPr>
              <a:t>всего, от выбора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позной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5" dirty="0">
                <a:latin typeface="Calibri"/>
                <a:cs typeface="Calibri"/>
              </a:rPr>
              <a:t>стратегии. Структурой, ответственной за выбор адекватных </a:t>
            </a:r>
            <a:r>
              <a:rPr sz="2200" spc="-10" dirty="0">
                <a:latin typeface="Calibri"/>
                <a:cs typeface="Calibri"/>
              </a:rPr>
              <a:t>двигательных </a:t>
            </a:r>
            <a:r>
              <a:rPr sz="2200" spc="-5" dirty="0">
                <a:latin typeface="Calibri"/>
                <a:cs typeface="Calibri"/>
              </a:rPr>
              <a:t>и позных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5" dirty="0">
                <a:latin typeface="Calibri"/>
                <a:cs typeface="Calibri"/>
              </a:rPr>
              <a:t>синергий, </a:t>
            </a:r>
            <a:r>
              <a:rPr sz="2200" spc="-15" dirty="0">
                <a:latin typeface="Calibri"/>
                <a:cs typeface="Calibri"/>
              </a:rPr>
              <a:t>являются </a:t>
            </a:r>
            <a:r>
              <a:rPr sz="2200" spc="-5" dirty="0">
                <a:latin typeface="Calibri"/>
                <a:cs typeface="Calibri"/>
              </a:rPr>
              <a:t>базальные </a:t>
            </a:r>
            <a:r>
              <a:rPr sz="2200" spc="-20" dirty="0">
                <a:latin typeface="Calibri"/>
                <a:cs typeface="Calibri"/>
              </a:rPr>
              <a:t>ганглии, </a:t>
            </a:r>
            <a:r>
              <a:rPr sz="2200" spc="-10" dirty="0">
                <a:latin typeface="Calibri"/>
                <a:cs typeface="Calibri"/>
              </a:rPr>
              <a:t>специфической </a:t>
            </a:r>
            <a:r>
              <a:rPr sz="2200" spc="-5" dirty="0">
                <a:latin typeface="Calibri"/>
                <a:cs typeface="Calibri"/>
              </a:rPr>
              <a:t>функцией </a:t>
            </a:r>
            <a:r>
              <a:rPr sz="2200" spc="-15" dirty="0">
                <a:latin typeface="Calibri"/>
                <a:cs typeface="Calibri"/>
              </a:rPr>
              <a:t>которых</a:t>
            </a:r>
            <a:r>
              <a:rPr sz="2200" spc="2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является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dirty="0">
                <a:latin typeface="Calibri"/>
                <a:cs typeface="Calibri"/>
              </a:rPr>
              <a:t>программирование </a:t>
            </a:r>
            <a:r>
              <a:rPr sz="2200" spc="-10" dirty="0">
                <a:latin typeface="Calibri"/>
                <a:cs typeface="Calibri"/>
              </a:rPr>
              <a:t>последовательности </a:t>
            </a:r>
            <a:r>
              <a:rPr sz="2200" spc="-5" dirty="0">
                <a:latin typeface="Calibri"/>
                <a:cs typeface="Calibri"/>
              </a:rPr>
              <a:t>включения мышечных синергий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при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2245"/>
              </a:lnSpc>
            </a:pPr>
            <a:r>
              <a:rPr sz="2200" spc="-5" dirty="0">
                <a:latin typeface="Calibri"/>
                <a:cs typeface="Calibri"/>
              </a:rPr>
              <a:t>внезапной </a:t>
            </a:r>
            <a:r>
              <a:rPr sz="2200" spc="-10" dirty="0">
                <a:latin typeface="Calibri"/>
                <a:cs typeface="Calibri"/>
              </a:rPr>
              <a:t>потере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равновесия.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solidFill>
                  <a:srgbClr val="5B9BD4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rgbClr val="5B9BD4"/>
                </a:solidFill>
                <a:latin typeface="Calibri"/>
                <a:cs typeface="Calibri"/>
              </a:rPr>
              <a:t>Реактивный постуральный </a:t>
            </a:r>
            <a:r>
              <a:rPr sz="2200" spc="-15" dirty="0">
                <a:solidFill>
                  <a:srgbClr val="5B9BD4"/>
                </a:solidFill>
                <a:latin typeface="Calibri"/>
                <a:cs typeface="Calibri"/>
              </a:rPr>
              <a:t>контроль</a:t>
            </a:r>
            <a:r>
              <a:rPr sz="2200" spc="4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B9BD4"/>
                </a:solidFill>
                <a:latin typeface="Calibri"/>
                <a:cs typeface="Calibri"/>
              </a:rPr>
              <a:t>тренируется.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Реактивный (или адаптивный)  постуральный</a:t>
            </a:r>
            <a:r>
              <a:rPr spc="20" dirty="0"/>
              <a:t> </a:t>
            </a:r>
            <a:r>
              <a:rPr spc="-5" dirty="0"/>
              <a:t>контроль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233660" cy="437451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788670" indent="-228600">
              <a:lnSpc>
                <a:spcPts val="2690"/>
              </a:lnSpc>
              <a:spcBef>
                <a:spcPts val="745"/>
              </a:spcBef>
              <a:tabLst>
                <a:tab pos="9244330" algn="l"/>
              </a:tabLst>
            </a:pPr>
            <a:r>
              <a:rPr sz="2800" spc="-5" dirty="0">
                <a:latin typeface="Arial"/>
                <a:cs typeface="Arial"/>
              </a:rPr>
              <a:t>•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Calibri"/>
                <a:cs typeface="Calibri"/>
              </a:rPr>
              <a:t>Ав</a:t>
            </a:r>
            <a:r>
              <a:rPr sz="2800" spc="-35" dirty="0">
                <a:latin typeface="Calibri"/>
                <a:cs typeface="Calibri"/>
              </a:rPr>
              <a:t>т</a:t>
            </a:r>
            <a:r>
              <a:rPr sz="2800" spc="-10" dirty="0">
                <a:latin typeface="Calibri"/>
                <a:cs typeface="Calibri"/>
              </a:rPr>
              <a:t>о</a:t>
            </a:r>
            <a:r>
              <a:rPr sz="2800" dirty="0">
                <a:latin typeface="Calibri"/>
                <a:cs typeface="Calibri"/>
              </a:rPr>
              <a:t>м</a:t>
            </a:r>
            <a:r>
              <a:rPr sz="2800" spc="-5" dirty="0">
                <a:latin typeface="Calibri"/>
                <a:cs typeface="Calibri"/>
              </a:rPr>
              <a:t>атичес</a:t>
            </a:r>
            <a:r>
              <a:rPr sz="2800" spc="-45" dirty="0">
                <a:latin typeface="Calibri"/>
                <a:cs typeface="Calibri"/>
              </a:rPr>
              <a:t>к</a:t>
            </a:r>
            <a:r>
              <a:rPr sz="2800" spc="-10" dirty="0">
                <a:latin typeface="Calibri"/>
                <a:cs typeface="Calibri"/>
              </a:rPr>
              <a:t>о</a:t>
            </a:r>
            <a:r>
              <a:rPr sz="2800" spc="-5" dirty="0">
                <a:latin typeface="Calibri"/>
                <a:cs typeface="Calibri"/>
              </a:rPr>
              <a:t>е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20" dirty="0">
                <a:latin typeface="Calibri"/>
                <a:cs typeface="Calibri"/>
              </a:rPr>
              <a:t>у</a:t>
            </a:r>
            <a:r>
              <a:rPr sz="2800" spc="-30" dirty="0">
                <a:latin typeface="Calibri"/>
                <a:cs typeface="Calibri"/>
              </a:rPr>
              <a:t>д</a:t>
            </a:r>
            <a:r>
              <a:rPr sz="2800" spc="-5" dirty="0">
                <a:latin typeface="Calibri"/>
                <a:cs typeface="Calibri"/>
              </a:rPr>
              <a:t>е</a:t>
            </a:r>
            <a:r>
              <a:rPr sz="2800" spc="-20" dirty="0">
                <a:latin typeface="Calibri"/>
                <a:cs typeface="Calibri"/>
              </a:rPr>
              <a:t>р</a:t>
            </a:r>
            <a:r>
              <a:rPr sz="2800" spc="-40" dirty="0">
                <a:latin typeface="Calibri"/>
                <a:cs typeface="Calibri"/>
              </a:rPr>
              <a:t>ж</a:t>
            </a:r>
            <a:r>
              <a:rPr sz="2800" spc="-5" dirty="0">
                <a:latin typeface="Calibri"/>
                <a:cs typeface="Calibri"/>
              </a:rPr>
              <a:t>а</a:t>
            </a:r>
            <a:r>
              <a:rPr sz="2800" dirty="0">
                <a:latin typeface="Calibri"/>
                <a:cs typeface="Calibri"/>
              </a:rPr>
              <a:t>н</a:t>
            </a:r>
            <a:r>
              <a:rPr sz="2800" spc="-5" dirty="0">
                <a:latin typeface="Calibri"/>
                <a:cs typeface="Calibri"/>
              </a:rPr>
              <a:t>ие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рав</a:t>
            </a:r>
            <a:r>
              <a:rPr sz="2800" spc="-5" dirty="0">
                <a:latin typeface="Calibri"/>
                <a:cs typeface="Calibri"/>
              </a:rPr>
              <a:t>н</a:t>
            </a:r>
            <a:r>
              <a:rPr sz="2800" spc="-10" dirty="0">
                <a:latin typeface="Calibri"/>
                <a:cs typeface="Calibri"/>
              </a:rPr>
              <a:t>о</a:t>
            </a:r>
            <a:r>
              <a:rPr sz="2800" spc="-5" dirty="0">
                <a:latin typeface="Calibri"/>
                <a:cs typeface="Calibri"/>
              </a:rPr>
              <a:t>весия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т</a:t>
            </a:r>
            <a:r>
              <a:rPr sz="2800" spc="-55" dirty="0">
                <a:latin typeface="Calibri"/>
                <a:cs typeface="Calibri"/>
              </a:rPr>
              <a:t>е</a:t>
            </a:r>
            <a:r>
              <a:rPr sz="2800" spc="-10" dirty="0">
                <a:latin typeface="Calibri"/>
                <a:cs typeface="Calibri"/>
              </a:rPr>
              <a:t>л</a:t>
            </a:r>
            <a:r>
              <a:rPr sz="2800" spc="-5" dirty="0">
                <a:latin typeface="Calibri"/>
                <a:cs typeface="Calibri"/>
              </a:rPr>
              <a:t>а,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шеи,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г</a:t>
            </a:r>
            <a:r>
              <a:rPr sz="2800" spc="-55" dirty="0">
                <a:latin typeface="Calibri"/>
                <a:cs typeface="Calibri"/>
              </a:rPr>
              <a:t>о</a:t>
            </a:r>
            <a:r>
              <a:rPr sz="2800" spc="-10" dirty="0">
                <a:latin typeface="Calibri"/>
                <a:cs typeface="Calibri"/>
              </a:rPr>
              <a:t>ло</a:t>
            </a:r>
            <a:r>
              <a:rPr sz="2800" spc="5" dirty="0">
                <a:latin typeface="Calibri"/>
                <a:cs typeface="Calibri"/>
              </a:rPr>
              <a:t>в</a:t>
            </a:r>
            <a:r>
              <a:rPr sz="2800" spc="-5" dirty="0">
                <a:latin typeface="Calibri"/>
                <a:cs typeface="Calibri"/>
              </a:rPr>
              <a:t>ы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10" dirty="0">
                <a:latin typeface="Calibri"/>
                <a:cs typeface="Calibri"/>
              </a:rPr>
              <a:t>конечностей.</a:t>
            </a:r>
            <a:endParaRPr sz="2800">
              <a:latin typeface="Calibri"/>
              <a:cs typeface="Calibri"/>
            </a:endParaRPr>
          </a:p>
          <a:p>
            <a:pPr marL="241300" marR="177800" indent="-228600">
              <a:lnSpc>
                <a:spcPts val="2690"/>
              </a:lnSpc>
              <a:spcBef>
                <a:spcPts val="99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У </a:t>
            </a:r>
            <a:r>
              <a:rPr sz="2800" spc="-15" dirty="0">
                <a:latin typeface="Calibri"/>
                <a:cs typeface="Calibri"/>
              </a:rPr>
              <a:t>здорового </a:t>
            </a:r>
            <a:r>
              <a:rPr sz="2800" spc="-10" dirty="0">
                <a:latin typeface="Calibri"/>
                <a:cs typeface="Calibri"/>
              </a:rPr>
              <a:t>ребенка, растущего </a:t>
            </a:r>
            <a:r>
              <a:rPr sz="2800" spc="-5" dirty="0">
                <a:latin typeface="Calibri"/>
                <a:cs typeface="Calibri"/>
              </a:rPr>
              <a:t>в семье </a:t>
            </a:r>
            <a:r>
              <a:rPr sz="2800" spc="-15" dirty="0">
                <a:latin typeface="Calibri"/>
                <a:cs typeface="Calibri"/>
              </a:rPr>
              <a:t>тренируется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процессе  </a:t>
            </a:r>
            <a:r>
              <a:rPr sz="2800" spc="-5" dirty="0">
                <a:latin typeface="Calibri"/>
                <a:cs typeface="Calibri"/>
              </a:rPr>
              <a:t>игр, </a:t>
            </a:r>
            <a:r>
              <a:rPr sz="2800" spc="-30" dirty="0">
                <a:latin typeface="Calibri"/>
                <a:cs typeface="Calibri"/>
              </a:rPr>
              <a:t>ухода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копирования </a:t>
            </a:r>
            <a:r>
              <a:rPr sz="2800" spc="-5" dirty="0">
                <a:latin typeface="Calibri"/>
                <a:cs typeface="Calibri"/>
              </a:rPr>
              <a:t>поз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взрослых.</a:t>
            </a:r>
            <a:endParaRPr sz="2800">
              <a:latin typeface="Calibri"/>
              <a:cs typeface="Calibri"/>
            </a:endParaRPr>
          </a:p>
          <a:p>
            <a:pPr marL="241300" marR="792480" indent="-228600">
              <a:lnSpc>
                <a:spcPts val="269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У </a:t>
            </a:r>
            <a:r>
              <a:rPr sz="2800" spc="-10" dirty="0">
                <a:latin typeface="Calibri"/>
                <a:cs typeface="Calibri"/>
              </a:rPr>
              <a:t>ребенка </a:t>
            </a:r>
            <a:r>
              <a:rPr sz="2800" spc="-5" dirty="0">
                <a:latin typeface="Calibri"/>
                <a:cs typeface="Calibri"/>
              </a:rPr>
              <a:t>с нарушениями </a:t>
            </a:r>
            <a:r>
              <a:rPr sz="2800" dirty="0">
                <a:latin typeface="Calibri"/>
                <a:cs typeface="Calibri"/>
              </a:rPr>
              <a:t>или </a:t>
            </a:r>
            <a:r>
              <a:rPr sz="2800" spc="-10" dirty="0">
                <a:latin typeface="Calibri"/>
                <a:cs typeface="Calibri"/>
              </a:rPr>
              <a:t>растущего </a:t>
            </a:r>
            <a:r>
              <a:rPr sz="2800" dirty="0">
                <a:latin typeface="Calibri"/>
                <a:cs typeface="Calibri"/>
              </a:rPr>
              <a:t>вне </a:t>
            </a:r>
            <a:r>
              <a:rPr sz="2800" spc="-5" dirty="0">
                <a:latin typeface="Calibri"/>
                <a:cs typeface="Calibri"/>
              </a:rPr>
              <a:t>семьи, </a:t>
            </a:r>
            <a:r>
              <a:rPr sz="2800" spc="-15" dirty="0">
                <a:latin typeface="Calibri"/>
                <a:cs typeface="Calibri"/>
              </a:rPr>
              <a:t>требует  </a:t>
            </a:r>
            <a:r>
              <a:rPr sz="2800" spc="-5" dirty="0">
                <a:latin typeface="Calibri"/>
                <a:cs typeface="Calibri"/>
              </a:rPr>
              <a:t>тренировки.</a:t>
            </a:r>
            <a:endParaRPr sz="2800">
              <a:latin typeface="Calibri"/>
              <a:cs typeface="Calibri"/>
            </a:endParaRPr>
          </a:p>
          <a:p>
            <a:pPr marL="241300" marR="329565" indent="-228600">
              <a:lnSpc>
                <a:spcPts val="2690"/>
              </a:lnSpc>
              <a:spcBef>
                <a:spcPts val="9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30" dirty="0">
                <a:latin typeface="Calibri"/>
                <a:cs typeface="Calibri"/>
              </a:rPr>
              <a:t>Тренируется </a:t>
            </a:r>
            <a:r>
              <a:rPr sz="2800" spc="-5" dirty="0">
                <a:latin typeface="Calibri"/>
                <a:cs typeface="Calibri"/>
              </a:rPr>
              <a:t>в разнообразных играх и </a:t>
            </a:r>
            <a:r>
              <a:rPr sz="2800" spc="-10" dirty="0">
                <a:latin typeface="Calibri"/>
                <a:cs typeface="Calibri"/>
              </a:rPr>
              <a:t>посредством физической  </a:t>
            </a:r>
            <a:r>
              <a:rPr sz="2800" spc="-5" dirty="0">
                <a:latin typeface="Calibri"/>
                <a:cs typeface="Calibri"/>
              </a:rPr>
              <a:t>гимнастики.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1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Нарушается </a:t>
            </a:r>
            <a:r>
              <a:rPr sz="2800" spc="-5" dirty="0">
                <a:latin typeface="Calibri"/>
                <a:cs typeface="Calibri"/>
              </a:rPr>
              <a:t>(!) при </a:t>
            </a:r>
            <a:r>
              <a:rPr sz="2800" spc="-15" dirty="0">
                <a:latin typeface="Calibri"/>
                <a:cs typeface="Calibri"/>
              </a:rPr>
              <a:t>длительных </a:t>
            </a:r>
            <a:r>
              <a:rPr sz="2800" spc="-10" dirty="0">
                <a:latin typeface="Calibri"/>
                <a:cs typeface="Calibri"/>
              </a:rPr>
              <a:t>двигательных </a:t>
            </a:r>
            <a:r>
              <a:rPr sz="2800" dirty="0">
                <a:latin typeface="Calibri"/>
                <a:cs typeface="Calibri"/>
              </a:rPr>
              <a:t>ограничениях. </a:t>
            </a:r>
            <a:r>
              <a:rPr sz="2800" spc="-10" dirty="0">
                <a:latin typeface="Calibri"/>
                <a:cs typeface="Calibri"/>
              </a:rPr>
              <a:t>Для  ребенка </a:t>
            </a:r>
            <a:r>
              <a:rPr sz="2800" spc="-5" dirty="0">
                <a:latin typeface="Calibri"/>
                <a:cs typeface="Calibri"/>
              </a:rPr>
              <a:t>1 </a:t>
            </a:r>
            <a:r>
              <a:rPr sz="2800" spc="-30" dirty="0">
                <a:latin typeface="Calibri"/>
                <a:cs typeface="Calibri"/>
              </a:rPr>
              <a:t>года </a:t>
            </a:r>
            <a:r>
              <a:rPr sz="2800" dirty="0">
                <a:latin typeface="Calibri"/>
                <a:cs typeface="Calibri"/>
              </a:rPr>
              <a:t>после </a:t>
            </a:r>
            <a:r>
              <a:rPr sz="2800" spc="-10" dirty="0">
                <a:latin typeface="Calibri"/>
                <a:cs typeface="Calibri"/>
              </a:rPr>
              <a:t>14-20 </a:t>
            </a:r>
            <a:r>
              <a:rPr sz="2800" spc="-5" dirty="0">
                <a:latin typeface="Calibri"/>
                <a:cs typeface="Calibri"/>
              </a:rPr>
              <a:t>дней иммобилизации, для </a:t>
            </a:r>
            <a:r>
              <a:rPr sz="2800" spc="-10" dirty="0">
                <a:latin typeface="Calibri"/>
                <a:cs typeface="Calibri"/>
              </a:rPr>
              <a:t>ребенка </a:t>
            </a:r>
            <a:r>
              <a:rPr sz="2800" dirty="0">
                <a:latin typeface="Calibri"/>
                <a:cs typeface="Calibri"/>
              </a:rPr>
              <a:t>2-  </a:t>
            </a:r>
            <a:r>
              <a:rPr sz="2800" spc="-5" dirty="0">
                <a:latin typeface="Calibri"/>
                <a:cs typeface="Calibri"/>
              </a:rPr>
              <a:t>3 лет </a:t>
            </a:r>
            <a:r>
              <a:rPr sz="2800" dirty="0">
                <a:latin typeface="Calibri"/>
                <a:cs typeface="Calibri"/>
              </a:rPr>
              <a:t>после </a:t>
            </a:r>
            <a:r>
              <a:rPr sz="2800" spc="-5" dirty="0">
                <a:latin typeface="Calibri"/>
                <a:cs typeface="Calibri"/>
              </a:rPr>
              <a:t>30 дней, </a:t>
            </a:r>
            <a:r>
              <a:rPr sz="2800" dirty="0">
                <a:latin typeface="Calibri"/>
                <a:cs typeface="Calibri"/>
              </a:rPr>
              <a:t>после </a:t>
            </a:r>
            <a:r>
              <a:rPr sz="2800" spc="-5" dirty="0">
                <a:latin typeface="Calibri"/>
                <a:cs typeface="Calibri"/>
              </a:rPr>
              <a:t>4 лет </a:t>
            </a:r>
            <a:r>
              <a:rPr sz="2800" spc="-15" dirty="0">
                <a:latin typeface="Calibri"/>
                <a:cs typeface="Calibri"/>
              </a:rPr>
              <a:t>от 40-50 </a:t>
            </a:r>
            <a:r>
              <a:rPr sz="2800" spc="-5" dirty="0">
                <a:latin typeface="Calibri"/>
                <a:cs typeface="Calibri"/>
              </a:rPr>
              <a:t>дней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иммобилизации.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05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Позная</a:t>
            </a:r>
            <a:r>
              <a:rPr spc="-40" dirty="0"/>
              <a:t> </a:t>
            </a:r>
            <a:r>
              <a:rPr spc="-5" dirty="0"/>
              <a:t>преднастройка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1102"/>
            <a:ext cx="10256520" cy="458470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  <a:tabLst>
                <a:tab pos="315595" algn="l"/>
              </a:tabLst>
            </a:pPr>
            <a:r>
              <a:rPr sz="2600" dirty="0">
                <a:latin typeface="Arial"/>
                <a:cs typeface="Arial"/>
              </a:rPr>
              <a:t>•	</a:t>
            </a:r>
            <a:r>
              <a:rPr sz="2600" dirty="0">
                <a:latin typeface="Calibri"/>
                <a:cs typeface="Calibri"/>
              </a:rPr>
              <a:t>или изменение позы </a:t>
            </a:r>
            <a:r>
              <a:rPr sz="2600" spc="-5" dirty="0">
                <a:latin typeface="Calibri"/>
                <a:cs typeface="Calibri"/>
              </a:rPr>
              <a:t>предшествующее </a:t>
            </a:r>
            <a:r>
              <a:rPr sz="2600" spc="-10" dirty="0">
                <a:latin typeface="Calibri"/>
                <a:cs typeface="Calibri"/>
              </a:rPr>
              <a:t>произвольному</a:t>
            </a:r>
            <a:r>
              <a:rPr sz="2600" spc="-1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движению.</a:t>
            </a:r>
            <a:endParaRPr sz="2600">
              <a:latin typeface="Calibri"/>
              <a:cs typeface="Calibri"/>
            </a:endParaRPr>
          </a:p>
          <a:p>
            <a:pPr marL="241300" marR="448945" indent="-228600">
              <a:lnSpc>
                <a:spcPct val="90000"/>
              </a:lnSpc>
              <a:spcBef>
                <a:spcPts val="100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Очень важная </a:t>
            </a:r>
            <a:r>
              <a:rPr sz="2600" spc="-15" dirty="0">
                <a:latin typeface="Calibri"/>
                <a:cs typeface="Calibri"/>
              </a:rPr>
              <a:t>роль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5" dirty="0">
                <a:latin typeface="Calibri"/>
                <a:cs typeface="Calibri"/>
              </a:rPr>
              <a:t>запуске предшествующей движению </a:t>
            </a:r>
            <a:r>
              <a:rPr sz="2600" dirty="0">
                <a:latin typeface="Calibri"/>
                <a:cs typeface="Calibri"/>
              </a:rPr>
              <a:t>позной  </a:t>
            </a:r>
            <a:r>
              <a:rPr sz="2600" spc="-5" dirty="0">
                <a:latin typeface="Calibri"/>
                <a:cs typeface="Calibri"/>
              </a:rPr>
              <a:t>преднастройки принадлежит промежуточным </a:t>
            </a:r>
            <a:r>
              <a:rPr sz="2600" spc="-35" dirty="0">
                <a:latin typeface="Calibri"/>
                <a:cs typeface="Calibri"/>
              </a:rPr>
              <a:t>отделам </a:t>
            </a:r>
            <a:r>
              <a:rPr sz="2600" spc="-10" dirty="0">
                <a:latin typeface="Calibri"/>
                <a:cs typeface="Calibri"/>
              </a:rPr>
              <a:t>мозжечка, </a:t>
            </a:r>
            <a:r>
              <a:rPr sz="2600" dirty="0">
                <a:latin typeface="Calibri"/>
                <a:cs typeface="Calibri"/>
              </a:rPr>
              <a:t>с  участием </a:t>
            </a:r>
            <a:r>
              <a:rPr sz="2600" spc="-10" dirty="0">
                <a:latin typeface="Calibri"/>
                <a:cs typeface="Calibri"/>
              </a:rPr>
              <a:t>моторных </a:t>
            </a:r>
            <a:r>
              <a:rPr sz="2600" dirty="0">
                <a:latin typeface="Calibri"/>
                <a:cs typeface="Calibri"/>
              </a:rPr>
              <a:t>зон </a:t>
            </a:r>
            <a:r>
              <a:rPr sz="2600" spc="-10" dirty="0">
                <a:latin typeface="Calibri"/>
                <a:cs typeface="Calibri"/>
              </a:rPr>
              <a:t>коры, поскольку </a:t>
            </a:r>
            <a:r>
              <a:rPr sz="2600" dirty="0">
                <a:latin typeface="Calibri"/>
                <a:cs typeface="Calibri"/>
              </a:rPr>
              <a:t>в ней </a:t>
            </a:r>
            <a:r>
              <a:rPr sz="2600" spc="-10" dirty="0">
                <a:latin typeface="Calibri"/>
                <a:cs typeface="Calibri"/>
              </a:rPr>
              <a:t>формируется  окончательная </a:t>
            </a:r>
            <a:r>
              <a:rPr sz="2600" dirty="0">
                <a:latin typeface="Calibri"/>
                <a:cs typeface="Calibri"/>
              </a:rPr>
              <a:t>программа </a:t>
            </a:r>
            <a:r>
              <a:rPr sz="2600" spc="-5" dirty="0">
                <a:latin typeface="Calibri"/>
                <a:cs typeface="Calibri"/>
              </a:rPr>
              <a:t>произвольного движения.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965"/>
              </a:lnSpc>
              <a:spcBef>
                <a:spcPts val="69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Основным </a:t>
            </a:r>
            <a:r>
              <a:rPr sz="2600" spc="-5" dirty="0">
                <a:latin typeface="Calibri"/>
                <a:cs typeface="Calibri"/>
              </a:rPr>
              <a:t>фактором, </a:t>
            </a:r>
            <a:r>
              <a:rPr sz="2600" spc="-10" dirty="0">
                <a:latin typeface="Calibri"/>
                <a:cs typeface="Calibri"/>
              </a:rPr>
              <a:t>определяющим </a:t>
            </a:r>
            <a:r>
              <a:rPr sz="2600" dirty="0">
                <a:latin typeface="Calibri"/>
                <a:cs typeface="Calibri"/>
              </a:rPr>
              <a:t>включение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позной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ts val="2810"/>
              </a:lnSpc>
              <a:spcBef>
                <a:spcPts val="200"/>
              </a:spcBef>
            </a:pPr>
            <a:r>
              <a:rPr sz="2600" spc="-5" dirty="0">
                <a:latin typeface="Calibri"/>
                <a:cs typeface="Calibri"/>
              </a:rPr>
              <a:t>преднастройки, </a:t>
            </a:r>
            <a:r>
              <a:rPr sz="2600" spc="-10" dirty="0">
                <a:latin typeface="Calibri"/>
                <a:cs typeface="Calibri"/>
              </a:rPr>
              <a:t>является </a:t>
            </a:r>
            <a:r>
              <a:rPr sz="2600" dirty="0">
                <a:latin typeface="Calibri"/>
                <a:cs typeface="Calibri"/>
              </a:rPr>
              <a:t>наличие у </a:t>
            </a:r>
            <a:r>
              <a:rPr sz="2600" spc="-15" dirty="0">
                <a:latin typeface="Calibri"/>
                <a:cs typeface="Calibri"/>
              </a:rPr>
              <a:t>человека двигательного </a:t>
            </a:r>
            <a:r>
              <a:rPr sz="2600" spc="-5" dirty="0">
                <a:latin typeface="Calibri"/>
                <a:cs typeface="Calibri"/>
              </a:rPr>
              <a:t>опыта </a:t>
            </a:r>
            <a:r>
              <a:rPr sz="2600" dirty="0">
                <a:latin typeface="Calibri"/>
                <a:cs typeface="Calibri"/>
              </a:rPr>
              <a:t>или  </a:t>
            </a:r>
            <a:r>
              <a:rPr sz="2600" spc="-5" dirty="0">
                <a:latin typeface="Calibri"/>
                <a:cs typeface="Calibri"/>
              </a:rPr>
              <a:t>представлений </a:t>
            </a:r>
            <a:r>
              <a:rPr sz="2600" dirty="0">
                <a:latin typeface="Calibri"/>
                <a:cs typeface="Calibri"/>
              </a:rPr>
              <a:t>о способе </a:t>
            </a:r>
            <a:r>
              <a:rPr sz="2600" spc="-5" dirty="0">
                <a:latin typeface="Calibri"/>
                <a:cs typeface="Calibri"/>
              </a:rPr>
              <a:t>выполнения данного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движения.</a:t>
            </a:r>
            <a:endParaRPr sz="2600">
              <a:latin typeface="Calibri"/>
              <a:cs typeface="Calibri"/>
            </a:endParaRPr>
          </a:p>
          <a:p>
            <a:pPr marL="241300" marR="403225" indent="-228600">
              <a:lnSpc>
                <a:spcPts val="2810"/>
              </a:lnSpc>
              <a:spcBef>
                <a:spcPts val="99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Позная </a:t>
            </a:r>
            <a:r>
              <a:rPr sz="2600" spc="-10" dirty="0">
                <a:latin typeface="Calibri"/>
                <a:cs typeface="Calibri"/>
              </a:rPr>
              <a:t>преднастройка является </a:t>
            </a:r>
            <a:r>
              <a:rPr sz="2600" spc="-5" dirty="0">
                <a:latin typeface="Calibri"/>
                <a:cs typeface="Calibri"/>
              </a:rPr>
              <a:t>формой </a:t>
            </a:r>
            <a:r>
              <a:rPr sz="2600" spc="-10" dirty="0">
                <a:latin typeface="Calibri"/>
                <a:cs typeface="Calibri"/>
              </a:rPr>
              <a:t>опережения, </a:t>
            </a:r>
            <a:r>
              <a:rPr sz="2600" dirty="0">
                <a:latin typeface="Calibri"/>
                <a:cs typeface="Calibri"/>
              </a:rPr>
              <a:t>а </a:t>
            </a:r>
            <a:r>
              <a:rPr sz="2600" spc="-5" dirty="0">
                <a:latin typeface="Calibri"/>
                <a:cs typeface="Calibri"/>
              </a:rPr>
              <a:t>реактивный  </a:t>
            </a:r>
            <a:r>
              <a:rPr sz="2600" dirty="0">
                <a:latin typeface="Calibri"/>
                <a:cs typeface="Calibri"/>
              </a:rPr>
              <a:t>позный </a:t>
            </a:r>
            <a:r>
              <a:rPr sz="2600" spc="-15" dirty="0">
                <a:latin typeface="Calibri"/>
                <a:cs typeface="Calibri"/>
              </a:rPr>
              <a:t>контроль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форма обратной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связи.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600" dirty="0">
                <a:solidFill>
                  <a:srgbClr val="5B9BD4"/>
                </a:solidFill>
                <a:latin typeface="Arial"/>
                <a:cs typeface="Arial"/>
              </a:rPr>
              <a:t>•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Позная </a:t>
            </a:r>
            <a:r>
              <a:rPr sz="2600" spc="-10" dirty="0">
                <a:solidFill>
                  <a:srgbClr val="5B9BD4"/>
                </a:solidFill>
                <a:latin typeface="Calibri"/>
                <a:cs typeface="Calibri"/>
              </a:rPr>
              <a:t>преднастройка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– у </a:t>
            </a:r>
            <a:r>
              <a:rPr sz="2600" spc="-15" dirty="0">
                <a:solidFill>
                  <a:srgbClr val="5B9BD4"/>
                </a:solidFill>
                <a:latin typeface="Calibri"/>
                <a:cs typeface="Calibri"/>
              </a:rPr>
              <a:t>человека </a:t>
            </a:r>
            <a:r>
              <a:rPr sz="2600" spc="-20" dirty="0">
                <a:solidFill>
                  <a:srgbClr val="5B9BD4"/>
                </a:solidFill>
                <a:latin typeface="Calibri"/>
                <a:cs typeface="Calibri"/>
              </a:rPr>
              <a:t>это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навык в </a:t>
            </a:r>
            <a:r>
              <a:rPr sz="2600" spc="-15" dirty="0">
                <a:solidFill>
                  <a:srgbClr val="5B9BD4"/>
                </a:solidFill>
                <a:latin typeface="Calibri"/>
                <a:cs typeface="Calibri"/>
              </a:rPr>
              <a:t>полном</a:t>
            </a:r>
            <a:r>
              <a:rPr sz="2600" spc="14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5B9BD4"/>
                </a:solidFill>
                <a:latin typeface="Calibri"/>
                <a:cs typeface="Calibri"/>
              </a:rPr>
              <a:t>объеме</a:t>
            </a:r>
            <a:r>
              <a:rPr sz="2600" spc="-5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05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Позная</a:t>
            </a:r>
            <a:r>
              <a:rPr spc="-40" dirty="0"/>
              <a:t> </a:t>
            </a:r>
            <a:r>
              <a:rPr spc="-5" dirty="0"/>
              <a:t>преднастройка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66774"/>
            <a:ext cx="10308590" cy="4766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Движения,</a:t>
            </a:r>
            <a:r>
              <a:rPr sz="2600" spc="1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предшествующие: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dirty="0">
                <a:latin typeface="Calibri"/>
                <a:cs typeface="Calibri"/>
              </a:rPr>
              <a:t>Шаганию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spc="-5" dirty="0">
                <a:latin typeface="Calibri"/>
                <a:cs typeface="Calibri"/>
              </a:rPr>
              <a:t>Хватанию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Переворачиванию на</a:t>
            </a:r>
            <a:r>
              <a:rPr sz="2600" spc="1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бок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dirty="0">
                <a:latin typeface="Calibri"/>
                <a:cs typeface="Calibri"/>
              </a:rPr>
              <a:t>Вставанию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spc="-5" dirty="0">
                <a:latin typeface="Calibri"/>
                <a:cs typeface="Calibri"/>
              </a:rPr>
              <a:t>Укладыванию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30" dirty="0">
                <a:latin typeface="Calibri"/>
                <a:cs typeface="Calibri"/>
              </a:rPr>
              <a:t>Усадке </a:t>
            </a:r>
            <a:r>
              <a:rPr sz="2600" dirty="0">
                <a:latin typeface="Calibri"/>
                <a:cs typeface="Calibri"/>
              </a:rPr>
              <a:t>из позы </a:t>
            </a:r>
            <a:r>
              <a:rPr sz="2600" spc="-15" dirty="0">
                <a:latin typeface="Calibri"/>
                <a:cs typeface="Calibri"/>
              </a:rPr>
              <a:t>лежа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стоя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т.п.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5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Эти </a:t>
            </a:r>
            <a:r>
              <a:rPr sz="2600" spc="-5" dirty="0">
                <a:latin typeface="Calibri"/>
                <a:cs typeface="Calibri"/>
              </a:rPr>
              <a:t>движения </a:t>
            </a:r>
            <a:r>
              <a:rPr sz="2600" spc="-10" dirty="0">
                <a:latin typeface="Calibri"/>
                <a:cs typeface="Calibri"/>
              </a:rPr>
              <a:t>здоровый </a:t>
            </a:r>
            <a:r>
              <a:rPr sz="2600" dirty="0">
                <a:latin typeface="Calibri"/>
                <a:cs typeface="Calibri"/>
              </a:rPr>
              <a:t>ребенок, </a:t>
            </a:r>
            <a:r>
              <a:rPr sz="2600" spc="-5" dirty="0">
                <a:latin typeface="Calibri"/>
                <a:cs typeface="Calibri"/>
              </a:rPr>
              <a:t>растущий </a:t>
            </a:r>
            <a:r>
              <a:rPr sz="2600" dirty="0">
                <a:latin typeface="Calibri"/>
                <a:cs typeface="Calibri"/>
              </a:rPr>
              <a:t>в семье, </a:t>
            </a:r>
            <a:r>
              <a:rPr sz="2600" spc="-5" dirty="0">
                <a:latin typeface="Calibri"/>
                <a:cs typeface="Calibri"/>
              </a:rPr>
              <a:t>осваивает</a:t>
            </a:r>
            <a:r>
              <a:rPr sz="2600" spc="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«сам</a:t>
            </a:r>
            <a:endParaRPr sz="2600">
              <a:latin typeface="Calibri"/>
              <a:cs typeface="Calibri"/>
            </a:endParaRPr>
          </a:p>
          <a:p>
            <a:pPr marL="241300" marR="69215">
              <a:lnSpc>
                <a:spcPct val="70000"/>
              </a:lnSpc>
              <a:spcBef>
                <a:spcPts val="470"/>
              </a:spcBef>
            </a:pPr>
            <a:r>
              <a:rPr sz="2600" dirty="0">
                <a:latin typeface="Calibri"/>
                <a:cs typeface="Calibri"/>
              </a:rPr>
              <a:t>собой» при </a:t>
            </a:r>
            <a:r>
              <a:rPr sz="2600" spc="-5" dirty="0">
                <a:latin typeface="Calibri"/>
                <a:cs typeface="Calibri"/>
              </a:rPr>
              <a:t>незначительной </a:t>
            </a:r>
            <a:r>
              <a:rPr sz="2600" spc="-10" dirty="0">
                <a:latin typeface="Calibri"/>
                <a:cs typeface="Calibri"/>
              </a:rPr>
              <a:t>поддержке </a:t>
            </a:r>
            <a:r>
              <a:rPr sz="2600" dirty="0">
                <a:latin typeface="Calibri"/>
                <a:cs typeface="Calibri"/>
              </a:rPr>
              <a:t>взрослых за счет </a:t>
            </a:r>
            <a:r>
              <a:rPr sz="2600" spc="-10" dirty="0">
                <a:latin typeface="Calibri"/>
                <a:cs typeface="Calibri"/>
              </a:rPr>
              <a:t>копирования  </a:t>
            </a:r>
            <a:r>
              <a:rPr sz="2600" dirty="0">
                <a:latin typeface="Calibri"/>
                <a:cs typeface="Calibri"/>
              </a:rPr>
              <a:t>позы и невербальных </a:t>
            </a:r>
            <a:r>
              <a:rPr sz="2600" spc="-15" dirty="0">
                <a:latin typeface="Calibri"/>
                <a:cs typeface="Calibri"/>
              </a:rPr>
              <a:t>подсказок, </a:t>
            </a:r>
            <a:r>
              <a:rPr sz="2600" dirty="0">
                <a:latin typeface="Calibri"/>
                <a:cs typeface="Calibri"/>
              </a:rPr>
              <a:t>а </a:t>
            </a:r>
            <a:r>
              <a:rPr sz="2600" spc="-5" dirty="0">
                <a:latin typeface="Calibri"/>
                <a:cs typeface="Calibri"/>
              </a:rPr>
              <a:t>также </a:t>
            </a:r>
            <a:r>
              <a:rPr sz="2600" dirty="0">
                <a:latin typeface="Calibri"/>
                <a:cs typeface="Calibri"/>
              </a:rPr>
              <a:t>в процессе </a:t>
            </a:r>
            <a:r>
              <a:rPr sz="2600" spc="-25" dirty="0">
                <a:latin typeface="Calibri"/>
                <a:cs typeface="Calibri"/>
              </a:rPr>
              <a:t>ухода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игры.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0"/>
              </a:spcBef>
            </a:pPr>
            <a:r>
              <a:rPr sz="2600" dirty="0">
                <a:solidFill>
                  <a:srgbClr val="5B9BD4"/>
                </a:solidFill>
                <a:latin typeface="Arial"/>
                <a:cs typeface="Arial"/>
              </a:rPr>
              <a:t>•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При наличии </a:t>
            </a:r>
            <a:r>
              <a:rPr sz="2600" spc="-10" dirty="0">
                <a:solidFill>
                  <a:srgbClr val="5B9BD4"/>
                </a:solidFill>
                <a:latin typeface="Calibri"/>
                <a:cs typeface="Calibri"/>
              </a:rPr>
              <a:t>двигательных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или </a:t>
            </a:r>
            <a:r>
              <a:rPr sz="2600" spc="-5" dirty="0">
                <a:solidFill>
                  <a:srgbClr val="5B9BD4"/>
                </a:solidFill>
                <a:latin typeface="Calibri"/>
                <a:cs typeface="Calibri"/>
              </a:rPr>
              <a:t>чувствительных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нарушений у</a:t>
            </a:r>
            <a:r>
              <a:rPr sz="2600" spc="75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5B9BD4"/>
                </a:solidFill>
                <a:latin typeface="Calibri"/>
                <a:cs typeface="Calibri"/>
              </a:rPr>
              <a:t>ребенка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ct val="70100"/>
              </a:lnSpc>
              <a:spcBef>
                <a:spcPts val="465"/>
              </a:spcBef>
            </a:pPr>
            <a:r>
              <a:rPr sz="2600" spc="-10" dirty="0">
                <a:solidFill>
                  <a:srgbClr val="5B9BD4"/>
                </a:solidFill>
                <a:latin typeface="Calibri"/>
                <a:cs typeface="Calibri"/>
              </a:rPr>
              <a:t>его </a:t>
            </a:r>
            <a:r>
              <a:rPr sz="2600" spc="-15" dirty="0">
                <a:solidFill>
                  <a:srgbClr val="5B9BD4"/>
                </a:solidFill>
                <a:latin typeface="Calibri"/>
                <a:cs typeface="Calibri"/>
              </a:rPr>
              <a:t>необходимо </a:t>
            </a:r>
            <a:r>
              <a:rPr sz="2600" spc="-5" dirty="0">
                <a:solidFill>
                  <a:srgbClr val="5B9BD4"/>
                </a:solidFill>
                <a:latin typeface="Calibri"/>
                <a:cs typeface="Calibri"/>
              </a:rPr>
              <a:t>обучать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с </a:t>
            </a:r>
            <a:r>
              <a:rPr sz="2600" spc="-5" dirty="0">
                <a:solidFill>
                  <a:srgbClr val="5B9BD4"/>
                </a:solidFill>
                <a:latin typeface="Calibri"/>
                <a:cs typeface="Calibri"/>
              </a:rPr>
              <a:t>учетом </a:t>
            </a:r>
            <a:r>
              <a:rPr sz="2600" spc="-10" dirty="0">
                <a:solidFill>
                  <a:srgbClr val="5B9BD4"/>
                </a:solidFill>
                <a:latin typeface="Calibri"/>
                <a:cs typeface="Calibri"/>
              </a:rPr>
              <a:t>его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нарушений. </a:t>
            </a:r>
            <a:r>
              <a:rPr sz="2600" spc="-5" dirty="0">
                <a:solidFill>
                  <a:srgbClr val="5B9BD4"/>
                </a:solidFill>
                <a:latin typeface="Calibri"/>
                <a:cs typeface="Calibri"/>
              </a:rPr>
              <a:t>Обучать </a:t>
            </a:r>
            <a:r>
              <a:rPr sz="2600" spc="-15" dirty="0">
                <a:solidFill>
                  <a:srgbClr val="5B9BD4"/>
                </a:solidFill>
                <a:latin typeface="Calibri"/>
                <a:cs typeface="Calibri"/>
              </a:rPr>
              <a:t>необходимо 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и </a:t>
            </a:r>
            <a:r>
              <a:rPr sz="2600" spc="-10" dirty="0">
                <a:solidFill>
                  <a:srgbClr val="5B9BD4"/>
                </a:solidFill>
                <a:latin typeface="Calibri"/>
                <a:cs typeface="Calibri"/>
              </a:rPr>
              <a:t>ребенка </a:t>
            </a:r>
            <a:r>
              <a:rPr sz="2600" dirty="0">
                <a:solidFill>
                  <a:srgbClr val="5B9BD4"/>
                </a:solidFill>
                <a:latin typeface="Calibri"/>
                <a:cs typeface="Calibri"/>
              </a:rPr>
              <a:t>воспитывающегося вне</a:t>
            </a:r>
            <a:r>
              <a:rPr sz="2600" spc="-5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5B9BD4"/>
                </a:solidFill>
                <a:latin typeface="Calibri"/>
                <a:cs typeface="Calibri"/>
              </a:rPr>
              <a:t>семьи.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Произвольный позный </a:t>
            </a:r>
            <a:r>
              <a:rPr dirty="0"/>
              <a:t>(постуральный)  </a:t>
            </a:r>
            <a:r>
              <a:rPr spc="-5" dirty="0"/>
              <a:t>контроль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310495" cy="43345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marR="153035" indent="-228600" algn="just">
              <a:lnSpc>
                <a:spcPct val="8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Имеет </a:t>
            </a:r>
            <a:r>
              <a:rPr sz="2800" spc="-10" dirty="0">
                <a:latin typeface="Calibri"/>
                <a:cs typeface="Calibri"/>
              </a:rPr>
              <a:t>место </a:t>
            </a:r>
            <a:r>
              <a:rPr sz="2800" spc="-5" dirty="0">
                <a:latin typeface="Calibri"/>
                <a:cs typeface="Calibri"/>
              </a:rPr>
              <a:t>в усложненных условиях сохранения постурального  равновесия, например, при </a:t>
            </a:r>
            <a:r>
              <a:rPr sz="2800" spc="-15" dirty="0">
                <a:latin typeface="Calibri"/>
                <a:cs typeface="Calibri"/>
              </a:rPr>
              <a:t>необходимости преодолевать </a:t>
            </a:r>
            <a:r>
              <a:rPr sz="2800" spc="-30" dirty="0">
                <a:latin typeface="Calibri"/>
                <a:cs typeface="Calibri"/>
              </a:rPr>
              <a:t>какое-  </a:t>
            </a:r>
            <a:r>
              <a:rPr sz="2800" spc="-10" dirty="0">
                <a:latin typeface="Calibri"/>
                <a:cs typeface="Calibri"/>
              </a:rPr>
              <a:t>либо </a:t>
            </a:r>
            <a:r>
              <a:rPr sz="2800" spc="-5" dirty="0">
                <a:latin typeface="Calibri"/>
                <a:cs typeface="Calibri"/>
              </a:rPr>
              <a:t>препятствие при ограничении сенсорной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информации.</a:t>
            </a:r>
            <a:endParaRPr sz="2800">
              <a:latin typeface="Calibri"/>
              <a:cs typeface="Calibri"/>
            </a:endParaRPr>
          </a:p>
          <a:p>
            <a:pPr marL="241300" marR="1440180" indent="-228600" algn="just">
              <a:lnSpc>
                <a:spcPts val="2690"/>
              </a:lnSpc>
              <a:spcBef>
                <a:spcPts val="96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Это </a:t>
            </a:r>
            <a:r>
              <a:rPr sz="2800" spc="-10" dirty="0">
                <a:latin typeface="Calibri"/>
                <a:cs typeface="Calibri"/>
              </a:rPr>
              <a:t>наиболее </a:t>
            </a:r>
            <a:r>
              <a:rPr sz="2800" spc="-5" dirty="0">
                <a:latin typeface="Calibri"/>
                <a:cs typeface="Calibri"/>
              </a:rPr>
              <a:t>сложная, </a:t>
            </a:r>
            <a:r>
              <a:rPr sz="2800" spc="-10" dirty="0">
                <a:latin typeface="Calibri"/>
                <a:cs typeface="Calibri"/>
              </a:rPr>
              <a:t>сознательно управляемая форма  </a:t>
            </a:r>
            <a:r>
              <a:rPr sz="2800" spc="-15" dirty="0">
                <a:latin typeface="Calibri"/>
                <a:cs typeface="Calibri"/>
              </a:rPr>
              <a:t>контроля, </a:t>
            </a:r>
            <a:r>
              <a:rPr sz="2800" spc="-10" dirty="0">
                <a:latin typeface="Calibri"/>
                <a:cs typeface="Calibri"/>
              </a:rPr>
              <a:t>так </a:t>
            </a:r>
            <a:r>
              <a:rPr sz="2800" spc="-15" dirty="0">
                <a:latin typeface="Calibri"/>
                <a:cs typeface="Calibri"/>
              </a:rPr>
              <a:t>как </a:t>
            </a:r>
            <a:r>
              <a:rPr sz="2800" spc="-5" dirty="0">
                <a:latin typeface="Calibri"/>
                <a:cs typeface="Calibri"/>
              </a:rPr>
              <a:t>она </a:t>
            </a:r>
            <a:r>
              <a:rPr sz="2800" spc="-10" dirty="0">
                <a:latin typeface="Calibri"/>
                <a:cs typeface="Calibri"/>
              </a:rPr>
              <a:t>предполагает </a:t>
            </a:r>
            <a:r>
              <a:rPr sz="2800" spc="-5" dirty="0">
                <a:latin typeface="Calibri"/>
                <a:cs typeface="Calibri"/>
              </a:rPr>
              <a:t>наличие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смысловой</a:t>
            </a:r>
            <a:endParaRPr sz="2800">
              <a:latin typeface="Calibri"/>
              <a:cs typeface="Calibri"/>
            </a:endParaRPr>
          </a:p>
          <a:p>
            <a:pPr marL="241300" marR="521334">
              <a:lnSpc>
                <a:spcPct val="80000"/>
              </a:lnSpc>
              <a:spcBef>
                <a:spcPts val="25"/>
              </a:spcBef>
            </a:pPr>
            <a:r>
              <a:rPr sz="2800" spc="-5" dirty="0">
                <a:latin typeface="Calibri"/>
                <a:cs typeface="Calibri"/>
              </a:rPr>
              <a:t>программы действия, </a:t>
            </a:r>
            <a:r>
              <a:rPr sz="2800" spc="-10" dirty="0">
                <a:latin typeface="Calibri"/>
                <a:cs typeface="Calibri"/>
              </a:rPr>
              <a:t>формирующейся </a:t>
            </a:r>
            <a:r>
              <a:rPr sz="2800" spc="-5" dirty="0">
                <a:latin typeface="Calibri"/>
                <a:cs typeface="Calibri"/>
              </a:rPr>
              <a:t>в ассоциативных </a:t>
            </a:r>
            <a:r>
              <a:rPr sz="2800" dirty="0">
                <a:latin typeface="Calibri"/>
                <a:cs typeface="Calibri"/>
              </a:rPr>
              <a:t>зонах  </a:t>
            </a:r>
            <a:r>
              <a:rPr sz="2800" spc="-5" dirty="0">
                <a:latin typeface="Calibri"/>
                <a:cs typeface="Calibri"/>
              </a:rPr>
              <a:t>мозга, </a:t>
            </a:r>
            <a:r>
              <a:rPr sz="2800" spc="-15" dirty="0">
                <a:latin typeface="Calibri"/>
                <a:cs typeface="Calibri"/>
              </a:rPr>
              <a:t>координационно-двигательные </a:t>
            </a:r>
            <a:r>
              <a:rPr sz="2800" spc="-5" dirty="0">
                <a:latin typeface="Calibri"/>
                <a:cs typeface="Calibri"/>
              </a:rPr>
              <a:t>аспекты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которой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355"/>
              </a:lnSpc>
            </a:pPr>
            <a:r>
              <a:rPr sz="2800" spc="-10" dirty="0">
                <a:latin typeface="Calibri"/>
                <a:cs typeface="Calibri"/>
              </a:rPr>
              <a:t>программируются </a:t>
            </a:r>
            <a:r>
              <a:rPr sz="2800" spc="-5" dirty="0">
                <a:latin typeface="Calibri"/>
                <a:cs typeface="Calibri"/>
              </a:rPr>
              <a:t>при непосредственном участии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базальных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800" spc="-20" dirty="0">
                <a:latin typeface="Calibri"/>
                <a:cs typeface="Calibri"/>
              </a:rPr>
              <a:t>ганглиев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мозжечка, </a:t>
            </a:r>
            <a:r>
              <a:rPr sz="2800" spc="-15" dirty="0">
                <a:latin typeface="Calibri"/>
                <a:cs typeface="Calibri"/>
              </a:rPr>
              <a:t>моторных </a:t>
            </a:r>
            <a:r>
              <a:rPr sz="2800" dirty="0">
                <a:latin typeface="Calibri"/>
                <a:cs typeface="Calibri"/>
              </a:rPr>
              <a:t>зон </a:t>
            </a:r>
            <a:r>
              <a:rPr sz="2800" spc="-15" dirty="0">
                <a:latin typeface="Calibri"/>
                <a:cs typeface="Calibri"/>
              </a:rPr>
              <a:t>коры головного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мозга.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800" spc="-10" dirty="0">
                <a:latin typeface="Calibri"/>
                <a:cs typeface="Calibri"/>
              </a:rPr>
              <a:t>Наиболее часто </a:t>
            </a:r>
            <a:r>
              <a:rPr sz="2800" spc="-15" dirty="0">
                <a:latin typeface="Calibri"/>
                <a:cs typeface="Calibri"/>
              </a:rPr>
              <a:t>эта </a:t>
            </a:r>
            <a:r>
              <a:rPr sz="2800" spc="-5" dirty="0">
                <a:latin typeface="Calibri"/>
                <a:cs typeface="Calibri"/>
              </a:rPr>
              <a:t>форма </a:t>
            </a:r>
            <a:r>
              <a:rPr sz="2800" spc="-15" dirty="0">
                <a:latin typeface="Calibri"/>
                <a:cs typeface="Calibri"/>
              </a:rPr>
              <a:t>контроля </a:t>
            </a:r>
            <a:r>
              <a:rPr sz="2800" spc="-10" dirty="0">
                <a:latin typeface="Calibri"/>
                <a:cs typeface="Calibri"/>
              </a:rPr>
              <a:t>запускается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зрительным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  <a:spcBef>
                <a:spcPts val="335"/>
              </a:spcBef>
            </a:pPr>
            <a:r>
              <a:rPr sz="2800" spc="-5" dirty="0">
                <a:latin typeface="Calibri"/>
                <a:cs typeface="Calibri"/>
              </a:rPr>
              <a:t>сигналом об изменении или усложнении условий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сохранения  равновесия.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Кто </a:t>
            </a:r>
            <a:r>
              <a:rPr dirty="0"/>
              <a:t>нуждается в восстановлении  постурального</a:t>
            </a:r>
            <a:r>
              <a:rPr spc="30" dirty="0"/>
              <a:t> </a:t>
            </a:r>
            <a:r>
              <a:rPr spc="-5" dirty="0"/>
              <a:t>контроля?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669780" cy="39033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Пациенты с поражением </a:t>
            </a:r>
            <a:r>
              <a:rPr sz="2800" spc="-15" dirty="0">
                <a:latin typeface="Calibri"/>
                <a:cs typeface="Calibri"/>
              </a:rPr>
              <a:t>головного </a:t>
            </a:r>
            <a:r>
              <a:rPr sz="2800" spc="-5" dirty="0">
                <a:latin typeface="Calibri"/>
                <a:cs typeface="Calibri"/>
              </a:rPr>
              <a:t>мозга </a:t>
            </a:r>
            <a:r>
              <a:rPr sz="2800" spc="-40" dirty="0">
                <a:latin typeface="Calibri"/>
                <a:cs typeface="Calibri"/>
              </a:rPr>
              <a:t>(инсульт, </a:t>
            </a:r>
            <a:r>
              <a:rPr sz="2800" spc="-60" dirty="0">
                <a:latin typeface="Calibri"/>
                <a:cs typeface="Calibri"/>
              </a:rPr>
              <a:t>ЧМТ, </a:t>
            </a:r>
            <a:r>
              <a:rPr sz="2800" spc="-10" dirty="0">
                <a:latin typeface="Calibri"/>
                <a:cs typeface="Calibri"/>
              </a:rPr>
              <a:t>ДЦП,  </a:t>
            </a:r>
            <a:r>
              <a:rPr sz="2800" spc="-20" dirty="0">
                <a:latin typeface="Calibri"/>
                <a:cs typeface="Calibri"/>
              </a:rPr>
              <a:t>опухоли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т.п.)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Пациенты с нарушениями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праксиса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Пациенты после </a:t>
            </a:r>
            <a:r>
              <a:rPr sz="2800" spc="-15" dirty="0">
                <a:latin typeface="Calibri"/>
                <a:cs typeface="Calibri"/>
              </a:rPr>
              <a:t>длительного </a:t>
            </a:r>
            <a:r>
              <a:rPr sz="2800" spc="-5" dirty="0">
                <a:latin typeface="Calibri"/>
                <a:cs typeface="Calibri"/>
              </a:rPr>
              <a:t>ограничения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движения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Пациенты, страдающие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головокружениями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Пациенты с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атаксиями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Пациенты </a:t>
            </a:r>
            <a:r>
              <a:rPr sz="2800" dirty="0">
                <a:latin typeface="Calibri"/>
                <a:cs typeface="Calibri"/>
              </a:rPr>
              <a:t>после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ампутаций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Пациенты с нарушениями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походки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>
                <a:solidFill>
                  <a:srgbClr val="4471C4"/>
                </a:solidFill>
              </a:rPr>
              <a:t>Для восстановления/становления  постурального</a:t>
            </a:r>
            <a:r>
              <a:rPr spc="30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контроля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8651240" cy="14351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Позиционирование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Лечебная </a:t>
            </a:r>
            <a:r>
              <a:rPr sz="2800" spc="-25" dirty="0">
                <a:latin typeface="Calibri"/>
                <a:cs typeface="Calibri"/>
              </a:rPr>
              <a:t>физкультура </a:t>
            </a:r>
            <a:r>
              <a:rPr sz="2800" spc="-10" dirty="0">
                <a:latin typeface="Calibri"/>
                <a:cs typeface="Calibri"/>
              </a:rPr>
              <a:t>(физическая </a:t>
            </a:r>
            <a:r>
              <a:rPr sz="2800" spc="-5" dirty="0">
                <a:latin typeface="Calibri"/>
                <a:cs typeface="Calibri"/>
              </a:rPr>
              <a:t>реабилитация) и ее  </a:t>
            </a:r>
            <a:r>
              <a:rPr sz="2800" spc="-10" dirty="0">
                <a:latin typeface="Calibri"/>
                <a:cs typeface="Calibri"/>
              </a:rPr>
              <a:t>компоненты.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6526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Позиционирование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777095" cy="416432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10" dirty="0">
                <a:latin typeface="Calibri"/>
                <a:cs typeface="Calibri"/>
              </a:rPr>
              <a:t>лечебное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профилактическое </a:t>
            </a:r>
            <a:r>
              <a:rPr sz="2800" spc="-5" dirty="0">
                <a:latin typeface="Calibri"/>
                <a:cs typeface="Calibri"/>
              </a:rPr>
              <a:t>воздействие, при </a:t>
            </a:r>
            <a:r>
              <a:rPr sz="2800" spc="-20" dirty="0">
                <a:latin typeface="Calibri"/>
                <a:cs typeface="Calibri"/>
              </a:rPr>
              <a:t>котором  </a:t>
            </a:r>
            <a:r>
              <a:rPr sz="2800" spc="-5" dirty="0">
                <a:latin typeface="Calibri"/>
                <a:cs typeface="Calibri"/>
              </a:rPr>
              <a:t>пациенту </a:t>
            </a:r>
            <a:r>
              <a:rPr sz="2800" spc="-10" dirty="0">
                <a:latin typeface="Calibri"/>
                <a:cs typeface="Calibri"/>
              </a:rPr>
              <a:t>помогают </a:t>
            </a:r>
            <a:r>
              <a:rPr sz="2800" spc="-5" dirty="0">
                <a:latin typeface="Calibri"/>
                <a:cs typeface="Calibri"/>
              </a:rPr>
              <a:t>принять </a:t>
            </a:r>
            <a:r>
              <a:rPr sz="2800" spc="-10" dirty="0">
                <a:latin typeface="Calibri"/>
                <a:cs typeface="Calibri"/>
              </a:rPr>
              <a:t>(придают) </a:t>
            </a:r>
            <a:r>
              <a:rPr sz="2800" spc="-5" dirty="0">
                <a:latin typeface="Calibri"/>
                <a:cs typeface="Calibri"/>
              </a:rPr>
              <a:t>оптимальные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позы,</a:t>
            </a:r>
            <a:endParaRPr sz="2800">
              <a:latin typeface="Calibri"/>
              <a:cs typeface="Calibri"/>
            </a:endParaRPr>
          </a:p>
          <a:p>
            <a:pPr marL="241300" marR="835660">
              <a:lnSpc>
                <a:spcPts val="3020"/>
              </a:lnSpc>
            </a:pPr>
            <a:r>
              <a:rPr sz="2800" spc="-5" dirty="0">
                <a:latin typeface="Calibri"/>
                <a:cs typeface="Calibri"/>
              </a:rPr>
              <a:t>способствующие </a:t>
            </a:r>
            <a:r>
              <a:rPr sz="2800" spc="-15" dirty="0">
                <a:latin typeface="Calibri"/>
                <a:cs typeface="Calibri"/>
              </a:rPr>
              <a:t>предупреждению </a:t>
            </a:r>
            <a:r>
              <a:rPr sz="2800" spc="-5" dirty="0">
                <a:latin typeface="Calibri"/>
                <a:cs typeface="Calibri"/>
              </a:rPr>
              <a:t>осложнений </a:t>
            </a:r>
            <a:r>
              <a:rPr sz="2800" spc="-15" dirty="0">
                <a:latin typeface="Calibri"/>
                <a:cs typeface="Calibri"/>
              </a:rPr>
              <a:t>периода  </a:t>
            </a:r>
            <a:r>
              <a:rPr sz="2800" spc="-5" dirty="0">
                <a:latin typeface="Calibri"/>
                <a:cs typeface="Calibri"/>
              </a:rPr>
              <a:t>сниженной мобильности и </a:t>
            </a:r>
            <a:r>
              <a:rPr sz="2800" spc="-15" dirty="0">
                <a:latin typeface="Calibri"/>
                <a:cs typeface="Calibri"/>
              </a:rPr>
              <a:t>стимуляции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активизации.</a:t>
            </a:r>
            <a:endParaRPr sz="2800">
              <a:latin typeface="Calibri"/>
              <a:cs typeface="Calibri"/>
            </a:endParaRPr>
          </a:p>
          <a:p>
            <a:pPr marL="241300" marR="1358900">
              <a:lnSpc>
                <a:spcPts val="3020"/>
              </a:lnSpc>
              <a:spcBef>
                <a:spcPts val="5"/>
              </a:spcBef>
              <a:tabLst>
                <a:tab pos="6944995" algn="l"/>
              </a:tabLst>
            </a:pPr>
            <a:r>
              <a:rPr sz="2800" spc="-5" dirty="0">
                <a:latin typeface="Calibri"/>
                <a:cs typeface="Calibri"/>
              </a:rPr>
              <a:t>По</a:t>
            </a:r>
            <a:r>
              <a:rPr sz="2800" spc="10" dirty="0">
                <a:latin typeface="Calibri"/>
                <a:cs typeface="Calibri"/>
              </a:rPr>
              <a:t>з</a:t>
            </a:r>
            <a:r>
              <a:rPr sz="2800" spc="-5" dirty="0">
                <a:latin typeface="Calibri"/>
                <a:cs typeface="Calibri"/>
              </a:rPr>
              <a:t>ицио</a:t>
            </a:r>
            <a:r>
              <a:rPr sz="2800" spc="5" dirty="0">
                <a:latin typeface="Calibri"/>
                <a:cs typeface="Calibri"/>
              </a:rPr>
              <a:t>н</a:t>
            </a:r>
            <a:r>
              <a:rPr sz="2800" spc="-5" dirty="0">
                <a:latin typeface="Calibri"/>
                <a:cs typeface="Calibri"/>
              </a:rPr>
              <a:t>иро</a:t>
            </a:r>
            <a:r>
              <a:rPr sz="2800" dirty="0">
                <a:latin typeface="Calibri"/>
                <a:cs typeface="Calibri"/>
              </a:rPr>
              <a:t>в</a:t>
            </a:r>
            <a:r>
              <a:rPr sz="2800" spc="-5" dirty="0">
                <a:latin typeface="Calibri"/>
                <a:cs typeface="Calibri"/>
              </a:rPr>
              <a:t>а</a:t>
            </a:r>
            <a:r>
              <a:rPr sz="2800" spc="5" dirty="0">
                <a:latin typeface="Calibri"/>
                <a:cs typeface="Calibri"/>
              </a:rPr>
              <a:t>н</a:t>
            </a:r>
            <a:r>
              <a:rPr sz="2800" spc="-5" dirty="0">
                <a:latin typeface="Calibri"/>
                <a:cs typeface="Calibri"/>
              </a:rPr>
              <a:t>ие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я</a:t>
            </a:r>
            <a:r>
              <a:rPr sz="2800" spc="-30" dirty="0">
                <a:latin typeface="Calibri"/>
                <a:cs typeface="Calibri"/>
              </a:rPr>
              <a:t>в</a:t>
            </a:r>
            <a:r>
              <a:rPr sz="2800" spc="-10" dirty="0">
                <a:latin typeface="Calibri"/>
                <a:cs typeface="Calibri"/>
              </a:rPr>
              <a:t>ля</a:t>
            </a:r>
            <a:r>
              <a:rPr sz="2800" spc="-15" dirty="0">
                <a:latin typeface="Calibri"/>
                <a:cs typeface="Calibri"/>
              </a:rPr>
              <a:t>е</a:t>
            </a:r>
            <a:r>
              <a:rPr sz="2800" spc="-30" dirty="0">
                <a:latin typeface="Calibri"/>
                <a:cs typeface="Calibri"/>
              </a:rPr>
              <a:t>т</a:t>
            </a:r>
            <a:r>
              <a:rPr sz="2800" spc="-5" dirty="0">
                <a:latin typeface="Calibri"/>
                <a:cs typeface="Calibri"/>
              </a:rPr>
              <a:t>ся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к</a:t>
            </a:r>
            <a:r>
              <a:rPr sz="2800" spc="-10" dirty="0">
                <a:latin typeface="Calibri"/>
                <a:cs typeface="Calibri"/>
              </a:rPr>
              <a:t>о</a:t>
            </a:r>
            <a:r>
              <a:rPr sz="2800" spc="5" dirty="0">
                <a:latin typeface="Calibri"/>
                <a:cs typeface="Calibri"/>
              </a:rPr>
              <a:t>м</a:t>
            </a:r>
            <a:r>
              <a:rPr sz="2800" spc="-5" dirty="0">
                <a:latin typeface="Calibri"/>
                <a:cs typeface="Calibri"/>
              </a:rPr>
              <a:t>по</a:t>
            </a:r>
            <a:r>
              <a:rPr sz="2800" dirty="0">
                <a:latin typeface="Calibri"/>
                <a:cs typeface="Calibri"/>
              </a:rPr>
              <a:t>н</a:t>
            </a:r>
            <a:r>
              <a:rPr sz="2800" spc="-5" dirty="0">
                <a:latin typeface="Calibri"/>
                <a:cs typeface="Calibri"/>
              </a:rPr>
              <a:t>е</a:t>
            </a:r>
            <a:r>
              <a:rPr sz="2800" dirty="0">
                <a:latin typeface="Calibri"/>
                <a:cs typeface="Calibri"/>
              </a:rPr>
              <a:t>н</a:t>
            </a:r>
            <a:r>
              <a:rPr sz="2800" spc="-45" dirty="0">
                <a:latin typeface="Calibri"/>
                <a:cs typeface="Calibri"/>
              </a:rPr>
              <a:t>т</a:t>
            </a:r>
            <a:r>
              <a:rPr sz="2800" spc="-10" dirty="0">
                <a:latin typeface="Calibri"/>
                <a:cs typeface="Calibri"/>
              </a:rPr>
              <a:t>о</a:t>
            </a:r>
            <a:r>
              <a:rPr sz="2800" spc="-5" dirty="0">
                <a:latin typeface="Calibri"/>
                <a:cs typeface="Calibri"/>
              </a:rPr>
              <a:t>м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стра</a:t>
            </a:r>
            <a:r>
              <a:rPr sz="2800" spc="-30" dirty="0">
                <a:latin typeface="Calibri"/>
                <a:cs typeface="Calibri"/>
              </a:rPr>
              <a:t>т</a:t>
            </a:r>
            <a:r>
              <a:rPr sz="2800" spc="-5" dirty="0">
                <a:latin typeface="Calibri"/>
                <a:cs typeface="Calibri"/>
              </a:rPr>
              <a:t>е</a:t>
            </a:r>
            <a:r>
              <a:rPr sz="2800" dirty="0">
                <a:latin typeface="Calibri"/>
                <a:cs typeface="Calibri"/>
              </a:rPr>
              <a:t>г</a:t>
            </a:r>
            <a:r>
              <a:rPr sz="2800" spc="-5" dirty="0">
                <a:latin typeface="Calibri"/>
                <a:cs typeface="Calibri"/>
              </a:rPr>
              <a:t>ии  реабилитации.</a:t>
            </a:r>
            <a:endParaRPr sz="2800">
              <a:latin typeface="Calibri"/>
              <a:cs typeface="Calibri"/>
            </a:endParaRPr>
          </a:p>
          <a:p>
            <a:pPr marL="241300" marR="1051560" indent="-228600">
              <a:lnSpc>
                <a:spcPts val="3030"/>
              </a:lnSpc>
              <a:spcBef>
                <a:spcPts val="101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dirty="0">
                <a:latin typeface="Calibri"/>
                <a:cs typeface="Calibri"/>
              </a:rPr>
              <a:t>Позиционирование </a:t>
            </a:r>
            <a:r>
              <a:rPr sz="2800" spc="-10" dirty="0">
                <a:latin typeface="Calibri"/>
                <a:cs typeface="Calibri"/>
              </a:rPr>
              <a:t>исключительно </a:t>
            </a:r>
            <a:r>
              <a:rPr sz="2800" dirty="0">
                <a:latin typeface="Calibri"/>
                <a:cs typeface="Calibri"/>
              </a:rPr>
              <a:t>важно </a:t>
            </a:r>
            <a:r>
              <a:rPr sz="2800" spc="-5" dirty="0">
                <a:latin typeface="Calibri"/>
                <a:cs typeface="Calibri"/>
              </a:rPr>
              <a:t>в программе  восстановления </a:t>
            </a:r>
            <a:r>
              <a:rPr sz="2800" spc="-10" dirty="0">
                <a:latin typeface="Calibri"/>
                <a:cs typeface="Calibri"/>
              </a:rPr>
              <a:t>постурального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контроля.</a:t>
            </a:r>
            <a:endParaRPr sz="2800">
              <a:latin typeface="Calibri"/>
              <a:cs typeface="Calibri"/>
            </a:endParaRPr>
          </a:p>
          <a:p>
            <a:pPr marL="241300" marR="1449070" indent="-228600">
              <a:lnSpc>
                <a:spcPts val="3020"/>
              </a:lnSpc>
              <a:spcBef>
                <a:spcPts val="99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Корректное </a:t>
            </a:r>
            <a:r>
              <a:rPr sz="2800" spc="-15" dirty="0">
                <a:latin typeface="Calibri"/>
                <a:cs typeface="Calibri"/>
              </a:rPr>
              <a:t>положение </a:t>
            </a:r>
            <a:r>
              <a:rPr sz="2800" spc="-20" dirty="0">
                <a:latin typeface="Calibri"/>
                <a:cs typeface="Calibri"/>
              </a:rPr>
              <a:t>лежа </a:t>
            </a:r>
            <a:r>
              <a:rPr sz="2800" spc="-5" dirty="0">
                <a:latin typeface="Calibri"/>
                <a:cs typeface="Calibri"/>
              </a:rPr>
              <a:t>и сидя </a:t>
            </a:r>
            <a:r>
              <a:rPr sz="2800" spc="-20" dirty="0">
                <a:latin typeface="Calibri"/>
                <a:cs typeface="Calibri"/>
              </a:rPr>
              <a:t>необходимо </a:t>
            </a:r>
            <a:r>
              <a:rPr sz="2800" spc="-10" dirty="0">
                <a:latin typeface="Calibri"/>
                <a:cs typeface="Calibri"/>
              </a:rPr>
              <a:t>для  </a:t>
            </a:r>
            <a:r>
              <a:rPr sz="2800" spc="-5" dirty="0">
                <a:latin typeface="Calibri"/>
                <a:cs typeface="Calibri"/>
              </a:rPr>
              <a:t>восстановления позы </a:t>
            </a:r>
            <a:r>
              <a:rPr sz="2800" spc="-15" dirty="0">
                <a:latin typeface="Calibri"/>
                <a:cs typeface="Calibri"/>
              </a:rPr>
              <a:t>стоя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ходьбы.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708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Постуральный</a:t>
            </a:r>
            <a:r>
              <a:rPr spc="-40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контроль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6801"/>
            <a:ext cx="10338435" cy="398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Постуральный </a:t>
            </a:r>
            <a:r>
              <a:rPr sz="2600" spc="-15" dirty="0">
                <a:latin typeface="Calibri"/>
                <a:cs typeface="Calibri"/>
              </a:rPr>
              <a:t>контроль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10" dirty="0">
                <a:latin typeface="Calibri"/>
                <a:cs typeface="Calibri"/>
              </a:rPr>
              <a:t>автоматическое регулирование</a:t>
            </a:r>
            <a:r>
              <a:rPr sz="2600" spc="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позы.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00">
              <a:latin typeface="Calibri"/>
              <a:cs typeface="Calibri"/>
            </a:endParaRPr>
          </a:p>
          <a:p>
            <a:pPr marL="241300" marR="355600" indent="-228600">
              <a:lnSpc>
                <a:spcPct val="70000"/>
              </a:lnSpc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Возможность </a:t>
            </a:r>
            <a:r>
              <a:rPr sz="2600" spc="-10" dirty="0">
                <a:latin typeface="Calibri"/>
                <a:cs typeface="Calibri"/>
              </a:rPr>
              <a:t>поддержания </a:t>
            </a:r>
            <a:r>
              <a:rPr sz="2600" dirty="0">
                <a:latin typeface="Calibri"/>
                <a:cs typeface="Calibri"/>
              </a:rPr>
              <a:t>позы сидя и </a:t>
            </a:r>
            <a:r>
              <a:rPr sz="2600" spc="-5" dirty="0">
                <a:latin typeface="Calibri"/>
                <a:cs typeface="Calibri"/>
              </a:rPr>
              <a:t>стоя </a:t>
            </a:r>
            <a:r>
              <a:rPr sz="2600" dirty="0">
                <a:latin typeface="Calibri"/>
                <a:cs typeface="Calibri"/>
              </a:rPr>
              <a:t>обеспечивает </a:t>
            </a:r>
            <a:r>
              <a:rPr sz="2600" spc="-5" dirty="0">
                <a:latin typeface="Calibri"/>
                <a:cs typeface="Calibri"/>
              </a:rPr>
              <a:t>большую  </a:t>
            </a:r>
            <a:r>
              <a:rPr sz="2600" dirty="0">
                <a:latin typeface="Calibri"/>
                <a:cs typeface="Calibri"/>
              </a:rPr>
              <a:t>часть </a:t>
            </a:r>
            <a:r>
              <a:rPr sz="2600" spc="-5" dirty="0">
                <a:latin typeface="Calibri"/>
                <a:cs typeface="Calibri"/>
              </a:rPr>
              <a:t>физиологических </a:t>
            </a:r>
            <a:r>
              <a:rPr sz="2600" dirty="0">
                <a:latin typeface="Calibri"/>
                <a:cs typeface="Calibri"/>
              </a:rPr>
              <a:t>и психических процессов в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организме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spc="-10" dirty="0">
                <a:latin typeface="Calibri"/>
                <a:cs typeface="Calibri"/>
              </a:rPr>
              <a:t>человека.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7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Например: </a:t>
            </a:r>
            <a:r>
              <a:rPr sz="2600" spc="-5" dirty="0">
                <a:latin typeface="Calibri"/>
                <a:cs typeface="Calibri"/>
              </a:rPr>
              <a:t>-дыхание, </a:t>
            </a:r>
            <a:r>
              <a:rPr sz="2600" spc="-10" dirty="0">
                <a:latin typeface="Calibri"/>
                <a:cs typeface="Calibri"/>
              </a:rPr>
              <a:t>коммуникация, когнитивные </a:t>
            </a:r>
            <a:r>
              <a:rPr sz="2600" spc="-5" dirty="0">
                <a:latin typeface="Calibri"/>
                <a:cs typeface="Calibri"/>
              </a:rPr>
              <a:t>процессы,</a:t>
            </a:r>
            <a:r>
              <a:rPr sz="2600" spc="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прием</a:t>
            </a:r>
            <a:endParaRPr sz="2600">
              <a:latin typeface="Calibri"/>
              <a:cs typeface="Calibri"/>
            </a:endParaRPr>
          </a:p>
          <a:p>
            <a:pPr marL="241300" marR="62230">
              <a:lnSpc>
                <a:spcPct val="70000"/>
              </a:lnSpc>
              <a:spcBef>
                <a:spcPts val="465"/>
              </a:spcBef>
            </a:pPr>
            <a:r>
              <a:rPr sz="2600" dirty="0">
                <a:latin typeface="Calibri"/>
                <a:cs typeface="Calibri"/>
              </a:rPr>
              <a:t>пищи и питья, пищеварение и </a:t>
            </a:r>
            <a:r>
              <a:rPr sz="2600" spc="-10" dirty="0">
                <a:latin typeface="Calibri"/>
                <a:cs typeface="Calibri"/>
              </a:rPr>
              <a:t>выделение </a:t>
            </a:r>
            <a:r>
              <a:rPr sz="2600" spc="-5" dirty="0">
                <a:latin typeface="Calibri"/>
                <a:cs typeface="Calibri"/>
              </a:rPr>
              <a:t>требуют </a:t>
            </a:r>
            <a:r>
              <a:rPr sz="2600" dirty="0">
                <a:latin typeface="Calibri"/>
                <a:cs typeface="Calibri"/>
              </a:rPr>
              <a:t>принятия позы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сидя  и </a:t>
            </a:r>
            <a:r>
              <a:rPr sz="2600" spc="-5" dirty="0">
                <a:latin typeface="Calibri"/>
                <a:cs typeface="Calibri"/>
              </a:rPr>
              <a:t>стоя. </a:t>
            </a:r>
            <a:r>
              <a:rPr sz="2600" dirty="0">
                <a:latin typeface="Calibri"/>
                <a:cs typeface="Calibri"/>
              </a:rPr>
              <a:t>В позе </a:t>
            </a:r>
            <a:r>
              <a:rPr sz="2600" spc="-20" dirty="0">
                <a:latin typeface="Calibri"/>
                <a:cs typeface="Calibri"/>
              </a:rPr>
              <a:t>лежа </a:t>
            </a:r>
            <a:r>
              <a:rPr sz="2600" spc="-10" dirty="0">
                <a:latin typeface="Calibri"/>
                <a:cs typeface="Calibri"/>
              </a:rPr>
              <a:t>эти </a:t>
            </a:r>
            <a:r>
              <a:rPr sz="2600" dirty="0">
                <a:latin typeface="Calibri"/>
                <a:cs typeface="Calibri"/>
              </a:rPr>
              <a:t>процессы небезопасны, неэффективны или  </a:t>
            </a:r>
            <a:r>
              <a:rPr sz="2600" spc="-5" dirty="0">
                <a:latin typeface="Calibri"/>
                <a:cs typeface="Calibri"/>
              </a:rPr>
              <a:t>менее </a:t>
            </a:r>
            <a:r>
              <a:rPr sz="2600" dirty="0">
                <a:latin typeface="Calibri"/>
                <a:cs typeface="Calibri"/>
              </a:rPr>
              <a:t>эффективны, </a:t>
            </a:r>
            <a:r>
              <a:rPr sz="2600" spc="-5" dirty="0">
                <a:latin typeface="Calibri"/>
                <a:cs typeface="Calibri"/>
              </a:rPr>
              <a:t>имеют риск </a:t>
            </a:r>
            <a:r>
              <a:rPr sz="2600" dirty="0">
                <a:latin typeface="Calibri"/>
                <a:cs typeface="Calibri"/>
              </a:rPr>
              <a:t>развития </a:t>
            </a:r>
            <a:r>
              <a:rPr sz="2600" spc="-5" dirty="0">
                <a:latin typeface="Calibri"/>
                <a:cs typeface="Calibri"/>
              </a:rPr>
              <a:t>осложнений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(пневмония,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ct val="70000"/>
              </a:lnSpc>
              <a:spcBef>
                <a:spcPts val="5"/>
              </a:spcBef>
            </a:pPr>
            <a:r>
              <a:rPr sz="2600" dirty="0">
                <a:latin typeface="Calibri"/>
                <a:cs typeface="Calibri"/>
              </a:rPr>
              <a:t>запоры, почечная </a:t>
            </a:r>
            <a:r>
              <a:rPr sz="2600" spc="-10" dirty="0">
                <a:latin typeface="Calibri"/>
                <a:cs typeface="Calibri"/>
              </a:rPr>
              <a:t>недостаточность, </a:t>
            </a:r>
            <a:r>
              <a:rPr sz="2600" spc="-5" dirty="0">
                <a:latin typeface="Calibri"/>
                <a:cs typeface="Calibri"/>
              </a:rPr>
              <a:t>когнитивный </a:t>
            </a:r>
            <a:r>
              <a:rPr sz="2600" spc="-15" dirty="0">
                <a:latin typeface="Calibri"/>
                <a:cs typeface="Calibri"/>
              </a:rPr>
              <a:t>дефицит, </a:t>
            </a:r>
            <a:r>
              <a:rPr sz="2600" spc="-5" dirty="0">
                <a:latin typeface="Calibri"/>
                <a:cs typeface="Calibri"/>
              </a:rPr>
              <a:t>депрессия </a:t>
            </a:r>
            <a:r>
              <a:rPr sz="2600" dirty="0">
                <a:latin typeface="Calibri"/>
                <a:cs typeface="Calibri"/>
              </a:rPr>
              <a:t>и  </a:t>
            </a:r>
            <a:r>
              <a:rPr sz="2600" spc="-25" dirty="0">
                <a:latin typeface="Calibri"/>
                <a:cs typeface="Calibri"/>
              </a:rPr>
              <a:t>т.п.)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Возможность </a:t>
            </a:r>
            <a:r>
              <a:rPr sz="2600" spc="-10" dirty="0">
                <a:latin typeface="Calibri"/>
                <a:cs typeface="Calibri"/>
              </a:rPr>
              <a:t>поддержания </a:t>
            </a:r>
            <a:r>
              <a:rPr sz="2600" dirty="0">
                <a:latin typeface="Calibri"/>
                <a:cs typeface="Calibri"/>
              </a:rPr>
              <a:t>позы </a:t>
            </a:r>
            <a:r>
              <a:rPr sz="2600" spc="-5" dirty="0">
                <a:latin typeface="Calibri"/>
                <a:cs typeface="Calibri"/>
              </a:rPr>
              <a:t>стоя </a:t>
            </a:r>
            <a:r>
              <a:rPr sz="2600" dirty="0">
                <a:latin typeface="Calibri"/>
                <a:cs typeface="Calibri"/>
              </a:rPr>
              <a:t>обеспечивает</a:t>
            </a:r>
            <a:r>
              <a:rPr sz="2600" spc="12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ходьбу.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9719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Целями позиционирования</a:t>
            </a:r>
            <a:r>
              <a:rPr spc="25" dirty="0"/>
              <a:t> </a:t>
            </a:r>
            <a:r>
              <a:rPr dirty="0"/>
              <a:t>являются: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83588"/>
            <a:ext cx="9927590" cy="517144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241300" marR="5080" indent="-228600">
              <a:lnSpc>
                <a:spcPct val="70000"/>
              </a:lnSpc>
              <a:spcBef>
                <a:spcPts val="885"/>
              </a:spcBef>
              <a:tabLst>
                <a:tab pos="240665" algn="l"/>
                <a:tab pos="1775460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управление	</a:t>
            </a:r>
            <a:r>
              <a:rPr sz="2200" spc="-5" dirty="0">
                <a:latin typeface="Calibri"/>
                <a:cs typeface="Calibri"/>
              </a:rPr>
              <a:t>активацией </a:t>
            </a:r>
            <a:r>
              <a:rPr sz="2200" spc="-10" dirty="0">
                <a:latin typeface="Calibri"/>
                <a:cs typeface="Calibri"/>
              </a:rPr>
              <a:t>рефлекторных </a:t>
            </a:r>
            <a:r>
              <a:rPr sz="2200" spc="-5" dirty="0">
                <a:latin typeface="Calibri"/>
                <a:cs typeface="Calibri"/>
              </a:rPr>
              <a:t>реакций </a:t>
            </a:r>
            <a:r>
              <a:rPr sz="2200" spc="-10" dirty="0">
                <a:latin typeface="Calibri"/>
                <a:cs typeface="Calibri"/>
              </a:rPr>
              <a:t>(шейных </a:t>
            </a:r>
            <a:r>
              <a:rPr sz="2200" spc="-5" dirty="0">
                <a:latin typeface="Calibri"/>
                <a:cs typeface="Calibri"/>
              </a:rPr>
              <a:t>тонических </a:t>
            </a:r>
            <a:r>
              <a:rPr sz="2200" spc="-10" dirty="0">
                <a:latin typeface="Calibri"/>
                <a:cs typeface="Calibri"/>
              </a:rPr>
              <a:t>рефлексов,  </a:t>
            </a:r>
            <a:r>
              <a:rPr sz="2200" spc="-5" dirty="0">
                <a:latin typeface="Calibri"/>
                <a:cs typeface="Calibri"/>
              </a:rPr>
              <a:t>других </a:t>
            </a:r>
            <a:r>
              <a:rPr sz="2200" spc="-10" dirty="0">
                <a:latin typeface="Calibri"/>
                <a:cs typeface="Calibri"/>
              </a:rPr>
              <a:t>восстановительных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рефлексов;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Calibri"/>
                <a:cs typeface="Calibri"/>
              </a:rPr>
              <a:t>оптимизация </a:t>
            </a:r>
            <a:r>
              <a:rPr sz="2200" spc="-5" dirty="0">
                <a:latin typeface="Calibri"/>
                <a:cs typeface="Calibri"/>
              </a:rPr>
              <a:t>мышечного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тонуса;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5" dirty="0">
                <a:latin typeface="Calibri"/>
                <a:cs typeface="Calibri"/>
              </a:rPr>
              <a:t>стимуляция должной </a:t>
            </a:r>
            <a:r>
              <a:rPr sz="2200" spc="-5" dirty="0">
                <a:latin typeface="Calibri"/>
                <a:cs typeface="Calibri"/>
              </a:rPr>
              <a:t>сенсорной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информации;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предупреждение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контрактур;</a:t>
            </a:r>
            <a:endParaRPr sz="2200">
              <a:latin typeface="Calibri"/>
              <a:cs typeface="Calibri"/>
            </a:endParaRPr>
          </a:p>
          <a:p>
            <a:pPr marL="241300" marR="671830" indent="-228600">
              <a:lnSpc>
                <a:spcPct val="70000"/>
              </a:lnSpc>
              <a:spcBef>
                <a:spcPts val="99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5" dirty="0">
                <a:latin typeface="Calibri"/>
                <a:cs typeface="Calibri"/>
              </a:rPr>
              <a:t>поддержка </a:t>
            </a:r>
            <a:r>
              <a:rPr sz="2200" spc="-5" dirty="0">
                <a:latin typeface="Calibri"/>
                <a:cs typeface="Calibri"/>
              </a:rPr>
              <a:t>и стабилизация </a:t>
            </a:r>
            <a:r>
              <a:rPr sz="2200" spc="-10" dirty="0">
                <a:latin typeface="Calibri"/>
                <a:cs typeface="Calibri"/>
              </a:rPr>
              <a:t>сегментов </a:t>
            </a:r>
            <a:r>
              <a:rPr sz="2200" spc="-20" dirty="0">
                <a:latin typeface="Calibri"/>
                <a:cs typeface="Calibri"/>
              </a:rPr>
              <a:t>тела, </a:t>
            </a:r>
            <a:r>
              <a:rPr sz="2200" spc="-10" dirty="0">
                <a:latin typeface="Calibri"/>
                <a:cs typeface="Calibri"/>
              </a:rPr>
              <a:t>предупреждение повреждения  </a:t>
            </a:r>
            <a:r>
              <a:rPr sz="2200" spc="-5" dirty="0">
                <a:latin typeface="Calibri"/>
                <a:cs typeface="Calibri"/>
              </a:rPr>
              <a:t>суставов;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создание </a:t>
            </a:r>
            <a:r>
              <a:rPr sz="2200" spc="-5" dirty="0">
                <a:latin typeface="Calibri"/>
                <a:cs typeface="Calibri"/>
              </a:rPr>
              <a:t>оптимальных условий </a:t>
            </a:r>
            <a:r>
              <a:rPr sz="2200" spc="-10" dirty="0">
                <a:latin typeface="Calibri"/>
                <a:cs typeface="Calibri"/>
              </a:rPr>
              <a:t>для респираторной</a:t>
            </a:r>
            <a:r>
              <a:rPr sz="2200" spc="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функции;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alibri"/>
                <a:cs typeface="Calibri"/>
              </a:rPr>
              <a:t>снижение </a:t>
            </a:r>
            <a:r>
              <a:rPr sz="2200" spc="-15" dirty="0">
                <a:latin typeface="Calibri"/>
                <a:cs typeface="Calibri"/>
              </a:rPr>
              <a:t>риска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аспирации;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предупреждение </a:t>
            </a:r>
            <a:r>
              <a:rPr sz="2200" spc="-5" dirty="0">
                <a:latin typeface="Calibri"/>
                <a:cs typeface="Calibri"/>
              </a:rPr>
              <a:t>развития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пролежней;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5" dirty="0">
                <a:latin typeface="Calibri"/>
                <a:cs typeface="Calibri"/>
              </a:rPr>
              <a:t>улучшение циркуляции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крови;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5" dirty="0">
                <a:latin typeface="Calibri"/>
                <a:cs typeface="Calibri"/>
              </a:rPr>
              <a:t>улучшение </a:t>
            </a:r>
            <a:r>
              <a:rPr sz="2200" spc="-5" dirty="0">
                <a:latin typeface="Calibri"/>
                <a:cs typeface="Calibri"/>
              </a:rPr>
              <a:t>восприятия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пространства;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предоставление </a:t>
            </a:r>
            <a:r>
              <a:rPr sz="2200" spc="-5" dirty="0">
                <a:latin typeface="Calibri"/>
                <a:cs typeface="Calibri"/>
              </a:rPr>
              <a:t>возможности повседневной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деятельности;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комфорт;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alibri"/>
                <a:cs typeface="Calibri"/>
              </a:rPr>
              <a:t>выполнение </a:t>
            </a:r>
            <a:r>
              <a:rPr sz="2200" spc="-5" dirty="0">
                <a:latin typeface="Calibri"/>
                <a:cs typeface="Calibri"/>
              </a:rPr>
              <a:t>гигиенических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мероприятий.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137775" cy="16046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solidFill>
                  <a:srgbClr val="5B9BD4"/>
                </a:solidFill>
                <a:latin typeface="Arial"/>
                <a:cs typeface="Arial"/>
              </a:rPr>
              <a:t>• </a:t>
            </a:r>
            <a:r>
              <a:rPr sz="2800" dirty="0">
                <a:solidFill>
                  <a:srgbClr val="5B9BD4"/>
                </a:solidFill>
                <a:latin typeface="Calibri"/>
                <a:cs typeface="Calibri"/>
              </a:rPr>
              <a:t>Задача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любых специалистов, оказывающих помощь пациентам с 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повреждением\нарушениями </a:t>
            </a: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головного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мозга,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заключается</a:t>
            </a:r>
            <a:r>
              <a:rPr sz="2800" dirty="0">
                <a:solidFill>
                  <a:srgbClr val="5B9BD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488950">
              <a:lnSpc>
                <a:spcPts val="3020"/>
              </a:lnSpc>
            </a:pPr>
            <a:r>
              <a:rPr sz="2800" spc="-15" dirty="0">
                <a:solidFill>
                  <a:srgbClr val="5B9BD4"/>
                </a:solidFill>
                <a:latin typeface="Calibri"/>
                <a:cs typeface="Calibri"/>
              </a:rPr>
              <a:t>подборе </a:t>
            </a:r>
            <a:r>
              <a:rPr sz="2800" spc="-5" dirty="0">
                <a:solidFill>
                  <a:srgbClr val="5B9BD4"/>
                </a:solidFill>
                <a:latin typeface="Calibri"/>
                <a:cs typeface="Calibri"/>
              </a:rPr>
              <a:t>оптимальных в данном случае поз и обеспечении </a:t>
            </a:r>
            <a:r>
              <a:rPr sz="2800" dirty="0">
                <a:solidFill>
                  <a:srgbClr val="5B9BD4"/>
                </a:solidFill>
                <a:latin typeface="Calibri"/>
                <a:cs typeface="Calibri"/>
              </a:rPr>
              <a:t>их  </a:t>
            </a:r>
            <a:r>
              <a:rPr sz="2800" spc="-10" dirty="0">
                <a:solidFill>
                  <a:srgbClr val="5B9BD4"/>
                </a:solidFill>
                <a:latin typeface="Calibri"/>
                <a:cs typeface="Calibri"/>
              </a:rPr>
              <a:t>чередования</a:t>
            </a:r>
            <a:r>
              <a:rPr sz="2800" spc="-10" dirty="0">
                <a:latin typeface="Calibri"/>
                <a:cs typeface="Calibri"/>
              </a:rPr>
              <a:t>. </a:t>
            </a:r>
            <a:r>
              <a:rPr sz="2800" dirty="0">
                <a:latin typeface="Calibri"/>
                <a:cs typeface="Calibri"/>
              </a:rPr>
              <a:t>Позы </a:t>
            </a:r>
            <a:r>
              <a:rPr sz="2800" spc="-20" dirty="0">
                <a:latin typeface="Calibri"/>
                <a:cs typeface="Calibri"/>
              </a:rPr>
              <a:t>должны </a:t>
            </a:r>
            <a:r>
              <a:rPr sz="2800" spc="-10" dirty="0">
                <a:latin typeface="Calibri"/>
                <a:cs typeface="Calibri"/>
              </a:rPr>
              <a:t>быть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правильными!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83635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Движение начинается с </a:t>
            </a:r>
            <a:r>
              <a:rPr spc="-5" dirty="0"/>
              <a:t>позы</a:t>
            </a:r>
            <a:r>
              <a:rPr dirty="0"/>
              <a:t> </a:t>
            </a:r>
            <a:r>
              <a:rPr spc="-5" dirty="0"/>
              <a:t>лежа.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71760" cy="4290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20" dirty="0">
                <a:latin typeface="Calibri"/>
                <a:cs typeface="Calibri"/>
              </a:rPr>
              <a:t>того </a:t>
            </a:r>
            <a:r>
              <a:rPr sz="2800" spc="-15" dirty="0">
                <a:latin typeface="Calibri"/>
                <a:cs typeface="Calibri"/>
              </a:rPr>
              <a:t>чтобы </a:t>
            </a:r>
            <a:r>
              <a:rPr sz="2800" spc="-5" dirty="0">
                <a:latin typeface="Calibri"/>
                <a:cs typeface="Calibri"/>
              </a:rPr>
              <a:t>обеспечить правильную </a:t>
            </a:r>
            <a:r>
              <a:rPr sz="2800" spc="-35" dirty="0">
                <a:latin typeface="Calibri"/>
                <a:cs typeface="Calibri"/>
              </a:rPr>
              <a:t>ходьбу,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нужно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20"/>
              </a:spcBef>
            </a:pPr>
            <a:r>
              <a:rPr sz="2800" spc="-5" dirty="0">
                <a:latin typeface="Calibri"/>
                <a:cs typeface="Calibri"/>
              </a:rPr>
              <a:t>правильное </a:t>
            </a:r>
            <a:r>
              <a:rPr sz="2800" spc="-10" dirty="0">
                <a:latin typeface="Calibri"/>
                <a:cs typeface="Calibri"/>
              </a:rPr>
              <a:t>поддержание </a:t>
            </a:r>
            <a:r>
              <a:rPr sz="2800" spc="-5" dirty="0">
                <a:latin typeface="Calibri"/>
                <a:cs typeface="Calibri"/>
              </a:rPr>
              <a:t>позы </a:t>
            </a:r>
            <a:r>
              <a:rPr sz="2800" spc="-10" dirty="0">
                <a:latin typeface="Calibri"/>
                <a:cs typeface="Calibri"/>
              </a:rPr>
              <a:t>стоя, </a:t>
            </a:r>
            <a:r>
              <a:rPr sz="2800" spc="-15" dirty="0">
                <a:latin typeface="Calibri"/>
                <a:cs typeface="Calibri"/>
              </a:rPr>
              <a:t>до </a:t>
            </a:r>
            <a:r>
              <a:rPr sz="2800" spc="-25" dirty="0">
                <a:latin typeface="Calibri"/>
                <a:cs typeface="Calibri"/>
              </a:rPr>
              <a:t>этого </a:t>
            </a:r>
            <a:r>
              <a:rPr sz="2800" spc="-5" dirty="0">
                <a:latin typeface="Calibri"/>
                <a:cs typeface="Calibri"/>
              </a:rPr>
              <a:t>позы сидя, </a:t>
            </a:r>
            <a:r>
              <a:rPr sz="2800" spc="-15" dirty="0">
                <a:latin typeface="Calibri"/>
                <a:cs typeface="Calibri"/>
              </a:rPr>
              <a:t>до </a:t>
            </a:r>
            <a:r>
              <a:rPr sz="2800" spc="-25" dirty="0">
                <a:latin typeface="Calibri"/>
                <a:cs typeface="Calibri"/>
              </a:rPr>
              <a:t>этого  </a:t>
            </a:r>
            <a:r>
              <a:rPr sz="2800" spc="-10" dirty="0">
                <a:latin typeface="Calibri"/>
                <a:cs typeface="Calibri"/>
              </a:rPr>
              <a:t>поворотов </a:t>
            </a:r>
            <a:r>
              <a:rPr sz="2800" spc="-15" dirty="0">
                <a:latin typeface="Calibri"/>
                <a:cs typeface="Calibri"/>
              </a:rPr>
              <a:t>корпуса </a:t>
            </a:r>
            <a:r>
              <a:rPr sz="2800" spc="-5" dirty="0">
                <a:latin typeface="Calibri"/>
                <a:cs typeface="Calibri"/>
              </a:rPr>
              <a:t>и перемещения </a:t>
            </a:r>
            <a:r>
              <a:rPr sz="2800" spc="-10" dirty="0">
                <a:latin typeface="Calibri"/>
                <a:cs typeface="Calibri"/>
              </a:rPr>
              <a:t>конечностей, </a:t>
            </a:r>
            <a:r>
              <a:rPr sz="2800" spc="-15" dirty="0">
                <a:latin typeface="Calibri"/>
                <a:cs typeface="Calibri"/>
              </a:rPr>
              <a:t>до </a:t>
            </a:r>
            <a:r>
              <a:rPr sz="2800" spc="-25" dirty="0">
                <a:latin typeface="Calibri"/>
                <a:cs typeface="Calibri"/>
              </a:rPr>
              <a:t>этого </a:t>
            </a:r>
            <a:r>
              <a:rPr sz="2800" spc="-5" dirty="0">
                <a:latin typeface="Calibri"/>
                <a:cs typeface="Calibri"/>
              </a:rPr>
              <a:t>позы  </a:t>
            </a:r>
            <a:r>
              <a:rPr sz="2800" spc="-20" dirty="0">
                <a:latin typeface="Calibri"/>
                <a:cs typeface="Calibri"/>
              </a:rPr>
              <a:t>лежа.</a:t>
            </a:r>
            <a:endParaRPr sz="2800">
              <a:latin typeface="Calibri"/>
              <a:cs typeface="Calibri"/>
            </a:endParaRPr>
          </a:p>
          <a:p>
            <a:pPr marL="241300" marR="227329" indent="-228600">
              <a:lnSpc>
                <a:spcPts val="3020"/>
              </a:lnSpc>
              <a:spcBef>
                <a:spcPts val="101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Если </a:t>
            </a:r>
            <a:r>
              <a:rPr sz="2800" spc="-10" dirty="0">
                <a:latin typeface="Calibri"/>
                <a:cs typeface="Calibri"/>
              </a:rPr>
              <a:t>поза-предшественник </a:t>
            </a:r>
            <a:r>
              <a:rPr sz="2800" spc="-5" dirty="0">
                <a:latin typeface="Calibri"/>
                <a:cs typeface="Calibri"/>
              </a:rPr>
              <a:t>неправильная, </a:t>
            </a:r>
            <a:r>
              <a:rPr sz="2800" spc="-25" dirty="0">
                <a:latin typeface="Calibri"/>
                <a:cs typeface="Calibri"/>
              </a:rPr>
              <a:t>то </a:t>
            </a:r>
            <a:r>
              <a:rPr sz="2800" spc="-10" dirty="0">
                <a:latin typeface="Calibri"/>
                <a:cs typeface="Calibri"/>
              </a:rPr>
              <a:t>последующая </a:t>
            </a:r>
            <a:r>
              <a:rPr sz="2800" spc="-5" dirty="0">
                <a:latin typeface="Calibri"/>
                <a:cs typeface="Calibri"/>
              </a:rPr>
              <a:t>поза  </a:t>
            </a:r>
            <a:r>
              <a:rPr sz="2800" spc="-40" dirty="0">
                <a:latin typeface="Calibri"/>
                <a:cs typeface="Calibri"/>
              </a:rPr>
              <a:t>будет </a:t>
            </a:r>
            <a:r>
              <a:rPr sz="2800" spc="-15" dirty="0">
                <a:latin typeface="Calibri"/>
                <a:cs typeface="Calibri"/>
              </a:rPr>
              <a:t>патологической, </a:t>
            </a:r>
            <a:r>
              <a:rPr sz="2800" spc="-10" dirty="0">
                <a:latin typeface="Calibri"/>
                <a:cs typeface="Calibri"/>
              </a:rPr>
              <a:t>угрожающей </a:t>
            </a:r>
            <a:r>
              <a:rPr sz="2800" spc="-5" dirty="0">
                <a:latin typeface="Calibri"/>
                <a:cs typeface="Calibri"/>
              </a:rPr>
              <a:t>осложнениями или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даже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невозможной.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Правильная </a:t>
            </a:r>
            <a:r>
              <a:rPr sz="2800" dirty="0">
                <a:latin typeface="Calibri"/>
                <a:cs typeface="Calibri"/>
              </a:rPr>
              <a:t>поза </a:t>
            </a:r>
            <a:r>
              <a:rPr sz="2800" spc="-20" dirty="0">
                <a:latin typeface="Calibri"/>
                <a:cs typeface="Calibri"/>
              </a:rPr>
              <a:t>лежа </a:t>
            </a:r>
            <a:r>
              <a:rPr sz="2800" spc="-5" dirty="0">
                <a:latin typeface="Calibri"/>
                <a:cs typeface="Calibri"/>
              </a:rPr>
              <a:t>–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реабилитация</a:t>
            </a:r>
            <a:endParaRPr sz="2800">
              <a:latin typeface="Calibri"/>
              <a:cs typeface="Calibri"/>
            </a:endParaRPr>
          </a:p>
          <a:p>
            <a:pPr marL="241300" marR="264160" indent="-228600">
              <a:lnSpc>
                <a:spcPts val="3020"/>
              </a:lnSpc>
              <a:spcBef>
                <a:spcPts val="10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Неправильная – гарантия осложнений ( </a:t>
            </a:r>
            <a:r>
              <a:rPr sz="2800" spc="-10" dirty="0">
                <a:latin typeface="Calibri"/>
                <a:cs typeface="Calibri"/>
              </a:rPr>
              <a:t>контрактур, пролежней,  </a:t>
            </a:r>
            <a:r>
              <a:rPr sz="2800" spc="-5" dirty="0">
                <a:latin typeface="Calibri"/>
                <a:cs typeface="Calibri"/>
              </a:rPr>
              <a:t>нарушений кровообращения, спастичности, </a:t>
            </a:r>
            <a:r>
              <a:rPr sz="2800" spc="-25" dirty="0">
                <a:latin typeface="Calibri"/>
                <a:cs typeface="Calibri"/>
              </a:rPr>
              <a:t>судорог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т.п.)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Выравнивание позы </a:t>
            </a:r>
            <a:r>
              <a:rPr dirty="0"/>
              <a:t>– необходимо </a:t>
            </a:r>
            <a:r>
              <a:rPr spc="-5" dirty="0"/>
              <a:t>для  </a:t>
            </a:r>
            <a:r>
              <a:rPr dirty="0"/>
              <a:t>развития</a:t>
            </a:r>
            <a:r>
              <a:rPr spc="-10" dirty="0"/>
              <a:t> </a:t>
            </a:r>
            <a:r>
              <a:rPr dirty="0"/>
              <a:t>ребенка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419734" indent="-228600">
              <a:lnSpc>
                <a:spcPts val="2810"/>
              </a:lnSpc>
              <a:spcBef>
                <a:spcPts val="455"/>
              </a:spcBef>
            </a:pPr>
            <a:r>
              <a:rPr dirty="0">
                <a:latin typeface="Arial"/>
                <a:cs typeface="Arial"/>
              </a:rPr>
              <a:t>• </a:t>
            </a:r>
            <a:r>
              <a:rPr dirty="0"/>
              <a:t>Неправильная поза не </a:t>
            </a:r>
            <a:r>
              <a:rPr spc="-5" dirty="0"/>
              <a:t>дает </a:t>
            </a:r>
            <a:r>
              <a:rPr dirty="0"/>
              <a:t>ребенку развить не </a:t>
            </a:r>
            <a:r>
              <a:rPr spc="-20" dirty="0"/>
              <a:t>только </a:t>
            </a:r>
            <a:r>
              <a:rPr dirty="0"/>
              <a:t>правильные  </a:t>
            </a:r>
            <a:r>
              <a:rPr spc="-5" dirty="0"/>
              <a:t>движения, </a:t>
            </a:r>
            <a:r>
              <a:rPr dirty="0"/>
              <a:t>но </a:t>
            </a:r>
            <a:r>
              <a:rPr spc="-5" dirty="0"/>
              <a:t>тормозит его психическое</a:t>
            </a:r>
            <a:r>
              <a:rPr spc="-55" dirty="0"/>
              <a:t> </a:t>
            </a:r>
            <a:r>
              <a:rPr dirty="0"/>
              <a:t>развитие.</a:t>
            </a:r>
          </a:p>
          <a:p>
            <a:pPr marL="241300" marR="1497965" indent="-228600">
              <a:lnSpc>
                <a:spcPts val="2810"/>
              </a:lnSpc>
              <a:spcBef>
                <a:spcPts val="994"/>
              </a:spcBef>
            </a:pPr>
            <a:r>
              <a:rPr dirty="0">
                <a:latin typeface="Arial"/>
                <a:cs typeface="Arial"/>
              </a:rPr>
              <a:t>• </a:t>
            </a:r>
            <a:r>
              <a:rPr dirty="0"/>
              <a:t>Например, невозможность </a:t>
            </a:r>
            <a:r>
              <a:rPr spc="-5" dirty="0"/>
              <a:t>следить </a:t>
            </a:r>
            <a:r>
              <a:rPr spc="-15" dirty="0"/>
              <a:t>глазами </a:t>
            </a:r>
            <a:r>
              <a:rPr dirty="0"/>
              <a:t>за </a:t>
            </a:r>
            <a:r>
              <a:rPr spc="-5" dirty="0"/>
              <a:t>предметами  препятствует </a:t>
            </a:r>
            <a:r>
              <a:rPr dirty="0"/>
              <a:t>игровой</a:t>
            </a:r>
            <a:r>
              <a:rPr spc="-35" dirty="0"/>
              <a:t> </a:t>
            </a:r>
            <a:r>
              <a:rPr dirty="0"/>
              <a:t>активности.</a:t>
            </a:r>
          </a:p>
          <a:p>
            <a:pPr marL="241300" marR="5080" indent="-228600">
              <a:lnSpc>
                <a:spcPts val="2810"/>
              </a:lnSpc>
              <a:spcBef>
                <a:spcPts val="1010"/>
              </a:spcBef>
            </a:pPr>
            <a:r>
              <a:rPr dirty="0">
                <a:latin typeface="Arial"/>
                <a:cs typeface="Arial"/>
              </a:rPr>
              <a:t>• </a:t>
            </a:r>
            <a:r>
              <a:rPr spc="-5" dirty="0"/>
              <a:t>Невозможность последовать движением </a:t>
            </a:r>
            <a:r>
              <a:rPr dirty="0"/>
              <a:t>за </a:t>
            </a:r>
            <a:r>
              <a:rPr spc="-10" dirty="0"/>
              <a:t>желаемым, </a:t>
            </a:r>
            <a:r>
              <a:rPr spc="-5" dirty="0"/>
              <a:t>тормозит  </a:t>
            </a:r>
            <a:r>
              <a:rPr dirty="0"/>
              <a:t>развитие </a:t>
            </a:r>
            <a:r>
              <a:rPr spc="-5" dirty="0"/>
              <a:t>логики, концентрации, </a:t>
            </a:r>
            <a:r>
              <a:rPr dirty="0"/>
              <a:t>в </a:t>
            </a:r>
            <a:r>
              <a:rPr spc="-10" dirty="0"/>
              <a:t>конечном итоге, интеллекта </a:t>
            </a:r>
            <a:r>
              <a:rPr dirty="0"/>
              <a:t>и</a:t>
            </a:r>
            <a:r>
              <a:rPr spc="-5" dirty="0"/>
              <a:t> речи.</a:t>
            </a:r>
          </a:p>
          <a:p>
            <a:pPr marL="241300" marR="889635" indent="-228600">
              <a:lnSpc>
                <a:spcPts val="2810"/>
              </a:lnSpc>
              <a:spcBef>
                <a:spcPts val="990"/>
              </a:spcBef>
            </a:pPr>
            <a:r>
              <a:rPr dirty="0">
                <a:latin typeface="Arial"/>
                <a:cs typeface="Arial"/>
              </a:rPr>
              <a:t>• </a:t>
            </a:r>
            <a:r>
              <a:rPr spc="-5" dirty="0"/>
              <a:t>Невозможность </a:t>
            </a:r>
            <a:r>
              <a:rPr dirty="0"/>
              <a:t>совершать </a:t>
            </a:r>
            <a:r>
              <a:rPr spc="-5" dirty="0"/>
              <a:t>задуманные движения препятствует  формированию </a:t>
            </a:r>
            <a:r>
              <a:rPr dirty="0"/>
              <a:t>образа </a:t>
            </a:r>
            <a:r>
              <a:rPr spc="-20" dirty="0"/>
              <a:t>тела</a:t>
            </a:r>
          </a:p>
          <a:p>
            <a:pPr marL="241300" marR="956310" indent="-228600">
              <a:lnSpc>
                <a:spcPts val="2810"/>
              </a:lnSpc>
              <a:spcBef>
                <a:spcPts val="994"/>
              </a:spcBef>
            </a:pPr>
            <a:r>
              <a:rPr dirty="0">
                <a:latin typeface="Arial"/>
                <a:cs typeface="Arial"/>
              </a:rPr>
              <a:t>• </a:t>
            </a:r>
            <a:r>
              <a:rPr b="1" spc="-5" dirty="0">
                <a:latin typeface="Calibri"/>
                <a:cs typeface="Calibri"/>
              </a:rPr>
              <a:t>Это </a:t>
            </a:r>
            <a:r>
              <a:rPr b="1" spc="-10" dirty="0">
                <a:latin typeface="Calibri"/>
                <a:cs typeface="Calibri"/>
              </a:rPr>
              <a:t>также </a:t>
            </a:r>
            <a:r>
              <a:rPr b="1" dirty="0">
                <a:latin typeface="Calibri"/>
                <a:cs typeface="Calibri"/>
              </a:rPr>
              <a:t>актуально </a:t>
            </a:r>
            <a:r>
              <a:rPr b="1" spc="-5" dirty="0">
                <a:latin typeface="Calibri"/>
                <a:cs typeface="Calibri"/>
              </a:rPr>
              <a:t>при восстановлении </a:t>
            </a:r>
            <a:r>
              <a:rPr b="1" spc="-10" dirty="0">
                <a:latin typeface="Calibri"/>
                <a:cs typeface="Calibri"/>
              </a:rPr>
              <a:t>движений </a:t>
            </a:r>
            <a:r>
              <a:rPr b="1" dirty="0">
                <a:latin typeface="Calibri"/>
                <a:cs typeface="Calibri"/>
              </a:rPr>
              <a:t>взрослых  </a:t>
            </a:r>
            <a:r>
              <a:rPr b="1" spc="-5" dirty="0">
                <a:latin typeface="Calibri"/>
                <a:cs typeface="Calibri"/>
              </a:rPr>
              <a:t>пациентов.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500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Двигательные</a:t>
            </a:r>
            <a:r>
              <a:rPr spc="-20" dirty="0"/>
              <a:t> </a:t>
            </a:r>
            <a:r>
              <a:rPr dirty="0"/>
              <a:t>функции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310495" cy="399287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Делятся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dirty="0">
                <a:latin typeface="Calibri"/>
                <a:cs typeface="Calibri"/>
              </a:rPr>
              <a:t>два </a:t>
            </a:r>
            <a:r>
              <a:rPr sz="2800" spc="-5" dirty="0">
                <a:latin typeface="Calibri"/>
                <a:cs typeface="Calibri"/>
              </a:rPr>
              <a:t>типа </a:t>
            </a:r>
            <a:r>
              <a:rPr sz="2800" spc="-15" dirty="0">
                <a:latin typeface="Calibri"/>
                <a:cs typeface="Calibri"/>
              </a:rPr>
              <a:t>двигательных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функций: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21945" algn="l"/>
              </a:tabLst>
            </a:pPr>
            <a:r>
              <a:rPr sz="2800" spc="-5" dirty="0">
                <a:latin typeface="Arial"/>
                <a:cs typeface="Arial"/>
              </a:rPr>
              <a:t>•	</a:t>
            </a:r>
            <a:r>
              <a:rPr sz="2800" spc="-5" dirty="0">
                <a:latin typeface="Calibri"/>
                <a:cs typeface="Calibri"/>
              </a:rPr>
              <a:t>1 </a:t>
            </a:r>
            <a:r>
              <a:rPr sz="2800" spc="-15" dirty="0">
                <a:latin typeface="Calibri"/>
                <a:cs typeface="Calibri"/>
              </a:rPr>
              <a:t>поддержание положения </a:t>
            </a:r>
            <a:r>
              <a:rPr sz="2800" spc="-25" dirty="0">
                <a:latin typeface="Calibri"/>
                <a:cs typeface="Calibri"/>
              </a:rPr>
              <a:t>тела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(позы).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21945" algn="l"/>
              </a:tabLst>
            </a:pPr>
            <a:r>
              <a:rPr sz="2800" spc="-5" dirty="0">
                <a:latin typeface="Arial"/>
                <a:cs typeface="Arial"/>
              </a:rPr>
              <a:t>•	</a:t>
            </a:r>
            <a:r>
              <a:rPr sz="2800" spc="-5" dirty="0">
                <a:latin typeface="Calibri"/>
                <a:cs typeface="Calibri"/>
              </a:rPr>
              <a:t>2 собственно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движения.</a:t>
            </a:r>
            <a:endParaRPr sz="2800">
              <a:latin typeface="Calibri"/>
              <a:cs typeface="Calibri"/>
            </a:endParaRPr>
          </a:p>
          <a:p>
            <a:pPr marL="241300" marR="451484" indent="-228600">
              <a:lnSpc>
                <a:spcPts val="3020"/>
              </a:lnSpc>
              <a:spcBef>
                <a:spcPts val="105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 нормальных условиях </a:t>
            </a:r>
            <a:r>
              <a:rPr sz="2800" spc="-15" dirty="0">
                <a:latin typeface="Calibri"/>
                <a:cs typeface="Calibri"/>
              </a:rPr>
              <a:t>эти </a:t>
            </a:r>
            <a:r>
              <a:rPr sz="2800" spc="-5" dirty="0">
                <a:latin typeface="Calibri"/>
                <a:cs typeface="Calibri"/>
              </a:rPr>
              <a:t>два </a:t>
            </a:r>
            <a:r>
              <a:rPr sz="2800" spc="-10" dirty="0">
                <a:latin typeface="Calibri"/>
                <a:cs typeface="Calibri"/>
              </a:rPr>
              <a:t>типа </a:t>
            </a:r>
            <a:r>
              <a:rPr sz="2800" spc="-15" dirty="0">
                <a:latin typeface="Calibri"/>
                <a:cs typeface="Calibri"/>
              </a:rPr>
              <a:t>дополняют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5" dirty="0">
                <a:latin typeface="Calibri"/>
                <a:cs typeface="Calibri"/>
              </a:rPr>
              <a:t>продолжают  </a:t>
            </a:r>
            <a:r>
              <a:rPr sz="2800" spc="-10" dirty="0">
                <a:latin typeface="Calibri"/>
                <a:cs typeface="Calibri"/>
              </a:rPr>
              <a:t>друг друга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разделить </a:t>
            </a:r>
            <a:r>
              <a:rPr sz="2800" spc="-5" dirty="0">
                <a:latin typeface="Calibri"/>
                <a:cs typeface="Calibri"/>
              </a:rPr>
              <a:t>их невозможно. </a:t>
            </a:r>
            <a:r>
              <a:rPr sz="2800" spc="-20" dirty="0">
                <a:latin typeface="Calibri"/>
                <a:cs typeface="Calibri"/>
              </a:rPr>
              <a:t>Однако,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dirty="0">
                <a:latin typeface="Calibri"/>
                <a:cs typeface="Calibri"/>
              </a:rPr>
              <a:t>анализе  </a:t>
            </a:r>
            <a:r>
              <a:rPr sz="2800" spc="-15" dirty="0">
                <a:latin typeface="Calibri"/>
                <a:cs typeface="Calibri"/>
              </a:rPr>
              <a:t>двигательной </a:t>
            </a:r>
            <a:r>
              <a:rPr sz="2800" dirty="0">
                <a:latin typeface="Calibri"/>
                <a:cs typeface="Calibri"/>
              </a:rPr>
              <a:t>активности </a:t>
            </a:r>
            <a:r>
              <a:rPr sz="2800" spc="-10" dirty="0">
                <a:latin typeface="Calibri"/>
                <a:cs typeface="Calibri"/>
              </a:rPr>
              <a:t>полезно различать </a:t>
            </a:r>
            <a:r>
              <a:rPr sz="2800" spc="-5" dirty="0">
                <a:latin typeface="Calibri"/>
                <a:cs typeface="Calibri"/>
              </a:rPr>
              <a:t>позные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функции,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15"/>
              </a:spcBef>
            </a:pPr>
            <a:r>
              <a:rPr sz="2800" spc="-5" dirty="0">
                <a:latin typeface="Calibri"/>
                <a:cs typeface="Calibri"/>
              </a:rPr>
              <a:t>способствующие </a:t>
            </a:r>
            <a:r>
              <a:rPr sz="2800" spc="-10" dirty="0">
                <a:latin typeface="Calibri"/>
                <a:cs typeface="Calibri"/>
              </a:rPr>
              <a:t>поддержанию </a:t>
            </a:r>
            <a:r>
              <a:rPr sz="2800" spc="-25" dirty="0">
                <a:latin typeface="Calibri"/>
                <a:cs typeface="Calibri"/>
              </a:rPr>
              <a:t>тела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определенном положении,  </a:t>
            </a:r>
            <a:r>
              <a:rPr sz="2800" spc="-5" dirty="0">
                <a:latin typeface="Calibri"/>
                <a:cs typeface="Calibri"/>
              </a:rPr>
              <a:t>и в </a:t>
            </a:r>
            <a:r>
              <a:rPr sz="2800" dirty="0">
                <a:latin typeface="Calibri"/>
                <a:cs typeface="Calibri"/>
              </a:rPr>
              <a:t>частности </a:t>
            </a:r>
            <a:r>
              <a:rPr sz="2800" spc="-5" dirty="0">
                <a:latin typeface="Calibri"/>
                <a:cs typeface="Calibri"/>
              </a:rPr>
              <a:t>сохранению </a:t>
            </a:r>
            <a:r>
              <a:rPr sz="2800" spc="-10" dirty="0">
                <a:latin typeface="Calibri"/>
                <a:cs typeface="Calibri"/>
              </a:rPr>
              <a:t>вертикального </a:t>
            </a:r>
            <a:r>
              <a:rPr sz="2800" spc="-15" dirty="0">
                <a:latin typeface="Calibri"/>
                <a:cs typeface="Calibri"/>
              </a:rPr>
              <a:t>положения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гравитационном </a:t>
            </a:r>
            <a:r>
              <a:rPr sz="2800" spc="-20" dirty="0">
                <a:latin typeface="Calibri"/>
                <a:cs typeface="Calibri"/>
              </a:rPr>
              <a:t>поле </a:t>
            </a:r>
            <a:r>
              <a:rPr sz="2800" spc="-5" dirty="0">
                <a:latin typeface="Calibri"/>
                <a:cs typeface="Calibri"/>
              </a:rPr>
              <a:t>Земли, и </a:t>
            </a:r>
            <a:r>
              <a:rPr sz="2800" spc="-10" dirty="0">
                <a:latin typeface="Calibri"/>
                <a:cs typeface="Calibri"/>
              </a:rPr>
              <a:t>целенаправленные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движения.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223500" cy="32696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378460" indent="-228600">
              <a:lnSpc>
                <a:spcPct val="90000"/>
              </a:lnSpc>
              <a:spcBef>
                <a:spcPts val="43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Одним </a:t>
            </a:r>
            <a:r>
              <a:rPr sz="2800" spc="-5" dirty="0">
                <a:latin typeface="Calibri"/>
                <a:cs typeface="Calibri"/>
              </a:rPr>
              <a:t>из важнейших условий при </a:t>
            </a:r>
            <a:r>
              <a:rPr sz="2800" spc="-10" dirty="0">
                <a:latin typeface="Calibri"/>
                <a:cs typeface="Calibri"/>
              </a:rPr>
              <a:t>взаимодействии </a:t>
            </a:r>
            <a:r>
              <a:rPr sz="2800" spc="-15" dirty="0">
                <a:latin typeface="Calibri"/>
                <a:cs typeface="Calibri"/>
              </a:rPr>
              <a:t>человека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dirty="0">
                <a:latin typeface="Calibri"/>
                <a:cs typeface="Calibri"/>
              </a:rPr>
              <a:t>внешней </a:t>
            </a:r>
            <a:r>
              <a:rPr sz="2800" spc="-15" dirty="0">
                <a:latin typeface="Calibri"/>
                <a:cs typeface="Calibri"/>
              </a:rPr>
              <a:t>среды является </a:t>
            </a:r>
            <a:r>
              <a:rPr sz="2800" spc="-5" dirty="0">
                <a:latin typeface="Calibri"/>
                <a:cs typeface="Calibri"/>
              </a:rPr>
              <a:t>способность </a:t>
            </a:r>
            <a:r>
              <a:rPr sz="2800" spc="-10" dirty="0">
                <a:latin typeface="Calibri"/>
                <a:cs typeface="Calibri"/>
              </a:rPr>
              <a:t>сохранять </a:t>
            </a:r>
            <a:r>
              <a:rPr sz="2800" spc="-5" dirty="0">
                <a:latin typeface="Calibri"/>
                <a:cs typeface="Calibri"/>
              </a:rPr>
              <a:t>равновесие в  </a:t>
            </a:r>
            <a:r>
              <a:rPr sz="2800" spc="-10" dirty="0">
                <a:latin typeface="Calibri"/>
                <a:cs typeface="Calibri"/>
              </a:rPr>
              <a:t>вертикальном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положении.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5"/>
              </a:lnSpc>
              <a:spcBef>
                <a:spcPts val="670"/>
              </a:spcBef>
              <a:tabLst>
                <a:tab pos="3622675" algn="l"/>
              </a:tabLst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Для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исполнения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этой	</a:t>
            </a:r>
            <a:r>
              <a:rPr sz="2800" dirty="0">
                <a:latin typeface="Calibri"/>
                <a:cs typeface="Calibri"/>
              </a:rPr>
              <a:t>задачи </a:t>
            </a:r>
            <a:r>
              <a:rPr sz="2800" spc="-5" dirty="0">
                <a:latin typeface="Calibri"/>
                <a:cs typeface="Calibri"/>
              </a:rPr>
              <a:t>в процессе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филогенеза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5" dirty="0">
                <a:latin typeface="Calibri"/>
                <a:cs typeface="Calibri"/>
              </a:rPr>
              <a:t>выработалась очень сложная, но в </a:t>
            </a:r>
            <a:r>
              <a:rPr sz="2800" spc="-30" dirty="0">
                <a:latin typeface="Calibri"/>
                <a:cs typeface="Calibri"/>
              </a:rPr>
              <a:t>тоже </a:t>
            </a:r>
            <a:r>
              <a:rPr sz="2800" spc="-5" dirty="0">
                <a:latin typeface="Calibri"/>
                <a:cs typeface="Calibri"/>
              </a:rPr>
              <a:t>время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эффективная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0" dirty="0">
                <a:latin typeface="Calibri"/>
                <a:cs typeface="Calibri"/>
              </a:rPr>
              <a:t>система </a:t>
            </a:r>
            <a:r>
              <a:rPr sz="2800" spc="-20" dirty="0">
                <a:latin typeface="Calibri"/>
                <a:cs typeface="Calibri"/>
              </a:rPr>
              <a:t>тонкого </a:t>
            </a:r>
            <a:r>
              <a:rPr sz="2800" spc="-10" dirty="0">
                <a:latin typeface="Calibri"/>
                <a:cs typeface="Calibri"/>
              </a:rPr>
              <a:t>автоматического </a:t>
            </a:r>
            <a:r>
              <a:rPr sz="2800" spc="-15" dirty="0">
                <a:latin typeface="Calibri"/>
                <a:cs typeface="Calibri"/>
              </a:rPr>
              <a:t>регулирования положения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тела</a:t>
            </a:r>
            <a:endParaRPr sz="2800">
              <a:latin typeface="Calibri"/>
              <a:cs typeface="Calibri"/>
            </a:endParaRPr>
          </a:p>
          <a:p>
            <a:pPr marL="241300" marR="179705">
              <a:lnSpc>
                <a:spcPts val="3030"/>
              </a:lnSpc>
              <a:spcBef>
                <a:spcPts val="209"/>
              </a:spcBef>
            </a:pP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0" dirty="0">
                <a:latin typeface="Calibri"/>
                <a:cs typeface="Calibri"/>
              </a:rPr>
              <a:t>система постурального </a:t>
            </a:r>
            <a:r>
              <a:rPr sz="2800" spc="-20" dirty="0">
                <a:latin typeface="Calibri"/>
                <a:cs typeface="Calibri"/>
              </a:rPr>
              <a:t>контроля </a:t>
            </a:r>
            <a:r>
              <a:rPr sz="2800" spc="-5" dirty="0">
                <a:latin typeface="Calibri"/>
                <a:cs typeface="Calibri"/>
              </a:rPr>
              <a:t>(направленная на </a:t>
            </a:r>
            <a:r>
              <a:rPr sz="2800" spc="-10" dirty="0">
                <a:latin typeface="Calibri"/>
                <a:cs typeface="Calibri"/>
              </a:rPr>
              <a:t>сохранение  </a:t>
            </a:r>
            <a:r>
              <a:rPr sz="2800" spc="-5" dirty="0">
                <a:latin typeface="Calibri"/>
                <a:cs typeface="Calibri"/>
              </a:rPr>
              <a:t>равновесия любыми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путями).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706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Постуральный</a:t>
            </a:r>
            <a:r>
              <a:rPr spc="-40" dirty="0"/>
              <a:t> </a:t>
            </a:r>
            <a:r>
              <a:rPr spc="-5" dirty="0"/>
              <a:t>контроль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155555" cy="378015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ПК </a:t>
            </a:r>
            <a:r>
              <a:rPr sz="2800" dirty="0">
                <a:latin typeface="Calibri"/>
                <a:cs typeface="Calibri"/>
              </a:rPr>
              <a:t>или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20" dirty="0">
                <a:latin typeface="Calibri"/>
                <a:cs typeface="Calibri"/>
              </a:rPr>
              <a:t>регуляция </a:t>
            </a:r>
            <a:r>
              <a:rPr sz="2800" spc="-15" dirty="0">
                <a:latin typeface="Calibri"/>
                <a:cs typeface="Calibri"/>
              </a:rPr>
              <a:t>положения </a:t>
            </a:r>
            <a:r>
              <a:rPr sz="2800" spc="-25" dirty="0">
                <a:latin typeface="Calibri"/>
                <a:cs typeface="Calibri"/>
              </a:rPr>
              <a:t>тела </a:t>
            </a:r>
            <a:r>
              <a:rPr sz="2800" spc="-5" dirty="0">
                <a:latin typeface="Calibri"/>
                <a:cs typeface="Calibri"/>
              </a:rPr>
              <a:t>в пространстве </a:t>
            </a:r>
            <a:r>
              <a:rPr sz="2800" spc="-20" dirty="0">
                <a:latin typeface="Calibri"/>
                <a:cs typeface="Calibri"/>
              </a:rPr>
              <a:t>определяется  </a:t>
            </a:r>
            <a:r>
              <a:rPr sz="2800" spc="-10" dirty="0">
                <a:latin typeface="Calibri"/>
                <a:cs typeface="Calibri"/>
              </a:rPr>
              <a:t>двумя </a:t>
            </a:r>
            <a:r>
              <a:rPr sz="2800" spc="-5" dirty="0">
                <a:latin typeface="Calibri"/>
                <a:cs typeface="Calibri"/>
              </a:rPr>
              <a:t>компонентами:</a:t>
            </a:r>
            <a:endParaRPr sz="2800">
              <a:latin typeface="Calibri"/>
              <a:cs typeface="Calibri"/>
            </a:endParaRPr>
          </a:p>
          <a:p>
            <a:pPr marL="241300" marR="216535" indent="-228600">
              <a:lnSpc>
                <a:spcPct val="90000"/>
              </a:lnSpc>
              <a:spcBef>
                <a:spcPts val="95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1 постуральная </a:t>
            </a:r>
            <a:r>
              <a:rPr sz="2800" spc="-10" dirty="0">
                <a:latin typeface="Calibri"/>
                <a:cs typeface="Calibri"/>
              </a:rPr>
              <a:t>устойчивость </a:t>
            </a:r>
            <a:r>
              <a:rPr sz="2800" spc="-5" dirty="0">
                <a:latin typeface="Calibri"/>
                <a:cs typeface="Calibri"/>
              </a:rPr>
              <a:t>- способность </a:t>
            </a:r>
            <a:r>
              <a:rPr sz="2800" spc="-10" dirty="0">
                <a:latin typeface="Calibri"/>
                <a:cs typeface="Calibri"/>
              </a:rPr>
              <a:t>поддерживать  </a:t>
            </a:r>
            <a:r>
              <a:rPr sz="2800" spc="-5" dirty="0">
                <a:latin typeface="Calibri"/>
                <a:cs typeface="Calibri"/>
              </a:rPr>
              <a:t>вертикальное </a:t>
            </a:r>
            <a:r>
              <a:rPr sz="2800" spc="-15" dirty="0">
                <a:latin typeface="Calibri"/>
                <a:cs typeface="Calibri"/>
              </a:rPr>
              <a:t>положение </a:t>
            </a:r>
            <a:r>
              <a:rPr sz="2800" spc="-20" dirty="0">
                <a:latin typeface="Calibri"/>
                <a:cs typeface="Calibri"/>
              </a:rPr>
              <a:t>тела, </a:t>
            </a:r>
            <a:r>
              <a:rPr sz="2800" spc="-15" dirty="0">
                <a:latin typeface="Calibri"/>
                <a:cs typeface="Calibri"/>
              </a:rPr>
              <a:t>что </a:t>
            </a:r>
            <a:r>
              <a:rPr sz="2800" spc="-10" dirty="0">
                <a:latin typeface="Calibri"/>
                <a:cs typeface="Calibri"/>
              </a:rPr>
              <a:t>сопряжено </a:t>
            </a:r>
            <a:r>
              <a:rPr sz="2800" spc="-5" dirty="0">
                <a:latin typeface="Calibri"/>
                <a:cs typeface="Calibri"/>
              </a:rPr>
              <a:t>со </a:t>
            </a:r>
            <a:r>
              <a:rPr sz="2800" dirty="0">
                <a:latin typeface="Calibri"/>
                <a:cs typeface="Calibri"/>
              </a:rPr>
              <a:t>способностью  </a:t>
            </a:r>
            <a:r>
              <a:rPr sz="2800" spc="-10" dirty="0">
                <a:latin typeface="Calibri"/>
                <a:cs typeface="Calibri"/>
              </a:rPr>
              <a:t>поддержания центра </a:t>
            </a:r>
            <a:r>
              <a:rPr sz="2800" spc="-5" dirty="0">
                <a:latin typeface="Calibri"/>
                <a:cs typeface="Calibri"/>
              </a:rPr>
              <a:t>давления </a:t>
            </a:r>
            <a:r>
              <a:rPr sz="2800" spc="-25" dirty="0">
                <a:latin typeface="Calibri"/>
                <a:cs typeface="Calibri"/>
              </a:rPr>
              <a:t>тела </a:t>
            </a:r>
            <a:r>
              <a:rPr sz="2800" spc="-5" dirty="0">
                <a:latin typeface="Calibri"/>
                <a:cs typeface="Calibri"/>
              </a:rPr>
              <a:t>внутри границ площади  </a:t>
            </a:r>
            <a:r>
              <a:rPr sz="2800" spc="-10" dirty="0">
                <a:latin typeface="Calibri"/>
                <a:cs typeface="Calibri"/>
              </a:rPr>
              <a:t>опоры;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5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2 </a:t>
            </a:r>
            <a:r>
              <a:rPr sz="2800" dirty="0">
                <a:latin typeface="Calibri"/>
                <a:cs typeface="Calibri"/>
              </a:rPr>
              <a:t>постуральная </a:t>
            </a:r>
            <a:r>
              <a:rPr sz="2800" spc="-5" dirty="0">
                <a:latin typeface="Calibri"/>
                <a:cs typeface="Calibri"/>
              </a:rPr>
              <a:t>ориентация - способность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поддерживать</a:t>
            </a:r>
            <a:endParaRPr sz="2800">
              <a:latin typeface="Calibri"/>
              <a:cs typeface="Calibri"/>
            </a:endParaRPr>
          </a:p>
          <a:p>
            <a:pPr marL="241300" marR="186690">
              <a:lnSpc>
                <a:spcPts val="3020"/>
              </a:lnSpc>
              <a:spcBef>
                <a:spcPts val="220"/>
              </a:spcBef>
            </a:pPr>
            <a:r>
              <a:rPr sz="2800" spc="-10" dirty="0">
                <a:latin typeface="Calibri"/>
                <a:cs typeface="Calibri"/>
              </a:rPr>
              <a:t>соответствующую </a:t>
            </a:r>
            <a:r>
              <a:rPr sz="2800" spc="-5" dirty="0">
                <a:latin typeface="Calibri"/>
                <a:cs typeface="Calibri"/>
              </a:rPr>
              <a:t>взаимосвязь </a:t>
            </a:r>
            <a:r>
              <a:rPr sz="2800" spc="-15" dirty="0">
                <a:latin typeface="Calibri"/>
                <a:cs typeface="Calibri"/>
              </a:rPr>
              <a:t>между </a:t>
            </a:r>
            <a:r>
              <a:rPr sz="2800" spc="-30" dirty="0">
                <a:latin typeface="Calibri"/>
                <a:cs typeface="Calibri"/>
              </a:rPr>
              <a:t>отдельными </a:t>
            </a:r>
            <a:r>
              <a:rPr sz="2800" spc="-5" dirty="0">
                <a:latin typeface="Calibri"/>
                <a:cs typeface="Calibri"/>
              </a:rPr>
              <a:t>структурами  </a:t>
            </a:r>
            <a:r>
              <a:rPr sz="2800" spc="-20" dirty="0">
                <a:latin typeface="Calibri"/>
                <a:cs typeface="Calibri"/>
              </a:rPr>
              <a:t>тела, </a:t>
            </a:r>
            <a:r>
              <a:rPr sz="2800" spc="-15" dirty="0">
                <a:latin typeface="Calibri"/>
                <a:cs typeface="Calibri"/>
              </a:rPr>
              <a:t>между </a:t>
            </a:r>
            <a:r>
              <a:rPr sz="2800" spc="-20" dirty="0">
                <a:latin typeface="Calibri"/>
                <a:cs typeface="Calibri"/>
              </a:rPr>
              <a:t>телом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окружающим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пространством.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6300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Постуральную</a:t>
            </a:r>
            <a:r>
              <a:rPr spc="-40" dirty="0"/>
              <a:t> </a:t>
            </a:r>
            <a:r>
              <a:rPr dirty="0"/>
              <a:t>устойчивость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97635"/>
            <a:ext cx="10116185" cy="22428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том </a:t>
            </a:r>
            <a:r>
              <a:rPr sz="2800" spc="-5" dirty="0">
                <a:latin typeface="Calibri"/>
                <a:cs typeface="Calibri"/>
              </a:rPr>
              <a:t>числе и </a:t>
            </a:r>
            <a:r>
              <a:rPr sz="2800" spc="-15" dirty="0">
                <a:latin typeface="Calibri"/>
                <a:cs typeface="Calibri"/>
              </a:rPr>
              <a:t>определенную </a:t>
            </a:r>
            <a:r>
              <a:rPr sz="2800" spc="-10" dirty="0">
                <a:latin typeface="Calibri"/>
                <a:cs typeface="Calibri"/>
              </a:rPr>
              <a:t>жесткость </a:t>
            </a:r>
            <a:r>
              <a:rPr sz="2800" spc="-25" dirty="0">
                <a:latin typeface="Calibri"/>
                <a:cs typeface="Calibri"/>
              </a:rPr>
              <a:t>тела </a:t>
            </a:r>
            <a:r>
              <a:rPr sz="2800" spc="-15" dirty="0">
                <a:latin typeface="Calibri"/>
                <a:cs typeface="Calibri"/>
              </a:rPr>
              <a:t>человека </a:t>
            </a:r>
            <a:r>
              <a:rPr sz="2800" spc="-5" dirty="0">
                <a:latin typeface="Calibri"/>
                <a:cs typeface="Calibri"/>
              </a:rPr>
              <a:t>в условиях  гравитации, обеспечивают постуральные </a:t>
            </a:r>
            <a:r>
              <a:rPr sz="2800" spc="-15" dirty="0">
                <a:latin typeface="Calibri"/>
                <a:cs typeface="Calibri"/>
              </a:rPr>
              <a:t>рефлексы,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которые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бывают </a:t>
            </a:r>
            <a:r>
              <a:rPr sz="2800" spc="-10" dirty="0">
                <a:latin typeface="Calibri"/>
                <a:cs typeface="Calibri"/>
              </a:rPr>
              <a:t>двух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видов: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solidFill>
                  <a:srgbClr val="4471C4"/>
                </a:solidFill>
                <a:latin typeface="Arial"/>
                <a:cs typeface="Arial"/>
              </a:rPr>
              <a:t>•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1 </a:t>
            </a:r>
            <a:r>
              <a:rPr sz="2800" spc="-10" dirty="0">
                <a:solidFill>
                  <a:srgbClr val="4471C4"/>
                </a:solidFill>
                <a:latin typeface="Calibri"/>
                <a:cs typeface="Calibri"/>
              </a:rPr>
              <a:t>познотонические</a:t>
            </a:r>
            <a:r>
              <a:rPr sz="2800" spc="10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471C4"/>
                </a:solidFill>
                <a:latin typeface="Calibri"/>
                <a:cs typeface="Calibri"/>
              </a:rPr>
              <a:t>рефлексы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solidFill>
                  <a:srgbClr val="4471C4"/>
                </a:solidFill>
                <a:latin typeface="Arial"/>
                <a:cs typeface="Arial"/>
              </a:rPr>
              <a:t>•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2 установочные</a:t>
            </a:r>
            <a:r>
              <a:rPr sz="2800" spc="7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471C4"/>
                </a:solidFill>
                <a:latin typeface="Calibri"/>
                <a:cs typeface="Calibri"/>
              </a:rPr>
              <a:t>рефлексы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9646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1 </a:t>
            </a:r>
            <a:r>
              <a:rPr spc="-5" dirty="0">
                <a:solidFill>
                  <a:srgbClr val="4471C4"/>
                </a:solidFill>
              </a:rPr>
              <a:t>познотонические</a:t>
            </a:r>
            <a:r>
              <a:rPr spc="-20" dirty="0">
                <a:solidFill>
                  <a:srgbClr val="4471C4"/>
                </a:solidFill>
              </a:rPr>
              <a:t> </a:t>
            </a:r>
            <a:r>
              <a:rPr dirty="0">
                <a:solidFill>
                  <a:srgbClr val="4471C4"/>
                </a:solidFill>
              </a:rPr>
              <a:t>рефлексы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6801"/>
            <a:ext cx="10074275" cy="398208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627380" indent="-228600">
              <a:lnSpc>
                <a:spcPct val="70100"/>
              </a:lnSpc>
              <a:spcBef>
                <a:spcPts val="104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5" dirty="0">
                <a:latin typeface="Calibri"/>
                <a:cs typeface="Calibri"/>
              </a:rPr>
              <a:t>которые </a:t>
            </a:r>
            <a:r>
              <a:rPr sz="2600" dirty="0">
                <a:latin typeface="Calibri"/>
                <a:cs typeface="Calibri"/>
              </a:rPr>
              <a:t>ограничивают </a:t>
            </a:r>
            <a:r>
              <a:rPr sz="2600" spc="-5" dirty="0">
                <a:latin typeface="Calibri"/>
                <a:cs typeface="Calibri"/>
              </a:rPr>
              <a:t>(по мере </a:t>
            </a:r>
            <a:r>
              <a:rPr sz="2600" spc="-10" dirty="0">
                <a:latin typeface="Calibri"/>
                <a:cs typeface="Calibri"/>
              </a:rPr>
              <a:t>необходимости) </a:t>
            </a:r>
            <a:r>
              <a:rPr sz="2600" dirty="0">
                <a:latin typeface="Calibri"/>
                <a:cs typeface="Calibri"/>
              </a:rPr>
              <a:t>число степеней  </a:t>
            </a:r>
            <a:r>
              <a:rPr sz="2600" spc="-10" dirty="0">
                <a:latin typeface="Calibri"/>
                <a:cs typeface="Calibri"/>
              </a:rPr>
              <a:t>свободы </a:t>
            </a:r>
            <a:r>
              <a:rPr sz="2600" dirty="0">
                <a:latin typeface="Calibri"/>
                <a:cs typeface="Calibri"/>
              </a:rPr>
              <a:t>суставов </a:t>
            </a:r>
            <a:r>
              <a:rPr sz="2600" spc="-5" dirty="0">
                <a:latin typeface="Calibri"/>
                <a:cs typeface="Calibri"/>
              </a:rPr>
              <a:t>следующим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образом: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Позвоночник оказывается зафиксирован</a:t>
            </a:r>
            <a:r>
              <a:rPr sz="2600" spc="1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тоническими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650"/>
              </a:lnSpc>
            </a:pPr>
            <a:r>
              <a:rPr sz="2600" dirty="0">
                <a:latin typeface="Calibri"/>
                <a:cs typeface="Calibri"/>
              </a:rPr>
              <a:t>паравертебральными ( </a:t>
            </a:r>
            <a:r>
              <a:rPr sz="2600" spc="-15" dirty="0">
                <a:latin typeface="Calibri"/>
                <a:cs typeface="Calibri"/>
              </a:rPr>
              <a:t>глубокими </a:t>
            </a:r>
            <a:r>
              <a:rPr sz="2600" dirty="0">
                <a:latin typeface="Calibri"/>
                <a:cs typeface="Calibri"/>
              </a:rPr>
              <a:t>мышцами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позвоночника);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5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Соответствующими </a:t>
            </a:r>
            <a:r>
              <a:rPr sz="2600" dirty="0">
                <a:latin typeface="Calibri"/>
                <a:cs typeface="Calibri"/>
              </a:rPr>
              <a:t>мышцами </a:t>
            </a:r>
            <a:r>
              <a:rPr sz="2600" spc="-5" dirty="0">
                <a:latin typeface="Calibri"/>
                <a:cs typeface="Calibri"/>
              </a:rPr>
              <a:t>ограничивается </a:t>
            </a:r>
            <a:r>
              <a:rPr sz="2600" spc="-10" dirty="0">
                <a:latin typeface="Calibri"/>
                <a:cs typeface="Calibri"/>
              </a:rPr>
              <a:t>подвижность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в</a:t>
            </a:r>
            <a:endParaRPr sz="2600">
              <a:latin typeface="Calibri"/>
              <a:cs typeface="Calibri"/>
            </a:endParaRPr>
          </a:p>
          <a:p>
            <a:pPr marL="241300" marR="936625">
              <a:lnSpc>
                <a:spcPct val="70000"/>
              </a:lnSpc>
              <a:spcBef>
                <a:spcPts val="465"/>
              </a:spcBef>
            </a:pPr>
            <a:r>
              <a:rPr sz="2600" spc="-5" dirty="0">
                <a:latin typeface="Calibri"/>
                <a:cs typeface="Calibri"/>
              </a:rPr>
              <a:t>тазобедренных, </a:t>
            </a:r>
            <a:r>
              <a:rPr sz="2600" spc="-10" dirty="0">
                <a:latin typeface="Calibri"/>
                <a:cs typeface="Calibri"/>
              </a:rPr>
              <a:t>коленных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голеностопных </a:t>
            </a:r>
            <a:r>
              <a:rPr sz="2600" dirty="0">
                <a:latin typeface="Calibri"/>
                <a:cs typeface="Calibri"/>
              </a:rPr>
              <a:t>суставах и </a:t>
            </a:r>
            <a:r>
              <a:rPr sz="2600" spc="-30" dirty="0">
                <a:latin typeface="Calibri"/>
                <a:cs typeface="Calibri"/>
              </a:rPr>
              <a:t>атланто-  </a:t>
            </a:r>
            <a:r>
              <a:rPr sz="2600" dirty="0">
                <a:latin typeface="Calibri"/>
                <a:cs typeface="Calibri"/>
              </a:rPr>
              <a:t>окципитальном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сочленении.</a:t>
            </a:r>
            <a:endParaRPr sz="2600">
              <a:latin typeface="Calibri"/>
              <a:cs typeface="Calibri"/>
            </a:endParaRPr>
          </a:p>
          <a:p>
            <a:pPr marL="241300" marR="1110615" indent="-228600">
              <a:lnSpc>
                <a:spcPct val="70000"/>
              </a:lnSpc>
              <a:spcBef>
                <a:spcPts val="101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45" dirty="0">
                <a:latin typeface="Calibri"/>
                <a:cs typeface="Calibri"/>
              </a:rPr>
              <a:t>Толстые </a:t>
            </a:r>
            <a:r>
              <a:rPr sz="2600" spc="-5" dirty="0">
                <a:latin typeface="Calibri"/>
                <a:cs typeface="Calibri"/>
              </a:rPr>
              <a:t>тонические </a:t>
            </a:r>
            <a:r>
              <a:rPr sz="2600" dirty="0">
                <a:latin typeface="Calibri"/>
                <a:cs typeface="Calibri"/>
              </a:rPr>
              <a:t>мышцы </a:t>
            </a:r>
            <a:r>
              <a:rPr sz="2600" spc="-10" dirty="0">
                <a:latin typeface="Calibri"/>
                <a:cs typeface="Calibri"/>
              </a:rPr>
              <a:t>работают </a:t>
            </a:r>
            <a:r>
              <a:rPr sz="2600" spc="-20" dirty="0">
                <a:latin typeface="Calibri"/>
                <a:cs typeface="Calibri"/>
              </a:rPr>
              <a:t>всегда, </a:t>
            </a:r>
            <a:r>
              <a:rPr sz="2600" spc="-35" dirty="0">
                <a:latin typeface="Calibri"/>
                <a:cs typeface="Calibri"/>
              </a:rPr>
              <a:t>когда </a:t>
            </a:r>
            <a:r>
              <a:rPr sz="2600" spc="-10" dirty="0">
                <a:latin typeface="Calibri"/>
                <a:cs typeface="Calibri"/>
              </a:rPr>
              <a:t>человек </a:t>
            </a:r>
            <a:r>
              <a:rPr sz="2600" dirty="0">
                <a:latin typeface="Calibri"/>
                <a:cs typeface="Calibri"/>
              </a:rPr>
              <a:t>в  сознании.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Познотонические </a:t>
            </a:r>
            <a:r>
              <a:rPr sz="2600" spc="-15" dirty="0">
                <a:latin typeface="Calibri"/>
                <a:cs typeface="Calibri"/>
              </a:rPr>
              <a:t>рефлексы </a:t>
            </a:r>
            <a:r>
              <a:rPr sz="2600" spc="-5" dirty="0">
                <a:latin typeface="Calibri"/>
                <a:cs typeface="Calibri"/>
              </a:rPr>
              <a:t>обеспечивают </a:t>
            </a:r>
            <a:r>
              <a:rPr sz="2600" spc="-10" dirty="0">
                <a:latin typeface="Calibri"/>
                <a:cs typeface="Calibri"/>
              </a:rPr>
              <a:t>также</a:t>
            </a:r>
            <a:r>
              <a:rPr sz="2600" spc="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перераспределение</a:t>
            </a:r>
            <a:endParaRPr sz="2600">
              <a:latin typeface="Calibri"/>
              <a:cs typeface="Calibri"/>
            </a:endParaRPr>
          </a:p>
          <a:p>
            <a:pPr marL="241300" marR="104775">
              <a:lnSpc>
                <a:spcPct val="70000"/>
              </a:lnSpc>
              <a:spcBef>
                <a:spcPts val="465"/>
              </a:spcBef>
            </a:pPr>
            <a:r>
              <a:rPr sz="2600" spc="-10" dirty="0">
                <a:latin typeface="Calibri"/>
                <a:cs typeface="Calibri"/>
              </a:rPr>
              <a:t>тонуса </a:t>
            </a:r>
            <a:r>
              <a:rPr sz="2600" spc="-15" dirty="0">
                <a:latin typeface="Calibri"/>
                <a:cs typeface="Calibri"/>
              </a:rPr>
              <a:t>туловища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конечностей </a:t>
            </a:r>
            <a:r>
              <a:rPr sz="2600" dirty="0">
                <a:latin typeface="Calibri"/>
                <a:cs typeface="Calibri"/>
              </a:rPr>
              <a:t>в зависимости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dirty="0">
                <a:latin typeface="Calibri"/>
                <a:cs typeface="Calibri"/>
              </a:rPr>
              <a:t>пространственного  </a:t>
            </a:r>
            <a:r>
              <a:rPr sz="2600" spc="-15" dirty="0">
                <a:latin typeface="Calibri"/>
                <a:cs typeface="Calibri"/>
              </a:rPr>
              <a:t>положения головы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воздействия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опоры.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167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 установочные</a:t>
            </a:r>
            <a:r>
              <a:rPr spc="-20" dirty="0"/>
              <a:t> </a:t>
            </a:r>
            <a:r>
              <a:rPr dirty="0"/>
              <a:t>рефлексы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63776"/>
            <a:ext cx="10196830" cy="481393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1407160" indent="-228600">
              <a:lnSpc>
                <a:spcPct val="70000"/>
              </a:lnSpc>
              <a:spcBef>
                <a:spcPts val="104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без установочных </a:t>
            </a:r>
            <a:r>
              <a:rPr sz="2600" spc="-10" dirty="0">
                <a:latin typeface="Calibri"/>
                <a:cs typeface="Calibri"/>
              </a:rPr>
              <a:t>рефлексов </a:t>
            </a:r>
            <a:r>
              <a:rPr sz="2600" dirty="0">
                <a:latin typeface="Calibri"/>
                <a:cs typeface="Calibri"/>
              </a:rPr>
              <a:t>закрепощенное </a:t>
            </a:r>
            <a:r>
              <a:rPr sz="2600" spc="-20" dirty="0">
                <a:latin typeface="Calibri"/>
                <a:cs typeface="Calibri"/>
              </a:rPr>
              <a:t>тело </a:t>
            </a:r>
            <a:r>
              <a:rPr sz="2600" spc="-10" dirty="0">
                <a:latin typeface="Calibri"/>
                <a:cs typeface="Calibri"/>
              </a:rPr>
              <a:t>человека,  </a:t>
            </a:r>
            <a:r>
              <a:rPr sz="2600" spc="-5" dirty="0">
                <a:latin typeface="Calibri"/>
                <a:cs typeface="Calibri"/>
              </a:rPr>
              <a:t>поставленное вертикально, </a:t>
            </a:r>
            <a:r>
              <a:rPr sz="2600" dirty="0">
                <a:latin typeface="Calibri"/>
                <a:cs typeface="Calibri"/>
              </a:rPr>
              <a:t>упало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5" dirty="0">
                <a:latin typeface="Calibri"/>
                <a:cs typeface="Calibri"/>
              </a:rPr>
              <a:t>бы.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5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5" dirty="0">
                <a:latin typeface="Calibri"/>
                <a:cs typeface="Calibri"/>
              </a:rPr>
              <a:t>этого </a:t>
            </a:r>
            <a:r>
              <a:rPr sz="2600" dirty="0">
                <a:latin typeface="Calibri"/>
                <a:cs typeface="Calibri"/>
              </a:rPr>
              <a:t>не </a:t>
            </a:r>
            <a:r>
              <a:rPr sz="2600" spc="-20" dirty="0">
                <a:latin typeface="Calibri"/>
                <a:cs typeface="Calibri"/>
              </a:rPr>
              <a:t>происходит, </a:t>
            </a:r>
            <a:r>
              <a:rPr sz="2600" spc="-10" dirty="0">
                <a:latin typeface="Calibri"/>
                <a:cs typeface="Calibri"/>
              </a:rPr>
              <a:t>потому что </a:t>
            </a: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5" dirty="0">
                <a:latin typeface="Calibri"/>
                <a:cs typeface="Calibri"/>
              </a:rPr>
              <a:t>отклонении </a:t>
            </a:r>
            <a:r>
              <a:rPr sz="2600" spc="-15" dirty="0">
                <a:latin typeface="Calibri"/>
                <a:cs typeface="Calibri"/>
              </a:rPr>
              <a:t>от</a:t>
            </a:r>
            <a:r>
              <a:rPr sz="2600" spc="1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вертикали</a:t>
            </a:r>
            <a:endParaRPr sz="2600">
              <a:latin typeface="Calibri"/>
              <a:cs typeface="Calibri"/>
            </a:endParaRPr>
          </a:p>
          <a:p>
            <a:pPr marL="241300" marR="88900">
              <a:lnSpc>
                <a:spcPct val="70000"/>
              </a:lnSpc>
              <a:spcBef>
                <a:spcPts val="470"/>
              </a:spcBef>
            </a:pPr>
            <a:r>
              <a:rPr sz="2600" dirty="0">
                <a:latin typeface="Calibri"/>
                <a:cs typeface="Calibri"/>
              </a:rPr>
              <a:t>срабатывают </a:t>
            </a:r>
            <a:r>
              <a:rPr sz="2600" spc="-5" dirty="0">
                <a:latin typeface="Calibri"/>
                <a:cs typeface="Calibri"/>
              </a:rPr>
              <a:t>рецепторы </a:t>
            </a:r>
            <a:r>
              <a:rPr sz="2600" spc="-10" dirty="0">
                <a:latin typeface="Calibri"/>
                <a:cs typeface="Calibri"/>
              </a:rPr>
              <a:t>вестибулярного </a:t>
            </a:r>
            <a:r>
              <a:rPr sz="2600" dirty="0">
                <a:latin typeface="Calibri"/>
                <a:cs typeface="Calibri"/>
              </a:rPr>
              <a:t>аппарата и </a:t>
            </a:r>
            <a:r>
              <a:rPr sz="2600" spc="-5" dirty="0">
                <a:latin typeface="Calibri"/>
                <a:cs typeface="Calibri"/>
              </a:rPr>
              <a:t>проприоцепторы  </a:t>
            </a:r>
            <a:r>
              <a:rPr sz="2600" dirty="0">
                <a:latin typeface="Calibri"/>
                <a:cs typeface="Calibri"/>
              </a:rPr>
              <a:t>суставов и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15" dirty="0">
                <a:latin typeface="Calibri"/>
                <a:cs typeface="Calibri"/>
              </a:rPr>
              <a:t>мышц;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0"/>
              </a:spcBef>
              <a:tabLst>
                <a:tab pos="315595" algn="l"/>
              </a:tabLst>
            </a:pPr>
            <a:r>
              <a:rPr sz="2600" dirty="0">
                <a:latin typeface="Arial"/>
                <a:cs typeface="Arial"/>
              </a:rPr>
              <a:t>•	</a:t>
            </a:r>
            <a:r>
              <a:rPr sz="2600" dirty="0">
                <a:latin typeface="Calibri"/>
                <a:cs typeface="Calibri"/>
              </a:rPr>
              <a:t>сенсорная </a:t>
            </a:r>
            <a:r>
              <a:rPr sz="2600" spc="-5" dirty="0">
                <a:latin typeface="Calibri"/>
                <a:cs typeface="Calibri"/>
              </a:rPr>
              <a:t>информация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spc="-10" dirty="0">
                <a:latin typeface="Calibri"/>
                <a:cs typeface="Calibri"/>
              </a:rPr>
              <a:t>вестибулярного </a:t>
            </a:r>
            <a:r>
              <a:rPr sz="2600" dirty="0">
                <a:latin typeface="Calibri"/>
                <a:cs typeface="Calibri"/>
              </a:rPr>
              <a:t>аппарата поступает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по</a:t>
            </a:r>
            <a:endParaRPr sz="2600">
              <a:latin typeface="Calibri"/>
              <a:cs typeface="Calibri"/>
            </a:endParaRPr>
          </a:p>
          <a:p>
            <a:pPr marL="241300" marR="746760">
              <a:lnSpc>
                <a:spcPct val="70100"/>
              </a:lnSpc>
              <a:spcBef>
                <a:spcPts val="464"/>
              </a:spcBef>
            </a:pPr>
            <a:r>
              <a:rPr sz="2600" spc="-10" dirty="0">
                <a:latin typeface="Calibri"/>
                <a:cs typeface="Calibri"/>
              </a:rPr>
              <a:t>нисходящим </a:t>
            </a:r>
            <a:r>
              <a:rPr sz="2600" spc="-5" dirty="0">
                <a:latin typeface="Calibri"/>
                <a:cs typeface="Calibri"/>
              </a:rPr>
              <a:t>вестибулоспинальным </a:t>
            </a:r>
            <a:r>
              <a:rPr sz="2600" dirty="0">
                <a:latin typeface="Calibri"/>
                <a:cs typeface="Calibri"/>
              </a:rPr>
              <a:t>путям к мышцам </a:t>
            </a:r>
            <a:r>
              <a:rPr sz="2600" spc="-15" dirty="0">
                <a:latin typeface="Calibri"/>
                <a:cs typeface="Calibri"/>
              </a:rPr>
              <a:t>туловища </a:t>
            </a:r>
            <a:r>
              <a:rPr sz="2600" dirty="0">
                <a:latin typeface="Calibri"/>
                <a:cs typeface="Calibri"/>
              </a:rPr>
              <a:t>и  </a:t>
            </a:r>
            <a:r>
              <a:rPr sz="2600" spc="-10" dirty="0">
                <a:latin typeface="Calibri"/>
                <a:cs typeface="Calibri"/>
              </a:rPr>
              <a:t>конечностей </a:t>
            </a:r>
            <a:r>
              <a:rPr sz="2600" spc="-5" dirty="0">
                <a:latin typeface="Calibri"/>
                <a:cs typeface="Calibri"/>
              </a:rPr>
              <a:t>для </a:t>
            </a:r>
            <a:r>
              <a:rPr sz="2600" dirty="0">
                <a:latin typeface="Calibri"/>
                <a:cs typeface="Calibri"/>
              </a:rPr>
              <a:t>восстановления утраченного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равновесия;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7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также, </a:t>
            </a:r>
            <a:r>
              <a:rPr sz="2600" dirty="0">
                <a:latin typeface="Calibri"/>
                <a:cs typeface="Calibri"/>
              </a:rPr>
              <a:t>сенсорная информация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spc="-10" dirty="0">
                <a:latin typeface="Calibri"/>
                <a:cs typeface="Calibri"/>
              </a:rPr>
              <a:t>вестибулярного </a:t>
            </a:r>
            <a:r>
              <a:rPr sz="2600" dirty="0">
                <a:latin typeface="Calibri"/>
                <a:cs typeface="Calibri"/>
              </a:rPr>
              <a:t>аппарата, а </a:t>
            </a:r>
            <a:r>
              <a:rPr sz="2600" spc="-5" dirty="0">
                <a:latin typeface="Calibri"/>
                <a:cs typeface="Calibri"/>
              </a:rPr>
              <a:t>также</a:t>
            </a:r>
            <a:r>
              <a:rPr sz="2600" spc="8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от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dirty="0">
                <a:latin typeface="Calibri"/>
                <a:cs typeface="Calibri"/>
              </a:rPr>
              <a:t>проприоцептивной </a:t>
            </a:r>
            <a:r>
              <a:rPr sz="2600" spc="-5" dirty="0">
                <a:latin typeface="Calibri"/>
                <a:cs typeface="Calibri"/>
              </a:rPr>
              <a:t>системы поступает </a:t>
            </a:r>
            <a:r>
              <a:rPr sz="2600" dirty="0">
                <a:latin typeface="Calibri"/>
                <a:cs typeface="Calibri"/>
              </a:rPr>
              <a:t>по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восходящим</a:t>
            </a:r>
            <a:endParaRPr sz="2600">
              <a:latin typeface="Calibri"/>
              <a:cs typeface="Calibri"/>
            </a:endParaRPr>
          </a:p>
          <a:p>
            <a:pPr marL="241300" marR="40005">
              <a:lnSpc>
                <a:spcPct val="70100"/>
              </a:lnSpc>
              <a:spcBef>
                <a:spcPts val="465"/>
              </a:spcBef>
            </a:pPr>
            <a:r>
              <a:rPr sz="2600" spc="-10" dirty="0">
                <a:latin typeface="Calibri"/>
                <a:cs typeface="Calibri"/>
              </a:rPr>
              <a:t>вестибулоцеребеллярным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спиноцеребеллярным </a:t>
            </a:r>
            <a:r>
              <a:rPr sz="2600" dirty="0">
                <a:latin typeface="Calibri"/>
                <a:cs typeface="Calibri"/>
              </a:rPr>
              <a:t>путям в </a:t>
            </a:r>
            <a:r>
              <a:rPr sz="2600" spc="-5" dirty="0">
                <a:latin typeface="Calibri"/>
                <a:cs typeface="Calibri"/>
              </a:rPr>
              <a:t>мозжечок,  </a:t>
            </a:r>
            <a:r>
              <a:rPr sz="2600" dirty="0">
                <a:latin typeface="Calibri"/>
                <a:cs typeface="Calibri"/>
              </a:rPr>
              <a:t>являющийся </a:t>
            </a:r>
            <a:r>
              <a:rPr sz="2600" spc="-5" dirty="0">
                <a:latin typeface="Calibri"/>
                <a:cs typeface="Calibri"/>
              </a:rPr>
              <a:t>центром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равновесия.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0" dirty="0">
                <a:latin typeface="Calibri"/>
                <a:cs typeface="Calibri"/>
              </a:rPr>
              <a:t>Безусловно-рефлекторные ответы мозжечка позволяют</a:t>
            </a:r>
            <a:r>
              <a:rPr sz="2600" spc="1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многократно</a:t>
            </a:r>
            <a:endParaRPr sz="2600">
              <a:latin typeface="Calibri"/>
              <a:cs typeface="Calibri"/>
            </a:endParaRPr>
          </a:p>
          <a:p>
            <a:pPr marL="241300" marR="708660">
              <a:lnSpc>
                <a:spcPct val="70000"/>
              </a:lnSpc>
              <a:spcBef>
                <a:spcPts val="470"/>
              </a:spcBef>
            </a:pPr>
            <a:r>
              <a:rPr sz="2600" spc="-5" dirty="0">
                <a:latin typeface="Calibri"/>
                <a:cs typeface="Calibri"/>
              </a:rPr>
              <a:t>воздействовать </a:t>
            </a:r>
            <a:r>
              <a:rPr sz="2600" dirty="0">
                <a:latin typeface="Calibri"/>
                <a:cs typeface="Calibri"/>
              </a:rPr>
              <a:t>на мышцы </a:t>
            </a:r>
            <a:r>
              <a:rPr sz="2600" spc="-15" dirty="0">
                <a:latin typeface="Calibri"/>
                <a:cs typeface="Calibri"/>
              </a:rPr>
              <a:t>туловища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конечностей, корректируя  </a:t>
            </a:r>
            <a:r>
              <a:rPr sz="2600" dirty="0">
                <a:latin typeface="Calibri"/>
                <a:cs typeface="Calibri"/>
              </a:rPr>
              <a:t>первичные </a:t>
            </a:r>
            <a:r>
              <a:rPr sz="2600" spc="-5" dirty="0">
                <a:latin typeface="Calibri"/>
                <a:cs typeface="Calibri"/>
              </a:rPr>
              <a:t>вестибулосоматические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реакции.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1769</Words>
  <Application>Microsoft Office PowerPoint</Application>
  <PresentationFormat>Произвольный</PresentationFormat>
  <Paragraphs>227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Презентация PowerPoint</vt:lpstr>
      <vt:lpstr>План занятия:</vt:lpstr>
      <vt:lpstr>Постуральный контроль</vt:lpstr>
      <vt:lpstr>Двигательные функции</vt:lpstr>
      <vt:lpstr>Презентация PowerPoint</vt:lpstr>
      <vt:lpstr>Постуральный контроль</vt:lpstr>
      <vt:lpstr>Постуральную устойчивость</vt:lpstr>
      <vt:lpstr>1 познотонические рефлексы</vt:lpstr>
      <vt:lpstr>2 установочные рефлексы</vt:lpstr>
      <vt:lpstr>Презентация PowerPoint</vt:lpstr>
      <vt:lpstr>Презентация PowerPoint</vt:lpstr>
      <vt:lpstr>Презентация PowerPoint</vt:lpstr>
      <vt:lpstr>Формы постурального контроля:</vt:lpstr>
      <vt:lpstr>Постуральный контроль спокойного  стояния (регуляция позы)</vt:lpstr>
      <vt:lpstr>Презентация PowerPoint</vt:lpstr>
      <vt:lpstr>Отолитовый аппарат (рецептор)</vt:lpstr>
      <vt:lpstr>Восстановительные позные автоматизмы</vt:lpstr>
      <vt:lpstr>Презентация PowerPoint</vt:lpstr>
      <vt:lpstr>Презентация PowerPoint</vt:lpstr>
      <vt:lpstr>Другие восстановительные рефлексы</vt:lpstr>
      <vt:lpstr>Презентация PowerPoint</vt:lpstr>
      <vt:lpstr>Реактивный (или адаптивный) постуральный  контроль</vt:lpstr>
      <vt:lpstr>Реактивный (или адаптивный)  постуральный контроль</vt:lpstr>
      <vt:lpstr>Позная преднастройка</vt:lpstr>
      <vt:lpstr>Позная преднастройка</vt:lpstr>
      <vt:lpstr>Произвольный позный (постуральный)  контроль</vt:lpstr>
      <vt:lpstr>Кто нуждается в восстановлении  постурального контроля?</vt:lpstr>
      <vt:lpstr>Для восстановления/становления  постурального контроля</vt:lpstr>
      <vt:lpstr>Позиционирование</vt:lpstr>
      <vt:lpstr>Целями позиционирования являются:</vt:lpstr>
      <vt:lpstr>Презентация PowerPoint</vt:lpstr>
      <vt:lpstr>Движение начинается с позы лежа.</vt:lpstr>
      <vt:lpstr>Выравнивание позы – необходимо для  развития ребенка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Постуральный контроль в реабилитации</dc:title>
  <dc:creator>MM MV</dc:creator>
  <cp:lastModifiedBy>Екатерина Быкова</cp:lastModifiedBy>
  <cp:revision>1</cp:revision>
  <dcterms:created xsi:type="dcterms:W3CDTF">2020-11-11T13:41:50Z</dcterms:created>
  <dcterms:modified xsi:type="dcterms:W3CDTF">2020-11-11T16:37:24Z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2020-11-11T00:00:00Z</vt:filetime>
  </property>
</Properties>
</file>