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4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96" r:id="rId11"/>
    <p:sldId id="297" r:id="rId12"/>
    <p:sldId id="298" r:id="rId13"/>
    <p:sldId id="299" r:id="rId14"/>
    <p:sldId id="300" r:id="rId15"/>
    <p:sldId id="278" r:id="rId16"/>
    <p:sldId id="280" r:id="rId17"/>
    <p:sldId id="281" r:id="rId18"/>
    <p:sldId id="290" r:id="rId19"/>
    <p:sldId id="292" r:id="rId20"/>
    <p:sldId id="293" r:id="rId21"/>
    <p:sldId id="295" r:id="rId22"/>
    <p:sldId id="302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eorgia" pitchFamily="16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8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69146-F384-479B-A7AF-BF136E5305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24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CF96171-D8F7-4282-9033-E4EF1CEB3AD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295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29C-3BB4-4F1F-A25D-CA2D49614A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417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3A89-0784-4787-A336-C6F3261AF01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98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8D7C-B4ED-4FC3-8D6C-D23A095AA6E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60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659E-308C-4448-A1A2-F965101FF59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087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8873-D9FC-4BFE-BB64-634E842AB8E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197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8F22-9997-452D-90D9-ED3AC41182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44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71FD-C8E1-430C-AFF7-A202C4BE6F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19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E734-17FF-4EF3-A116-B92D885687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68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C4CD-4478-4BCD-9A6A-D25DC069214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753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DC69-0242-4A76-92EE-A624F27AE2F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22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BD8FF1-1F82-434F-BA8C-CE012FE155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47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71747" y="3008401"/>
            <a:ext cx="6989762" cy="12890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F3A447"/>
                </a:solidFill>
                <a:latin typeface="Trebuchet MS" pitchFamily="32" charset="0"/>
              </a:rPr>
              <a:t>МЕДИЦИНСКАЯ СОРТИРОВКА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5639" y="188644"/>
            <a:ext cx="65527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Федеральное государственное бюджетное образовательное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учреждение высшего образования "Красноярский государственный медицинский университет имени профессора В. Ф. </a:t>
            </a:r>
            <a:r>
              <a:rPr lang="ru-RU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Войно-Ясенецкого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здравоохранения Российской Федерации</a:t>
            </a: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3697" y="6381328"/>
            <a:ext cx="1607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869160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Подготовил: </a:t>
            </a:r>
            <a:r>
              <a:rPr lang="ru-RU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Кураченко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.А.</a:t>
            </a:r>
            <a:endPara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Ординатор 1 года обучения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611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</a:pP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Кафедра травматологии, ортопедии и нейрохирургии с курсом ПО</a:t>
            </a:r>
            <a:endParaRPr lang="ru-RU" alt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0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Сортировочные бригады:</a:t>
            </a:r>
          </a:p>
          <a:p>
            <a:pPr algn="ctr" eaLnBrk="1" hangingPunct="1">
              <a:buFontTx/>
              <a:buNone/>
            </a:pPr>
            <a:endParaRPr lang="ru-RU" altLang="ru-RU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тяжело пораженных:</a:t>
            </a: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 врач, две медицинские сестры, два регистратора и звено санитаров – носильщиков.</a:t>
            </a:r>
          </a:p>
          <a:p>
            <a:pPr eaLnBrk="1" hangingPunct="1"/>
            <a:endParaRPr lang="ru-RU" altLang="ru-RU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легко пораженных: </a:t>
            </a: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врач, одна медицинская сестра, один регистратор и один – два санитара.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18676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8658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 лечебному признаку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пораженных распределяют на группы</a:t>
            </a:r>
            <a:r>
              <a:rPr lang="ru-RU" altLang="ru-RU" sz="24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нуждающихся в неотложной медицинской помощи;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пораженных, помощь которым в данный момент может быть отсрочена;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легко пораженных, нуждающихся в амбулаторном лечении;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агонирующих</a:t>
            </a: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, нуждающихся в уходе и в облегчении страданий.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87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 эвакуационному признаку </a:t>
            </a:r>
            <a:r>
              <a:rPr lang="ru-RU" altLang="ru-RU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пораженных распределяют на группы:</a:t>
            </a:r>
          </a:p>
          <a:p>
            <a:pPr algn="ctr" eaLnBrk="1" hangingPunct="1">
              <a:buFontTx/>
              <a:buNone/>
            </a:pPr>
            <a:endParaRPr lang="ru-RU" altLang="ru-RU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подлежащих эвакуации на следующий этап;</a:t>
            </a:r>
          </a:p>
          <a:p>
            <a:pPr eaLnBrk="1" hangingPunct="1"/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подлежащих оставлению на данном этапе временно или до окончательного исхода;</a:t>
            </a:r>
          </a:p>
          <a:p>
            <a:pPr eaLnBrk="1" hangingPunct="1"/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подлежащих возвращению по месту жительства на амбулаторное лечение.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99893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335712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r>
              <a:rPr lang="ru-RU" altLang="ru-RU" sz="28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Методы медицинской сортировки.</a:t>
            </a:r>
          </a:p>
          <a:p>
            <a:pPr marL="609600" indent="-609600" eaLnBrk="1" hangingPunct="1">
              <a:buFontTx/>
              <a:buAutoNum type="arabicPeriod"/>
            </a:pPr>
            <a:endParaRPr lang="ru-RU" altLang="ru-RU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Выборочный метод</a:t>
            </a: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– путем беглого осмотра из общей массы пораженных выделяются лица, представляющие опасность для окружающих или нуждающиеся в неотложной медицинской помощи на данном этапе.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Конвейерный метод</a:t>
            </a: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– сортировочная бригада осуществляет последовательный осмотр и сортировку всех оставшихся пораженных.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7748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idx="1"/>
          </p:nvPr>
        </p:nvSpPr>
        <p:spPr>
          <a:xfrm>
            <a:off x="323528" y="692696"/>
            <a:ext cx="8578850" cy="6480175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ru-RU" altLang="ru-RU" sz="28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организации медицинской сортировки на ЭМЭ необходимо: 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ru-RU" altLang="ru-RU" sz="28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выделение самостоятельных функциональных подразделений с достаточной емкостью помещений для размещения пораженных;</a:t>
            </a:r>
          </a:p>
          <a:p>
            <a:pPr eaLnBrk="1" hangingPunct="1">
              <a:lnSpc>
                <a:spcPct val="70000"/>
              </a:lnSpc>
            </a:pPr>
            <a:endParaRPr lang="ru-RU" altLang="ru-RU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организация вспомогательных функциональных подразделений для сортировки – сортировочные посты и сортировочные площадки;</a:t>
            </a:r>
          </a:p>
          <a:p>
            <a:pPr eaLnBrk="1" hangingPunct="1">
              <a:lnSpc>
                <a:spcPct val="70000"/>
              </a:lnSpc>
            </a:pPr>
            <a:endParaRPr lang="ru-RU" altLang="ru-RU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создание сортировочных бригад и их оснащение;</a:t>
            </a:r>
          </a:p>
          <a:p>
            <a:pPr eaLnBrk="1" hangingPunct="1">
              <a:lnSpc>
                <a:spcPct val="70000"/>
              </a:lnSpc>
            </a:pPr>
            <a:endParaRPr lang="ru-RU" altLang="ru-RU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обязательная фиксация результатов сортировки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(сортировочные марки, первичные медицинские карточки).</a:t>
            </a:r>
          </a:p>
        </p:txBody>
      </p:sp>
    </p:spTree>
    <p:extLst>
      <p:ext uri="{BB962C8B-B14F-4D97-AF65-F5344CB8AC3E}">
        <p14:creationId xmlns:p14="http://schemas.microsoft.com/office/powerpoint/2010/main" xmlns="" val="2400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836613"/>
            <a:ext cx="86868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Сортировка проводится, не снимая повязок и не применяя трудоемких методов исследования на основе данных </a:t>
            </a:r>
            <a:r>
              <a:rPr lang="ru-RU" altLang="ru-RU" sz="2800" b="1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расспроса, осмотра, пальпации, исследования Ps </a:t>
            </a:r>
            <a:r>
              <a:rPr lang="ru-RU" altLang="ru-RU" sz="2800"/>
              <a:t>и ознакомления с медицинской документацией при ее наличии</a:t>
            </a:r>
            <a:br>
              <a:rPr lang="ru-RU" altLang="ru-RU" sz="2800"/>
            </a:br>
            <a:endParaRPr lang="ru-RU" altLang="ru-RU" sz="28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00450"/>
            <a:ext cx="52197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68313" y="7747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600" b="1">
                <a:solidFill>
                  <a:srgbClr val="444D26"/>
                </a:solidFill>
                <a:latin typeface="Trebuchet MS" pitchFamily="32" charset="0"/>
              </a:rPr>
              <a:t>Сортировочные группы</a:t>
            </a:r>
            <a:br>
              <a:rPr lang="ru-RU" altLang="ru-RU" sz="3600" b="1">
                <a:solidFill>
                  <a:srgbClr val="444D26"/>
                </a:solidFill>
                <a:latin typeface="Trebuchet MS" pitchFamily="32" charset="0"/>
              </a:rPr>
            </a:br>
            <a:endParaRPr lang="ru-RU" altLang="ru-RU" sz="3600" b="1">
              <a:solidFill>
                <a:srgbClr val="444D26"/>
              </a:solidFill>
              <a:latin typeface="Trebuchet MS" pitchFamily="32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4248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В процессе сортировки всех пострадавших на основании оценки их общего состояния, характера повреждений и возникших осложнений с учетом прогноза делят на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600" b="1"/>
              <a:t>	</a:t>
            </a:r>
            <a:r>
              <a:rPr lang="ru-RU" altLang="ru-RU" sz="2600" b="1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сортировочные группы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89363"/>
            <a:ext cx="410368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5125" indent="-244475"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60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Пострадавшие с крайне тяжелыми, несовместимыми с жизнью повреждениями, а также находящиеся в терминальном состоянии (агонирующие), которые нуждаются только в симптоматической терапии.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2600">
              <a:solidFill>
                <a:srgbClr val="444D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Прогноз неблагоприятен для жизни.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Эвакуации не подлежат.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К этой же группе относят и умерших.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пострадавших, в зависимости от очага поражения, может достигать 20 %</a:t>
            </a:r>
            <a:r>
              <a:rPr lang="ru-RU" altLang="ru-RU" sz="2600">
                <a:solidFill>
                  <a:srgbClr val="444D26"/>
                </a:solidFill>
              </a:rPr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8082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76600" y="765175"/>
            <a:ext cx="547211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 b="1"/>
              <a:t>I сортировочная группа - чёрная: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600"/>
              <a:t/>
            </a:r>
            <a:br>
              <a:rPr lang="ru-RU" altLang="ru-RU" sz="2600"/>
            </a:br>
            <a:endParaRPr lang="ru-RU" altLang="ru-RU" sz="2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95288" y="1047750"/>
            <a:ext cx="85693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 b="1">
                <a:solidFill>
                  <a:srgbClr val="FF0000"/>
                </a:solidFill>
              </a:rPr>
              <a:t>II группа</a:t>
            </a:r>
            <a:r>
              <a:rPr lang="ru-RU" altLang="ru-RU" sz="26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Тяжелые, с нарастающими расстройствами витальных функций.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 ЭМП - по жизненным показаниям в операционной, противошоковой или перевязочной.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Наружное или внутреннее кровотечение, жгут, открытый или клапанный пневмоторакс, асфиксия, неполная травматическая ампутация конечностей выраженная клиника травматического шока, выраженный болевой синдром.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Прогноз без оказания неотложной помощи сомнителен.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Эвакуация щадящим медицинским транспортом, после оказания ЭМП.</a:t>
            </a:r>
          </a:p>
          <a:p>
            <a:pPr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79388" y="692150"/>
            <a:ext cx="5616575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группа</a:t>
            </a:r>
            <a:r>
              <a:rPr lang="ru-RU" altLang="ru-RU" sz="2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средняя степень тяжести подлежащие лечению в госпитальных отделениях.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Поражения сопровождаются выраженными расстройствами витальных функций, но не представляют угрозу для жизни.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ЭМП оказывается во 2 очередь, или может быть отсрочена на определенное время.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Прогноз относительно благоприятный.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Эвакуация медицинским транспортом во 2 очередь.</a:t>
            </a:r>
            <a:br>
              <a:rPr lang="ru-RU" altLang="ru-RU" sz="2600"/>
            </a:br>
            <a:endParaRPr lang="ru-RU" altLang="ru-RU" sz="260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94957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82015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 b="1" dirty="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Сортировка </a:t>
            </a:r>
            <a:r>
              <a:rPr lang="ru-RU" altLang="ru-RU" sz="2800" b="1" dirty="0" smtClean="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медицинская - </a:t>
            </a:r>
            <a:endParaRPr lang="ru-RU" altLang="ru-RU" sz="2800" b="1" dirty="0">
              <a:solidFill>
                <a:srgbClr val="444D26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444D26"/>
                </a:solidFill>
              </a:rPr>
              <a:t> </a:t>
            </a:r>
            <a:r>
              <a:rPr lang="ru-RU" altLang="ru-RU" sz="2800" dirty="0"/>
              <a:t>распределение пораженных и больных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800" dirty="0"/>
              <a:t>	при их массовом поступлении в результате ЧС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800" dirty="0"/>
              <a:t>в зависимости </a:t>
            </a:r>
            <a:r>
              <a:rPr lang="ru-RU" altLang="ru-RU" sz="2800" b="1" dirty="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характера и тяжести</a:t>
            </a:r>
            <a:r>
              <a:rPr lang="ru-RU" altLang="ru-RU" sz="2800" dirty="0"/>
              <a:t> поражения (заболевания) на </a:t>
            </a:r>
            <a:r>
              <a:rPr lang="ru-RU" altLang="ru-RU" sz="2800" b="1" dirty="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altLang="ru-RU" sz="2800" dirty="0"/>
              <a:t> нуждающихся </a:t>
            </a:r>
            <a:r>
              <a:rPr lang="ru-RU" altLang="ru-RU" sz="2800" b="1" dirty="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однородных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800" dirty="0"/>
              <a:t>лечебно-профилактических или эвакуационных мероприятиях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ru-RU" altLang="ru-RU" sz="2800" dirty="0"/>
              <a:t>с определением очередности и места оказания помощи каждой группе и/или очередности и способа эвакуации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388" y="765175"/>
            <a:ext cx="850741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 b="1">
                <a:solidFill>
                  <a:srgbClr val="00B050"/>
                </a:solidFill>
              </a:rPr>
              <a:t>IV группа</a:t>
            </a:r>
            <a:r>
              <a:rPr lang="ru-RU" altLang="ru-RU" sz="280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легкопораженные с не резко выраженными функциональными нарушениями, нуждаются в амбулаторно-поликлиническом лечении.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213100"/>
            <a:ext cx="489585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3213100"/>
            <a:ext cx="39608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Прогноз благоприятный для жизни и трудоспособности.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Эвакуация транспортом общего назначения во 2 очередь.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868363"/>
            <a:ext cx="822960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>
                <a:solidFill>
                  <a:srgbClr val="444D26"/>
                </a:solidFill>
                <a:latin typeface="Trebuchet MS" pitchFamily="32" charset="0"/>
              </a:rPr>
              <a:t>Для оформления результатов сортировки используют: </a:t>
            </a:r>
            <a:r>
              <a:rPr lang="ru-RU" altLang="ru-RU" sz="3600">
                <a:solidFill>
                  <a:srgbClr val="444D26"/>
                </a:solidFill>
                <a:latin typeface="Trebuchet MS" pitchFamily="32" charset="0"/>
              </a:rPr>
              <a:t/>
            </a:r>
            <a:br>
              <a:rPr lang="ru-RU" altLang="ru-RU" sz="3600">
                <a:solidFill>
                  <a:srgbClr val="444D26"/>
                </a:solidFill>
                <a:latin typeface="Trebuchet MS" pitchFamily="32" charset="0"/>
              </a:rPr>
            </a:br>
            <a:endParaRPr lang="ru-RU" altLang="ru-RU" sz="3600">
              <a:solidFill>
                <a:srgbClr val="444D26"/>
              </a:solidFill>
              <a:latin typeface="Trebuchet MS" pitchFamily="32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140200" y="1989138"/>
            <a:ext cx="475297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Первичную медицинскую карточку</a:t>
            </a:r>
          </a:p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История болезни, заполняемая в ЛПУ</a:t>
            </a:r>
          </a:p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Сортировочные марки с указаниями, куда и в какую очередь направить пораженного,</a:t>
            </a:r>
            <a:br>
              <a:rPr lang="ru-RU" altLang="ru-RU" sz="2800"/>
            </a:br>
            <a:r>
              <a:rPr lang="ru-RU" altLang="ru-RU" sz="2800"/>
              <a:t>прикрепляются к одежде или носилкам.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ru-RU" altLang="ru-RU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37099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072494" cy="5000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Список литературы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572559" cy="2794338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</a:t>
            </a:r>
            <a:r>
              <a:rPr lang="ru-RU" sz="1200" dirty="0" err="1" smtClean="0"/>
              <a:t>Барачевский</a:t>
            </a:r>
            <a:r>
              <a:rPr lang="ru-RU" sz="1200" dirty="0" smtClean="0"/>
              <a:t> Ю.Е., Сидоров П.И., Соловьев А.Г. Медицина катастроф. Архангельск, 2007.</a:t>
            </a:r>
          </a:p>
          <a:p>
            <a:r>
              <a:rPr lang="ru-RU" sz="1200" dirty="0" smtClean="0"/>
              <a:t>2. </a:t>
            </a:r>
            <a:r>
              <a:rPr lang="ru-RU" sz="1200" dirty="0" err="1" smtClean="0"/>
              <a:t>Богодаров</a:t>
            </a:r>
            <a:r>
              <a:rPr lang="ru-RU" sz="1200" dirty="0" smtClean="0"/>
              <a:t> М.Ю., Шапошников А.А., </a:t>
            </a:r>
            <a:r>
              <a:rPr lang="ru-RU" sz="1200" dirty="0" err="1" smtClean="0"/>
              <a:t>Шефер</a:t>
            </a:r>
            <a:r>
              <a:rPr lang="ru-RU" sz="1200" dirty="0" smtClean="0"/>
              <a:t> Ю.М. Работа городской больницы в чрезвычайных ситуациях. М., 2006.</a:t>
            </a:r>
          </a:p>
          <a:p>
            <a:r>
              <a:rPr lang="ru-RU" sz="1200" dirty="0" smtClean="0"/>
              <a:t>3. Гоголев М.И., Шапошников А.А., </a:t>
            </a:r>
            <a:r>
              <a:rPr lang="ru-RU" sz="1200" dirty="0" err="1" smtClean="0"/>
              <a:t>Шефер</a:t>
            </a:r>
            <a:r>
              <a:rPr lang="ru-RU" sz="1200" dirty="0" smtClean="0"/>
              <a:t> Ю.М. Планирование и организация работы объектов здравоохранения в чрезвычайных ситуациях. М., 1992.</a:t>
            </a:r>
          </a:p>
          <a:p>
            <a:r>
              <a:rPr lang="ru-RU" sz="1200" dirty="0" smtClean="0"/>
              <a:t>4. Медицинская сортировка пораженных в чрезвычайных ситуациях (рекомендации). М., 1991.</a:t>
            </a:r>
          </a:p>
          <a:p>
            <a:r>
              <a:rPr lang="ru-RU" sz="1200" dirty="0" smtClean="0"/>
              <a:t>5. Постановление Правительства РФ от 21.05.2007 N 304 «О классификации чрезвычайных ситуаций природного и техногенного характера» (ред. от 17.05.2011).</a:t>
            </a:r>
          </a:p>
          <a:p>
            <a:r>
              <a:rPr lang="ru-RU" sz="1200" dirty="0" smtClean="0"/>
              <a:t>6. Приказ </a:t>
            </a:r>
            <a:r>
              <a:rPr lang="ru-RU" sz="1200" dirty="0" err="1" smtClean="0"/>
              <a:t>Минздравсоцразвития</a:t>
            </a:r>
            <a:r>
              <a:rPr lang="ru-RU" sz="1200" dirty="0" smtClean="0"/>
              <a:t> РФ от 03.02.2005 N 112 «О статистических формах службы медицины катастроф Министерства здравоохранения и социального развития Российской Федерации».</a:t>
            </a:r>
          </a:p>
          <a:p>
            <a:r>
              <a:rPr lang="ru-RU" sz="1200" dirty="0" smtClean="0"/>
              <a:t>7. </a:t>
            </a:r>
            <a:r>
              <a:rPr lang="ru-RU" sz="1200" dirty="0" err="1" smtClean="0"/>
              <a:t>Рябочкин</a:t>
            </a:r>
            <a:r>
              <a:rPr lang="ru-RU" sz="1200" dirty="0" smtClean="0"/>
              <a:t> В.М., </a:t>
            </a:r>
            <a:r>
              <a:rPr lang="ru-RU" sz="1200" dirty="0" err="1" smtClean="0"/>
              <a:t>Назаренко</a:t>
            </a:r>
            <a:r>
              <a:rPr lang="ru-RU" sz="1200" dirty="0" smtClean="0"/>
              <a:t> Г.И. Медицина катастроф. М., </a:t>
            </a:r>
            <a:r>
              <a:rPr lang="ru-RU" sz="1200" dirty="0" smtClean="0"/>
              <a:t>2020.</a:t>
            </a:r>
            <a:endParaRPr lang="ru-RU" sz="1200" dirty="0" smtClean="0"/>
          </a:p>
          <a:p>
            <a:r>
              <a:rPr lang="ru-RU" sz="1200" dirty="0" smtClean="0"/>
              <a:t>8. Сахно И.И., Сахно В.И. Медицина катастроф (организационные вопросы). М., 2002.</a:t>
            </a:r>
          </a:p>
          <a:p>
            <a:r>
              <a:rPr lang="ru-RU" sz="1200" dirty="0" smtClean="0"/>
              <a:t>9. Сидоров П.И., Мосягин И.Г., Сарычев А.С. Медицина катастроф. М., 2013.</a:t>
            </a:r>
          </a:p>
          <a:p>
            <a:r>
              <a:rPr lang="ru-RU" sz="1200" dirty="0" smtClean="0"/>
              <a:t>10. Служба экстренной медицинской помощи в условиях крупного города. Под редакцией </a:t>
            </a:r>
            <a:r>
              <a:rPr lang="ru-RU" sz="1200" dirty="0" err="1" smtClean="0"/>
              <a:t>Рябочкина</a:t>
            </a:r>
            <a:r>
              <a:rPr lang="ru-RU" sz="1200" dirty="0" smtClean="0"/>
              <a:t> В.М., </a:t>
            </a:r>
            <a:r>
              <a:rPr lang="ru-RU" sz="1200" dirty="0" err="1" smtClean="0"/>
              <a:t>Камчатова</a:t>
            </a:r>
            <a:r>
              <a:rPr lang="ru-RU" sz="1200" dirty="0" smtClean="0"/>
              <a:t> Р.А., М., 1991.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30835" y="548680"/>
            <a:ext cx="86423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 dirty="0"/>
              <a:t>Впервые теоретически обосновал учение и методику медицинской сортировки и претворил их в практику </a:t>
            </a:r>
            <a:r>
              <a:rPr lang="ru-RU" altLang="ru-RU" sz="2800" b="1" dirty="0">
                <a:solidFill>
                  <a:srgbClr val="9354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 И. Пирогов.</a:t>
            </a:r>
            <a:r>
              <a:rPr lang="ru-RU" altLang="ru-RU" sz="2800" dirty="0">
                <a:solidFill>
                  <a:srgbClr val="93540A"/>
                </a:solidFill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1663"/>
            <a:ext cx="34671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9398" y="2059980"/>
            <a:ext cx="49688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 dirty="0"/>
              <a:t>Приехав в </a:t>
            </a:r>
            <a:r>
              <a:rPr lang="ru-RU" altLang="ru-RU" sz="2800" dirty="0">
                <a:solidFill>
                  <a:srgbClr val="9354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1854</a:t>
            </a:r>
            <a:r>
              <a:rPr lang="ru-RU" altLang="ru-RU" sz="2800" dirty="0"/>
              <a:t> г. в осажденный Севастополь, он начал свою деятельность не с хирургической помощи, а с наведения порядка на перевязочных пунктах и в первую очередь с </a:t>
            </a:r>
            <a:r>
              <a:rPr lang="ru-RU" altLang="ru-RU" sz="2800" dirty="0">
                <a:solidFill>
                  <a:srgbClr val="9354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проведения медицинской сортировки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8313" y="660400"/>
            <a:ext cx="82296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90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</a:rPr>
              <a:t>Основные Пироговские сортировочные признаки:</a:t>
            </a:r>
            <a:br>
              <a:rPr lang="ru-RU" altLang="ru-RU" sz="290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</a:rPr>
            </a:br>
            <a:endParaRPr lang="ru-RU" altLang="ru-RU" sz="2900">
              <a:solidFill>
                <a:srgbClr val="444D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2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0" y="1700213"/>
            <a:ext cx="424815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5125" indent="-244475"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>
                <a:solidFill>
                  <a:srgbClr val="DD7E0E"/>
                </a:solidFill>
              </a:rPr>
              <a:t>1. </a:t>
            </a:r>
            <a:r>
              <a:rPr lang="ru-RU" altLang="ru-RU" sz="2800"/>
              <a:t>опасность пострадавшего для окружающих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>
                <a:solidFill>
                  <a:srgbClr val="DD7E0E"/>
                </a:solidFill>
              </a:rPr>
              <a:t>2. </a:t>
            </a:r>
            <a:r>
              <a:rPr lang="ru-RU" altLang="ru-RU" sz="2800"/>
              <a:t>нуждаемость пострадавшего в лечебных мероприятиях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>
                <a:solidFill>
                  <a:srgbClr val="DD7E0E"/>
                </a:solidFill>
              </a:rPr>
              <a:t>3. </a:t>
            </a:r>
            <a:r>
              <a:rPr lang="ru-RU" altLang="ru-RU" sz="2800"/>
              <a:t>нуждаемость пострадавшего в эвакуации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28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87575"/>
            <a:ext cx="4227512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3850" y="692150"/>
            <a:ext cx="8362950" cy="57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Сортировка должна проводиться непрерывно, преемственно и конкретно.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76475"/>
            <a:ext cx="4392613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 dirty="0"/>
              <a:t>К организации и проведению </a:t>
            </a:r>
            <a:r>
              <a:rPr lang="ru-RU" altLang="ru-RU" sz="2800" dirty="0" smtClean="0"/>
              <a:t>сортировки </a:t>
            </a:r>
            <a:r>
              <a:rPr lang="ru-RU" altLang="ru-RU" sz="2800" dirty="0"/>
              <a:t>должен быть привлечен наиболее </a:t>
            </a:r>
            <a:r>
              <a:rPr lang="ru-RU" altLang="ru-RU" sz="2800" dirty="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опытный</a:t>
            </a:r>
            <a:r>
              <a:rPr lang="ru-RU" altLang="ru-RU" sz="2800" dirty="0"/>
              <a:t> из имеющихся в данный момент медицинских специалистов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8"/>
          <a:stretch>
            <a:fillRect/>
          </a:stretch>
        </p:blipFill>
        <p:spPr bwMode="auto">
          <a:xfrm>
            <a:off x="5219700" y="2205038"/>
            <a:ext cx="36607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92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140200" y="125413"/>
            <a:ext cx="4835525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 dirty="0">
                <a:solidFill>
                  <a:srgbClr val="444D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сортировки</a:t>
            </a:r>
            <a:r>
              <a:rPr lang="ru-RU" altLang="ru-RU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altLang="ru-RU" sz="2600" dirty="0"/>
              <a:t> обеспечить своевременное оказание медицинской помощи </a:t>
            </a:r>
            <a:r>
              <a:rPr lang="ru-RU" altLang="ru-RU" sz="2600" dirty="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максимальному</a:t>
            </a:r>
            <a:r>
              <a:rPr lang="ru-RU" altLang="ru-RU" sz="2600" dirty="0"/>
              <a:t> числу пострадавших в </a:t>
            </a:r>
            <a:r>
              <a:rPr lang="ru-RU" altLang="ru-RU" sz="2600" dirty="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оптимальном объеме</a:t>
            </a:r>
            <a:r>
              <a:rPr lang="ru-RU" altLang="ru-RU" sz="2600" dirty="0"/>
              <a:t> при их массовом поступлении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2600" dirty="0"/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 dirty="0"/>
              <a:t>Состояние пострадавших </a:t>
            </a:r>
            <a:r>
              <a:rPr lang="ru-RU" alt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детей и беременных</a:t>
            </a:r>
            <a:r>
              <a:rPr lang="ru-RU" altLang="ru-RU" sz="2600" dirty="0"/>
              <a:t> женщин без видимых повреждений всегда оценивается как</a:t>
            </a:r>
            <a:r>
              <a:rPr lang="ru-RU" alt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тяжёлое,</a:t>
            </a:r>
            <a:r>
              <a:rPr lang="ru-RU" altLang="ru-RU" sz="2600" dirty="0"/>
              <a:t>  оказание помощи и эвакуация - </a:t>
            </a:r>
            <a:r>
              <a:rPr lang="ru-RU" alt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первую очередь.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23" r="6322"/>
          <a:stretch>
            <a:fillRect/>
          </a:stretch>
        </p:blipFill>
        <p:spPr bwMode="auto">
          <a:xfrm>
            <a:off x="323850" y="1124744"/>
            <a:ext cx="38163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34323" r="63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388" y="900113"/>
            <a:ext cx="4897437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5125" indent="-244475"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endParaRPr lang="ru-RU" altLang="ru-RU" sz="2600"/>
          </a:p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600"/>
              <a:t>В самые ранние сроки должна быть определена центральная </a:t>
            </a:r>
            <a:r>
              <a:rPr lang="ru-RU" altLang="ru-RU" sz="260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сортировочная зона 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altLang="ru-RU" sz="2600">
                <a:solidFill>
                  <a:srgbClr val="3140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(пункт сбора пострадавших),</a:t>
            </a:r>
            <a:r>
              <a:rPr lang="ru-RU" altLang="ru-RU" sz="2600"/>
              <a:t> расположенная как можно ближе к очагу катастрофы, но свободная от опасного воздействия поражающих факторов ЧС.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25638"/>
            <a:ext cx="3673475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50825" y="836613"/>
            <a:ext cx="4392613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На этапах медицинской эвакуации осуществляются два основных вида сортировки: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ru-RU" altLang="ru-RU" sz="2800"/>
          </a:p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320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Внутрипунктовая</a:t>
            </a:r>
          </a:p>
          <a:p>
            <a:pPr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3200">
                <a:solidFill>
                  <a:srgbClr val="FF95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Эвакуационно-транспортная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ru-RU" altLang="ru-RU" sz="320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ru-RU" altLang="ru-RU" sz="320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846513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23850" y="908050"/>
            <a:ext cx="86407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1pPr>
            <a:lvl2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2pPr>
            <a:lvl3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3pPr>
            <a:lvl4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4pPr>
            <a:lvl5pPr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>
                <a:solidFill>
                  <a:srgbClr val="000000"/>
                </a:solidFill>
                <a:latin typeface="Georgia" pitchFamily="16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>
                <a:srgbClr val="E7BC29"/>
              </a:buClr>
              <a:buFont typeface="Georgia" pitchFamily="16" charset="0"/>
              <a:buChar char="•"/>
            </a:pPr>
            <a:r>
              <a:rPr lang="ru-RU" altLang="ru-RU" sz="2800"/>
              <a:t>В сортировочно-эвакуационном пункте происходит разделение потока пострадавших на ходячих и носилочных, распределение их по группам с присвоением цветовых бирок и заполнением минимальной медицинской документации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38846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977</Words>
  <Application>Microsoft Office PowerPoint</Application>
  <PresentationFormat>Экран (4:3)</PresentationFormat>
  <Paragraphs>108</Paragraphs>
  <Slides>22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Gallery</vt:lpstr>
      <vt:lpstr>МЕДИЦИНСКАЯ СОРТИРОВКА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СОРТИРОВКА</dc:title>
  <dc:creator>Гость</dc:creator>
  <cp:lastModifiedBy>Пользователь</cp:lastModifiedBy>
  <cp:revision>57</cp:revision>
  <cp:lastPrinted>1601-01-01T00:00:00Z</cp:lastPrinted>
  <dcterms:created xsi:type="dcterms:W3CDTF">2011-01-23T11:19:37Z</dcterms:created>
  <dcterms:modified xsi:type="dcterms:W3CDTF">2023-09-01T10:35:26Z</dcterms:modified>
</cp:coreProperties>
</file>