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56" r:id="rId2"/>
    <p:sldId id="503" r:id="rId3"/>
    <p:sldId id="514" r:id="rId4"/>
    <p:sldId id="516" r:id="rId5"/>
    <p:sldId id="533" r:id="rId6"/>
    <p:sldId id="534" r:id="rId7"/>
    <p:sldId id="515" r:id="rId8"/>
    <p:sldId id="517" r:id="rId9"/>
    <p:sldId id="519" r:id="rId10"/>
    <p:sldId id="521" r:id="rId11"/>
    <p:sldId id="522" r:id="rId12"/>
    <p:sldId id="412" r:id="rId13"/>
    <p:sldId id="524" r:id="rId14"/>
    <p:sldId id="420" r:id="rId15"/>
    <p:sldId id="410" r:id="rId16"/>
    <p:sldId id="429" r:id="rId17"/>
    <p:sldId id="523" r:id="rId18"/>
    <p:sldId id="418" r:id="rId19"/>
    <p:sldId id="406" r:id="rId20"/>
    <p:sldId id="525" r:id="rId21"/>
    <p:sldId id="527" r:id="rId22"/>
    <p:sldId id="528" r:id="rId23"/>
    <p:sldId id="529" r:id="rId24"/>
    <p:sldId id="530" r:id="rId25"/>
    <p:sldId id="405" r:id="rId26"/>
    <p:sldId id="531" r:id="rId27"/>
    <p:sldId id="431" r:id="rId28"/>
    <p:sldId id="538" r:id="rId29"/>
    <p:sldId id="497" r:id="rId30"/>
    <p:sldId id="399" r:id="rId31"/>
    <p:sldId id="536" r:id="rId32"/>
    <p:sldId id="537" r:id="rId33"/>
    <p:sldId id="471" r:id="rId34"/>
    <p:sldId id="472" r:id="rId35"/>
    <p:sldId id="306" r:id="rId36"/>
    <p:sldId id="434" r:id="rId37"/>
    <p:sldId id="307" r:id="rId38"/>
    <p:sldId id="308" r:id="rId39"/>
    <p:sldId id="309" r:id="rId40"/>
    <p:sldId id="310" r:id="rId41"/>
    <p:sldId id="435" r:id="rId42"/>
    <p:sldId id="311" r:id="rId43"/>
    <p:sldId id="436" r:id="rId44"/>
    <p:sldId id="312" r:id="rId45"/>
    <p:sldId id="313" r:id="rId46"/>
    <p:sldId id="314" r:id="rId47"/>
    <p:sldId id="437" r:id="rId48"/>
    <p:sldId id="315" r:id="rId49"/>
    <p:sldId id="473" r:id="rId50"/>
    <p:sldId id="486" r:id="rId51"/>
    <p:sldId id="316" r:id="rId52"/>
    <p:sldId id="317" r:id="rId53"/>
    <p:sldId id="318" r:id="rId54"/>
    <p:sldId id="447" r:id="rId55"/>
    <p:sldId id="319" r:id="rId56"/>
    <p:sldId id="321" r:id="rId57"/>
    <p:sldId id="322" r:id="rId58"/>
    <p:sldId id="449" r:id="rId59"/>
    <p:sldId id="326" r:id="rId60"/>
    <p:sldId id="450" r:id="rId61"/>
    <p:sldId id="328" r:id="rId62"/>
    <p:sldId id="452" r:id="rId63"/>
    <p:sldId id="336" r:id="rId64"/>
    <p:sldId id="329" r:id="rId65"/>
    <p:sldId id="479" r:id="rId66"/>
    <p:sldId id="440" r:id="rId67"/>
    <p:sldId id="330" r:id="rId68"/>
    <p:sldId id="428" r:id="rId69"/>
    <p:sldId id="331" r:id="rId70"/>
    <p:sldId id="433" r:id="rId71"/>
    <p:sldId id="332" r:id="rId72"/>
    <p:sldId id="444" r:id="rId73"/>
    <p:sldId id="333" r:id="rId74"/>
    <p:sldId id="443" r:id="rId75"/>
    <p:sldId id="334" r:id="rId76"/>
    <p:sldId id="432" r:id="rId77"/>
    <p:sldId id="337" r:id="rId78"/>
    <p:sldId id="430" r:id="rId79"/>
    <p:sldId id="338" r:id="rId80"/>
    <p:sldId id="425" r:id="rId81"/>
    <p:sldId id="339" r:id="rId82"/>
    <p:sldId id="426" r:id="rId83"/>
    <p:sldId id="513" r:id="rId84"/>
    <p:sldId id="340" r:id="rId85"/>
    <p:sldId id="445" r:id="rId86"/>
    <p:sldId id="341" r:id="rId87"/>
    <p:sldId id="442" r:id="rId88"/>
    <p:sldId id="342" r:id="rId89"/>
    <p:sldId id="343" r:id="rId90"/>
    <p:sldId id="438" r:id="rId91"/>
    <p:sldId id="441" r:id="rId92"/>
    <p:sldId id="348" r:id="rId93"/>
    <p:sldId id="353" r:id="rId94"/>
    <p:sldId id="539" r:id="rId95"/>
    <p:sldId id="540" r:id="rId96"/>
    <p:sldId id="532" r:id="rId9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96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53E22-24B4-4131-B0C3-5A2BD2921E68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C064F-BADE-48BE-8ED6-97841FF835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96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3083-8E02-416F-ABE6-C171CA3029B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623D-F2E6-4434-B94E-4C242B5B6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81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3083-8E02-416F-ABE6-C171CA3029B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623D-F2E6-4434-B94E-4C242B5B6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58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3083-8E02-416F-ABE6-C171CA3029B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623D-F2E6-4434-B94E-4C242B5B6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210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7698052-DEA3-4FA8-9258-4A80793FDED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663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40DE-773D-4E45-BD5E-675A01B4A8F3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9E51-AE9A-4DB5-9445-B96B64998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52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3083-8E02-416F-ABE6-C171CA3029B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623D-F2E6-4434-B94E-4C242B5B6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25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3083-8E02-416F-ABE6-C171CA3029B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623D-F2E6-4434-B94E-4C242B5B6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9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3083-8E02-416F-ABE6-C171CA3029B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623D-F2E6-4434-B94E-4C242B5B6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360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3083-8E02-416F-ABE6-C171CA3029B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623D-F2E6-4434-B94E-4C242B5B6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02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3083-8E02-416F-ABE6-C171CA3029B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623D-F2E6-4434-B94E-4C242B5B6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2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3083-8E02-416F-ABE6-C171CA3029B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623D-F2E6-4434-B94E-4C242B5B6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53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3083-8E02-416F-ABE6-C171CA3029B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623D-F2E6-4434-B94E-4C242B5B6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737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3083-8E02-416F-ABE6-C171CA3029B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623D-F2E6-4434-B94E-4C242B5B6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20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F3083-8E02-416F-ABE6-C171CA3029B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4623D-F2E6-4434-B94E-4C242B5B6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58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95528" y="692696"/>
            <a:ext cx="4068960" cy="475252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Роль витаминов и микроэлементов в формировании здоровья ребенка</a:t>
            </a:r>
            <a:r>
              <a:rPr lang="ru-RU" dirty="0"/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589240"/>
            <a:ext cx="8820472" cy="108012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д.м.н., Моргун Андрей Васильевич</a:t>
            </a:r>
          </a:p>
          <a:p>
            <a:r>
              <a:rPr lang="ru-RU" b="1" dirty="0">
                <a:solidFill>
                  <a:srgbClr val="FF0000"/>
                </a:solidFill>
              </a:rPr>
              <a:t>Красноярск, 2022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1145348"/>
            <a:ext cx="4644008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845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77280"/>
            <a:ext cx="8712968" cy="648072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err="1"/>
              <a:t>Герри</a:t>
            </a:r>
            <a:r>
              <a:rPr lang="ru-RU" dirty="0"/>
              <a:t> </a:t>
            </a:r>
            <a:r>
              <a:rPr lang="ru-RU" dirty="0" err="1"/>
              <a:t>Грийнс</a:t>
            </a:r>
            <a:r>
              <a:rPr lang="ru-RU" dirty="0"/>
              <a:t>, в 1901 г. предположил, что заболевание обусловлено нехваткой некоего специфического питательного вещества в некоторых пищевых продуктах.</a:t>
            </a:r>
          </a:p>
          <a:p>
            <a:pPr algn="just"/>
            <a:endParaRPr lang="ru-RU" dirty="0"/>
          </a:p>
          <a:p>
            <a:pPr algn="just"/>
            <a:r>
              <a:rPr lang="ru-RU" dirty="0">
                <a:solidFill>
                  <a:srgbClr val="00B050"/>
                </a:solidFill>
              </a:rPr>
              <a:t>В 1906 г. Фредерик </a:t>
            </a:r>
            <a:r>
              <a:rPr lang="ru-RU" dirty="0" err="1">
                <a:solidFill>
                  <a:srgbClr val="00B050"/>
                </a:solidFill>
              </a:rPr>
              <a:t>Хопкинс</a:t>
            </a:r>
            <a:r>
              <a:rPr lang="ru-RU" dirty="0">
                <a:solidFill>
                  <a:srgbClr val="00B050"/>
                </a:solidFill>
              </a:rPr>
              <a:t> предположил, что пища содержит еще какие-то вещества, необходимые для человеческого организма (</a:t>
            </a:r>
            <a:r>
              <a:rPr lang="ru-RU" dirty="0" err="1">
                <a:solidFill>
                  <a:srgbClr val="00B050"/>
                </a:solidFill>
              </a:rPr>
              <a:t>accessory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food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factors</a:t>
            </a:r>
            <a:r>
              <a:rPr lang="ru-RU" dirty="0">
                <a:solidFill>
                  <a:srgbClr val="00B050"/>
                </a:solidFill>
              </a:rPr>
              <a:t>).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1911 г. польский химик Казимир </a:t>
            </a:r>
            <a:r>
              <a:rPr lang="ru-RU" dirty="0" err="1"/>
              <a:t>Функ</a:t>
            </a:r>
            <a:r>
              <a:rPr lang="ru-RU" dirty="0"/>
              <a:t> выделил из рисовой шелухи вещество, препятствующее развитию этого заболевания. Это вещество, которое сегодня называется тиамином (В1). В целом открыл В1, В3, С, </a:t>
            </a:r>
            <a:r>
              <a:rPr lang="en-US" dirty="0"/>
              <a:t>D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1910–1913 гг. Эдвард </a:t>
            </a:r>
            <a:r>
              <a:rPr lang="ru-RU" dirty="0" err="1"/>
              <a:t>Веддер</a:t>
            </a:r>
            <a:r>
              <a:rPr lang="ru-RU" dirty="0"/>
              <a:t>, американский врач. Отвар рисовой шелухи</a:t>
            </a:r>
          </a:p>
        </p:txBody>
      </p:sp>
    </p:spTree>
    <p:extLst>
      <p:ext uri="{BB962C8B-B14F-4D97-AF65-F5344CB8AC3E}">
        <p14:creationId xmlns:p14="http://schemas.microsoft.com/office/powerpoint/2010/main" val="3603311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1143000"/>
          </a:xfrm>
        </p:spPr>
        <p:txBody>
          <a:bodyPr/>
          <a:lstStyle/>
          <a:p>
            <a:r>
              <a:rPr lang="ru-RU" dirty="0"/>
              <a:t>Заблуждения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5"/>
            <a:ext cx="6480720" cy="158417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514350" indent="-514350" algn="just">
              <a:spcBef>
                <a:spcPct val="50000"/>
              </a:spcBef>
              <a:buFont typeface="+mj-lt"/>
              <a:buAutoNum type="arabicPeriod"/>
            </a:pPr>
            <a:r>
              <a:rPr lang="ru-RU" sz="2400" dirty="0"/>
              <a:t>Гиповитаминоз – сезонная проблема. Витамины нужно принимать только весной.</a:t>
            </a:r>
          </a:p>
          <a:p>
            <a:pPr marL="514350" indent="-514350" algn="just">
              <a:spcBef>
                <a:spcPct val="50000"/>
              </a:spcBef>
              <a:buFont typeface="+mj-lt"/>
              <a:buAutoNum type="arabicPeriod"/>
            </a:pPr>
            <a:r>
              <a:rPr lang="ru-RU" sz="2400" dirty="0"/>
              <a:t>Вместо того, чтобы глотать таблетки, можно просто побольше пить соков и есть свежих овощей и фруктов.</a:t>
            </a:r>
          </a:p>
          <a:p>
            <a:pPr algn="just"/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8640"/>
            <a:ext cx="21336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1022" y="2708920"/>
            <a:ext cx="8496944" cy="39395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50000"/>
              </a:spcBef>
              <a:buFont typeface="+mj-lt"/>
              <a:buAutoNum type="arabicPeriod" startAt="3"/>
            </a:pPr>
            <a:r>
              <a:rPr lang="ru-RU" sz="2000" dirty="0"/>
              <a:t>Если постоянно принимать витамины, можно заработать гипервитаминоз.</a:t>
            </a:r>
          </a:p>
          <a:p>
            <a:pPr marL="514350" indent="-514350" algn="just">
              <a:spcBef>
                <a:spcPct val="50000"/>
              </a:spcBef>
              <a:buFont typeface="+mj-lt"/>
              <a:buAutoNum type="arabicPeriod" startAt="3"/>
            </a:pPr>
            <a:r>
              <a:rPr lang="ru-RU" sz="2000" dirty="0"/>
              <a:t>Некоторые витамины вступают в противоречие друг с другом, Поэтому не имеет смысла пить комплексные витаминные препараты – всё равно в итоге эффекта не будет.</a:t>
            </a:r>
          </a:p>
          <a:p>
            <a:pPr marL="514350" indent="-514350" algn="just">
              <a:spcBef>
                <a:spcPct val="50000"/>
              </a:spcBef>
              <a:buFont typeface="+mj-lt"/>
              <a:buAutoNum type="arabicPeriod" startAt="3"/>
            </a:pPr>
            <a:r>
              <a:rPr lang="ru-RU" sz="2000" dirty="0"/>
              <a:t>Витамины из растворимых шипучих таблеток усваиваются лучше, чем из обычных.</a:t>
            </a:r>
          </a:p>
          <a:p>
            <a:pPr marL="514350" indent="-514350" algn="just">
              <a:spcBef>
                <a:spcPct val="50000"/>
              </a:spcBef>
              <a:buFont typeface="+mj-lt"/>
              <a:buAutoNum type="arabicPeriod" startAt="3"/>
            </a:pPr>
            <a:r>
              <a:rPr lang="ru-RU" sz="2000" dirty="0"/>
              <a:t>Синтезированные, «химические» витамины менее полезны, чем натуральные. Если уж пить, то так называемые </a:t>
            </a:r>
            <a:r>
              <a:rPr lang="ru-RU" sz="2000" dirty="0" err="1"/>
              <a:t>нутрицевтики</a:t>
            </a:r>
            <a:r>
              <a:rPr lang="ru-RU" sz="2000" dirty="0"/>
              <a:t> – витамины нового поколения, полученные из натуральных овощей и фруктов.</a:t>
            </a:r>
          </a:p>
        </p:txBody>
      </p:sp>
    </p:spTree>
    <p:extLst>
      <p:ext uri="{BB962C8B-B14F-4D97-AF65-F5344CB8AC3E}">
        <p14:creationId xmlns:p14="http://schemas.microsoft.com/office/powerpoint/2010/main" val="3574234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2060849"/>
            <a:ext cx="8820472" cy="2304256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ru-RU" sz="2400" dirty="0"/>
              <a:t>Сроков хранения </a:t>
            </a:r>
            <a:r>
              <a:rPr lang="en-US" sz="2400" dirty="0"/>
              <a:t>- </a:t>
            </a:r>
            <a:r>
              <a:rPr lang="ru-RU" sz="2400" dirty="0"/>
              <a:t>три дня в холодильнике = минус 30% витамина С</a:t>
            </a:r>
          </a:p>
          <a:p>
            <a:pPr algn="just">
              <a:lnSpc>
                <a:spcPct val="90000"/>
              </a:lnSpc>
            </a:pPr>
            <a:r>
              <a:rPr lang="ru-RU" sz="2400" dirty="0"/>
              <a:t>Способа, продолжительности и кратности кулинарной обработки.</a:t>
            </a:r>
          </a:p>
          <a:p>
            <a:pPr algn="just">
              <a:lnSpc>
                <a:spcPct val="90000"/>
              </a:lnSpc>
            </a:pPr>
            <a:r>
              <a:rPr lang="ru-RU" sz="2400" dirty="0"/>
              <a:t>Места выращивания овощей и фруктов.</a:t>
            </a:r>
          </a:p>
          <a:p>
            <a:pPr algn="just">
              <a:lnSpc>
                <a:spcPct val="90000"/>
              </a:lnSpc>
            </a:pPr>
            <a:r>
              <a:rPr lang="ru-RU" sz="2400" dirty="0"/>
              <a:t>Времени сбора урожая.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1143000"/>
          </a:xfrm>
        </p:spPr>
        <p:txBody>
          <a:bodyPr/>
          <a:lstStyle/>
          <a:p>
            <a:r>
              <a:rPr lang="ru-RU" dirty="0"/>
              <a:t>Правда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783085" cy="178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8710" y="1083230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Содержание витаминов  зависит от: </a:t>
            </a:r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4425914"/>
            <a:ext cx="4632543" cy="24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3264" y="5180291"/>
            <a:ext cx="396044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Потребность у детей, по сравнению с суточной потребностью взрослых, значительно выше</a:t>
            </a:r>
          </a:p>
        </p:txBody>
      </p:sp>
    </p:spTree>
    <p:extLst>
      <p:ext uri="{BB962C8B-B14F-4D97-AF65-F5344CB8AC3E}">
        <p14:creationId xmlns:p14="http://schemas.microsoft.com/office/powerpoint/2010/main" val="1570964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таблица композиции бананов. витамины и минералы в бананах. калории белки жиры углевод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7"/>
          <a:stretch/>
        </p:blipFill>
        <p:spPr bwMode="auto">
          <a:xfrm>
            <a:off x="107504" y="116632"/>
            <a:ext cx="7993157" cy="58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108" y="5129788"/>
            <a:ext cx="331770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205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46"/>
          <p:cNvGraphicFramePr>
            <a:graphicFrameLocks/>
          </p:cNvGraphicFramePr>
          <p:nvPr/>
        </p:nvGraphicFramePr>
        <p:xfrm>
          <a:off x="2978150" y="1772816"/>
          <a:ext cx="5626298" cy="1627824"/>
        </p:xfrm>
        <a:graphic>
          <a:graphicData uri="http://schemas.openxmlformats.org/drawingml/2006/table">
            <a:tbl>
              <a:tblPr/>
              <a:tblGrid>
                <a:gridCol w="23040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43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94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84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70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Капуста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Хранение при комнатной температуре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26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Время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 день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 дня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 дня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5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Потеря витаминов </a:t>
                      </a:r>
                      <a:r>
                        <a:rPr kumimoji="0" lang="sl-SI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-25</a:t>
                      </a:r>
                      <a:r>
                        <a:rPr kumimoji="0" lang="sl-SI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-40</a:t>
                      </a:r>
                      <a:r>
                        <a:rPr kumimoji="0" lang="sl-SI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-70</a:t>
                      </a:r>
                      <a:r>
                        <a:rPr kumimoji="0" lang="sl-SI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2322513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Group 54"/>
          <p:cNvGraphicFramePr>
            <a:graphicFrameLocks/>
          </p:cNvGraphicFramePr>
          <p:nvPr/>
        </p:nvGraphicFramePr>
        <p:xfrm>
          <a:off x="467545" y="4401413"/>
          <a:ext cx="5472608" cy="1692479"/>
        </p:xfrm>
        <a:graphic>
          <a:graphicData uri="http://schemas.openxmlformats.org/drawingml/2006/table">
            <a:tbl>
              <a:tblPr/>
              <a:tblGrid>
                <a:gridCol w="22298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43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84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99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5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Свинина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Приготовление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58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Жарка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Тушение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Варка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3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Потеря витамина В</a:t>
                      </a:r>
                      <a:r>
                        <a:rPr kumimoji="0" lang="ru-RU" sz="20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-35</a:t>
                      </a:r>
                      <a:r>
                        <a:rPr kumimoji="0" 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-60</a:t>
                      </a:r>
                      <a:r>
                        <a:rPr kumimoji="0" 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8A28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-80</a:t>
                      </a:r>
                      <a:r>
                        <a:rPr kumimoji="0" lang="sl-SI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176" y="4409452"/>
            <a:ext cx="244827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85928"/>
            <a:ext cx="8229600" cy="1143000"/>
          </a:xfrm>
        </p:spPr>
        <p:txBody>
          <a:bodyPr/>
          <a:lstStyle/>
          <a:p>
            <a:r>
              <a:rPr lang="ru-RU" dirty="0"/>
              <a:t>Потеря витаминов</a:t>
            </a:r>
          </a:p>
        </p:txBody>
      </p:sp>
    </p:spTree>
    <p:extLst>
      <p:ext uri="{BB962C8B-B14F-4D97-AF65-F5344CB8AC3E}">
        <p14:creationId xmlns:p14="http://schemas.microsoft.com/office/powerpoint/2010/main" val="127329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39825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sz="4000" dirty="0"/>
              <a:t>Динамика содержания витаминов и минералов во фруктах за 30 лет </a:t>
            </a:r>
            <a:r>
              <a:rPr lang="ru-RU" sz="2800" dirty="0"/>
              <a:t>(П.Бергнер,1998)</a:t>
            </a:r>
            <a:r>
              <a:rPr lang="ru-RU" sz="4000" dirty="0"/>
              <a:t> </a:t>
            </a:r>
          </a:p>
        </p:txBody>
      </p:sp>
      <p:sp>
        <p:nvSpPr>
          <p:cNvPr id="49155" name="Oval 3"/>
          <p:cNvSpPr>
            <a:spLocks noChangeArrowheads="1"/>
          </p:cNvSpPr>
          <p:nvPr/>
        </p:nvSpPr>
        <p:spPr bwMode="auto">
          <a:xfrm>
            <a:off x="1908175" y="1484313"/>
            <a:ext cx="5545138" cy="2447925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9156" name="Oval 4"/>
          <p:cNvSpPr>
            <a:spLocks noChangeArrowheads="1"/>
          </p:cNvSpPr>
          <p:nvPr/>
        </p:nvSpPr>
        <p:spPr bwMode="auto">
          <a:xfrm>
            <a:off x="1908175" y="4149725"/>
            <a:ext cx="5761038" cy="2447925"/>
          </a:xfrm>
          <a:prstGeom prst="ellipse">
            <a:avLst/>
          </a:prstGeom>
          <a:solidFill>
            <a:schemeClr val="hlink"/>
          </a:soli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924300" y="1628775"/>
            <a:ext cx="1735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апельсины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4211638" y="4292600"/>
            <a:ext cx="117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</a:rPr>
              <a:t>яблоки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68313" y="2205038"/>
            <a:ext cx="1292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dirty="0"/>
              <a:t>Железо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700338" y="2205038"/>
            <a:ext cx="101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0,4 мг</a:t>
            </a:r>
          </a:p>
        </p:txBody>
      </p:sp>
      <p:sp>
        <p:nvSpPr>
          <p:cNvPr id="49161" name="AutoShape 9"/>
          <p:cNvSpPr>
            <a:spLocks noChangeArrowheads="1"/>
          </p:cNvSpPr>
          <p:nvPr/>
        </p:nvSpPr>
        <p:spPr bwMode="auto">
          <a:xfrm>
            <a:off x="3851275" y="2276475"/>
            <a:ext cx="1873250" cy="287338"/>
          </a:xfrm>
          <a:prstGeom prst="notchedRightArrow">
            <a:avLst>
              <a:gd name="adj1" fmla="val 50000"/>
              <a:gd name="adj2" fmla="val 1629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5867400" y="2205038"/>
            <a:ext cx="101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0,1 мг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468313" y="2636838"/>
            <a:ext cx="1328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dirty="0"/>
              <a:t>Фосфор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2700338" y="2636838"/>
            <a:ext cx="928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20 мг</a:t>
            </a:r>
          </a:p>
        </p:txBody>
      </p:sp>
      <p:sp>
        <p:nvSpPr>
          <p:cNvPr id="49165" name="AutoShape 13"/>
          <p:cNvSpPr>
            <a:spLocks noChangeArrowheads="1"/>
          </p:cNvSpPr>
          <p:nvPr/>
        </p:nvSpPr>
        <p:spPr bwMode="auto">
          <a:xfrm>
            <a:off x="3851275" y="2708275"/>
            <a:ext cx="1873250" cy="287338"/>
          </a:xfrm>
          <a:prstGeom prst="notchedRightArrow">
            <a:avLst>
              <a:gd name="adj1" fmla="val 50000"/>
              <a:gd name="adj2" fmla="val 1629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66" name="AutoShape 14"/>
          <p:cNvSpPr>
            <a:spLocks noChangeArrowheads="1"/>
          </p:cNvSpPr>
          <p:nvPr/>
        </p:nvSpPr>
        <p:spPr bwMode="auto">
          <a:xfrm>
            <a:off x="3851275" y="3141663"/>
            <a:ext cx="1873250" cy="287337"/>
          </a:xfrm>
          <a:prstGeom prst="notchedRightArrow">
            <a:avLst>
              <a:gd name="adj1" fmla="val 50000"/>
              <a:gd name="adj2" fmla="val 1629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5867400" y="2636838"/>
            <a:ext cx="928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14 мг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468313" y="3068638"/>
            <a:ext cx="1068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Вит. А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2627313" y="3068638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200 МЕ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5867400" y="3068638"/>
            <a:ext cx="106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21 МЕ</a:t>
            </a:r>
          </a:p>
        </p:txBody>
      </p:sp>
      <p:sp>
        <p:nvSpPr>
          <p:cNvPr id="49171" name="Rectangle 19"/>
          <p:cNvSpPr>
            <a:spLocks noChangeArrowheads="1"/>
          </p:cNvSpPr>
          <p:nvPr/>
        </p:nvSpPr>
        <p:spPr bwMode="auto">
          <a:xfrm>
            <a:off x="395288" y="4652963"/>
            <a:ext cx="1292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Железо</a:t>
            </a:r>
          </a:p>
        </p:txBody>
      </p:sp>
      <p:sp>
        <p:nvSpPr>
          <p:cNvPr id="49172" name="Rectangle 20"/>
          <p:cNvSpPr>
            <a:spLocks noChangeArrowheads="1"/>
          </p:cNvSpPr>
          <p:nvPr/>
        </p:nvSpPr>
        <p:spPr bwMode="auto">
          <a:xfrm>
            <a:off x="395288" y="5157788"/>
            <a:ext cx="1328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Фосфор</a:t>
            </a: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468313" y="5661025"/>
            <a:ext cx="1227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Магний</a:t>
            </a:r>
          </a:p>
        </p:txBody>
      </p:sp>
      <p:sp>
        <p:nvSpPr>
          <p:cNvPr id="49174" name="AutoShape 22"/>
          <p:cNvSpPr>
            <a:spLocks noChangeArrowheads="1"/>
          </p:cNvSpPr>
          <p:nvPr/>
        </p:nvSpPr>
        <p:spPr bwMode="auto">
          <a:xfrm>
            <a:off x="3924300" y="5661025"/>
            <a:ext cx="1873250" cy="287338"/>
          </a:xfrm>
          <a:prstGeom prst="notchedRightArrow">
            <a:avLst>
              <a:gd name="adj1" fmla="val 50000"/>
              <a:gd name="adj2" fmla="val 1629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75" name="AutoShape 23"/>
          <p:cNvSpPr>
            <a:spLocks noChangeArrowheads="1"/>
          </p:cNvSpPr>
          <p:nvPr/>
        </p:nvSpPr>
        <p:spPr bwMode="auto">
          <a:xfrm>
            <a:off x="3924300" y="5229225"/>
            <a:ext cx="1873250" cy="287338"/>
          </a:xfrm>
          <a:prstGeom prst="notchedRightArrow">
            <a:avLst>
              <a:gd name="adj1" fmla="val 50000"/>
              <a:gd name="adj2" fmla="val 1629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76" name="AutoShape 24"/>
          <p:cNvSpPr>
            <a:spLocks noChangeArrowheads="1"/>
          </p:cNvSpPr>
          <p:nvPr/>
        </p:nvSpPr>
        <p:spPr bwMode="auto">
          <a:xfrm>
            <a:off x="3924300" y="4797425"/>
            <a:ext cx="1873250" cy="287338"/>
          </a:xfrm>
          <a:prstGeom prst="notchedRightArrow">
            <a:avLst>
              <a:gd name="adj1" fmla="val 50000"/>
              <a:gd name="adj2" fmla="val 1629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77" name="Text Box 25"/>
          <p:cNvSpPr txBox="1">
            <a:spLocks noChangeArrowheads="1"/>
          </p:cNvSpPr>
          <p:nvPr/>
        </p:nvSpPr>
        <p:spPr bwMode="auto">
          <a:xfrm>
            <a:off x="2771775" y="4724400"/>
            <a:ext cx="101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</a:rPr>
              <a:t>0,3 мг</a:t>
            </a:r>
          </a:p>
        </p:txBody>
      </p:sp>
      <p:sp>
        <p:nvSpPr>
          <p:cNvPr id="49178" name="Text Box 26"/>
          <p:cNvSpPr txBox="1">
            <a:spLocks noChangeArrowheads="1"/>
          </p:cNvSpPr>
          <p:nvPr/>
        </p:nvSpPr>
        <p:spPr bwMode="auto">
          <a:xfrm>
            <a:off x="6084888" y="4724400"/>
            <a:ext cx="1182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</a:rPr>
              <a:t>0,18 мг</a:t>
            </a:r>
          </a:p>
        </p:txBody>
      </p:sp>
      <p:sp>
        <p:nvSpPr>
          <p:cNvPr id="49179" name="Text Box 27"/>
          <p:cNvSpPr txBox="1">
            <a:spLocks noChangeArrowheads="1"/>
          </p:cNvSpPr>
          <p:nvPr/>
        </p:nvSpPr>
        <p:spPr bwMode="auto">
          <a:xfrm>
            <a:off x="2771775" y="5157788"/>
            <a:ext cx="928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</a:rPr>
              <a:t>10 мг</a:t>
            </a:r>
          </a:p>
        </p:txBody>
      </p:sp>
      <p:sp>
        <p:nvSpPr>
          <p:cNvPr id="49180" name="Text Box 28"/>
          <p:cNvSpPr txBox="1">
            <a:spLocks noChangeArrowheads="1"/>
          </p:cNvSpPr>
          <p:nvPr/>
        </p:nvSpPr>
        <p:spPr bwMode="auto">
          <a:xfrm>
            <a:off x="2843213" y="5589588"/>
            <a:ext cx="75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</a:rPr>
              <a:t>8 мг</a:t>
            </a:r>
          </a:p>
        </p:txBody>
      </p:sp>
      <p:sp>
        <p:nvSpPr>
          <p:cNvPr id="49181" name="Text Box 29"/>
          <p:cNvSpPr txBox="1">
            <a:spLocks noChangeArrowheads="1"/>
          </p:cNvSpPr>
          <p:nvPr/>
        </p:nvSpPr>
        <p:spPr bwMode="auto">
          <a:xfrm>
            <a:off x="6227763" y="5157788"/>
            <a:ext cx="75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</a:rPr>
              <a:t>7 мг</a:t>
            </a:r>
          </a:p>
        </p:txBody>
      </p:sp>
      <p:sp>
        <p:nvSpPr>
          <p:cNvPr id="49182" name="Text Box 30"/>
          <p:cNvSpPr txBox="1">
            <a:spLocks noChangeArrowheads="1"/>
          </p:cNvSpPr>
          <p:nvPr/>
        </p:nvSpPr>
        <p:spPr bwMode="auto">
          <a:xfrm>
            <a:off x="6227763" y="5589588"/>
            <a:ext cx="75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</a:rPr>
              <a:t>5 мг</a:t>
            </a:r>
          </a:p>
        </p:txBody>
      </p:sp>
      <p:pic>
        <p:nvPicPr>
          <p:cNvPr id="2054" name="Picture 6" descr="vitamin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924175"/>
            <a:ext cx="1835150" cy="1944688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85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Динамика содержания минералов в капусте за период с 1914 по 1992 гг. </a:t>
            </a:r>
            <a:r>
              <a:rPr lang="ru-RU" sz="2800" dirty="0"/>
              <a:t>(П.Бергнер,1998)</a:t>
            </a:r>
          </a:p>
        </p:txBody>
      </p:sp>
      <p:sp>
        <p:nvSpPr>
          <p:cNvPr id="50179" name="Oval 3"/>
          <p:cNvSpPr>
            <a:spLocks noChangeArrowheads="1"/>
          </p:cNvSpPr>
          <p:nvPr/>
        </p:nvSpPr>
        <p:spPr bwMode="auto">
          <a:xfrm>
            <a:off x="827088" y="2060575"/>
            <a:ext cx="1993900" cy="12747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/>
              <a:t>Капуста</a:t>
            </a:r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4284663" y="2852738"/>
            <a:ext cx="4402137" cy="2809875"/>
          </a:xfrm>
          <a:prstGeom prst="wedgeRoundRectCallout">
            <a:avLst>
              <a:gd name="adj1" fmla="val -87116"/>
              <a:gd name="adj2" fmla="val -53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ru-RU" sz="2400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427538" y="3860800"/>
            <a:ext cx="425926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400" dirty="0"/>
              <a:t>Снизилось содержание</a:t>
            </a:r>
          </a:p>
          <a:p>
            <a:r>
              <a:rPr lang="ru-RU" sz="2400" dirty="0"/>
              <a:t>кальция – в 5 раз</a:t>
            </a:r>
          </a:p>
          <a:p>
            <a:r>
              <a:rPr lang="ru-RU" sz="2400" dirty="0"/>
              <a:t>магния – в 4 раза</a:t>
            </a:r>
          </a:p>
          <a:p>
            <a:r>
              <a:rPr lang="ru-RU" sz="2400" dirty="0"/>
              <a:t>железа – более чем в 2 раза  </a:t>
            </a:r>
          </a:p>
          <a:p>
            <a:endParaRPr lang="ru-RU" sz="2400" dirty="0"/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8"/>
          <a:stretch>
            <a:fillRect/>
          </a:stretch>
        </p:blipFill>
        <p:spPr bwMode="auto">
          <a:xfrm>
            <a:off x="179388" y="4365625"/>
            <a:ext cx="1584325" cy="1524000"/>
          </a:xfrm>
          <a:prstGeom prst="rect">
            <a:avLst/>
          </a:prstGeom>
          <a:noFill/>
          <a:ln w="38100">
            <a:solidFill>
              <a:srgbClr val="78A2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365625"/>
            <a:ext cx="2111375" cy="2160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Рисунок 3" descr="Полезные и лечебные свойства капусты белокочанной. Чем полезна капуста. Лечение капусто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2743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722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Недостаток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99715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dirty="0"/>
              <a:t>Нарушение обмена веществ, </a:t>
            </a:r>
          </a:p>
          <a:p>
            <a:r>
              <a:rPr lang="ru-RU" dirty="0"/>
              <a:t>Снижение физической и умственной работоспособности, </a:t>
            </a:r>
          </a:p>
          <a:p>
            <a:r>
              <a:rPr lang="ru-RU" dirty="0"/>
              <a:t>Быстрая утомляемость, </a:t>
            </a:r>
          </a:p>
          <a:p>
            <a:r>
              <a:rPr lang="ru-RU" dirty="0"/>
              <a:t>Задержка роста и развития,</a:t>
            </a:r>
          </a:p>
          <a:p>
            <a:r>
              <a:rPr lang="ru-RU" dirty="0"/>
              <a:t>Снижается иммунный ответ. </a:t>
            </a:r>
          </a:p>
          <a:p>
            <a:endParaRPr lang="ru-RU" dirty="0"/>
          </a:p>
          <a:p>
            <a:r>
              <a:rPr lang="ru-RU" b="0" i="0" dirty="0">
                <a:effectLst/>
                <a:latin typeface="Exo2Light"/>
              </a:rPr>
              <a:t>В раннем детском возрасте способствует развитию хронических заболеваний, задержке психомоторного развития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302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877615" y="201677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ru-RU" sz="2600" dirty="0">
                <a:latin typeface="+mn-lt"/>
              </a:rPr>
              <a:t>ВЛИЯНИЕ НЕКОТОРЫХ НАРУШЕНИЙ ПИЩЕВОГО СТАТУСА БЕРЕМЕННЫХ ЖЕНЩИН НА РАЗВИТИЕ ПЛОДА</a:t>
            </a:r>
          </a:p>
        </p:txBody>
      </p:sp>
      <p:graphicFrame>
        <p:nvGraphicFramePr>
          <p:cNvPr id="81923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037592"/>
              </p:ext>
            </p:extLst>
          </p:nvPr>
        </p:nvGraphicFramePr>
        <p:xfrm>
          <a:off x="73025" y="1268413"/>
          <a:ext cx="9036050" cy="5004308"/>
        </p:xfrm>
        <a:graphic>
          <a:graphicData uri="http://schemas.openxmlformats.org/drawingml/2006/table">
            <a:tbl>
              <a:tblPr/>
              <a:tblGrid>
                <a:gridCol w="4427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нарушения в питании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беременных женщин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нарушения питания плода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дефицит белка и энергии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(15-20%)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внутриутробная гипотрофия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задержка развития головного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 мозга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дефицит ПНЖК, нарушение</a:t>
                      </a:r>
                      <a:b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соотношений ω6/ω3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нарушение развития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нейросетчатки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и головного мозга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дефицит фолиевой кислоты,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особенно в сочетание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с недостатком  витаминов С,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(60-80%)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дефекты развития нервной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 трубки (анэнцефалия, мозговая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 грыжа,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spina bifida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преждевременные роды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дефицит селена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(70-100%)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слабость родовой деятельности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гипоксия плода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дефицит или избыток витамина  А  (2-18%)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врожденные уродства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дефицит цинка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(50-70%)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врожденные уродства, дефекты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развития нервной  трубки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6437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497888" cy="1419225"/>
          </a:xfrm>
        </p:spPr>
        <p:txBody>
          <a:bodyPr/>
          <a:lstStyle/>
          <a:p>
            <a:r>
              <a:rPr lang="ru-RU" sz="4000" dirty="0"/>
              <a:t>Группы риска по развитию </a:t>
            </a:r>
            <a:r>
              <a:rPr lang="ru-RU" sz="4000" dirty="0" err="1"/>
              <a:t>витаминодефицитных</a:t>
            </a:r>
            <a:r>
              <a:rPr lang="ru-RU" sz="4000" dirty="0"/>
              <a:t> состояний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412776"/>
            <a:ext cx="4248472" cy="309634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</a:pPr>
            <a:r>
              <a:rPr lang="ru-RU" sz="2000" dirty="0"/>
              <a:t>Дети и взрослые с низким социально-экономическим уровнем; </a:t>
            </a:r>
          </a:p>
          <a:p>
            <a:pPr algn="just">
              <a:lnSpc>
                <a:spcPct val="80000"/>
              </a:lnSpc>
            </a:pPr>
            <a:r>
              <a:rPr lang="ru-RU" sz="2000" dirty="0"/>
              <a:t>Больные, длительно принимающие некоторые лекарственные препараты (</a:t>
            </a:r>
            <a:r>
              <a:rPr lang="ru-RU" sz="2000" dirty="0" err="1"/>
              <a:t>фенобарбитал</a:t>
            </a:r>
            <a:r>
              <a:rPr lang="ru-RU" sz="2000" dirty="0"/>
              <a:t>, антибиотики, противозачаточные, гормональные препараты и др.);</a:t>
            </a:r>
          </a:p>
          <a:p>
            <a:pPr algn="just">
              <a:lnSpc>
                <a:spcPct val="80000"/>
              </a:lnSpc>
            </a:pPr>
            <a:r>
              <a:rPr lang="ru-RU" sz="2000" dirty="0"/>
              <a:t>Беременные и кормящие женщины.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72000" y="1412776"/>
            <a:ext cx="4572000" cy="29731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Дети  и подростки;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dirty="0"/>
              <a:t>до 3 лет, 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dirty="0"/>
              <a:t>от 5 до 7 лет 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dirty="0"/>
              <a:t>11–15 лет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Дети, занимающиеся спортом;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Больные дети ; 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Пожилые люди;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Алкоголики, курильщики;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Жители Севера;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Зимнее время года; 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Стресс; 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Вегетарианцы (</a:t>
            </a:r>
            <a:r>
              <a:rPr lang="ru-RU" sz="2000" dirty="0" err="1"/>
              <a:t>веганы</a:t>
            </a:r>
            <a:r>
              <a:rPr lang="ru-RU" sz="2000"/>
              <a:t>!)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155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1. Микронутриенты и их роль в организме.</a:t>
            </a:r>
          </a:p>
          <a:p>
            <a:pPr marL="0" indent="0">
              <a:buNone/>
            </a:pPr>
            <a:r>
              <a:rPr lang="ru-RU" dirty="0"/>
              <a:t>2. </a:t>
            </a:r>
            <a:r>
              <a:rPr lang="ru-RU" dirty="0" smtClean="0"/>
              <a:t>Определения.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3</a:t>
            </a:r>
            <a:r>
              <a:rPr lang="ru-RU" dirty="0" smtClean="0"/>
              <a:t>. История открытия. </a:t>
            </a:r>
          </a:p>
          <a:p>
            <a:pPr marL="0" indent="0">
              <a:buNone/>
            </a:pPr>
            <a:r>
              <a:rPr lang="ru-RU" dirty="0" smtClean="0"/>
              <a:t>4. </a:t>
            </a:r>
            <a:r>
              <a:rPr lang="ru-RU" dirty="0" smtClean="0"/>
              <a:t>Обеспеченность </a:t>
            </a:r>
            <a:r>
              <a:rPr lang="ru-RU" dirty="0"/>
              <a:t>витаминами </a:t>
            </a:r>
            <a:r>
              <a:rPr lang="ru-RU" dirty="0" smtClean="0"/>
              <a:t>детей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5</a:t>
            </a:r>
            <a:r>
              <a:rPr lang="ru-RU" dirty="0" smtClean="0"/>
              <a:t>. </a:t>
            </a:r>
            <a:r>
              <a:rPr lang="ru-RU" dirty="0"/>
              <a:t>Применение </a:t>
            </a:r>
            <a:r>
              <a:rPr lang="ru-RU" dirty="0" smtClean="0"/>
              <a:t>витаминно-минеральных </a:t>
            </a:r>
            <a:r>
              <a:rPr lang="ru-RU" dirty="0" err="1" smtClean="0"/>
              <a:t>компдексов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157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0637"/>
            <a:ext cx="8229600" cy="1143000"/>
          </a:xfrm>
        </p:spPr>
        <p:txBody>
          <a:bodyPr/>
          <a:lstStyle/>
          <a:p>
            <a:pPr algn="l"/>
            <a:r>
              <a:rPr lang="ru-RU" dirty="0"/>
              <a:t>А есть ли проблема?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356" y="2513186"/>
            <a:ext cx="8507288" cy="35780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dirty="0"/>
              <a:t>80–90% населения России имеет дефицит витамина С.</a:t>
            </a:r>
          </a:p>
          <a:p>
            <a:r>
              <a:rPr lang="ru-RU" dirty="0"/>
              <a:t>У 40–60% — снижены уровни витаминов А, В1, В2.</a:t>
            </a:r>
          </a:p>
          <a:p>
            <a:r>
              <a:rPr lang="ru-RU" dirty="0"/>
              <a:t>30–40% детей имеют дефицит железа и кальция.</a:t>
            </a:r>
          </a:p>
          <a:p>
            <a:r>
              <a:rPr lang="ru-RU" dirty="0"/>
              <a:t>70–80% — дефицит йода. </a:t>
            </a:r>
          </a:p>
          <a:p>
            <a:r>
              <a:rPr lang="ru-RU" dirty="0"/>
              <a:t>За последние годы обеспеченность витаминами населения России существенно ухудшилась. </a:t>
            </a:r>
          </a:p>
          <a:p>
            <a:r>
              <a:rPr lang="ru-RU" dirty="0"/>
              <a:t>У детей РФ дефицит витаминов имеет характер </a:t>
            </a:r>
            <a:r>
              <a:rPr lang="ru-RU" dirty="0" err="1"/>
              <a:t>полигиповитаминоза</a:t>
            </a:r>
            <a:r>
              <a:rPr lang="ru-RU" dirty="0"/>
              <a:t> и является круглогодичным.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84438CF-7908-4BD9-B323-A752B460F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202" y="124074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7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2A0A5D-FA84-48EB-87F6-0280D8DAD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D618D8-7600-40D1-9941-0981525AA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50691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…дефицит потребления:</a:t>
            </a:r>
          </a:p>
          <a:p>
            <a:pPr marL="0" indent="0">
              <a:buNone/>
            </a:pPr>
            <a:r>
              <a:rPr lang="ru-RU" dirty="0"/>
              <a:t>	- мяса и мясопродуктов - 25% от рекомендуемых, </a:t>
            </a:r>
          </a:p>
          <a:p>
            <a:pPr marL="0" indent="0">
              <a:buNone/>
            </a:pPr>
            <a:r>
              <a:rPr lang="ru-RU" dirty="0"/>
              <a:t>	- молока и молочных продуктов – 48%, </a:t>
            </a:r>
          </a:p>
          <a:p>
            <a:pPr marL="0" indent="0">
              <a:buNone/>
            </a:pPr>
            <a:r>
              <a:rPr lang="ru-RU" dirty="0"/>
              <a:t>	- рыбы и морепродуктов – 41%,</a:t>
            </a:r>
          </a:p>
          <a:p>
            <a:pPr marL="0" indent="0">
              <a:buNone/>
            </a:pPr>
            <a:r>
              <a:rPr lang="ru-RU" dirty="0"/>
              <a:t>	- овощей, фруктов, ягод – 55%,</a:t>
            </a:r>
          </a:p>
          <a:p>
            <a:pPr marL="0" indent="0">
              <a:buNone/>
            </a:pPr>
            <a:r>
              <a:rPr lang="ru-RU" dirty="0"/>
              <a:t>	- растительного масла – 62%. </a:t>
            </a:r>
          </a:p>
          <a:p>
            <a:pPr marL="0" indent="0">
              <a:buNone/>
            </a:pPr>
            <a:r>
              <a:rPr lang="ru-RU" dirty="0"/>
              <a:t>… поливитаминная и  минеральная недостаточность от физиологических норм: Дефицит витаминов достигает</a:t>
            </a:r>
          </a:p>
          <a:p>
            <a:pPr marL="0" indent="0">
              <a:buNone/>
            </a:pPr>
            <a:r>
              <a:rPr lang="ru-RU" dirty="0"/>
              <a:t>	- В –33%, </a:t>
            </a:r>
          </a:p>
          <a:p>
            <a:pPr marL="0" indent="0">
              <a:buNone/>
            </a:pPr>
            <a:r>
              <a:rPr lang="ru-RU" dirty="0"/>
              <a:t>	- С – 21%, </a:t>
            </a:r>
          </a:p>
          <a:p>
            <a:pPr marL="0" indent="0">
              <a:buNone/>
            </a:pPr>
            <a:r>
              <a:rPr lang="ru-RU" dirty="0"/>
              <a:t>	- А – 73%, </a:t>
            </a:r>
          </a:p>
          <a:p>
            <a:pPr marL="0" indent="0">
              <a:buNone/>
            </a:pPr>
            <a:r>
              <a:rPr lang="ru-RU" dirty="0"/>
              <a:t>	- фолиевой кислоты – 40%. </a:t>
            </a:r>
          </a:p>
          <a:p>
            <a:pPr marL="0" indent="0">
              <a:buNone/>
            </a:pPr>
            <a:r>
              <a:rPr lang="ru-RU" dirty="0"/>
              <a:t>	- Недостаток кальция и фосфора находится на уровне 27 - 33,5%,  </a:t>
            </a:r>
          </a:p>
          <a:p>
            <a:pPr marL="0" indent="0">
              <a:buNone/>
            </a:pPr>
            <a:r>
              <a:rPr lang="ru-RU" dirty="0"/>
              <a:t>	- дефицит йода составляет 47,5-58,7%.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459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53BFE7-87A4-457C-A971-55F73BC5D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Гигиеническое обоснование оптимизации питания беременных женщин и разработка научно-методической базы по прогнозированию и управлению факторами риска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FBC3D7B-65EC-4DD4-965A-756DA3244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514116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/>
              <a:t>Фактическое питание обеспечивает потребность в:</a:t>
            </a:r>
          </a:p>
          <a:p>
            <a:r>
              <a:rPr lang="ru-RU" dirty="0"/>
              <a:t> β-каротине (50%)</a:t>
            </a:r>
          </a:p>
          <a:p>
            <a:r>
              <a:rPr lang="ru-RU" dirty="0"/>
              <a:t>витамине В1 (56,2%); </a:t>
            </a:r>
          </a:p>
          <a:p>
            <a:r>
              <a:rPr lang="ru-RU" dirty="0"/>
              <a:t>рибофлавине (59,6% ), </a:t>
            </a:r>
          </a:p>
          <a:p>
            <a:r>
              <a:rPr lang="ru-RU" dirty="0"/>
              <a:t>ниацине (56,4%); </a:t>
            </a:r>
          </a:p>
          <a:p>
            <a:r>
              <a:rPr lang="ru-RU" dirty="0" err="1">
                <a:highlight>
                  <a:srgbClr val="FFFF00"/>
                </a:highlight>
              </a:rPr>
              <a:t>Полигиповитаминоз</a:t>
            </a:r>
            <a:r>
              <a:rPr lang="ru-RU" dirty="0">
                <a:highlight>
                  <a:srgbClr val="FFFF00"/>
                </a:highlight>
              </a:rPr>
              <a:t> наблюдается у 86,7% беременных женщин. </a:t>
            </a:r>
          </a:p>
          <a:p>
            <a:r>
              <a:rPr lang="ru-RU" dirty="0"/>
              <a:t>	</a:t>
            </a:r>
            <a:r>
              <a:rPr lang="ru-RU" dirty="0">
                <a:highlight>
                  <a:srgbClr val="FFFF00"/>
                </a:highlight>
              </a:rPr>
              <a:t>Снижение кальция в пищевом </a:t>
            </a:r>
            <a:r>
              <a:rPr lang="ru-RU" dirty="0"/>
              <a:t>рационе до уровня 762,1±320,6  мг в день.</a:t>
            </a:r>
          </a:p>
          <a:p>
            <a:r>
              <a:rPr lang="ru-RU" dirty="0"/>
              <a:t>	</a:t>
            </a:r>
            <a:r>
              <a:rPr lang="ru-RU" dirty="0">
                <a:highlight>
                  <a:srgbClr val="FFFF00"/>
                </a:highlight>
              </a:rPr>
              <a:t>Уровень потребления железа в большинстве рационов не достигает рекомендуемых значений </a:t>
            </a:r>
            <a:r>
              <a:rPr lang="ru-RU" dirty="0"/>
              <a:t>(25,9±8,5 мг), </a:t>
            </a:r>
          </a:p>
          <a:p>
            <a:r>
              <a:rPr lang="ru-RU" dirty="0"/>
              <a:t>	Снижение потребления молока и молочных продуктов на 53,4%, рыбы и рыбопродуктов – на 30,5%, овощей меньше – на 34%, фруктов – на 17,6%.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2083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2949F5-F3C6-483D-8DA0-E504BC266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cap="all" dirty="0"/>
              <a:t>роль факторов внешней среды в формировании витаминного статуса младенца при рождении 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CCDCB3F-4E17-492E-B9A4-FF11AC135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/>
              <a:t>Низкие значения относительно рекомендованной физиологической нормы по показателю:</a:t>
            </a:r>
          </a:p>
          <a:p>
            <a:r>
              <a:rPr lang="ru-RU" dirty="0"/>
              <a:t>ретинола у 29 % детей, </a:t>
            </a:r>
          </a:p>
          <a:p>
            <a:r>
              <a:rPr lang="ru-RU" dirty="0"/>
              <a:t>токоферола – у 46,7 % детей,</a:t>
            </a:r>
          </a:p>
          <a:p>
            <a:r>
              <a:rPr lang="ru-RU" dirty="0"/>
              <a:t>тиамина – у  20,9 % детей, </a:t>
            </a:r>
          </a:p>
          <a:p>
            <a:r>
              <a:rPr lang="ru-RU" dirty="0"/>
              <a:t>рибофлавина – у 26,1 % детей. </a:t>
            </a:r>
          </a:p>
          <a:p>
            <a:r>
              <a:rPr lang="ru-RU" dirty="0"/>
              <a:t>Зимой снижена обеспеченность витамином А, </a:t>
            </a:r>
          </a:p>
          <a:p>
            <a:r>
              <a:rPr lang="ru-RU" dirty="0"/>
              <a:t>Весна-лето снижена обеспеченность витамином Е, В1.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693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3526E7-1C7F-4EF0-B6DD-40861115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РОЛЬ ФАКТОРА ПИТАНИЯ В ФОРМИРОВАНИИ ХРОНИЧЕСКОЙ ПАТОЛОГИИ ЖЕЛУДОЧНО-КИШЕЧНОГО ТРАКТА У ШКОЛЬНИКОВ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10806C3-4CDF-4426-B828-B6829A24A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70912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Здоровые школьники недостаточно обеспечены: С, В1, В2; </a:t>
            </a:r>
          </a:p>
          <a:p>
            <a:r>
              <a:rPr lang="ru-RU" dirty="0"/>
              <a:t>Дефицит витамина С составляет - 56%, В1 - 66%, В2 - 32%. </a:t>
            </a:r>
          </a:p>
          <a:p>
            <a:r>
              <a:rPr lang="ru-RU" dirty="0"/>
              <a:t>Сочетанная недостаточная обеспеченность витаминами выявлена у 30% обследованных детей. </a:t>
            </a:r>
          </a:p>
          <a:p>
            <a:r>
              <a:rPr lang="ru-RU" dirty="0"/>
              <a:t>У детей недостаточная обеспеченность по 2-3-м жирорастворимым витаминам выявлена у 65% школьников; по витамину А - 27%, по витамину Е - 69%, по каротину - 92%, рибофлавину  (В2) – 47% детей. </a:t>
            </a:r>
          </a:p>
          <a:p>
            <a:r>
              <a:rPr lang="ru-RU" dirty="0"/>
              <a:t>Диетическая коррекция рациона питания с использованием профилактических доз витаминов в течение 14 дней  является недостаточной для купирования дефицита витаминов у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565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7499" y="1628800"/>
            <a:ext cx="8640960" cy="352839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Гиповитаминоз С – более 80%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Гиповитаминоз Е – 64 -70%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Гиповитаминоз А – 58-64%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Гиповитаминоз В1, В2, В6- 40-80%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Дефицит бета-каротина – 60%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Гиповитаминоз фолиевой кислоты  – 36-42% 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Дефицит микроэлементов – 100%. </a:t>
            </a:r>
          </a:p>
          <a:p>
            <a:pPr>
              <a:lnSpc>
                <a:spcPct val="90000"/>
              </a:lnSpc>
            </a:pPr>
            <a:r>
              <a:rPr lang="ru-RU" sz="2800" i="1" dirty="0">
                <a:cs typeface="Times New Roman" pitchFamily="18" charset="0"/>
              </a:rPr>
              <a:t>Повсеместный дефицит </a:t>
            </a:r>
            <a:r>
              <a:rPr lang="en-US" sz="2800" i="1" dirty="0">
                <a:cs typeface="Times New Roman" pitchFamily="18" charset="0"/>
              </a:rPr>
              <a:t>I, Fe, Zn, Co</a:t>
            </a:r>
            <a:r>
              <a:rPr lang="ru-RU" sz="2800" i="1" dirty="0">
                <a:cs typeface="Times New Roman" pitchFamily="18" charset="0"/>
              </a:rPr>
              <a:t>, </a:t>
            </a:r>
            <a:r>
              <a:rPr lang="en-US" sz="2800" i="1" dirty="0" err="1">
                <a:cs typeface="Times New Roman" pitchFamily="18" charset="0"/>
              </a:rPr>
              <a:t>Mn</a:t>
            </a:r>
            <a:r>
              <a:rPr lang="en-US" sz="2800" i="1" dirty="0">
                <a:cs typeface="Times New Roman" pitchFamily="18" charset="0"/>
              </a:rPr>
              <a:t>, Cu, Mo, Se</a:t>
            </a:r>
            <a:endParaRPr lang="ru-RU" sz="2800" i="1" dirty="0">
              <a:cs typeface="Times New Roman" pitchFamily="18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708215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45B8424-75D1-4D1D-BC0B-40725A5AB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68" y="5176589"/>
            <a:ext cx="3086100" cy="1476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4788AF-F34A-4A01-8CEE-E07EE511585E}"/>
              </a:ext>
            </a:extLst>
          </p:cNvPr>
          <p:cNvSpPr txBox="1"/>
          <p:nvPr/>
        </p:nvSpPr>
        <p:spPr>
          <a:xfrm>
            <a:off x="3264868" y="628363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Единство мира. </a:t>
            </a:r>
          </a:p>
        </p:txBody>
      </p:sp>
    </p:spTree>
    <p:extLst>
      <p:ext uri="{BB962C8B-B14F-4D97-AF65-F5344CB8AC3E}">
        <p14:creationId xmlns:p14="http://schemas.microsoft.com/office/powerpoint/2010/main" val="3178624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B9DC5A-A8B3-466F-8A97-0716B721F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i="0" dirty="0">
                <a:effectLst/>
                <a:latin typeface="Exo2Light"/>
              </a:rPr>
              <a:t>Причины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877687-014E-4328-8BCE-A1FD8AE3E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7638"/>
            <a:ext cx="4644008" cy="47371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3600" dirty="0"/>
              <a:t>Внешние</a:t>
            </a:r>
          </a:p>
          <a:p>
            <a:pPr algn="just"/>
            <a:r>
              <a:rPr lang="ru-RU" sz="3600" dirty="0"/>
              <a:t>недостаточное содержание витаминов в пище (при неправильной обработке и/или неправильном хранении пищевых продуктов, сезонном дефиците);</a:t>
            </a:r>
          </a:p>
          <a:p>
            <a:pPr algn="just"/>
            <a:r>
              <a:rPr lang="ru-RU" sz="3600" dirty="0"/>
              <a:t>несбалансированный рацион питания (например, отсутствие овощей и фруктов при избытке углеводов);</a:t>
            </a:r>
          </a:p>
          <a:p>
            <a:pPr algn="just"/>
            <a:r>
              <a:rPr lang="ru-RU" sz="3600" dirty="0"/>
              <a:t>неучтенная потребность в том или ином витамине (например, при белковой диете возрастает потребность в витамине В6);</a:t>
            </a:r>
          </a:p>
          <a:p>
            <a:pPr algn="just"/>
            <a:r>
              <a:rPr lang="ru-RU" sz="3600" dirty="0"/>
              <a:t>социальные причины: урбанизация, религиозные запреты, употребление рафинированной пищи.</a:t>
            </a:r>
          </a:p>
          <a:p>
            <a:pPr marL="0" indent="0" algn="just">
              <a:buNone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5A99667F-216F-4CB7-A06F-3FCE3A0724CE}"/>
              </a:ext>
            </a:extLst>
          </p:cNvPr>
          <p:cNvSpPr txBox="1">
            <a:spLocks/>
          </p:cNvSpPr>
          <p:nvPr/>
        </p:nvSpPr>
        <p:spPr>
          <a:xfrm>
            <a:off x="4860032" y="1628775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31420353-45A4-4BAB-BB9C-4C6CD7CE7CCE}"/>
              </a:ext>
            </a:extLst>
          </p:cNvPr>
          <p:cNvSpPr txBox="1">
            <a:spLocks/>
          </p:cNvSpPr>
          <p:nvPr/>
        </p:nvSpPr>
        <p:spPr>
          <a:xfrm>
            <a:off x="5004048" y="1484784"/>
            <a:ext cx="3970784" cy="4669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0" i="0" dirty="0">
                <a:effectLst/>
                <a:latin typeface="Exo2Light"/>
              </a:rPr>
              <a:t>Внутренние</a:t>
            </a:r>
          </a:p>
          <a:p>
            <a:pPr algn="just"/>
            <a:r>
              <a:rPr lang="ru-RU" dirty="0"/>
              <a:t>физиологическая повышенная потребность в витаминах (активный рост, беременность, тяжелый физический или умственный труд, спорт);</a:t>
            </a:r>
          </a:p>
          <a:p>
            <a:pPr algn="just"/>
            <a:r>
              <a:rPr lang="ru-RU" dirty="0"/>
              <a:t>длительные тяжелые инфекционные заболевания, а также период выздоровления;</a:t>
            </a:r>
          </a:p>
          <a:p>
            <a:pPr algn="just"/>
            <a:r>
              <a:rPr lang="ru-RU" dirty="0"/>
              <a:t>нарушения всасывания витаминов при заболеваниях ЖКТ, глистные инвазии;</a:t>
            </a:r>
          </a:p>
          <a:p>
            <a:pPr algn="just"/>
            <a:r>
              <a:rPr lang="ru-RU" dirty="0"/>
              <a:t>генетические дефекты некоторых ферментативных систем</a:t>
            </a:r>
          </a:p>
        </p:txBody>
      </p:sp>
    </p:spTree>
    <p:extLst>
      <p:ext uri="{BB962C8B-B14F-4D97-AF65-F5344CB8AC3E}">
        <p14:creationId xmlns:p14="http://schemas.microsoft.com/office/powerpoint/2010/main" val="3514636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745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Эндемичные районы по дефициту йода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четкая тенденция к ухудшению психического здоровья детей в последние </a:t>
            </a:r>
            <a:r>
              <a:rPr lang="ru-RU" dirty="0" smtClean="0"/>
              <a:t>годы.</a:t>
            </a:r>
          </a:p>
          <a:p>
            <a:r>
              <a:rPr lang="ru-RU" dirty="0"/>
              <a:t>происходят </a:t>
            </a:r>
            <a:r>
              <a:rPr lang="ru-RU" dirty="0" smtClean="0"/>
              <a:t>необратимые </a:t>
            </a:r>
            <a:r>
              <a:rPr lang="ru-RU" dirty="0"/>
              <a:t>изменения в мозге, развиваются </a:t>
            </a:r>
            <a:r>
              <a:rPr lang="ru-RU" dirty="0" smtClean="0"/>
              <a:t>олигофрения </a:t>
            </a:r>
            <a:r>
              <a:rPr lang="ru-RU" dirty="0"/>
              <a:t>и кретинизм.</a:t>
            </a:r>
          </a:p>
        </p:txBody>
      </p:sp>
    </p:spTree>
    <p:extLst>
      <p:ext uri="{BB962C8B-B14F-4D97-AF65-F5344CB8AC3E}">
        <p14:creationId xmlns:p14="http://schemas.microsoft.com/office/powerpoint/2010/main" val="2747453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6" descr="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0"/>
            <a:ext cx="5977111" cy="686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625" y="1888648"/>
            <a:ext cx="3384375" cy="431981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xmlns="" id="{55B0B22B-41A2-4C7A-9CAB-BAA68DEF80FC}"/>
              </a:ext>
            </a:extLst>
          </p:cNvPr>
          <p:cNvSpPr/>
          <p:nvPr/>
        </p:nvSpPr>
        <p:spPr>
          <a:xfrm>
            <a:off x="6516216" y="649541"/>
            <a:ext cx="1656184" cy="1771347"/>
          </a:xfrm>
          <a:prstGeom prst="wedgeEllipseCallout">
            <a:avLst>
              <a:gd name="adj1" fmla="val 32078"/>
              <a:gd name="adj2" fmla="val 5515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вас дефицит железа….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6244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Витамины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Незаменимые низкомолекулярные органические соединения, обладающие высокой биологической активностью, регулирующие биохимические процессы в организме. </a:t>
            </a:r>
          </a:p>
        </p:txBody>
      </p:sp>
    </p:spTree>
    <p:extLst>
      <p:ext uri="{BB962C8B-B14F-4D97-AF65-F5344CB8AC3E}">
        <p14:creationId xmlns:p14="http://schemas.microsoft.com/office/powerpoint/2010/main" val="425306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3000" cy="981075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Последствия нарушения питания детей грудного возраста</a:t>
            </a:r>
            <a:endParaRPr lang="ru-RU" dirty="0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25538"/>
            <a:ext cx="8659813" cy="5732462"/>
          </a:xfrm>
        </p:spPr>
        <p:txBody>
          <a:bodyPr>
            <a:normAutofit/>
          </a:bodyPr>
          <a:lstStyle/>
          <a:p>
            <a:r>
              <a:rPr lang="ru-RU" dirty="0"/>
              <a:t>Развитие дефицита </a:t>
            </a:r>
            <a:r>
              <a:rPr lang="ru-RU" dirty="0" err="1"/>
              <a:t>микрэлементов</a:t>
            </a:r>
            <a:r>
              <a:rPr lang="ru-RU" dirty="0"/>
              <a:t> и витаминов (</a:t>
            </a:r>
            <a:r>
              <a:rPr lang="en-US" dirty="0"/>
              <a:t>Fe, Zn, </a:t>
            </a:r>
            <a:r>
              <a:rPr lang="en-US" dirty="0" err="1"/>
              <a:t>Ca</a:t>
            </a:r>
            <a:r>
              <a:rPr lang="en-US" dirty="0"/>
              <a:t>, I, </a:t>
            </a:r>
            <a:r>
              <a:rPr lang="en-US" dirty="0" err="1"/>
              <a:t>Vit</a:t>
            </a:r>
            <a:r>
              <a:rPr lang="en-US" dirty="0"/>
              <a:t>. A, E, </a:t>
            </a:r>
            <a:r>
              <a:rPr lang="ru-RU" dirty="0"/>
              <a:t>и </a:t>
            </a:r>
            <a:r>
              <a:rPr lang="ru-RU" dirty="0" err="1"/>
              <a:t>др</a:t>
            </a:r>
            <a:r>
              <a:rPr lang="ru-RU" dirty="0"/>
              <a:t>)</a:t>
            </a:r>
          </a:p>
          <a:p>
            <a:pPr lvl="1"/>
            <a:r>
              <a:rPr lang="ru-RU" dirty="0"/>
              <a:t>Нарушение моторного развития детей</a:t>
            </a:r>
          </a:p>
          <a:p>
            <a:pPr lvl="1"/>
            <a:r>
              <a:rPr lang="ru-RU" dirty="0"/>
              <a:t>Нарушение поведения</a:t>
            </a:r>
          </a:p>
          <a:p>
            <a:pPr lvl="1"/>
            <a:r>
              <a:rPr lang="ru-RU" dirty="0"/>
              <a:t>Снижение интеллектуального развития</a:t>
            </a:r>
          </a:p>
          <a:p>
            <a:pPr lvl="1"/>
            <a:r>
              <a:rPr lang="ru-RU" dirty="0"/>
              <a:t>Снижение иммунитета (заболеваемость)</a:t>
            </a:r>
          </a:p>
        </p:txBody>
      </p:sp>
    </p:spTree>
    <p:extLst>
      <p:ext uri="{BB962C8B-B14F-4D97-AF65-F5344CB8AC3E}">
        <p14:creationId xmlns:p14="http://schemas.microsoft.com/office/powerpoint/2010/main" val="46286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Физиологическое значение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51411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Участие:</a:t>
            </a:r>
            <a:endParaRPr lang="ru-RU" dirty="0"/>
          </a:p>
          <a:p>
            <a:r>
              <a:rPr lang="ru-RU" dirty="0"/>
              <a:t>в структуре и функции большинства </a:t>
            </a:r>
            <a:r>
              <a:rPr lang="ru-RU" dirty="0" smtClean="0"/>
              <a:t>ферментативных </a:t>
            </a:r>
            <a:r>
              <a:rPr lang="ru-RU" dirty="0"/>
              <a:t>систем и процессов, протекающих в </a:t>
            </a:r>
            <a:r>
              <a:rPr lang="ru-RU" dirty="0" smtClean="0"/>
              <a:t>организме</a:t>
            </a:r>
            <a:r>
              <a:rPr lang="ru-RU" dirty="0"/>
              <a:t>;</a:t>
            </a:r>
          </a:p>
          <a:p>
            <a:r>
              <a:rPr lang="ru-RU" dirty="0"/>
              <a:t>в пластических процессах и построении </a:t>
            </a:r>
            <a:r>
              <a:rPr lang="ru-RU" dirty="0" smtClean="0"/>
              <a:t>тканей </a:t>
            </a:r>
            <a:r>
              <a:rPr lang="ru-RU" dirty="0"/>
              <a:t>(фосфор и кальций – основные </a:t>
            </a:r>
            <a:r>
              <a:rPr lang="ru-RU" dirty="0" smtClean="0"/>
              <a:t>структурные компоненты </a:t>
            </a:r>
            <a:r>
              <a:rPr lang="ru-RU" dirty="0"/>
              <a:t>костей);</a:t>
            </a:r>
          </a:p>
          <a:p>
            <a:r>
              <a:rPr lang="ru-RU" dirty="0"/>
              <a:t>в поддержании </a:t>
            </a:r>
            <a:r>
              <a:rPr lang="ru-RU" dirty="0" smtClean="0"/>
              <a:t>кислотно-основного состояния</a:t>
            </a:r>
            <a:r>
              <a:rPr lang="ru-RU" dirty="0"/>
              <a:t>;</a:t>
            </a:r>
          </a:p>
          <a:p>
            <a:r>
              <a:rPr lang="ru-RU" dirty="0"/>
              <a:t>в регуляции солевого состава крови и </a:t>
            </a:r>
            <a:r>
              <a:rPr lang="ru-RU" dirty="0" smtClean="0"/>
              <a:t>водно-солевого </a:t>
            </a:r>
            <a:r>
              <a:rPr lang="ru-RU" dirty="0"/>
              <a:t>обмена.</a:t>
            </a:r>
          </a:p>
        </p:txBody>
      </p:sp>
    </p:spTree>
    <p:extLst>
      <p:ext uri="{BB962C8B-B14F-4D97-AF65-F5344CB8AC3E}">
        <p14:creationId xmlns:p14="http://schemas.microsoft.com/office/powerpoint/2010/main" val="1419608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Современная классификация минералов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667409" cy="390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17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2011"/>
            <a:ext cx="4283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4855"/>
            <a:ext cx="4486105" cy="647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55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68052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2"/>
            <a:ext cx="396044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8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Витамин С (аскорбиновая кислота)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5904656" cy="5472608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  <a:p>
            <a:r>
              <a:rPr lang="ru-RU" dirty="0"/>
              <a:t>Формы и метаболиты аскорбиновой кислоты участвуют в </a:t>
            </a:r>
            <a:r>
              <a:rPr lang="ru-RU" dirty="0" err="1"/>
              <a:t>окислительно</a:t>
            </a:r>
            <a:r>
              <a:rPr lang="ru-RU" dirty="0"/>
              <a:t>-восстановительных реакциях, функционировании иммунной системы, углеводном обмене, свертываемости крови, в регенерации ткани, образовании активных форм витамина D и стероидных гормонов, в обмене холестерина, поддержании нормальной функции нервной ткани. Одной из важных физиологических функций витамина С является его участие в синтезе коллагена, образующего волокна, придающие костям упругость при деформации, а также поддерживающего нормальное состояние кровеносных сосудов. Витамин С способствует усвоению железа. Дефицит его приводит к рыхлости и кровоточивости десен, носовым кровотечениям вследствие повышенной проницаемости и ломкости кровеносных капилляров.</a:t>
            </a:r>
          </a:p>
        </p:txBody>
      </p:sp>
      <p:pic>
        <p:nvPicPr>
          <p:cNvPr id="4" name="Picture 5" descr="C:\My Documents\Работа\Конференции и встречи\Региональные встречи с МП\Рег.встреча с МП июнь 2011\Картинки\апельс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988840"/>
            <a:ext cx="2793405" cy="1733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506" name="Picture 2" descr="Картинки по запросу содержание витаминов в продуктах рису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698" y="4077072"/>
            <a:ext cx="28098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23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972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207424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Тиамин (витамин В1 — первый из открытых витаминов; получил свое название как содержащий серу (от </a:t>
            </a:r>
            <a:r>
              <a:rPr lang="ru-RU" b="1" dirty="0" err="1">
                <a:solidFill>
                  <a:srgbClr val="FF0000"/>
                </a:solidFill>
              </a:rPr>
              <a:t>англ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i="1" dirty="0" err="1">
                <a:solidFill>
                  <a:srgbClr val="FF0000"/>
                </a:solidFill>
              </a:rPr>
              <a:t>thia</a:t>
            </a:r>
            <a:r>
              <a:rPr lang="ru-RU" b="1" i="1" dirty="0">
                <a:solidFill>
                  <a:srgbClr val="FF0000"/>
                </a:solidFill>
              </a:rPr>
              <a:t> — </a:t>
            </a:r>
            <a:r>
              <a:rPr lang="ru-RU" b="1" dirty="0">
                <a:solidFill>
                  <a:srgbClr val="FF0000"/>
                </a:solidFill>
              </a:rPr>
              <a:t>сера)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2636912"/>
            <a:ext cx="5184576" cy="403244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Тиамин в форме образующегося из него </a:t>
            </a:r>
            <a:r>
              <a:rPr lang="ru-RU" dirty="0" err="1"/>
              <a:t>тиаминдифосфата</a:t>
            </a:r>
            <a:r>
              <a:rPr lang="ru-RU" dirty="0"/>
              <a:t> входит в состав важнейших ферментов углеводного и энергетического обмена, обеспечивающих организм энергией и пластическими веществами, а также участвует в метаболизме разветвленных аминокислот. Недостаток  этого витамина ведет к нарушениям функционирования нервной, пищеварительной и сердечно-сосудистой систем.</a:t>
            </a:r>
          </a:p>
        </p:txBody>
      </p:sp>
      <p:pic>
        <p:nvPicPr>
          <p:cNvPr id="39938" name="Picture 2" descr="Картинки по запросу содержание витаминов в продуктах рису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12976"/>
            <a:ext cx="35814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30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Рибофлавин (от лат. </a:t>
            </a:r>
            <a:r>
              <a:rPr lang="ru-RU" b="1" i="1" dirty="0" err="1">
                <a:solidFill>
                  <a:srgbClr val="FF0000"/>
                </a:solidFill>
              </a:rPr>
              <a:t>флавус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— желтый, витамин В2)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1600200"/>
            <a:ext cx="5266928" cy="506916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 форме коферментов участвует в </a:t>
            </a:r>
            <a:r>
              <a:rPr lang="ru-RU" dirty="0" err="1"/>
              <a:t>окислительно</a:t>
            </a:r>
            <a:r>
              <a:rPr lang="ru-RU" dirty="0"/>
              <a:t>-восстановительных реакциях, способствует повышению восприимчивости цвета зрительным анализатором, в том числе адаптации к темноте. Недостаточное потребление витамина В2 сопровождается нарушением состояния кожных покровов, слизистых оболочек, нарушением светового и сумеречного зрения, функционирования нервной, пищеварительной, сердечнососудистой систем, печени, кроветворения.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11" y="2276872"/>
            <a:ext cx="28003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30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Витамин В6 (пиридоксин)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/>
              <a:t>в форме своих коферментов участвует в превращениях аминокислот, метаболизме триптофана, липидов и нуклеиновых кислот; участвует в поддержании иммунного ответа, в процессах торможения и возбуждения в центральной нервной системе; способствует нормальному формированию эритроцитов, поддержанию нормального уровня </a:t>
            </a:r>
            <a:r>
              <a:rPr lang="ru-RU" dirty="0" err="1"/>
              <a:t>гомоцистеина</a:t>
            </a:r>
            <a:r>
              <a:rPr lang="ru-RU" dirty="0"/>
              <a:t> в крови. Недостаточное потребление витамина В6 сопровождается снижением аппетита, нарушением состояния кожных покровов, развитием </a:t>
            </a:r>
            <a:r>
              <a:rPr lang="ru-RU" dirty="0" err="1"/>
              <a:t>гомоцистеинемии</a:t>
            </a:r>
            <a:r>
              <a:rPr lang="ru-RU" dirty="0"/>
              <a:t>, анемии.</a:t>
            </a:r>
          </a:p>
        </p:txBody>
      </p:sp>
    </p:spTree>
    <p:extLst>
      <p:ext uri="{BB962C8B-B14F-4D97-AF65-F5344CB8AC3E}">
        <p14:creationId xmlns:p14="http://schemas.microsoft.com/office/powerpoint/2010/main" val="284055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Витамины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Незаменимые низкомолекулярные органические соединения, обладающие высокой биологической активностью, регулирующие биохимические процессы в организме.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43905" y="4653136"/>
            <a:ext cx="24690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/>
              <a:t>V</a:t>
            </a:r>
            <a:r>
              <a:rPr lang="ru-RU" sz="2400" dirty="0" err="1"/>
              <a:t>ita</a:t>
            </a:r>
            <a:r>
              <a:rPr lang="en-US" sz="2400" dirty="0"/>
              <a:t> =</a:t>
            </a:r>
            <a:r>
              <a:rPr lang="ru-RU" sz="2400" dirty="0"/>
              <a:t> жизнь</a:t>
            </a:r>
          </a:p>
          <a:p>
            <a:pPr algn="just"/>
            <a:r>
              <a:rPr lang="ru-RU" sz="2400" dirty="0"/>
              <a:t>т.е. амины жизни</a:t>
            </a:r>
          </a:p>
          <a:p>
            <a:pPr algn="just"/>
            <a:r>
              <a:rPr lang="ru-RU" sz="2400" dirty="0"/>
              <a:t>(органика) 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830557" y="4185084"/>
            <a:ext cx="72008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634996" y="4653136"/>
            <a:ext cx="18886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/>
              <a:t>Активны,</a:t>
            </a:r>
          </a:p>
          <a:p>
            <a:pPr algn="ctr"/>
            <a:r>
              <a:rPr lang="ru-RU" sz="2400" dirty="0"/>
              <a:t>незаменимы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4219281" y="4185084"/>
            <a:ext cx="72008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120477" y="4653136"/>
            <a:ext cx="25394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dirty="0"/>
              <a:t>Регуляторы,</a:t>
            </a:r>
          </a:p>
          <a:p>
            <a:pPr algn="just"/>
            <a:r>
              <a:rPr lang="ru-RU" sz="2400" dirty="0"/>
              <a:t>т.е. катализаторы 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7030135" y="4185084"/>
            <a:ext cx="72008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70055" y="6234886"/>
            <a:ext cx="3834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Коферменты или их основа</a:t>
            </a: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3497536">
            <a:off x="1855110" y="5624672"/>
            <a:ext cx="648072" cy="5696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8147961">
            <a:off x="6275215" y="5684997"/>
            <a:ext cx="648072" cy="5696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146595" y="5673445"/>
            <a:ext cx="72008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382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Ниацин (витамин РР)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в качестве кофермента участвует в </a:t>
            </a:r>
            <a:r>
              <a:rPr lang="ru-RU" dirty="0" err="1"/>
              <a:t>окислительно</a:t>
            </a:r>
            <a:r>
              <a:rPr lang="ru-RU" dirty="0"/>
              <a:t>-восстановительных реакциях энергетического метаболизма. Недостаточное потребление витамина сопровождается нарушением нормального состояния кожных покровов, желудочно-кишечного тракта и нервной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2497331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03649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015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Витамин В12 (</a:t>
            </a:r>
            <a:r>
              <a:rPr lang="ru-RU" b="1" dirty="0" err="1">
                <a:solidFill>
                  <a:srgbClr val="FF0000"/>
                </a:solidFill>
              </a:rPr>
              <a:t>цианокобаламин</a:t>
            </a:r>
            <a:r>
              <a:rPr lang="ru-RU" b="1" dirty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8424936" cy="4997152"/>
          </a:xfrm>
        </p:spPr>
        <p:txBody>
          <a:bodyPr>
            <a:normAutofit/>
          </a:bodyPr>
          <a:lstStyle/>
          <a:p>
            <a:r>
              <a:rPr lang="ru-RU" dirty="0"/>
              <a:t>играет важную роль в метаболизме и превращениях аминокислот. Недостаток витамина В12 приводит к развитию частичной или вторичной недостаточности </a:t>
            </a:r>
            <a:r>
              <a:rPr lang="ru-RU" dirty="0" err="1"/>
              <a:t>фолатов</a:t>
            </a:r>
            <a:r>
              <a:rPr lang="ru-RU" dirty="0"/>
              <a:t>, а также анемии, лейкопении, тромбоцитопении.</a:t>
            </a:r>
          </a:p>
        </p:txBody>
      </p:sp>
    </p:spTree>
    <p:extLst>
      <p:ext uri="{BB962C8B-B14F-4D97-AF65-F5344CB8AC3E}">
        <p14:creationId xmlns:p14="http://schemas.microsoft.com/office/powerpoint/2010/main" val="583510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3313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Фолаты</a:t>
            </a:r>
            <a:r>
              <a:rPr lang="ru-RU" b="1" dirty="0">
                <a:solidFill>
                  <a:srgbClr val="FF0000"/>
                </a:solidFill>
              </a:rPr>
              <a:t> (фолиевая кислота; от лат. </a:t>
            </a:r>
            <a:r>
              <a:rPr lang="ru-RU" b="1" i="1" dirty="0" err="1">
                <a:solidFill>
                  <a:srgbClr val="FF0000"/>
                </a:solidFill>
              </a:rPr>
              <a:t>folium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— лист)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1600200"/>
            <a:ext cx="4139952" cy="4997152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в качестве кофермента участвует в метаболизме нуклеиновых и аминокислот. Дефицит </a:t>
            </a:r>
            <a:r>
              <a:rPr lang="ru-RU" dirty="0" err="1"/>
              <a:t>фолатов</a:t>
            </a:r>
            <a:r>
              <a:rPr lang="ru-RU" dirty="0"/>
              <a:t> ведет к нарушению синтеза нуклеиновых кислот и белка, следствием чего является торможение роста и деления клеток, особенно в быстро пролиферирующих тканях (костный мозг, эпителий кишечника и др.). Показана выраженная связь между уровнем </a:t>
            </a:r>
            <a:r>
              <a:rPr lang="ru-RU" dirty="0" err="1"/>
              <a:t>фолата</a:t>
            </a:r>
            <a:r>
              <a:rPr lang="ru-RU" dirty="0"/>
              <a:t>, </a:t>
            </a:r>
            <a:r>
              <a:rPr lang="ru-RU" dirty="0" err="1"/>
              <a:t>гомоцистеина</a:t>
            </a:r>
            <a:r>
              <a:rPr lang="ru-RU" dirty="0"/>
              <a:t> в плазме крови и риском возникновения сердечно-сосудистых заболеваний. </a:t>
            </a:r>
            <a:r>
              <a:rPr lang="ru-RU" dirty="0" err="1"/>
              <a:t>Фолат</a:t>
            </a:r>
            <a:r>
              <a:rPr lang="ru-RU" dirty="0"/>
              <a:t> и витамин В12 являются взаимосвязанными витаминами, участвуют в кроветворении.</a:t>
            </a:r>
          </a:p>
        </p:txBody>
      </p:sp>
      <p:pic>
        <p:nvPicPr>
          <p:cNvPr id="40962" name="Picture 2" descr="Картинки по запросу содержание витаминов в продуктах рису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8" y="2348880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93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Витамин 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4794" y="1772816"/>
            <a:ext cx="3885678" cy="4353347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играет важную роль в процессах роста и репродукции, дифференцировки эпителиальной и костной ткани, поддержания иммунитета и зрения. Дефицит витамина А ведет к нарушению адаптации в темноте (куриная слепота, или гемералопия), ороговению кожных покровов, снижает устойчивость к инфекциям. Дефицит витамина А повышает риск простудных заболеваний.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453650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366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Витамин 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представлен группой токоферолов и </a:t>
            </a:r>
            <a:r>
              <a:rPr lang="ru-RU" dirty="0" err="1"/>
              <a:t>токо</a:t>
            </a:r>
            <a:r>
              <a:rPr lang="ru-RU" dirty="0"/>
              <a:t>- </a:t>
            </a:r>
            <a:r>
              <a:rPr lang="ru-RU" dirty="0" err="1"/>
              <a:t>триенолов</a:t>
            </a:r>
            <a:r>
              <a:rPr lang="ru-RU" dirty="0"/>
              <a:t>, которые обладают антиоксидантными свойствами. Он является универсальным стабилизатором клеточных мембран, необходим для функционирования половых желез, сердечной мышцы. При дефиците витамина Е наблюдаются гемолиз эритроцитов, неврологические нарушения.</a:t>
            </a:r>
          </a:p>
        </p:txBody>
      </p:sp>
    </p:spTree>
    <p:extLst>
      <p:ext uri="{BB962C8B-B14F-4D97-AF65-F5344CB8AC3E}">
        <p14:creationId xmlns:p14="http://schemas.microsoft.com/office/powerpoint/2010/main" val="3138961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03649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3322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Витамин D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4896544" cy="5544616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  <a:p>
            <a:r>
              <a:rPr lang="ru-RU" dirty="0"/>
              <a:t>Его основные функции </a:t>
            </a:r>
            <a:r>
              <a:rPr lang="ru-RU" i="1" dirty="0"/>
              <a:t>(кальциферол </a:t>
            </a:r>
            <a:r>
              <a:rPr lang="ru-RU" dirty="0"/>
              <a:t>— несущий кальций, или витамин, порождаемый светом, иногда называют противорахитическим) связаны с поддержанием гомеостаза кальция и фосфора, осуществлением процессов минерализации костной ткани. Недостаток витамина D приводит к нарушению обмена кальция и фосфора в зубах и костях, усилению деминерализации костной </a:t>
            </a:r>
            <a:r>
              <a:rPr lang="ru-RU" b="1" dirty="0"/>
              <a:t>ткани, </a:t>
            </a:r>
            <a:r>
              <a:rPr lang="ru-RU" dirty="0"/>
              <a:t>что впоследствии приводит к увеличению риска </a:t>
            </a:r>
            <a:r>
              <a:rPr lang="ru-RU" b="1" dirty="0"/>
              <a:t>развития </a:t>
            </a:r>
            <a:r>
              <a:rPr lang="ru-RU" dirty="0"/>
              <a:t>остеопороза. Витамин D является уникальным </a:t>
            </a:r>
            <a:r>
              <a:rPr lang="ru-RU" b="1" dirty="0"/>
              <a:t>витамином, </a:t>
            </a:r>
            <a:r>
              <a:rPr lang="ru-RU" dirty="0"/>
              <a:t>поскольку в отличие от других витаминов </a:t>
            </a:r>
            <a:r>
              <a:rPr lang="ru-RU" b="1" dirty="0"/>
              <a:t>он не только посту</a:t>
            </a:r>
            <a:r>
              <a:rPr lang="ru-RU" dirty="0"/>
              <a:t>пает с пищей, но и может образовываться </a:t>
            </a:r>
            <a:r>
              <a:rPr lang="ru-RU" b="1" dirty="0"/>
              <a:t>в коже  </a:t>
            </a:r>
            <a:r>
              <a:rPr lang="ru-RU" dirty="0"/>
              <a:t>под действием ультрафиолетового излучения. </a:t>
            </a:r>
          </a:p>
        </p:txBody>
      </p:sp>
      <p:pic>
        <p:nvPicPr>
          <p:cNvPr id="17410" name="Picture 2" descr="Картинки по запросу содержание витаминов в продуктах рису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361724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889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Содержание витамина Д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в некоторых продуктах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871451"/>
              </p:ext>
            </p:extLst>
          </p:nvPr>
        </p:nvGraphicFramePr>
        <p:xfrm>
          <a:off x="467544" y="1484784"/>
          <a:ext cx="8424936" cy="5104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50378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Продукт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Содержание вит. Д, мкг (МЕ) в 100г.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Удовлетворение суточной потребности за счет 100г. продукта,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8364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Грудное молоко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0,06-0,18  (2,5 -7,5)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0,6 -1,8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8364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Коровье молоко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0,1 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8364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Яичный желток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r>
                        <a:rPr lang="ru-RU" sz="1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(20)/ желток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8364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Лосось свежий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5-12,5 (200-500)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50-120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8364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Печень говяжья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1,2 (48)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8364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Детские молочные смеси (третьи формулы)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1,1 -1,7 (44-68)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11-17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47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/>
          <a:lstStyle/>
          <a:p>
            <a:pPr algn="l"/>
            <a:r>
              <a:rPr lang="ru-RU" dirty="0" smtClean="0"/>
              <a:t>Определения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4186"/>
            <a:ext cx="5184576" cy="575718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/>
              <a:t>– авитаминоз – состояние, при котором </a:t>
            </a:r>
            <a:r>
              <a:rPr lang="ru-RU" sz="2400" dirty="0" smtClean="0"/>
              <a:t>пол </a:t>
            </a:r>
            <a:r>
              <a:rPr lang="ru-RU" sz="2400" dirty="0" err="1"/>
              <a:t>ностью</a:t>
            </a:r>
            <a:r>
              <a:rPr lang="ru-RU" sz="2400" dirty="0"/>
              <a:t> истощены витаминные ресурсы организма с развитием характерного специфического </a:t>
            </a:r>
            <a:r>
              <a:rPr lang="ru-RU" sz="2400" dirty="0" err="1" smtClean="0"/>
              <a:t>симптомокомплекса</a:t>
            </a:r>
            <a:r>
              <a:rPr lang="ru-RU" sz="2400" dirty="0" smtClean="0"/>
              <a:t> </a:t>
            </a:r>
          </a:p>
          <a:p>
            <a:pPr marL="0" indent="0" algn="just">
              <a:buNone/>
            </a:pPr>
            <a:r>
              <a:rPr lang="ru-RU" sz="2400" dirty="0" smtClean="0"/>
              <a:t>– </a:t>
            </a:r>
            <a:r>
              <a:rPr lang="ru-RU" sz="2400" dirty="0"/>
              <a:t>гиповитаминоз – резкое, но не полное </a:t>
            </a:r>
            <a:r>
              <a:rPr lang="ru-RU" sz="2400" dirty="0" smtClean="0"/>
              <a:t>снижение </a:t>
            </a:r>
            <a:r>
              <a:rPr lang="ru-RU" sz="2400" dirty="0"/>
              <a:t>запасов витаминов в организме, </a:t>
            </a:r>
            <a:r>
              <a:rPr lang="ru-RU" sz="2400" dirty="0" smtClean="0"/>
              <a:t>проявляющееся </a:t>
            </a:r>
            <a:r>
              <a:rPr lang="ru-RU" sz="2400" dirty="0" err="1"/>
              <a:t>малоспецифичными</a:t>
            </a:r>
            <a:r>
              <a:rPr lang="ru-RU" sz="2400" dirty="0"/>
              <a:t> симптомами (</a:t>
            </a:r>
            <a:r>
              <a:rPr lang="ru-RU" sz="2400" dirty="0" smtClean="0"/>
              <a:t>снижение </a:t>
            </a:r>
            <a:r>
              <a:rPr lang="ru-RU" sz="2400" dirty="0"/>
              <a:t>аппетита, работоспособности и повышение утомляемости); </a:t>
            </a: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– </a:t>
            </a:r>
            <a:r>
              <a:rPr lang="ru-RU" sz="2400" dirty="0"/>
              <a:t>субнормальная обеспеченность – дефицит витаминов, проявляющийся только на </a:t>
            </a:r>
            <a:r>
              <a:rPr lang="ru-RU" sz="2400" dirty="0" smtClean="0"/>
              <a:t>биохимическом </a:t>
            </a:r>
            <a:r>
              <a:rPr lang="ru-RU" sz="2400" dirty="0"/>
              <a:t>уровне.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3003"/>
            <a:ext cx="27051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893" y="2564904"/>
            <a:ext cx="32956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93096"/>
            <a:ext cx="19907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4761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B043-84C4-41DA-A1BF-732D97783791}" type="slidenum">
              <a:rPr lang="ru-RU"/>
              <a:pPr/>
              <a:t>50</a:t>
            </a:fld>
            <a:endParaRPr lang="ru-RU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6804025" cy="1143000"/>
          </a:xfrm>
        </p:spPr>
        <p:txBody>
          <a:bodyPr>
            <a:normAutofit fontScale="90000"/>
          </a:bodyPr>
          <a:lstStyle/>
          <a:p>
            <a:r>
              <a:rPr lang="ru-RU" sz="4000" b="1" i="1">
                <a:solidFill>
                  <a:srgbClr val="FF0000"/>
                </a:solidFill>
              </a:rPr>
              <a:t>Препараты витамина </a:t>
            </a:r>
            <a:r>
              <a:rPr lang="en-US" sz="4000" b="1" i="1">
                <a:solidFill>
                  <a:srgbClr val="FF0000"/>
                </a:solidFill>
              </a:rPr>
              <a:t>D</a:t>
            </a:r>
            <a:r>
              <a:rPr lang="ru-RU" sz="4000">
                <a:solidFill>
                  <a:srgbClr val="FF0000"/>
                </a:solidFill>
              </a:rPr>
              <a:t/>
            </a:r>
            <a:br>
              <a:rPr lang="ru-RU" sz="4000">
                <a:solidFill>
                  <a:srgbClr val="FF0000"/>
                </a:solidFill>
              </a:rPr>
            </a:br>
            <a:endParaRPr lang="ru-RU" sz="4000">
              <a:solidFill>
                <a:srgbClr val="FF0000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3" y="1340768"/>
            <a:ext cx="4680521" cy="532832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ru-RU" sz="2800" dirty="0" err="1">
                <a:solidFill>
                  <a:schemeClr val="accent2"/>
                </a:solidFill>
              </a:rPr>
              <a:t>Вигантол</a:t>
            </a:r>
            <a:r>
              <a:rPr lang="ru-RU" sz="2800" dirty="0">
                <a:solidFill>
                  <a:schemeClr val="accent2"/>
                </a:solidFill>
              </a:rPr>
              <a:t> (масляный) 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2800" dirty="0" err="1">
                <a:solidFill>
                  <a:schemeClr val="accent2"/>
                </a:solidFill>
              </a:rPr>
              <a:t>Холекальциферол</a:t>
            </a:r>
            <a:endParaRPr lang="ru-RU" sz="2800" dirty="0">
              <a:solidFill>
                <a:schemeClr val="accent2"/>
              </a:solidFill>
            </a:endParaRP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2800" dirty="0"/>
              <a:t>масляный раствор в 1 капле 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2800" dirty="0"/>
              <a:t>500 МЕ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ru-RU" sz="2800" dirty="0"/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2800" b="1" dirty="0" err="1">
                <a:solidFill>
                  <a:srgbClr val="FF0000"/>
                </a:solidFill>
              </a:rPr>
              <a:t>Аквадетрим</a:t>
            </a:r>
            <a:r>
              <a:rPr lang="ru-RU" sz="2800" b="1" dirty="0">
                <a:solidFill>
                  <a:srgbClr val="FF0000"/>
                </a:solidFill>
              </a:rPr>
              <a:t> (водный раствор) 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2800" b="1" dirty="0" err="1">
                <a:solidFill>
                  <a:srgbClr val="FF0000"/>
                </a:solidFill>
              </a:rPr>
              <a:t>Холекальциферол</a:t>
            </a:r>
            <a:r>
              <a:rPr lang="ru-RU" sz="2800" b="1" dirty="0">
                <a:solidFill>
                  <a:srgbClr val="FF0000"/>
                </a:solidFill>
              </a:rPr>
              <a:t> водный раствор 1 капля 500 МЕ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ru-RU" sz="2800" dirty="0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t="45821" r="37819" b="7481"/>
          <a:stretch>
            <a:fillRect/>
          </a:stretch>
        </p:blipFill>
        <p:spPr bwMode="auto">
          <a:xfrm>
            <a:off x="6588125" y="333375"/>
            <a:ext cx="2362200" cy="26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30d5796df2b6a2398c520c583da07d0e_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84538"/>
            <a:ext cx="3097213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154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Витамин 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99715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Метаболическая роль витамина К обусловлена его участием в модификации ряда белков свертывающей системы крови и костной ткани. Витамин К необходим для синтеза белков матрицы костной ткани, влияет на формирование сгустка крови и повышает устойчивость стенок сосудов к </a:t>
            </a:r>
            <a:r>
              <a:rPr lang="ru-RU" dirty="0" err="1"/>
              <a:t>кальцификации</a:t>
            </a:r>
            <a:r>
              <a:rPr lang="ru-RU" dirty="0"/>
              <a:t>. Недостаток витамина К приводит к увеличению времени свертывания крови, пониженному содержанию протромбина в крови.</a:t>
            </a:r>
          </a:p>
        </p:txBody>
      </p:sp>
      <p:pic>
        <p:nvPicPr>
          <p:cNvPr id="4" name="Obraz 2"/>
          <p:cNvPicPr>
            <a:picLocks noChangeAspect="1" noChangeArrowheads="1"/>
          </p:cNvPicPr>
          <p:nvPr/>
        </p:nvPicPr>
        <p:blipFill>
          <a:blip r:embed="rId2" cstate="print"/>
          <a:srcRect b="16039"/>
          <a:stretch>
            <a:fillRect/>
          </a:stretch>
        </p:blipFill>
        <p:spPr bwMode="auto">
          <a:xfrm>
            <a:off x="5220072" y="1700808"/>
            <a:ext cx="3744416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49147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0" y="116632"/>
            <a:ext cx="2880320" cy="6624736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r>
              <a:rPr lang="ru-RU" dirty="0"/>
              <a:t>участвует в белковом, жировом, углеводном обмене, обмене холестерина, синтезе ряда гормонов, гемоглобина; способствует всасыванию аминокислот и сахаров в кишечнике, поддерживает функцию коры надпочечников. Недостаток пантотеновой кислоты может вести к поражению кожи и слизистых оболочек.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6771"/>
            <a:ext cx="57150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9523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Биотин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является коферментом в реакциях </a:t>
            </a:r>
            <a:r>
              <a:rPr lang="ru-RU" dirty="0" err="1"/>
              <a:t>карбоксилирования</a:t>
            </a:r>
            <a:r>
              <a:rPr lang="ru-RU" dirty="0"/>
              <a:t>; участвует в метаболизме углеводов, аминокислот, в синтезе жирных кислот; имеет особое значение для сохранения и поддержания функции и внешнего вида кожи, волос, слизистых оболочек ротовой полости и др. При его дефиците изменяется внешний вид кожных покровов: кожа становится сухой, шелушится.</a:t>
            </a:r>
          </a:p>
        </p:txBody>
      </p:sp>
    </p:spTree>
    <p:extLst>
      <p:ext uri="{BB962C8B-B14F-4D97-AF65-F5344CB8AC3E}">
        <p14:creationId xmlns:p14="http://schemas.microsoft.com/office/powerpoint/2010/main" val="1664656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7619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FF0000"/>
                </a:solidFill>
              </a:rPr>
              <a:t>Витаминоподобные</a:t>
            </a:r>
            <a:r>
              <a:rPr lang="ru-RU" b="1" dirty="0">
                <a:solidFill>
                  <a:srgbClr val="FF0000"/>
                </a:solidFill>
              </a:rPr>
              <a:t> вещества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— это группа биологически активных веществ, которые необходимы для обмена белков, жиров и углеводов. Эти соединения, так же как и витамины, участвуют в метаболизме, необходимы в минимальных концентрациях, но в отличие от них способны синтезироваться в самом организме. Из-за такого промежуточного положения их называют </a:t>
            </a:r>
            <a:r>
              <a:rPr lang="ru-RU" i="1" dirty="0" err="1"/>
              <a:t>квазивитаминами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69723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93022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L-карнитин (витамин В11) является природным </a:t>
            </a:r>
            <a:r>
              <a:rPr lang="ru-RU" b="1" dirty="0" err="1">
                <a:solidFill>
                  <a:srgbClr val="FF0000"/>
                </a:solidFill>
              </a:rPr>
              <a:t>витаминоподобным</a:t>
            </a:r>
            <a:r>
              <a:rPr lang="ru-RU" b="1" dirty="0">
                <a:solidFill>
                  <a:srgbClr val="FF0000"/>
                </a:solidFill>
              </a:rPr>
              <a:t> веществом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608512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/>
              <a:t>Карнитин поступает </a:t>
            </a:r>
            <a:r>
              <a:rPr lang="ru-RU" b="1" dirty="0"/>
              <a:t>с пищей, а также </a:t>
            </a:r>
            <a:r>
              <a:rPr lang="ru-RU" dirty="0"/>
              <a:t>синтезируется в печени и почках </a:t>
            </a:r>
            <a:r>
              <a:rPr lang="ru-RU" b="1" dirty="0"/>
              <a:t>(1,5-2,0 г/</a:t>
            </a:r>
            <a:r>
              <a:rPr lang="ru-RU" b="1" dirty="0" err="1"/>
              <a:t>сут</a:t>
            </a:r>
            <a:r>
              <a:rPr lang="ru-RU" b="1" dirty="0"/>
              <a:t>) из </a:t>
            </a:r>
            <a:r>
              <a:rPr lang="ru-RU" dirty="0"/>
              <a:t>аминокислот лизина и метионина с уча</a:t>
            </a:r>
            <a:r>
              <a:rPr lang="ru-RU" b="1" dirty="0"/>
              <a:t>стием </a:t>
            </a:r>
            <a:r>
              <a:rPr lang="ru-RU" b="1" dirty="0" err="1"/>
              <a:t>гидроксилаз</a:t>
            </a:r>
            <a:r>
              <a:rPr lang="ru-RU" b="1" dirty="0"/>
              <a:t>, </a:t>
            </a:r>
            <a:r>
              <a:rPr lang="ru-RU" dirty="0"/>
              <a:t>затем транспортируется в другие органы. Необходимым условием для эндогенного синтеза карнитина является адекватная обеспеченность организма витаминами С, В6, В9, В|2, ниацином и железом. Карнитин играет важную роль в энергетическом обмене, осуществляя перенос длинноцепочечных жирных кислот через внутреннюю мембрану митохондрий для последующего их окисления и тем самым снижает накопление жира в тканях.</a:t>
            </a:r>
          </a:p>
        </p:txBody>
      </p:sp>
    </p:spTree>
    <p:extLst>
      <p:ext uri="{BB962C8B-B14F-4D97-AF65-F5344CB8AC3E}">
        <p14:creationId xmlns:p14="http://schemas.microsoft.com/office/powerpoint/2010/main" val="9381844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Инозит (витамин В8, </a:t>
            </a:r>
            <a:r>
              <a:rPr lang="ru-RU" b="1" dirty="0" err="1">
                <a:solidFill>
                  <a:srgbClr val="FF0000"/>
                </a:solidFill>
              </a:rPr>
              <a:t>миоинозит</a:t>
            </a:r>
            <a:r>
              <a:rPr lang="ru-RU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/>
              <a:t>входит в состав </a:t>
            </a:r>
            <a:r>
              <a:rPr lang="ru-RU" dirty="0" err="1"/>
              <a:t>инозитфосфатидов</a:t>
            </a:r>
            <a:r>
              <a:rPr lang="ru-RU" dirty="0"/>
              <a:t>, содержащихся во всех тканях, но особенно богата ими нервная ткань. </a:t>
            </a:r>
            <a:r>
              <a:rPr lang="ru-RU" dirty="0" err="1"/>
              <a:t>Фосфорилированные</a:t>
            </a:r>
            <a:r>
              <a:rPr lang="ru-RU" dirty="0"/>
              <a:t> формы инозита (инозитол-1,4,5-три- фосфат) являются посредниками в реализации действия некоторых гормонов. Инозит участвует в обмене веществ, вместе с холином участвует в синтезе лецитина, оказывает </a:t>
            </a:r>
            <a:r>
              <a:rPr lang="ru-RU" dirty="0" err="1"/>
              <a:t>липотропное</a:t>
            </a:r>
            <a:r>
              <a:rPr lang="ru-RU" dirty="0"/>
              <a:t> действие. Участвует в метаболизме других жиров и холестерина. Является синергистом витамина Е. Необходим для функционирования головного мозга.</a:t>
            </a:r>
          </a:p>
        </p:txBody>
      </p:sp>
    </p:spTree>
    <p:extLst>
      <p:ext uri="{BB962C8B-B14F-4D97-AF65-F5344CB8AC3E}">
        <p14:creationId xmlns:p14="http://schemas.microsoft.com/office/powerpoint/2010/main" val="3440787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768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Парааминобензойная кислота (ПАБК, витамин В10, витамин H1)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dirty="0"/>
              <a:t>является предшественником в биосинтезе </a:t>
            </a:r>
            <a:r>
              <a:rPr lang="ru-RU" dirty="0" err="1"/>
              <a:t>кофакторов</a:t>
            </a:r>
            <a:r>
              <a:rPr lang="ru-RU" dirty="0"/>
              <a:t> — </a:t>
            </a:r>
            <a:r>
              <a:rPr lang="ru-RU" dirty="0" err="1"/>
              <a:t>тетрагидрофолата</a:t>
            </a:r>
            <a:r>
              <a:rPr lang="ru-RU" dirty="0"/>
              <a:t> (участвует в синтезе пуринов и пиримидинов и, следовательно, РНК и ДНК) и тетра- </a:t>
            </a:r>
            <a:r>
              <a:rPr lang="ru-RU" dirty="0" err="1"/>
              <a:t>гидрометаноптерина</a:t>
            </a:r>
            <a:r>
              <a:rPr lang="ru-RU" dirty="0"/>
              <a:t>. Способствует усвоению пантотеновой кислоты. Парааминобензойная кислота участвует в метаболизме белков, </a:t>
            </a:r>
            <a:r>
              <a:rPr lang="ru-RU" dirty="0" err="1"/>
              <a:t>эритропоэзе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1593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Определения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514116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Макроэлементы - химические </a:t>
            </a:r>
            <a:r>
              <a:rPr lang="ru-RU" dirty="0"/>
              <a:t>элементы, содержание в организме которых составляет более 0,005% массы тела (</a:t>
            </a:r>
            <a:r>
              <a:rPr lang="ru-RU" dirty="0" smtClean="0"/>
              <a:t>водород</a:t>
            </a:r>
            <a:r>
              <a:rPr lang="ru-RU" dirty="0"/>
              <a:t>, углерод, кислород, азот, натрий, магний, фосфор, сера, хлор, калий, кальций). </a:t>
            </a:r>
            <a:endParaRPr lang="ru-RU" dirty="0" smtClean="0"/>
          </a:p>
          <a:p>
            <a:pPr algn="just"/>
            <a:r>
              <a:rPr lang="ru-RU" dirty="0" smtClean="0"/>
              <a:t>Микроэлементы - </a:t>
            </a:r>
            <a:r>
              <a:rPr lang="ru-RU" dirty="0"/>
              <a:t>элементы, </a:t>
            </a:r>
            <a:r>
              <a:rPr lang="ru-RU" dirty="0" smtClean="0"/>
              <a:t>содержание которых </a:t>
            </a:r>
            <a:r>
              <a:rPr lang="ru-RU" dirty="0"/>
              <a:t>не превышает 0,005% массы тела, а концентрация в тканях – не более 0,000001</a:t>
            </a:r>
            <a:r>
              <a:rPr lang="ru-RU" dirty="0" smtClean="0"/>
              <a:t>%.</a:t>
            </a:r>
          </a:p>
          <a:p>
            <a:pPr algn="just"/>
            <a:r>
              <a:rPr lang="ru-RU" dirty="0"/>
              <a:t>Незаменимые </a:t>
            </a:r>
            <a:r>
              <a:rPr lang="ru-RU" dirty="0" smtClean="0"/>
              <a:t>микроэлементы (</a:t>
            </a:r>
            <a:r>
              <a:rPr lang="ru-RU" dirty="0" err="1" smtClean="0"/>
              <a:t>эссенциальные</a:t>
            </a:r>
            <a:r>
              <a:rPr lang="ru-RU" dirty="0"/>
              <a:t>) -  абсолютно необходимо </a:t>
            </a:r>
            <a:r>
              <a:rPr lang="ru-RU" dirty="0" smtClean="0"/>
              <a:t>для (</a:t>
            </a:r>
            <a:r>
              <a:rPr lang="ru-RU" dirty="0"/>
              <a:t>железо, йод</a:t>
            </a:r>
            <a:r>
              <a:rPr lang="ru-RU" dirty="0" smtClean="0"/>
              <a:t>, медь</a:t>
            </a:r>
            <a:r>
              <a:rPr lang="ru-RU" dirty="0"/>
              <a:t>, марганец, цинк, кобальт, молибден, селен</a:t>
            </a:r>
            <a:r>
              <a:rPr lang="ru-RU" dirty="0" smtClean="0"/>
              <a:t>, хром</a:t>
            </a:r>
            <a:r>
              <a:rPr lang="ru-RU" dirty="0"/>
              <a:t>, фтор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8"/>
            <a:ext cx="34290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2911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9607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Холин (витамин В4, витамин </a:t>
            </a:r>
            <a:r>
              <a:rPr lang="ru-RU" b="1" dirty="0" err="1">
                <a:solidFill>
                  <a:srgbClr val="FF0000"/>
                </a:solidFill>
              </a:rPr>
              <a:t>Вр</a:t>
            </a:r>
            <a:r>
              <a:rPr lang="ru-RU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dirty="0"/>
              <a:t>входит в состав фосфолипидов лецитина и </a:t>
            </a:r>
            <a:r>
              <a:rPr lang="ru-RU" dirty="0" err="1"/>
              <a:t>сфингомиелина</a:t>
            </a:r>
            <a:r>
              <a:rPr lang="ru-RU" dirty="0"/>
              <a:t>, играет роль в их синтезе и обмене в печени, является донором метальных групп в реакциях </a:t>
            </a:r>
            <a:r>
              <a:rPr lang="ru-RU" dirty="0" err="1"/>
              <a:t>трансметилирования</a:t>
            </a:r>
            <a:r>
              <a:rPr lang="ru-RU" dirty="0"/>
              <a:t>, действует как </a:t>
            </a:r>
            <a:r>
              <a:rPr lang="ru-RU" dirty="0" err="1"/>
              <a:t>липотропный</a:t>
            </a:r>
            <a:r>
              <a:rPr lang="ru-RU" dirty="0"/>
              <a:t> и </a:t>
            </a:r>
            <a:r>
              <a:rPr lang="ru-RU" dirty="0" err="1"/>
              <a:t>гепатопротекторный</a:t>
            </a:r>
            <a:r>
              <a:rPr lang="ru-RU" dirty="0"/>
              <a:t> фактор. Холин является метаболическим предшественником ацетилхолина — одного из основных </a:t>
            </a:r>
            <a:r>
              <a:rPr lang="ru-RU" dirty="0" err="1"/>
              <a:t>нейромедиаторов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82900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0"/>
            <a:ext cx="9067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5444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88032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8000" dirty="0">
                <a:solidFill>
                  <a:srgbClr val="FF0000"/>
                </a:solidFill>
              </a:rPr>
              <a:t>Минеральные вещества</a:t>
            </a:r>
            <a:br>
              <a:rPr lang="ru-RU" sz="8000" dirty="0">
                <a:solidFill>
                  <a:srgbClr val="FF0000"/>
                </a:solidFill>
              </a:rPr>
            </a:br>
            <a:r>
              <a:rPr lang="ru-RU" sz="8000" b="1" i="1" dirty="0">
                <a:solidFill>
                  <a:srgbClr val="FF0000"/>
                </a:solidFill>
              </a:rPr>
              <a:t>Макроэлементы</a:t>
            </a:r>
            <a:endParaRPr lang="ru-RU" sz="8000" dirty="0">
              <a:solidFill>
                <a:srgbClr val="FF0000"/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712968" cy="359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5500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624736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r>
              <a:rPr lang="ru-RU" b="1" dirty="0"/>
              <a:t>Кальций </a:t>
            </a:r>
            <a:r>
              <a:rPr lang="ru-RU" dirty="0"/>
              <a:t>— необходимый элемент минерального матрикса кости, выступает регулятором нервной системы, участвует в мышечном сокращении. Дефицит кальция приводит к деминерализации позвоночника, костей таза и нижних конечностей, повышает риск развития остеопороза. Достаточное поступление с пищей кальция в организм необходимо для осуществления следующих функций: формирования и сохранения костной ткани и ткани зубов; регуляции функции кровеносных сосудов и передачи нервных импульсов; всасывания других микронутриентов (витамины D и К, магний и фосфор).</a:t>
            </a:r>
          </a:p>
        </p:txBody>
      </p:sp>
    </p:spTree>
    <p:extLst>
      <p:ext uri="{BB962C8B-B14F-4D97-AF65-F5344CB8AC3E}">
        <p14:creationId xmlns:p14="http://schemas.microsoft.com/office/powerpoint/2010/main" val="32475958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Содержание кальция в продуктах питания (мг /100 г)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4477017"/>
              </p:ext>
            </p:extLst>
          </p:nvPr>
        </p:nvGraphicFramePr>
        <p:xfrm>
          <a:off x="107504" y="1628800"/>
          <a:ext cx="8784976" cy="51125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77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77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4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кальция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Продукты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95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Очень большое (более 100)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Сыры, молоко, кефир, творог, фасоль, </a:t>
                      </a:r>
                    </a:p>
                    <a:p>
                      <a:pPr marR="2159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петрушка, лук зеленый.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95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Большое (51-100)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Сметана, яйца, гречневая и овсяная  крупа, горох, морковь, ставрида, сельдь, сазан, икра.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59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Умеренное (25 - 50)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159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Масло  сливочное, скумбрия, окунь, судак, треска, пшено, крупа перловая, капуста, зеленый горошек, редис, </a:t>
                      </a:r>
                    </a:p>
                    <a:p>
                      <a:pPr marR="2159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свекла, абрикосы, вишня, сливы, </a:t>
                      </a:r>
                    </a:p>
                    <a:p>
                      <a:pPr marR="2159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виноград, апельсины, клубника.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295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Малое (менее 25)</a:t>
                      </a:r>
                      <a:endParaRPr lang="ru-RU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Мясо и мясные продукты, крупа манная, картофель, огурцы, томаты, арбуз, яблоки, груши.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0435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9535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552728"/>
          </a:xfrm>
        </p:spPr>
        <p:txBody>
          <a:bodyPr>
            <a:normAutofit fontScale="92500"/>
          </a:bodyPr>
          <a:lstStyle/>
          <a:p>
            <a:endParaRPr lang="ru-RU" dirty="0"/>
          </a:p>
          <a:p>
            <a:r>
              <a:rPr lang="ru-RU" b="1" dirty="0"/>
              <a:t>Калий </a:t>
            </a:r>
            <a:r>
              <a:rPr lang="ru-RU" dirty="0"/>
              <a:t>является основным внутриклеточным ионом, принимающим участие в регуляции водного, кислотного и электролитного баланса, участвует в процессах проведения нервных импульсов, регуляции давления. Нормальное функционирование организма зависит от регуляции концентрации калия внутри клетки и в межклеточной жидкости. Натрий, хлор, фосфор и калий, обычно рассматриваемые как электролиты, являются минеральными веществами, наиболее важными в регуляции водного баланса.</a:t>
            </a:r>
          </a:p>
        </p:txBody>
      </p:sp>
    </p:spTree>
    <p:extLst>
      <p:ext uri="{BB962C8B-B14F-4D97-AF65-F5344CB8AC3E}">
        <p14:creationId xmlns:p14="http://schemas.microsoft.com/office/powerpoint/2010/main" val="345931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8476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b="1" dirty="0"/>
              <a:t>Магний </a:t>
            </a:r>
            <a:r>
              <a:rPr lang="ru-RU" dirty="0"/>
              <a:t>является </a:t>
            </a:r>
            <a:r>
              <a:rPr lang="ru-RU" dirty="0" err="1"/>
              <a:t>кофактором</a:t>
            </a:r>
            <a:r>
              <a:rPr lang="ru-RU" dirty="0"/>
              <a:t> многих ферментов, в том числе энергетического метаболизма; участвует в синтезе белков, нуклеиновых кислот; обладает стабилизирующим действием на мембрану; необходим для поддержания гомеостаза кальция, калия и натрия. Достаточное поступление магния в организм необходимо для проведения нервных импульсов, осуществления мышечного сокращения и обеспечения нормального ритма сердца.</a:t>
            </a:r>
          </a:p>
        </p:txBody>
      </p:sp>
    </p:spTree>
    <p:extLst>
      <p:ext uri="{BB962C8B-B14F-4D97-AF65-F5344CB8AC3E}">
        <p14:creationId xmlns:p14="http://schemas.microsoft.com/office/powerpoint/2010/main" val="16803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открытия витаминов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698976" cy="463711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dirty="0"/>
              <a:t>Шумеры, египтяне, славяне, греки и римляне лечились травами – помогало, но не всем и не всегда.</a:t>
            </a:r>
          </a:p>
          <a:p>
            <a:r>
              <a:rPr lang="ru-RU" dirty="0"/>
              <a:t>Древний Египет – описана «куриная слепота». Лечение  печенью помогало.</a:t>
            </a:r>
          </a:p>
          <a:p>
            <a:r>
              <a:rPr lang="ru-RU" dirty="0"/>
              <a:t>18 век - шотландец Джеймс Линд изменил корабельный рацион – победил цингу.</a:t>
            </a:r>
          </a:p>
          <a:p>
            <a:r>
              <a:rPr lang="ru-RU" dirty="0"/>
              <a:t>В 1795 году лимоны и </a:t>
            </a:r>
            <a:r>
              <a:rPr lang="ru-RU" dirty="0" err="1"/>
              <a:t>лаймы</a:t>
            </a:r>
            <a:r>
              <a:rPr lang="ru-RU" dirty="0"/>
              <a:t> стали стандартной добавкой в меню британских мореходов.</a:t>
            </a:r>
          </a:p>
        </p:txBody>
      </p:sp>
    </p:spTree>
    <p:extLst>
      <p:ext uri="{BB962C8B-B14F-4D97-AF65-F5344CB8AC3E}">
        <p14:creationId xmlns:p14="http://schemas.microsoft.com/office/powerpoint/2010/main" val="10356742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4405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85000" lnSpcReduction="10000"/>
          </a:bodyPr>
          <a:lstStyle/>
          <a:p>
            <a:endParaRPr lang="ru-RU" dirty="0"/>
          </a:p>
          <a:p>
            <a:r>
              <a:rPr lang="ru-RU" b="1" dirty="0"/>
              <a:t>Натрий </a:t>
            </a:r>
            <a:r>
              <a:rPr lang="ru-RU" dirty="0"/>
              <a:t>является основным внеклеточным ионом, принимающим участие в переносе воды, глюкозы крови, генерации и передаче электрических нервных сигналов, мышечном сокращении. Натрий (</a:t>
            </a:r>
            <a:r>
              <a:rPr lang="ru-RU" dirty="0" err="1"/>
              <a:t>Na</a:t>
            </a:r>
            <a:r>
              <a:rPr lang="ru-RU" dirty="0"/>
              <a:t>) и хлор (С1) необходимы организму для осуществления следующих функций: проведения электрического импульса, что жизненно необходимо для функционирования сердца и осуществления мышечного сокращения как гладкой, так и поперечно-полосатой мускулатуры; передачи нервных импульсов, всасывания глюкозы и воды, регуляции объема циркулирующей крови и артериального давления.</a:t>
            </a:r>
          </a:p>
        </p:txBody>
      </p:sp>
    </p:spTree>
    <p:extLst>
      <p:ext uri="{BB962C8B-B14F-4D97-AF65-F5344CB8AC3E}">
        <p14:creationId xmlns:p14="http://schemas.microsoft.com/office/powerpoint/2010/main" val="8319591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2735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b="1" dirty="0"/>
              <a:t>Фосфор </a:t>
            </a:r>
            <a:r>
              <a:rPr lang="ru-RU" dirty="0"/>
              <a:t>в форме фосфатов принимает участие во многих физиологических процессах, включая энергетический обмен (в виде высокоэнергетического </a:t>
            </a:r>
            <a:r>
              <a:rPr lang="ru-RU" dirty="0" err="1"/>
              <a:t>аденозинтрифосфата</a:t>
            </a:r>
            <a:r>
              <a:rPr lang="ru-RU" dirty="0"/>
              <a:t>), регуляции кислотно-щелочного баланса; входит в состав фосфолипидов, нуклеотидов и нуклеиновых кислот; участвует в клеточной регуляции путем </a:t>
            </a:r>
            <a:r>
              <a:rPr lang="ru-RU" dirty="0" err="1"/>
              <a:t>фосфорилирования</a:t>
            </a:r>
            <a:r>
              <a:rPr lang="ru-RU" dirty="0"/>
              <a:t> ферментов; необходим для минерализации костей и зубов.</a:t>
            </a:r>
          </a:p>
        </p:txBody>
      </p:sp>
    </p:spTree>
    <p:extLst>
      <p:ext uri="{BB962C8B-B14F-4D97-AF65-F5344CB8AC3E}">
        <p14:creationId xmlns:p14="http://schemas.microsoft.com/office/powerpoint/2010/main" val="36746898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8497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5746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b="1" dirty="0"/>
              <a:t>Хлор </a:t>
            </a:r>
            <a:r>
              <a:rPr lang="ru-RU" dirty="0"/>
              <a:t>необходим для образования и секреции соляной кислоты в организме. Физиологические функции хлорида включают регуляцию объема жидкости и электролитный баланс (поддержание осмотического давления); обеспечивает </a:t>
            </a:r>
            <a:r>
              <a:rPr lang="ru-RU" dirty="0" err="1"/>
              <a:t>электронейтральность</a:t>
            </a:r>
            <a:r>
              <a:rPr lang="ru-RU" dirty="0"/>
              <a:t>, функционирование нервных и мышечных клеток. Секреция желудочной кислоты (НС1) — главный аспект метаболизма хлорида. Хлорид необходим для активации </a:t>
            </a:r>
            <a:r>
              <a:rPr lang="ru-RU" dirty="0" err="1"/>
              <a:t>пепсиногенеза</a:t>
            </a:r>
            <a:r>
              <a:rPr lang="ru-RU" dirty="0"/>
              <a:t> и следующего за ним переваривания белков и абсорбции минеральных веществ.</a:t>
            </a:r>
          </a:p>
        </p:txBody>
      </p:sp>
    </p:spTree>
    <p:extLst>
      <p:ext uri="{BB962C8B-B14F-4D97-AF65-F5344CB8AC3E}">
        <p14:creationId xmlns:p14="http://schemas.microsoft.com/office/powerpoint/2010/main" val="24095160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78497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2664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b="1" dirty="0"/>
              <a:t>Железо </a:t>
            </a:r>
            <a:r>
              <a:rPr lang="ru-RU" dirty="0"/>
              <a:t>входит в состав различных по своей функции белков, в том числе ферментов. Участвует в транспорте электронов, кислорода, обеспечивает протекание </a:t>
            </a:r>
            <a:r>
              <a:rPr lang="ru-RU" dirty="0" err="1"/>
              <a:t>окислительно</a:t>
            </a:r>
            <a:r>
              <a:rPr lang="ru-RU" dirty="0"/>
              <a:t>-восстановительных реакций и активацию перекис- </a:t>
            </a:r>
            <a:r>
              <a:rPr lang="ru-RU" dirty="0" err="1"/>
              <a:t>ного</a:t>
            </a:r>
            <a:r>
              <a:rPr lang="ru-RU" dirty="0"/>
              <a:t> окисления. Недостаточное потребление ведет к гипохромной анемии, </a:t>
            </a:r>
            <a:r>
              <a:rPr lang="ru-RU" dirty="0" err="1"/>
              <a:t>миоглобиндефицитной</a:t>
            </a:r>
            <a:r>
              <a:rPr lang="ru-RU" dirty="0"/>
              <a:t> атонии скелетных мышц, повышенной утомляемости, </a:t>
            </a:r>
            <a:r>
              <a:rPr lang="ru-RU" dirty="0" err="1"/>
              <a:t>миокардиопатии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42314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2474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r>
              <a:rPr lang="ru-RU" b="1" dirty="0"/>
              <a:t>Цинк </a:t>
            </a:r>
            <a:r>
              <a:rPr lang="ru-RU" dirty="0"/>
              <a:t>входит в состав более 300 ферментов, участвует в процессах синтеза и распада углеводов, белков, жиров, нуклеиновых кислот и в регуляции экспрессии ряда генов. Недостаточное потребление приводит к анемии, вторичному иммунодефициту, циррозу печени, половой дисфункции, наличию пороков развития плода.</a:t>
            </a:r>
          </a:p>
        </p:txBody>
      </p:sp>
    </p:spTree>
    <p:extLst>
      <p:ext uri="{BB962C8B-B14F-4D97-AF65-F5344CB8AC3E}">
        <p14:creationId xmlns:p14="http://schemas.microsoft.com/office/powerpoint/2010/main" val="3999237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Николай Иванович Лунин, педиатр.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исследование на мышах, 1880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2372" y="6230956"/>
            <a:ext cx="8856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…в молоке содержатся еще другие вещества, незаменимые для питания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323528" y="1626517"/>
            <a:ext cx="8504966" cy="4301188"/>
            <a:chOff x="107504" y="260648"/>
            <a:chExt cx="8863870" cy="511256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2" t="13555" r="6618" b="17239"/>
            <a:stretch/>
          </p:blipFill>
          <p:spPr bwMode="auto">
            <a:xfrm>
              <a:off x="251520" y="260648"/>
              <a:ext cx="2023110" cy="1245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107504" y="1677837"/>
              <a:ext cx="3262448" cy="866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/>
                <a:t>Искусственная пища </a:t>
              </a:r>
            </a:p>
            <a:p>
              <a:pPr algn="ctr"/>
              <a:r>
                <a:rPr lang="ru-RU" dirty="0"/>
                <a:t>(казеин, жир, сахар, соли)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2" t="13555" r="6618" b="17239"/>
            <a:stretch/>
          </p:blipFill>
          <p:spPr bwMode="auto">
            <a:xfrm>
              <a:off x="6948264" y="382905"/>
              <a:ext cx="2023110" cy="1245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6444208" y="1816337"/>
              <a:ext cx="22795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Натуральное молоко</a:t>
              </a: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781" y="3284984"/>
              <a:ext cx="3259962" cy="2088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996952"/>
              <a:ext cx="2664296" cy="2133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Стрелка вниз 11"/>
            <p:cNvSpPr/>
            <p:nvPr/>
          </p:nvSpPr>
          <p:spPr>
            <a:xfrm>
              <a:off x="1187624" y="2564904"/>
              <a:ext cx="576064" cy="6480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трелка вниз 12"/>
            <p:cNvSpPr/>
            <p:nvPr/>
          </p:nvSpPr>
          <p:spPr>
            <a:xfrm>
              <a:off x="7399251" y="2564903"/>
              <a:ext cx="576064" cy="6480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51057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9517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Йод </a:t>
            </a:r>
            <a:r>
              <a:rPr lang="ru-RU" dirty="0"/>
              <a:t>участвует в функционировании щитовидной железы, обеспечивая образование гормонов (тироксина и </a:t>
            </a:r>
            <a:r>
              <a:rPr lang="ru-RU" dirty="0" err="1"/>
              <a:t>трийодтиронина</a:t>
            </a:r>
            <a:r>
              <a:rPr lang="ru-RU" dirty="0"/>
              <a:t>). Он необходим для роста и дифференцировки клеток всех тканей организма человека, </a:t>
            </a:r>
            <a:r>
              <a:rPr lang="ru-RU" dirty="0" err="1"/>
              <a:t>митохондриального</a:t>
            </a:r>
            <a:r>
              <a:rPr lang="ru-RU" dirty="0"/>
              <a:t> дыхания, регуляции трансмембранного транспорта натрия и гормонов. Недостаточное поступление приводит к эндемическому зобу с гипотиреозом и замедлению обмена веществ, артериальной гипотензии, отставанию в росте и умственном развитии у детей.</a:t>
            </a:r>
          </a:p>
        </p:txBody>
      </p:sp>
    </p:spTree>
    <p:extLst>
      <p:ext uri="{BB962C8B-B14F-4D97-AF65-F5344CB8AC3E}">
        <p14:creationId xmlns:p14="http://schemas.microsoft.com/office/powerpoint/2010/main" val="21042467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1426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Профилактика дефицита йода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283968" y="1253678"/>
            <a:ext cx="4860031" cy="560432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Для профилактики эндемического зоба и дефицита йода подросткам с 12 лет показано 100-200 мкг в сутки, детям до 12 лет – от 50 до 100 мкг.</a:t>
            </a:r>
          </a:p>
          <a:p>
            <a:r>
              <a:rPr lang="ru-RU" dirty="0"/>
              <a:t>Способ применения и дозировка при беременности назначаются под контролем врача, т. к. йод проникает через плаценту. Целесообразно начинать прием добавок, содержащих йод, за пару месяцев до наступления беременности. Стандартная дозировка в сутки составляет 200-250 мкг. Запрещено принимать препарат при беременности, если у женщины имеется непереносимость йода, туберкулез легких, геморрагические диатезы, диффузный токсический зоб.</a:t>
            </a:r>
            <a:br>
              <a:rPr lang="ru-RU" dirty="0"/>
            </a:br>
            <a:endParaRPr lang="ru-RU" dirty="0"/>
          </a:p>
        </p:txBody>
      </p:sp>
      <p:pic>
        <p:nvPicPr>
          <p:cNvPr id="18436" name="Picture 4" descr="https://st03.kakprosto.ru/tumb/680/images/article/2014/5/8/1_537c6d3fdfc55537c6d3fdfc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5" y="1253678"/>
            <a:ext cx="4114087" cy="276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newapteka.ru/imagecache/original/product_items/46050770033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" y="4020146"/>
            <a:ext cx="3970071" cy="28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246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rmAutofit/>
          </a:bodyPr>
          <a:lstStyle/>
          <a:p>
            <a:r>
              <a:rPr lang="ru-RU" b="1" dirty="0"/>
              <a:t>Медь </a:t>
            </a:r>
            <a:r>
              <a:rPr lang="ru-RU" dirty="0"/>
              <a:t>входит в состав ферментов, обладающих </a:t>
            </a:r>
            <a:r>
              <a:rPr lang="ru-RU" dirty="0" err="1"/>
              <a:t>окислительно</a:t>
            </a:r>
            <a:r>
              <a:rPr lang="ru-RU" dirty="0"/>
              <a:t>-восстановительной активностью и участвующих в метаболизме железа; стимулирует усвоение белков и углеводов. Участвует в процессах обеспечения тканей организма человека кислородом. Клинические проявления недостаточного потребления выражены нарушениями формирования сердечно-сосудистой системы и скелета, развитием дисплазии соединительной ткани.</a:t>
            </a:r>
          </a:p>
        </p:txBody>
      </p:sp>
    </p:spTree>
    <p:extLst>
      <p:ext uri="{BB962C8B-B14F-4D97-AF65-F5344CB8AC3E}">
        <p14:creationId xmlns:p14="http://schemas.microsoft.com/office/powerpoint/2010/main" val="10789939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Картинки по запросу продукты богатые медью рису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4327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r>
              <a:rPr lang="ru-RU" b="1" dirty="0"/>
              <a:t>Марганец </a:t>
            </a:r>
            <a:r>
              <a:rPr lang="ru-RU" dirty="0"/>
              <a:t>участвует в образовании костной и соединительной ткани, входит в состав ферментов, включающихся в метаболизм аминокислот, углеводов, катехоламинов; необходим для синтеза холестерина и нуклеотидов. Недостаточное потребление сопровождается замедлением роста, нарушениями в репродуктивной системе, повышенной хрупкостью костной ткани, нарушениями углеводного и липидного обмена.</a:t>
            </a:r>
          </a:p>
        </p:txBody>
      </p:sp>
    </p:spTree>
    <p:extLst>
      <p:ext uri="{BB962C8B-B14F-4D97-AF65-F5344CB8AC3E}">
        <p14:creationId xmlns:p14="http://schemas.microsoft.com/office/powerpoint/2010/main" val="4386078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8302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16632"/>
            <a:ext cx="3888432" cy="6741368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Селен </a:t>
            </a:r>
            <a:r>
              <a:rPr lang="ru-RU" dirty="0"/>
              <a:t>— </a:t>
            </a:r>
            <a:r>
              <a:rPr lang="ru-RU" dirty="0" err="1"/>
              <a:t>эссенциальный</a:t>
            </a:r>
            <a:r>
              <a:rPr lang="ru-RU" dirty="0"/>
              <a:t> элемент антиоксидантной системы защиты организма человека, обладает иммуномодулирующим действием, участвует в регуляции действия </a:t>
            </a:r>
            <a:r>
              <a:rPr lang="ru-RU" dirty="0" err="1"/>
              <a:t>тиреоидных</a:t>
            </a:r>
            <a:r>
              <a:rPr lang="ru-RU" dirty="0"/>
              <a:t> гормонов.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" y="476672"/>
            <a:ext cx="492308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9188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2492896"/>
          </a:xfrm>
        </p:spPr>
        <p:txBody>
          <a:bodyPr/>
          <a:lstStyle/>
          <a:p>
            <a:r>
              <a:rPr lang="ru-RU" b="1" dirty="0"/>
              <a:t>Хром </a:t>
            </a:r>
            <a:r>
              <a:rPr lang="ru-RU" dirty="0"/>
              <a:t>участвует в регуляции уровня глюкозы крови, усиливая действие инсулина. Дефицит приводит к снижению толерантности к глюкозе.</a:t>
            </a:r>
          </a:p>
        </p:txBody>
      </p:sp>
      <p:pic>
        <p:nvPicPr>
          <p:cNvPr id="54274" name="Picture 2" descr="Картинки по запросу продукты богатые хромом рису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873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Христиан </a:t>
            </a:r>
            <a:r>
              <a:rPr lang="ru-RU" dirty="0" err="1">
                <a:solidFill>
                  <a:srgbClr val="00B050"/>
                </a:solidFill>
              </a:rPr>
              <a:t>Эйкман</a:t>
            </a:r>
            <a:r>
              <a:rPr lang="ru-RU" dirty="0">
                <a:solidFill>
                  <a:srgbClr val="00B050"/>
                </a:solidFill>
              </a:rPr>
              <a:t>, невролог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6" y="1412776"/>
            <a:ext cx="1791733" cy="253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274" y="4221088"/>
            <a:ext cx="2160240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Изучал «бери-бери».</a:t>
            </a:r>
          </a:p>
          <a:p>
            <a:pPr algn="just"/>
            <a:r>
              <a:rPr lang="ru-RU" dirty="0"/>
              <a:t>Считалось инфекционным или токсическим заболеванием.</a:t>
            </a: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40959"/>
            <a:ext cx="1517364" cy="114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47665"/>
            <a:ext cx="1517364" cy="114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756" y="1851478"/>
            <a:ext cx="1728192" cy="118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71458"/>
            <a:ext cx="1872208" cy="149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8385"/>
            <a:ext cx="1762263" cy="17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933" y="1621862"/>
            <a:ext cx="1906428" cy="142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76767" y="6093296"/>
            <a:ext cx="684076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Использовали шлифованный рис - заболевали с вероятностью 1:39, </a:t>
            </a:r>
          </a:p>
          <a:p>
            <a:r>
              <a:rPr lang="ru-RU" dirty="0"/>
              <a:t>Перевели на коричневый рис, заболеваемость падала до 1:10000.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9A5A5B-E33A-4817-BDC2-CB6C5AE377E6}"/>
              </a:ext>
            </a:extLst>
          </p:cNvPr>
          <p:cNvSpPr txBox="1"/>
          <p:nvPr/>
        </p:nvSpPr>
        <p:spPr>
          <a:xfrm rot="19877665">
            <a:off x="7441173" y="130372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Он болеет!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1256E7-F4D9-4CF8-9EF1-8C69B859B2BB}"/>
              </a:ext>
            </a:extLst>
          </p:cNvPr>
          <p:cNvSpPr txBox="1"/>
          <p:nvPr/>
        </p:nvSpPr>
        <p:spPr>
          <a:xfrm>
            <a:off x="6836823" y="502923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B050"/>
                </a:solidFill>
              </a:rPr>
              <a:t>Эти здоровые, их ждет успешная карьера в </a:t>
            </a:r>
            <a:r>
              <a:rPr lang="en-US" dirty="0">
                <a:solidFill>
                  <a:srgbClr val="00B050"/>
                </a:solidFill>
              </a:rPr>
              <a:t>KFC</a:t>
            </a:r>
            <a:r>
              <a:rPr lang="ru-RU" dirty="0">
                <a:solidFill>
                  <a:srgbClr val="00B05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184780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6606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441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5597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Пути </a:t>
            </a:r>
            <a:r>
              <a:rPr lang="ru-RU" dirty="0"/>
              <a:t>коррекции дефицита микронутриентов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 smtClean="0"/>
              <a:t>Лечебная (заместительная) терапия,</a:t>
            </a:r>
          </a:p>
          <a:p>
            <a:r>
              <a:rPr lang="ru-RU" dirty="0" smtClean="0"/>
              <a:t>Профилактическая </a:t>
            </a:r>
          </a:p>
          <a:p>
            <a:r>
              <a:rPr lang="ru-RU" dirty="0" err="1" smtClean="0"/>
              <a:t>Элиминационную</a:t>
            </a:r>
            <a:r>
              <a:rPr lang="ru-RU" dirty="0" smtClean="0"/>
              <a:t> </a:t>
            </a:r>
            <a:r>
              <a:rPr lang="ru-RU" dirty="0"/>
              <a:t>(выведение избытков при </a:t>
            </a:r>
            <a:r>
              <a:rPr lang="ru-RU" dirty="0" smtClean="0"/>
              <a:t>гипервитаминозах </a:t>
            </a:r>
            <a:r>
              <a:rPr lang="ru-RU" dirty="0"/>
              <a:t>и </a:t>
            </a:r>
            <a:r>
              <a:rPr lang="ru-RU" dirty="0" err="1"/>
              <a:t>гиперэлементозах</a:t>
            </a:r>
            <a:r>
              <a:rPr lang="ru-RU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65186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Заместительная стратегия используется </a:t>
            </a:r>
            <a:r>
              <a:rPr lang="ru-RU" dirty="0"/>
              <a:t>при наличии отчетливых </a:t>
            </a:r>
            <a:r>
              <a:rPr lang="ru-RU" dirty="0" smtClean="0"/>
              <a:t>клинических </a:t>
            </a:r>
            <a:r>
              <a:rPr lang="ru-RU" dirty="0"/>
              <a:t>или субклинических признаков </a:t>
            </a:r>
            <a:r>
              <a:rPr lang="ru-RU" dirty="0" err="1" smtClean="0"/>
              <a:t>гипо</a:t>
            </a:r>
            <a:r>
              <a:rPr lang="ru-RU" dirty="0" smtClean="0"/>
              <a:t>- </a:t>
            </a:r>
            <a:r>
              <a:rPr lang="ru-RU" dirty="0"/>
              <a:t>и </a:t>
            </a:r>
            <a:r>
              <a:rPr lang="ru-RU" dirty="0" smtClean="0"/>
              <a:t>авитаминозов </a:t>
            </a:r>
            <a:r>
              <a:rPr lang="ru-RU" dirty="0"/>
              <a:t>и при лечении диагностированных </a:t>
            </a:r>
            <a:r>
              <a:rPr lang="ru-RU" dirty="0" err="1" smtClean="0"/>
              <a:t>дисмикроэлементозов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B050"/>
                </a:solidFill>
              </a:rPr>
              <a:t>Биохимический анализ обязателен!</a:t>
            </a:r>
          </a:p>
          <a:p>
            <a:pPr marL="0" indent="0" algn="ctr">
              <a:buNone/>
            </a:pPr>
            <a:endParaRPr lang="ru-RU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цельная </a:t>
            </a:r>
            <a:r>
              <a:rPr lang="ru-RU" dirty="0"/>
              <a:t>кровь и плазма </a:t>
            </a:r>
            <a:r>
              <a:rPr lang="ru-RU" dirty="0" smtClean="0"/>
              <a:t>крови</a:t>
            </a:r>
            <a:r>
              <a:rPr lang="ru-RU" dirty="0"/>
              <a:t>, эритроциты, </a:t>
            </a:r>
            <a:r>
              <a:rPr lang="ru-RU" dirty="0" smtClean="0"/>
              <a:t>моча,</a:t>
            </a:r>
          </a:p>
          <a:p>
            <a:pPr marL="0" indent="0" algn="ctr">
              <a:buNone/>
            </a:pPr>
            <a:r>
              <a:rPr lang="ru-RU" dirty="0" smtClean="0"/>
              <a:t>желателен </a:t>
            </a:r>
            <a:r>
              <a:rPr lang="ru-RU" dirty="0"/>
              <a:t>элементный анализ волос, </a:t>
            </a:r>
            <a:r>
              <a:rPr lang="ru-RU" dirty="0" smtClean="0"/>
              <a:t>ликвора, </a:t>
            </a:r>
            <a:r>
              <a:rPr lang="ru-RU" dirty="0"/>
              <a:t>желчи и др.</a:t>
            </a:r>
            <a:endParaRPr lang="ru-RU" dirty="0">
              <a:solidFill>
                <a:srgbClr val="00B05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1704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Профилактическая стратегия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Витамины </a:t>
            </a:r>
            <a:r>
              <a:rPr lang="ru-RU" dirty="0"/>
              <a:t>человек должен получать </a:t>
            </a:r>
            <a:r>
              <a:rPr lang="ru-RU" dirty="0" smtClean="0"/>
              <a:t>постоянно</a:t>
            </a:r>
            <a:r>
              <a:rPr lang="ru-RU" dirty="0"/>
              <a:t>, чтобы не заболеть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В России </a:t>
            </a:r>
            <a:r>
              <a:rPr lang="ru-RU" dirty="0" smtClean="0"/>
              <a:t>из-за </a:t>
            </a:r>
            <a:r>
              <a:rPr lang="ru-RU" dirty="0"/>
              <a:t>низкого экономического статуса подавляющего большинства населения среднее потребление свежих фруктов и ягод не превышает 15% от рекомендуемого </a:t>
            </a:r>
            <a:r>
              <a:rPr lang="ru-RU" dirty="0" smtClean="0"/>
              <a:t>количества.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89298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5E0073-E390-456D-A46C-2A42FA17C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3F97C5-2B0B-452E-9C5E-6B9C4CB0F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b="0" i="0" dirty="0">
                <a:effectLst/>
                <a:latin typeface="Exo2Light"/>
              </a:rPr>
              <a:t>Наиболее эффективным средством улучшения витаминно-минерального статуса детей является дополнительный прием ВМК или прием комбинации витаминных и минеральных комплексов в виде отдельных препаратов. Наиболее эффективным средством улучшения витаминно-минерального статуса детей является дополнительный прием ВМК или прием комбинации витаминных и минеральных комплексов в виде отдельных препаратов.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8105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2667</TotalTime>
  <Words>3796</Words>
  <Application>Microsoft Office PowerPoint</Application>
  <PresentationFormat>Экран (4:3)</PresentationFormat>
  <Paragraphs>386</Paragraphs>
  <Slides>96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97" baseType="lpstr">
      <vt:lpstr>Тема Office</vt:lpstr>
      <vt:lpstr>Роль витаминов и микроэлементов в формировании здоровья ребенка </vt:lpstr>
      <vt:lpstr>План</vt:lpstr>
      <vt:lpstr>Витамины</vt:lpstr>
      <vt:lpstr>Витамины</vt:lpstr>
      <vt:lpstr>Определения</vt:lpstr>
      <vt:lpstr>Определения</vt:lpstr>
      <vt:lpstr>История открытия витаминов</vt:lpstr>
      <vt:lpstr>Николай Иванович Лунин, педиатр. </vt:lpstr>
      <vt:lpstr>Христиан Эйкман, невролог</vt:lpstr>
      <vt:lpstr>Презентация PowerPoint</vt:lpstr>
      <vt:lpstr>Заблуждения</vt:lpstr>
      <vt:lpstr>Правда</vt:lpstr>
      <vt:lpstr>Презентация PowerPoint</vt:lpstr>
      <vt:lpstr>Потеря витаминов</vt:lpstr>
      <vt:lpstr>Динамика содержания витаминов и минералов во фруктах за 30 лет (П.Бергнер,1998) </vt:lpstr>
      <vt:lpstr>Динамика содержания минералов в капусте за период с 1914 по 1992 гг. (П.Бергнер,1998)</vt:lpstr>
      <vt:lpstr>Недостаток</vt:lpstr>
      <vt:lpstr>ВЛИЯНИЕ НЕКОТОРЫХ НАРУШЕНИЙ ПИЩЕВОГО СТАТУСА БЕРЕМЕННЫХ ЖЕНЩИН НА РАЗВИТИЕ ПЛОДА</vt:lpstr>
      <vt:lpstr>Группы риска по развитию витаминодефицитных состояний</vt:lpstr>
      <vt:lpstr>А есть ли проблема?</vt:lpstr>
      <vt:lpstr>Презентация PowerPoint</vt:lpstr>
      <vt:lpstr>Гигиеническое обоснование оптимизации питания беременных женщин и разработка научно-методической базы по прогнозированию и управлению факторами риска</vt:lpstr>
      <vt:lpstr>роль факторов внешней среды в формировании витаминного статуса младенца при рождении  </vt:lpstr>
      <vt:lpstr>РОЛЬ ФАКТОРА ПИТАНИЯ В ФОРМИРОВАНИИ ХРОНИЧЕСКОЙ ПАТОЛОГИИ ЖЕЛУДОЧНО-КИШЕЧНОГО ТРАКТА У ШКОЛЬНИКОВ </vt:lpstr>
      <vt:lpstr>Презентация PowerPoint</vt:lpstr>
      <vt:lpstr>Причины</vt:lpstr>
      <vt:lpstr>Презентация PowerPoint</vt:lpstr>
      <vt:lpstr>Эндемичные районы по дефициту йода</vt:lpstr>
      <vt:lpstr>Презентация PowerPoint</vt:lpstr>
      <vt:lpstr>Последствия нарушения питания детей грудного возраста</vt:lpstr>
      <vt:lpstr>Физиологическое значение</vt:lpstr>
      <vt:lpstr>Современная классификация минералов</vt:lpstr>
      <vt:lpstr>Презентация PowerPoint</vt:lpstr>
      <vt:lpstr>Презентация PowerPoint</vt:lpstr>
      <vt:lpstr>Витамин С (аскорбиновая кислота)</vt:lpstr>
      <vt:lpstr>Презентация PowerPoint</vt:lpstr>
      <vt:lpstr>Тиамин (витамин В1 — первый из открытых витаминов; получил свое название как содержащий серу (от англ, thia — сера)</vt:lpstr>
      <vt:lpstr>Рибофлавин (от лат. флавус — желтый, витамин В2)</vt:lpstr>
      <vt:lpstr>Витамин В6 (пиридоксин)</vt:lpstr>
      <vt:lpstr>Ниацин (витамин РР)</vt:lpstr>
      <vt:lpstr>Презентация PowerPoint</vt:lpstr>
      <vt:lpstr>Витамин В12 (цианокобаламин)</vt:lpstr>
      <vt:lpstr>Презентация PowerPoint</vt:lpstr>
      <vt:lpstr>Фолаты (фолиевая кислота; от лат. folium — лист)</vt:lpstr>
      <vt:lpstr>Витамин А</vt:lpstr>
      <vt:lpstr>Витамин Е</vt:lpstr>
      <vt:lpstr>Презентация PowerPoint</vt:lpstr>
      <vt:lpstr>Витамин D</vt:lpstr>
      <vt:lpstr>Содержание витамина Д  в некоторых продуктах</vt:lpstr>
      <vt:lpstr>Препараты витамина D </vt:lpstr>
      <vt:lpstr>Витамин К</vt:lpstr>
      <vt:lpstr>Презентация PowerPoint</vt:lpstr>
      <vt:lpstr>Биотин</vt:lpstr>
      <vt:lpstr>Презентация PowerPoint</vt:lpstr>
      <vt:lpstr>Витаминоподобные вещества</vt:lpstr>
      <vt:lpstr>L-карнитин (витамин В11) является природным витаминоподобным веществом</vt:lpstr>
      <vt:lpstr>Инозит (витамин В8, миоинозит)</vt:lpstr>
      <vt:lpstr>Презентация PowerPoint</vt:lpstr>
      <vt:lpstr>Парааминобензойная кислота (ПАБК, витамин В10, витамин H1)</vt:lpstr>
      <vt:lpstr>Презентация PowerPoint</vt:lpstr>
      <vt:lpstr>Холин (витамин В4, витамин Вр)</vt:lpstr>
      <vt:lpstr>Презентация PowerPoint</vt:lpstr>
      <vt:lpstr>Презентация PowerPoint</vt:lpstr>
      <vt:lpstr>  </vt:lpstr>
      <vt:lpstr>Содержание кальция в продуктах питания (мг /100 г)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Профилактика дефицита йода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Пути коррекции дефицита микронутриентов</vt:lpstr>
      <vt:lpstr>Презентация PowerPoint</vt:lpstr>
      <vt:lpstr>Профилактическая стратегия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витаминов и микроэлементов в формировании здоровья ребенка</dc:title>
  <dc:creator>Adminn</dc:creator>
  <cp:lastModifiedBy>Рецензент</cp:lastModifiedBy>
  <cp:revision>109</cp:revision>
  <dcterms:created xsi:type="dcterms:W3CDTF">2017-03-11T11:32:47Z</dcterms:created>
  <dcterms:modified xsi:type="dcterms:W3CDTF">2022-03-24T01:22:32Z</dcterms:modified>
</cp:coreProperties>
</file>