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545E8-74AF-494F-ADEE-48628BDC1874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C8294-618D-44CE-8D77-8CFE9A173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4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8294-618D-44CE-8D77-8CFE9A173F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21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8294-618D-44CE-8D77-8CFE9A173F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81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8294-618D-44CE-8D77-8CFE9A173F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75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8294-618D-44CE-8D77-8CFE9A173F9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84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9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34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05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02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82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8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51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33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57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9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65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256"/>
            <a:ext cx="6516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ФГБОУ ВО "Красноярский </a:t>
            </a:r>
            <a:r>
              <a:rPr lang="ru-RU" sz="1400" dirty="0"/>
              <a:t>государственный медицинский университет имени профессора В.Ф. </a:t>
            </a:r>
            <a:r>
              <a:rPr lang="ru-RU" sz="1400" dirty="0" err="1" smtClean="0"/>
              <a:t>Войно-Ясенецкого</a:t>
            </a:r>
            <a:r>
              <a:rPr lang="ru-RU" sz="1400" dirty="0" smtClean="0"/>
              <a:t> "Министерства Здравоохранения </a:t>
            </a:r>
            <a:r>
              <a:rPr lang="ru-RU" sz="1400" dirty="0"/>
              <a:t>Российской Федерации</a:t>
            </a:r>
          </a:p>
        </p:txBody>
      </p:sp>
      <p:pic>
        <p:nvPicPr>
          <p:cNvPr id="5" name="Picture 2" descr="Картинки по запросу логотип красгму нов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8410" y="-22369"/>
            <a:ext cx="1971302" cy="232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1024204"/>
            <a:ext cx="6516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Кафедра инфекционных болезней и эпидемиологии с курсом ПО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8690" y="1549886"/>
            <a:ext cx="6615309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Доклад на тему:</a:t>
            </a:r>
          </a:p>
          <a:p>
            <a:pPr algn="ctr"/>
            <a:endParaRPr lang="ru-RU" sz="44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2987824" y="2492896"/>
            <a:ext cx="6156176" cy="20882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Вирус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парагриппа</a:t>
            </a:r>
            <a:endParaRPr lang="ru-RU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3936" y="4725144"/>
            <a:ext cx="5760640" cy="1124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Выполнила: студентка </a:t>
            </a:r>
            <a:r>
              <a:rPr lang="en-US" dirty="0" smtClean="0"/>
              <a:t>5</a:t>
            </a:r>
            <a:r>
              <a:rPr lang="ru-RU" dirty="0" smtClean="0"/>
              <a:t>0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пед</a:t>
            </a:r>
            <a:endParaRPr lang="ru-RU" dirty="0" smtClean="0"/>
          </a:p>
          <a:p>
            <a:r>
              <a:rPr lang="ru-RU" dirty="0" err="1" smtClean="0"/>
              <a:t>Кичеева</a:t>
            </a:r>
            <a:r>
              <a:rPr lang="ru-RU" dirty="0" smtClean="0"/>
              <a:t> Вероника</a:t>
            </a:r>
          </a:p>
          <a:p>
            <a:r>
              <a:rPr lang="ru-RU" dirty="0" smtClean="0"/>
              <a:t>Проверила: к.м.н. Зотина Галина Петровна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827584" y="61149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Красноярск 2018 год.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4" y="2595383"/>
            <a:ext cx="2932949" cy="2191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-469106" y="518319"/>
            <a:ext cx="10082213" cy="5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ru-RU" sz="4800" b="1" u="sng" dirty="0" smtClean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28596" y="642918"/>
            <a:ext cx="8229600" cy="57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812800" indent="-812800" eaLnBrk="1" hangingPunct="1">
              <a:buClr>
                <a:srgbClr val="FF9933"/>
              </a:buClr>
              <a:buSzTx/>
              <a:buFont typeface="Wingdings" pitchFamily="2" charset="2"/>
              <a:buAutoNum type="romanUcPeriod" startAt="2"/>
              <a:defRPr/>
            </a:pPr>
            <a:r>
              <a:rPr lang="ru-RU" u="sng" dirty="0" smtClean="0">
                <a:solidFill>
                  <a:srgbClr val="FF9933"/>
                </a:solidFill>
              </a:rPr>
              <a:t>Вирусологический метод</a:t>
            </a:r>
          </a:p>
          <a:p>
            <a:pPr marL="1168400" lvl="1" indent="-711200" eaLnBrk="1" hangingPunct="1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rgbClr val="99CC00"/>
                </a:solidFill>
              </a:rPr>
              <a:t>Выделение вируса осуществляют в</a:t>
            </a:r>
            <a:r>
              <a:rPr lang="ru-RU" dirty="0" smtClean="0"/>
              <a:t>: </a:t>
            </a:r>
            <a:r>
              <a:rPr lang="ru-RU" dirty="0" smtClean="0"/>
              <a:t>в культуре клеток почек обезьян «МК-2» или эмбриона человека</a:t>
            </a:r>
          </a:p>
          <a:p>
            <a:pPr marL="1168400" lvl="1" indent="-711200" eaLnBrk="1" hangingPunct="1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rgbClr val="99CC00"/>
                </a:solidFill>
              </a:rPr>
              <a:t>Индикацию чаще всего проводят: </a:t>
            </a:r>
            <a:r>
              <a:rPr lang="ru-RU" dirty="0" smtClean="0"/>
              <a:t>с</a:t>
            </a:r>
            <a:r>
              <a:rPr lang="ru-RU" dirty="0" smtClean="0">
                <a:solidFill>
                  <a:srgbClr val="99CC00"/>
                </a:solidFill>
              </a:rPr>
              <a:t> </a:t>
            </a:r>
            <a:r>
              <a:rPr lang="ru-RU" dirty="0" smtClean="0"/>
              <a:t>помощью реакции </a:t>
            </a:r>
            <a:r>
              <a:rPr lang="ru-RU" dirty="0" err="1" smtClean="0"/>
              <a:t>Гемадсорбции</a:t>
            </a:r>
            <a:r>
              <a:rPr lang="ru-RU" dirty="0" smtClean="0"/>
              <a:t>.</a:t>
            </a:r>
            <a:r>
              <a:rPr lang="ru-RU" dirty="0" smtClean="0"/>
              <a:t> Для этого к зараженным культурам клеток прибавляют эритроциты морской свинки или человека. Если клетки инфицированы вирусом </a:t>
            </a:r>
            <a:r>
              <a:rPr lang="ru-RU" dirty="0" err="1" smtClean="0"/>
              <a:t>парагриппа</a:t>
            </a:r>
            <a:r>
              <a:rPr lang="ru-RU" dirty="0" smtClean="0"/>
              <a:t>, они адсорбируют эритроциты.</a:t>
            </a:r>
            <a:r>
              <a:rPr lang="ru-RU" dirty="0" smtClean="0"/>
              <a:t> </a:t>
            </a:r>
            <a:endParaRPr lang="ru-RU" dirty="0" smtClean="0"/>
          </a:p>
          <a:p>
            <a:pPr marL="1168400" lvl="1" indent="-711200" eaLnBrk="1" hangingPunct="1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rgbClr val="99CC00"/>
                </a:solidFill>
              </a:rPr>
              <a:t>Идентификация осуществляется </a:t>
            </a:r>
            <a:r>
              <a:rPr lang="ru-RU" dirty="0" smtClean="0"/>
              <a:t>: </a:t>
            </a:r>
            <a:r>
              <a:rPr lang="ru-RU" dirty="0" smtClean="0"/>
              <a:t>с помощью иммунных сывороток в </a:t>
            </a:r>
            <a:r>
              <a:rPr lang="ru-RU" dirty="0" err="1" smtClean="0"/>
              <a:t>РТГАдс</a:t>
            </a:r>
            <a:r>
              <a:rPr lang="ru-RU" dirty="0" smtClean="0"/>
              <a:t> или РСК</a:t>
            </a:r>
          </a:p>
          <a:p>
            <a:pPr marL="812800" indent="-812800"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0503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9352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парных проб сыворотки крови больного (интервал 10-14 дней) на наличие противовирусных антител в РТГА или РСК. Нарастание титра антител во второй сыворотке в 4 и более раз указывает на парагриппозную инфекцию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0" y="142852"/>
            <a:ext cx="9144000" cy="154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ru-RU" sz="4800" b="1" u="sng" dirty="0" smtClean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28596" y="642918"/>
            <a:ext cx="8229600" cy="566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812800" indent="-812800" eaLnBrk="1" hangingPunct="1">
              <a:buClr>
                <a:srgbClr val="FF9933"/>
              </a:buClr>
              <a:buSzTx/>
              <a:buFont typeface="Wingdings" pitchFamily="2" charset="2"/>
              <a:buAutoNum type="romanUcPeriod" startAt="3"/>
              <a:defRPr/>
            </a:pPr>
            <a:r>
              <a:rPr lang="ru-RU" u="sng" dirty="0" smtClean="0">
                <a:solidFill>
                  <a:srgbClr val="FF9933"/>
                </a:solidFill>
              </a:rPr>
              <a:t>Серодиагностика</a:t>
            </a:r>
          </a:p>
          <a:p>
            <a:pPr marL="812800" indent="-812800" eaLnBrk="1" hangingPunct="1">
              <a:buClr>
                <a:srgbClr val="FF9933"/>
              </a:buClr>
              <a:buSzTx/>
              <a:buNone/>
              <a:defRPr/>
            </a:pPr>
            <a:endParaRPr lang="ru-RU" u="sng" dirty="0" smtClean="0">
              <a:solidFill>
                <a:srgbClr val="FF9933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0034" y="4286257"/>
            <a:ext cx="8229600" cy="257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>
              <a:buClr>
                <a:srgbClr val="FF9933"/>
              </a:buClr>
              <a:buFont typeface="Wingdings" pitchFamily="2" charset="2"/>
              <a:buAutoNum type="romanUcPeriod" startAt="4"/>
              <a:defRPr/>
            </a:pPr>
            <a:r>
              <a:rPr lang="ru-RU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крови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168400" lvl="1" indent="-711200">
              <a:buClr>
                <a:srgbClr val="FF9933"/>
              </a:buClr>
              <a:buFontTx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крови больных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неосложненным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парагриппом--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нормоцитоз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умеренная лейкопения.</a:t>
            </a:r>
          </a:p>
          <a:p>
            <a:pPr marL="1168400" lvl="1" indent="-711200">
              <a:buClr>
                <a:srgbClr val="FF9933"/>
              </a:buClr>
              <a:buFontTx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СОЭ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12800" indent="-812800">
              <a:buClr>
                <a:srgbClr val="FF9933"/>
              </a:buClr>
              <a:buFont typeface="Wingdings" pitchFamily="2" charset="2"/>
              <a:buAutoNum type="romanUcPeriod" startAt="4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02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9340286"/>
              </p:ext>
            </p:extLst>
          </p:nvPr>
        </p:nvGraphicFramePr>
        <p:xfrm>
          <a:off x="179512" y="548680"/>
          <a:ext cx="8496300" cy="1637779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637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F8F"/>
                          </a:solidFill>
                          <a:effectLst/>
                          <a:latin typeface="Arial" charset="0"/>
                        </a:rPr>
                        <a:t>Лечение</a:t>
                      </a: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184995"/>
              </p:ext>
            </p:extLst>
          </p:nvPr>
        </p:nvGraphicFramePr>
        <p:xfrm>
          <a:off x="251521" y="1357298"/>
          <a:ext cx="8713092" cy="4894277"/>
        </p:xfrm>
        <a:graphic>
          <a:graphicData uri="http://schemas.openxmlformats.org/drawingml/2006/table">
            <a:tbl>
              <a:tblPr/>
              <a:tblGrid>
                <a:gridCol w="8713092"/>
              </a:tblGrid>
              <a:tr h="489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Больные с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неосложненным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течением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парагриппа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получают симптоматическое лечение в амбулаторно-поликлинических условиях (на дому). При развитии осложнений (3-4% всех больных) лечение проводится в инфекционном стационаре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вирус ПГ-З действует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дейтифорин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 стенозе гортани необходимо оказать первую помощь – отвлекающие средства (горячие ножные ванны), назначить десенсибилизирующие и спазмолитические препараты. Показана госпитализация.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Профилактика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специфическая не разработана.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380"/>
            <a:ext cx="373805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62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Благодарю за внимание.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90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848968"/>
              </p:ext>
            </p:extLst>
          </p:nvPr>
        </p:nvGraphicFramePr>
        <p:xfrm>
          <a:off x="0" y="279399"/>
          <a:ext cx="8827402" cy="701675"/>
        </p:xfrm>
        <a:graphic>
          <a:graphicData uri="http://schemas.openxmlformats.org/drawingml/2006/table">
            <a:tbl>
              <a:tblPr/>
              <a:tblGrid>
                <a:gridCol w="8827402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F8F"/>
                          </a:solidFill>
                          <a:effectLst/>
                          <a:latin typeface="Arial" charset="0"/>
                        </a:rPr>
                        <a:t>Парагрипп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1F8F"/>
                        </a:solidFill>
                        <a:effectLst/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433801"/>
              </p:ext>
            </p:extLst>
          </p:nvPr>
        </p:nvGraphicFramePr>
        <p:xfrm>
          <a:off x="3286116" y="1142984"/>
          <a:ext cx="5400675" cy="5040313"/>
        </p:xfrm>
        <a:graphic>
          <a:graphicData uri="http://schemas.openxmlformats.org/drawingml/2006/table">
            <a:tbl>
              <a:tblPr/>
              <a:tblGrid>
                <a:gridCol w="5400675"/>
              </a:tblGrid>
              <a:tr h="504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Парагрипп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(от греч. </a:t>
                      </a: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раrа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— возле, около)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—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острое респираторное вирусное заболевание, характеризующееся умеренно выраженной общей интоксикацией, поражением верхних дыхательных путей, преимущественно гортани.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27" descr="head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3132138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603266"/>
              </p:ext>
            </p:extLst>
          </p:nvPr>
        </p:nvGraphicFramePr>
        <p:xfrm>
          <a:off x="42177" y="3808412"/>
          <a:ext cx="3241675" cy="2879725"/>
        </p:xfrm>
        <a:graphic>
          <a:graphicData uri="http://schemas.openxmlformats.org/drawingml/2006/table">
            <a:tbl>
              <a:tblPr/>
              <a:tblGrid>
                <a:gridCol w="3241675"/>
              </a:tblGrid>
              <a:tr h="287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1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заболеваемости</a:t>
            </a:r>
            <a:r>
              <a:rPr lang="ru-RU" sz="3300" dirty="0" smtClean="0"/>
              <a:t>: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Острые респираторные вирусные инфекции (ОРВИ), в том числе 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парагрипп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являются одной из наиболее частых причин патологии дыхательной системы у детей. В структуре ОРВИ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парагрипп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составляет 30%, а у детей до 3-х лет встречается еще чаще (50-70% в разные сезоны года). Заболевание распространено повсеместно, чаще его регистрируют в осенний и весенний периоды года. Дети, посещающие детские учреждения, заболевают в 3-4 раза чаще детей, воспитывающихся дома. Наиболее резко эта разница выявлена в группе детей первых 2 лет жизни (в 6-15 раз)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93101"/>
              </p:ext>
            </p:extLst>
          </p:nvPr>
        </p:nvGraphicFramePr>
        <p:xfrm>
          <a:off x="0" y="-142900"/>
          <a:ext cx="8771010" cy="889762"/>
        </p:xfrm>
        <a:graphic>
          <a:graphicData uri="http://schemas.openxmlformats.org/drawingml/2006/table">
            <a:tbl>
              <a:tblPr/>
              <a:tblGrid>
                <a:gridCol w="8771010"/>
              </a:tblGrid>
              <a:tr h="88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F8F"/>
                          </a:solidFill>
                          <a:effectLst/>
                          <a:latin typeface="Arial" charset="0"/>
                        </a:rPr>
                        <a:t>Этиология</a:t>
                      </a: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9" descr="family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2787648" cy="580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871171"/>
              </p:ext>
            </p:extLst>
          </p:nvPr>
        </p:nvGraphicFramePr>
        <p:xfrm>
          <a:off x="2428860" y="428604"/>
          <a:ext cx="6243936" cy="863600"/>
        </p:xfrm>
        <a:graphic>
          <a:graphicData uri="http://schemas.openxmlformats.org/drawingml/2006/table">
            <a:tbl>
              <a:tblPr/>
              <a:tblGrid>
                <a:gridCol w="6243936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Известно 4 типа вирусов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парагриппа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(ПГ-1, ПГ-2, ПГ-З, ПГ-4).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7572169"/>
              </p:ext>
            </p:extLst>
          </p:nvPr>
        </p:nvGraphicFramePr>
        <p:xfrm>
          <a:off x="2428860" y="1214421"/>
          <a:ext cx="6243936" cy="5650984"/>
        </p:xfrm>
        <a:graphic>
          <a:graphicData uri="http://schemas.openxmlformats.org/drawingml/2006/table">
            <a:tbl>
              <a:tblPr/>
              <a:tblGrid>
                <a:gridCol w="6243936"/>
              </a:tblGrid>
              <a:tr h="5643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Парагрипп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вызванный вирусами типов 1 и 2, протекает как легкая форма гриппа, однако часто возникают острый ларингит и отек гортани, осложняющиеся ложным крупом и асфиксией. Вирус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парагриппа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типа 3 ведет к поражению нижних дыхательных путей, а вирус типа 4 вызывает интоксикацию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Вирусы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парагриппа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нестойки во внешней среде, при комнатной температуре сохраняются не более 4 ч, а полная их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инактивация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происходит после 30-минутного прогревания при температуре 50°С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69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57200" y="1"/>
            <a:ext cx="82296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800" b="1" u="sng" dirty="0" smtClean="0"/>
              <a:t>Эпидемиология</a:t>
            </a:r>
            <a:endParaRPr lang="ru-RU" sz="4800" b="1" u="sng" dirty="0" smtClean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627784" y="1368425"/>
            <a:ext cx="612092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81000" indent="-381000" eaLnBrk="1" hangingPunct="1">
              <a:lnSpc>
                <a:spcPct val="80000"/>
              </a:lnSpc>
              <a:buClr>
                <a:srgbClr val="FF9933"/>
              </a:buClr>
              <a:buSzTx/>
              <a:buFontTx/>
              <a:buChar char="•"/>
              <a:defRPr/>
            </a:pPr>
            <a:r>
              <a:rPr lang="ru-RU" b="1" dirty="0" smtClean="0"/>
              <a:t>Резервуаром и источником</a:t>
            </a:r>
            <a:r>
              <a:rPr lang="ru-RU" dirty="0" smtClean="0"/>
              <a:t>: является больной </a:t>
            </a:r>
            <a:r>
              <a:rPr lang="ru-RU" dirty="0" smtClean="0"/>
              <a:t>человек.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FF9933"/>
              </a:buClr>
              <a:buSzTx/>
              <a:buFontTx/>
              <a:buChar char="•"/>
              <a:defRPr/>
            </a:pPr>
            <a:r>
              <a:rPr lang="ru-RU" b="1" dirty="0" smtClean="0"/>
              <a:t>Пути передачи:</a:t>
            </a:r>
            <a:r>
              <a:rPr lang="ru-RU" dirty="0" smtClean="0"/>
              <a:t> 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9933"/>
              </a:buClr>
              <a:buFontTx/>
              <a:buAutoNum type="arabicPeriod"/>
              <a:defRPr/>
            </a:pPr>
            <a:r>
              <a:rPr lang="ru-RU" sz="3200" dirty="0" smtClean="0"/>
              <a:t>воздушно-капельный. </a:t>
            </a:r>
          </a:p>
          <a:p>
            <a:pPr marL="800100" lvl="1" indent="-342900" eaLnBrk="1" hangingPunct="1">
              <a:lnSpc>
                <a:spcPct val="80000"/>
              </a:lnSpc>
              <a:buClr>
                <a:srgbClr val="FF9933"/>
              </a:buClr>
              <a:buFontTx/>
              <a:buAutoNum type="arabicPeriod"/>
              <a:defRPr/>
            </a:pPr>
            <a:r>
              <a:rPr lang="ru-RU" sz="3200" dirty="0" smtClean="0"/>
              <a:t>контактно-бытовой путь (возможен).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FF9933"/>
              </a:buClr>
              <a:buSzTx/>
              <a:buFontTx/>
              <a:buChar char="•"/>
              <a:defRPr/>
            </a:pPr>
            <a:r>
              <a:rPr lang="ru-RU" dirty="0" smtClean="0"/>
              <a:t>Заболевание ШИРОКО распространено и ОЧЕНЬ </a:t>
            </a:r>
            <a:r>
              <a:rPr lang="ru-RU" dirty="0" err="1" smtClean="0"/>
              <a:t>контагиозно</a:t>
            </a:r>
            <a:r>
              <a:rPr lang="ru-RU" dirty="0" smtClean="0"/>
              <a:t>.</a:t>
            </a:r>
          </a:p>
          <a:p>
            <a:pPr marL="381000" indent="-381000" eaLnBrk="1" hangingPunct="1">
              <a:lnSpc>
                <a:spcPct val="80000"/>
              </a:lnSpc>
              <a:buClr>
                <a:srgbClr val="FF9933"/>
              </a:buClr>
              <a:buSzTx/>
              <a:buFontTx/>
              <a:buChar char="•"/>
              <a:defRPr/>
            </a:pPr>
            <a:r>
              <a:rPr lang="ru-RU" b="1" dirty="0" smtClean="0">
                <a:solidFill>
                  <a:srgbClr val="99CC00"/>
                </a:solidFill>
              </a:rPr>
              <a:t>≈100%</a:t>
            </a:r>
            <a:r>
              <a:rPr lang="ru-RU" dirty="0" smtClean="0"/>
              <a:t> взрослых людей имеют АТ к вирусу </a:t>
            </a:r>
            <a:r>
              <a:rPr lang="ru-RU" dirty="0" err="1" smtClean="0"/>
              <a:t>парагриппа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0" y="2028824"/>
            <a:ext cx="2647960" cy="233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67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Воротами инфекции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являются: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слизистые оболочки респираторного тракта, особенно носа и гортани, где возникают выраженные воспалительные изменения. Глотка и трахея вовлекаются в процесс реже и в меньшей степени. Парагриппозные вирусы репродуцируются в клетках эпителия дыхательных путей, разрушая при этом сами клетки. Размножившиеся вирусы и продукты распада эпителиальных клеток частично проникают в кровь, способствуя развитию лихорадки и других симптомов интоксикации, которая 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парагриппе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слабо выражена. У детей из-за отека слизистой оболочки гортани и ее воспалительной инфильтрации может возникнуть синдром «ложного крупа». В возникновении пневмоний, как и при гриппе, существенную роль играет наслоившаяся бактериальная флора.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57200" y="44449"/>
            <a:ext cx="8229600" cy="6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800" b="1" u="sng" dirty="0" smtClean="0"/>
              <a:t>Патогенез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07154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649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3240360" cy="200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4959330"/>
              </p:ext>
            </p:extLst>
          </p:nvPr>
        </p:nvGraphicFramePr>
        <p:xfrm>
          <a:off x="214282" y="0"/>
          <a:ext cx="8465894" cy="701122"/>
        </p:xfrm>
        <a:graphic>
          <a:graphicData uri="http://schemas.openxmlformats.org/drawingml/2006/table">
            <a:tbl>
              <a:tblPr/>
              <a:tblGrid>
                <a:gridCol w="8465894"/>
              </a:tblGrid>
              <a:tr h="669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F8F"/>
                          </a:solidFill>
                          <a:effectLst/>
                          <a:latin typeface="Arial" charset="0"/>
                        </a:rPr>
                        <a:t>Клиника</a:t>
                      </a: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128540"/>
              </p:ext>
            </p:extLst>
          </p:nvPr>
        </p:nvGraphicFramePr>
        <p:xfrm>
          <a:off x="3643306" y="642918"/>
          <a:ext cx="4804387" cy="2834670"/>
        </p:xfrm>
        <a:graphic>
          <a:graphicData uri="http://schemas.openxmlformats.org/drawingml/2006/table">
            <a:tbl>
              <a:tblPr/>
              <a:tblGrid>
                <a:gridCol w="4804387"/>
              </a:tblGrid>
              <a:tr h="1873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Инкубационный период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–от 2 до 7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дней. Заболевание чаще начинается постепенно, с умеренной интоксикации, субфебрильной температуры, после чего развивается катаральный синдром,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являющийся ведущим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парагриппе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5" marB="4573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0027289"/>
              </p:ext>
            </p:extLst>
          </p:nvPr>
        </p:nvGraphicFramePr>
        <p:xfrm>
          <a:off x="1285852" y="3500438"/>
          <a:ext cx="5593967" cy="2834662"/>
        </p:xfrm>
        <a:graphic>
          <a:graphicData uri="http://schemas.openxmlformats.org/drawingml/2006/table">
            <a:tbl>
              <a:tblPr/>
              <a:tblGrid>
                <a:gridCol w="5593967"/>
              </a:tblGrid>
              <a:tr h="1467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Типичным является возникновение ларингита, сопровождающегося сухим "лающим" кашлем, осиплым голосом, нередко афонией. Кашель сохраняется длительное время, иногда до 12–21-го дня болезни. Довольно часто парагриппозный ларингит протекает без лихорадки и начинается осиплостью голоса или афонией.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6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148799"/>
              </p:ext>
            </p:extLst>
          </p:nvPr>
        </p:nvGraphicFramePr>
        <p:xfrm>
          <a:off x="251520" y="188640"/>
          <a:ext cx="8496300" cy="701675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F8F"/>
                          </a:solidFill>
                          <a:effectLst/>
                          <a:latin typeface="Arial" charset="0"/>
                        </a:rPr>
                        <a:t>Осложнения</a:t>
                      </a: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2998815"/>
              </p:ext>
            </p:extLst>
          </p:nvPr>
        </p:nvGraphicFramePr>
        <p:xfrm>
          <a:off x="3347864" y="1052736"/>
          <a:ext cx="5184576" cy="4591040"/>
        </p:xfrm>
        <a:graphic>
          <a:graphicData uri="http://schemas.openxmlformats.org/drawingml/2006/table">
            <a:tbl>
              <a:tblPr/>
              <a:tblGrid>
                <a:gridCol w="5184576"/>
              </a:tblGrid>
              <a:tr h="459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детей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парагрипп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осложняется крупом. В этих случаях болезнь начинается остро с высокой температуры, грубого кашля, осиплости голоса. Стеноз гортани развивается внезапно, чаще ночью, и продолжается несколько часов.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Другими осложнениями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парагриппа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являются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вирусно-бактериальная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пневмония, а также отит и поражение придаточных пазух носа.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5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28694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исследуемого материала для диагностики используют глоточный смыв, либо мазок, взятый с помощью ватного тампона с задней стенки глотки, сыворотку крови.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0" y="219075"/>
            <a:ext cx="9144000" cy="70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800" b="1" u="sng" dirty="0" smtClean="0"/>
              <a:t>Лабораторная диагностика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57200" y="2000240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812800" indent="-812800" eaLnBrk="1" hangingPunct="1">
              <a:buClr>
                <a:srgbClr val="FF9933"/>
              </a:buClr>
              <a:buSzTx/>
              <a:buFont typeface="Wingdings" pitchFamily="2" charset="2"/>
              <a:buAutoNum type="romanUcPeriod"/>
              <a:defRPr/>
            </a:pP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Экспресс диагностика</a:t>
            </a:r>
          </a:p>
          <a:p>
            <a:pPr marL="1168400" lvl="1" indent="-711200" eaLnBrk="1" hangingPunct="1">
              <a:buClr>
                <a:srgbClr val="FF9933"/>
              </a:buClr>
              <a:buFont typeface="Wingdings" pitchFamily="2" charset="2"/>
              <a:buAutoNum type="arabicPeriod"/>
              <a:defRPr/>
            </a:pPr>
            <a:r>
              <a:rPr lang="ru-RU" dirty="0" smtClean="0"/>
              <a:t>Прямая РИФ со стандартными типовыми </a:t>
            </a:r>
            <a:r>
              <a:rPr lang="ru-RU" dirty="0" err="1" smtClean="0"/>
              <a:t>антисыворотками</a:t>
            </a:r>
            <a:endParaRPr lang="ru-RU" dirty="0" smtClean="0"/>
          </a:p>
          <a:p>
            <a:pPr marL="1168400" lvl="1" indent="-711200" eaLnBrk="1" hangingPunct="1">
              <a:buClr>
                <a:srgbClr val="FF9933"/>
              </a:buClr>
              <a:buFont typeface="Wingdings" pitchFamily="2" charset="2"/>
              <a:buAutoNum type="arabicPeriod"/>
              <a:defRPr/>
            </a:pPr>
            <a:r>
              <a:rPr lang="ru-RU" dirty="0" err="1" smtClean="0"/>
              <a:t>Риноцитоскопия</a:t>
            </a:r>
            <a:r>
              <a:rPr lang="ru-RU" dirty="0" smtClean="0"/>
              <a:t> при окраске по </a:t>
            </a:r>
            <a:r>
              <a:rPr lang="ru-RU" dirty="0" smtClean="0"/>
              <a:t>Романовскому</a:t>
            </a:r>
            <a:endParaRPr lang="ru-RU" dirty="0" smtClean="0"/>
          </a:p>
        </p:txBody>
      </p:sp>
      <p:pic>
        <p:nvPicPr>
          <p:cNvPr id="6" name="Picture 4" descr="analiz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52875"/>
            <a:ext cx="3630613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2394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780</Words>
  <Application>Microsoft Office PowerPoint</Application>
  <PresentationFormat>Экран (4:3)</PresentationFormat>
  <Paragraphs>60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качестве исследуемого материала для диагностики используют глоточный смыв, либо мазок, взятый с помощью ватного тампона с задней стенки глотки, сыворотку крови.</vt:lpstr>
      <vt:lpstr>Слайд 10</vt:lpstr>
      <vt:lpstr>Слайд 11</vt:lpstr>
      <vt:lpstr>Слайд 12</vt:lpstr>
      <vt:lpstr>Благодарю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Кичеева</dc:creator>
  <cp:lastModifiedBy>Вероника Кичеева</cp:lastModifiedBy>
  <cp:revision>11</cp:revision>
  <dcterms:modified xsi:type="dcterms:W3CDTF">2018-09-16T10:04:55Z</dcterms:modified>
</cp:coreProperties>
</file>