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6" r:id="rId2"/>
    <p:sldId id="258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0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2" autoAdjust="0"/>
    <p:restoredTop sz="94624" autoAdjust="0"/>
  </p:normalViewPr>
  <p:slideViewPr>
    <p:cSldViewPr>
      <p:cViewPr varScale="1">
        <p:scale>
          <a:sx n="63" d="100"/>
          <a:sy n="63" d="100"/>
        </p:scale>
        <p:origin x="8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59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19B23-27F8-45F6-9D26-57DF0ACBB45A}" type="datetimeFigureOut">
              <a:rPr lang="ru-RU" smtClean="0"/>
              <a:pPr/>
              <a:t>вт 07.12.21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972A7-0DEF-479F-A47F-6C760011A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07.12.21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07.12.21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07.12.21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07.12.21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07.12.21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07.12.21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07.12.21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07.12.21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07.12.21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07.12.21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07.12.21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вт 07.12.21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6269" y="2322079"/>
            <a:ext cx="7891462" cy="2092325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Терапевтические системы и трансдермальные лекарственные формы.</a:t>
            </a:r>
            <a:endParaRPr lang="ru-RU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463" y="404813"/>
            <a:ext cx="85185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КрасГМУ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им. проф. В.Ф.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Минздрава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62856" y="1310541"/>
            <a:ext cx="653573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фармацевтической технологии и фармакогнозии с курсом ПО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82588" y="4551359"/>
            <a:ext cx="8296275" cy="825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6005" tIns="43002" rIns="86005" bIns="43002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курса, обучающихся по специальности  33.05.01 - Фармация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71463" y="6134100"/>
            <a:ext cx="8601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2483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Фармакокинетическая классификация ТТС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ТТС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контролируемым проникновением через полимерную мембрану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ТДТС резервуарного типа в которой резервуар для ЛВ расположен по типу «сэндвича» между непроницаемыми для ЛВ слоями и полимерной мембраной, регулирующей скорость высвобождения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ТТС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контролируемой диффузией из полимерной матрицы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системы дисперсионного типа, в которых резервуар для ЛВ является гомогенной дисперсией твердого ЛВ в гидрофильной или липофильной матрице с определенной площадью поверхности и контролируемой плотностью.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61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Фармакокинетическая классификация ТТС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ТТС с контролируемым градиентом ЛВ в резервуаре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полимерная матрица системы дисперсионного типа модифицирована таким образом, чтобы варьировать уровень загрузки ЛВ за счет создания градиента его концентрации в резервуарах.</a:t>
            </a:r>
          </a:p>
          <a:p>
            <a:pPr marL="0" indent="0" algn="just">
              <a:buNone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ТТС  с контролируемой дробностью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микрорезервуаров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можно рассматривать как гибрид резервуарной и матричной систем, в которых резервуар для ЛВ представляет гомогенную дисперсию нескольких тысяч суспендированных микрочастиц ЛВ с контролируемым растворением в воде, т.е. дисперсию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микрорезервуаров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липофильном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полимере.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987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Вспомогательные вещества применяемые для получения ТТС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полимерных мембран (матриц) для ТДТС используют: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поропластик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сополимеры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этиленвинилацетат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этилцеллюлозой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сшитый поливинилпирролидон с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поливинилом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коллаген с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хондроитинсульфатом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высокомолекулярный поливинилпирролидон с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полиэтиленоксидом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400 и др. </a:t>
            </a:r>
          </a:p>
          <a:p>
            <a:pPr marL="0" indent="0" algn="just">
              <a:buNone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ускорения кожной абсорбции и повышения растворимости плохо растворимых ЛВ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применняют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диметилсульфоксид, монометиловый эфир этиленгликоля,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глицерилмоноолеат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метилпирролидон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поливинилпирролидон,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формамид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глицерин,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пропиленгликоль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</a:t>
            </a:r>
          </a:p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692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ЛВ для получения ТТС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 должна обладать сродством к гидрофобному роговому слою, и к гидрофильной дерме. 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 должна быть нейтральной, положительный или отрицательный заряд может затормозить ее продвижение через гидрофобную среду.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 должна обладать достаточной растворимостью в гидрофобной и гидрофильной среде. 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 должна быть небольшой (молекулярный вес не должен превышать 500 Д), для того чтобы обеспечить необходимую скорость продвижения.</a:t>
            </a:r>
          </a:p>
        </p:txBody>
      </p:sp>
    </p:spTree>
    <p:extLst>
      <p:ext uri="{BB962C8B-B14F-4D97-AF65-F5344CB8AC3E}">
        <p14:creationId xmlns:p14="http://schemas.microsoft.com/office/powerpoint/2010/main" val="483322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446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1" y="1196975"/>
            <a:ext cx="8229600" cy="4784725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технология. Технология лекарственных форм: учебник/ И.И.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Краснюк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Г.В. Михайлова, Т.В. Денисова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под ред. И.И.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Краснюка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Г.В. Михайлова– М.: ГЭОТАР-Медиа, 2015. – 656 с.</a:t>
            </a: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Дополнительная: </a:t>
            </a:r>
          </a:p>
          <a:p>
            <a:pPr marL="514350" indent="-514350" algn="just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Фармацевтическая технология . Изготовление лекарственных препаратов: учеб. пособие /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Лойд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 Аллен, Гаврилов А.С . – М.: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ГЭОТАР-Ммедиа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2014. – 512 с.</a:t>
            </a: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ресурсы:</a:t>
            </a:r>
          </a:p>
          <a:p>
            <a:pPr marL="457200" indent="-457200" algn="just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ЭБС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КрасГМУ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Colibris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ЭБС Консультант студента;</a:t>
            </a:r>
          </a:p>
          <a:p>
            <a:pPr marL="457200" indent="-457200" algn="just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ЭБС Университетская библиотека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ЭНБ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eLibrary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4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9797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терапевтические системы расширило и усилило трактовку лекарственной формы. Трансдермальные, пероральные, имплантационные терапевтические системы, системы кинетики нулевого порядка, системы непрерывного подкожного введения относятся к лекарственным формам с контролируемым (модифицированным) высвобождением.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процессом высвобождения в модифицированном варианте различается: оно может быть пролонгированным, а также непрерывным, прерывистым, пульсирующим. Но это должен быть контролируемый процесс, в основе которого лежит зависимость высвобождения лекарственного вещества от определенных параметров, имеющих математическую зависимость.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75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доставки лекарственных веществ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00" y="1412776"/>
            <a:ext cx="8555799" cy="49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09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Терапевтические системы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Терапевтические системы – особый тип лекарственных форм, получаемых с применением не только технологических (физических, химических), но и технических (инженерных) методов.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по конструкции и механизму высвобождения:</a:t>
            </a:r>
          </a:p>
          <a:p>
            <a:pPr marL="450000" indent="-306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изические: диффузионные, осмотические, гидростатические;</a:t>
            </a:r>
          </a:p>
          <a:p>
            <a:pPr marL="450000" indent="-306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имические: иммобилизованные, химически модифицированные;</a:t>
            </a:r>
          </a:p>
          <a:p>
            <a:pPr marL="450000" indent="-306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иоинженерные.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по месту применения:</a:t>
            </a:r>
          </a:p>
          <a:p>
            <a:pPr marL="450000" indent="-306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гастроинтестинальные (пероральные);</a:t>
            </a:r>
          </a:p>
          <a:p>
            <a:pPr marL="450000" indent="-306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лазные;</a:t>
            </a:r>
          </a:p>
          <a:p>
            <a:pPr marL="450000" indent="-306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нутриматочные;</a:t>
            </a:r>
          </a:p>
          <a:p>
            <a:pPr marL="450000" indent="-306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рансдермальные;</a:t>
            </a:r>
          </a:p>
          <a:p>
            <a:pPr marL="450000" indent="-306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стоматологические.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222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Трансдермальные терапевтические системы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номенклатуру трансдермальных лекарственных форм входят:</a:t>
            </a:r>
          </a:p>
          <a:p>
            <a:pPr marL="450000" indent="-306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рансдермальная мазь;</a:t>
            </a:r>
          </a:p>
          <a:p>
            <a:pPr marL="450000" indent="-306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рансдермальный гель;</a:t>
            </a:r>
          </a:p>
          <a:p>
            <a:pPr marL="450000" indent="-306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рансдермальный пластырь;</a:t>
            </a:r>
          </a:p>
          <a:p>
            <a:pPr marL="450000" indent="-306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рансдермальная терапевтическая система.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Трансдермальные терапевтические системы (ТДТС)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лекарственные формы, предназначенные для введения лекарственных веществ в большой круг кровообращения через неповреждённый кожный покров в течении длительного времени по заданной программе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Пластырь трансдермальный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лекарственная форма для наружного применения, представляющая собой пластырь медицинский, состоящий из нанесенных на подложку матрицы или резервуара, предназначенный для контролируемой доставки действующего вещества в системный кровоток путем пассивной диффузии через неповрежденную кожу.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49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трансдермальных ЛФ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Преимущества:</a:t>
            </a:r>
          </a:p>
          <a:p>
            <a:pPr marL="450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простота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удобство дозирования;</a:t>
            </a:r>
          </a:p>
          <a:p>
            <a:pPr marL="450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0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побочного эффекта либо минимизация;</a:t>
            </a:r>
          </a:p>
          <a:p>
            <a:pPr marL="450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экономичность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0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 ЛВ на производство;</a:t>
            </a:r>
          </a:p>
          <a:p>
            <a:pPr marL="450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лекартсвенные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узким терапевтическим индексом и коротким периодом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выведения.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Ограничения:</a:t>
            </a:r>
          </a:p>
          <a:p>
            <a:pPr marL="540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раздражение или контактная сенсибилизация кожи;</a:t>
            </a:r>
          </a:p>
          <a:p>
            <a:pPr marL="540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времени для начала действия лекарств по сравнению с инъекционными формами;</a:t>
            </a:r>
          </a:p>
          <a:p>
            <a:pPr marL="540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процент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 веществ может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проникнуть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кожу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пластыря в системный кровоток;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екарственное вещество должно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 проникать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кожу в терапевтически эффективном количестве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76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ТТС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Резервуарно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мембранные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мембранных ТТС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скорости подачи ЛВ на кожу осуществляется посредством микропористой полимерной мембраны. Мембрана ограничивает скорость высвобождения ЛВ на кожу.</a:t>
            </a:r>
          </a:p>
          <a:p>
            <a:pPr marL="0" indent="0" algn="just">
              <a:buNone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Матричные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матричных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ТТС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эту функцию выполняет композиция полимерной диффузионной матрицы, определяющая величину растворимости ЛВ в диффузионной среде и коэффициент распределения между матрицей и кожей.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123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1" y="548680"/>
            <a:ext cx="8654927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9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3125</TotalTime>
  <Words>844</Words>
  <Application>Microsoft Office PowerPoint</Application>
  <PresentationFormat>Экран (4:3)</PresentationFormat>
  <Paragraphs>83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Тема Office</vt:lpstr>
      <vt:lpstr>Тема: Терапевтические системы и трансдермальные лекарственные формы.</vt:lpstr>
      <vt:lpstr>План</vt:lpstr>
      <vt:lpstr>Актуальность</vt:lpstr>
      <vt:lpstr>Системы доставки лекарственных веществ</vt:lpstr>
      <vt:lpstr>Терапевтические системы</vt:lpstr>
      <vt:lpstr>Трансдермальные терапевтические системы</vt:lpstr>
      <vt:lpstr>Характеристика трансдермальных ЛФ</vt:lpstr>
      <vt:lpstr>Классификация ТТС</vt:lpstr>
      <vt:lpstr>Презентация PowerPoint</vt:lpstr>
      <vt:lpstr>Фармакокинетическая классификация ТТС</vt:lpstr>
      <vt:lpstr>Фармакокинетическая классификация ТТС</vt:lpstr>
      <vt:lpstr>Вспомогательные вещества применяемые для получения ТТС</vt:lpstr>
      <vt:lpstr>Требования к ЛВ для получения ТТС</vt:lpstr>
      <vt:lpstr>Заключение</vt:lpstr>
      <vt:lpstr>Литература 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Водные извлечения из лекарственного растительного сырья. Характеристика. Классификация. Теоретические основы экстрагирования. Механизм извлечения действующих веществ из растительного сырья.</dc:title>
  <dc:creator>Acer E5</dc:creator>
  <cp:lastModifiedBy>Evgenich</cp:lastModifiedBy>
  <cp:revision>336</cp:revision>
  <dcterms:created xsi:type="dcterms:W3CDTF">2015-08-26T14:14:59Z</dcterms:created>
  <dcterms:modified xsi:type="dcterms:W3CDTF">2021-12-07T07:50:11Z</dcterms:modified>
</cp:coreProperties>
</file>