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810" y="1371600"/>
            <a:ext cx="9146382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809" y="4953000"/>
            <a:ext cx="8231744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C4CE65-266A-4EF4-8CB6-91EE0024A7FE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61F49BF-B7E1-4140-A59A-08F0577C9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4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C4CE65-266A-4EF4-8CB6-91EE0024A7FE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61F49BF-B7E1-4140-A59A-08F0577C9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18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9754552" y="533400"/>
            <a:ext cx="1371957" cy="5592764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808" y="533400"/>
            <a:ext cx="8079305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C4CE65-266A-4EF4-8CB6-91EE0024A7FE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61F49BF-B7E1-4140-A59A-08F0577C9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81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C4CE65-266A-4EF4-8CB6-91EE0024A7FE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61F49BF-B7E1-4140-A59A-08F0577C9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0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22811" y="2514601"/>
            <a:ext cx="9146382" cy="2819400"/>
          </a:xfrm>
        </p:spPr>
        <p:txBody>
          <a:bodyPr rtlCol="0" anchor="b">
            <a:noAutofit/>
          </a:bodyPr>
          <a:lstStyle>
            <a:lvl1pPr algn="l" rtl="0">
              <a:defRPr sz="6600" b="0" i="0" cap="none" baseline="0"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809" y="990600"/>
            <a:ext cx="8231744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C4CE65-266A-4EF4-8CB6-91EE0024A7FE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61F49BF-B7E1-4140-A59A-08F0577C9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93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811" y="533400"/>
            <a:ext cx="9603701" cy="1143000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811" y="1828800"/>
            <a:ext cx="464636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77099" y="1828800"/>
            <a:ext cx="464941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C4CE65-266A-4EF4-8CB6-91EE0024A7FE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61F49BF-B7E1-4140-A59A-08F0577C9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89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811" y="533400"/>
            <a:ext cx="9603701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811" y="1828800"/>
            <a:ext cx="464636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811" y="2667000"/>
            <a:ext cx="464636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80150" y="1828800"/>
            <a:ext cx="464636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80150" y="2667000"/>
            <a:ext cx="464636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C4CE65-266A-4EF4-8CB6-91EE0024A7FE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61F49BF-B7E1-4140-A59A-08F0577C9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38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C4CE65-266A-4EF4-8CB6-91EE0024A7FE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61F49BF-B7E1-4140-A59A-08F0577C9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56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C4CE65-266A-4EF4-8CB6-91EE0024A7FE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61F49BF-B7E1-4140-A59A-08F0577C9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19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831" y="2590800"/>
            <a:ext cx="3277453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Замещающий текст 2"/>
          <p:cNvSpPr>
            <a:spLocks noGrp="1"/>
          </p:cNvSpPr>
          <p:nvPr>
            <p:ph type="body" sz="half" idx="2"/>
          </p:nvPr>
        </p:nvSpPr>
        <p:spPr>
          <a:xfrm>
            <a:off x="836831" y="4648200"/>
            <a:ext cx="3277453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3"/>
          <p:cNvSpPr>
            <a:spLocks noGrp="1"/>
          </p:cNvSpPr>
          <p:nvPr>
            <p:ph idx="1"/>
          </p:nvPr>
        </p:nvSpPr>
        <p:spPr>
          <a:xfrm>
            <a:off x="5181362" y="838200"/>
            <a:ext cx="6173809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8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C4CE65-266A-4EF4-8CB6-91EE0024A7FE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61F49BF-B7E1-4140-A59A-08F0577C9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7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831" y="2590800"/>
            <a:ext cx="3277453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Замещающий текст 2"/>
          <p:cNvSpPr>
            <a:spLocks noGrp="1"/>
          </p:cNvSpPr>
          <p:nvPr>
            <p:ph type="body" sz="half" idx="2"/>
          </p:nvPr>
        </p:nvSpPr>
        <p:spPr>
          <a:xfrm>
            <a:off x="836831" y="4648200"/>
            <a:ext cx="3277453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3"/>
          <p:cNvSpPr>
            <a:spLocks noGrp="1"/>
          </p:cNvSpPr>
          <p:nvPr>
            <p:ph type="pic" idx="1"/>
          </p:nvPr>
        </p:nvSpPr>
        <p:spPr>
          <a:xfrm>
            <a:off x="5486241" y="836610"/>
            <a:ext cx="5868929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pic>
        <p:nvPicPr>
          <p:cNvPr id="9" name="Рисунок 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142" y="458788"/>
            <a:ext cx="6627951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52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811" y="533400"/>
            <a:ext cx="9603701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811" y="1828800"/>
            <a:ext cx="96037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 уровень</a:t>
            </a:r>
          </a:p>
          <a:p>
            <a:pPr lvl="6" rtl="0"/>
            <a:r>
              <a:rPr lang="ru-RU" dirty="0" smtClean="0"/>
              <a:t>Седьмой уровень</a:t>
            </a:r>
          </a:p>
          <a:p>
            <a:pPr lvl="7" rtl="0"/>
            <a:r>
              <a:rPr lang="ru-RU" dirty="0" smtClean="0"/>
              <a:t>Восьмой уровень</a:t>
            </a:r>
          </a:p>
          <a:p>
            <a:pPr lvl="8" rtl="0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1518345" y="6172201"/>
            <a:ext cx="686425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2"/>
          </p:nvPr>
        </p:nvSpPr>
        <p:spPr>
          <a:xfrm>
            <a:off x="8611255" y="6172201"/>
            <a:ext cx="1320403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AC4CE65-266A-4EF4-8CB6-91EE0024A7FE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35652" y="6172201"/>
            <a:ext cx="9908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61F49BF-B7E1-4140-A59A-08F0577C9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87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8044" y="1523999"/>
            <a:ext cx="9146382" cy="3505200"/>
          </a:xfrm>
        </p:spPr>
        <p:txBody>
          <a:bodyPr/>
          <a:lstStyle/>
          <a:p>
            <a:r>
              <a:rPr lang="ru-RU" dirty="0" smtClean="0"/>
              <a:t>Клинико-лабораторная диагностика пиелонефрита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5783" y="5029199"/>
            <a:ext cx="9144000" cy="907868"/>
          </a:xfrm>
        </p:spPr>
        <p:txBody>
          <a:bodyPr/>
          <a:lstStyle/>
          <a:p>
            <a:pPr algn="r"/>
            <a:r>
              <a:rPr lang="ru-RU" dirty="0" smtClean="0"/>
              <a:t>Выполнила: Вербицкая Е.А.</a:t>
            </a:r>
          </a:p>
          <a:p>
            <a:pPr algn="r"/>
            <a:r>
              <a:rPr lang="ru-RU" dirty="0" smtClean="0"/>
              <a:t>Ординатор 1 года по специальности «Терапия»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24000" y="485548"/>
            <a:ext cx="9144000" cy="1273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Кафедра внутренних болезней и иммунологии с курсом ПО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91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811" y="533400"/>
            <a:ext cx="9603701" cy="64225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Хронический </a:t>
            </a:r>
            <a:r>
              <a:rPr lang="ru-RU" sz="2400" b="1" dirty="0">
                <a:solidFill>
                  <a:schemeClr val="accent1"/>
                </a:solidFill>
              </a:rPr>
              <a:t>пиелонефрит (ХП)</a:t>
            </a:r>
            <a:r>
              <a:rPr lang="ru-RU" sz="2400" dirty="0"/>
              <a:t> – длительный инфекционно-воспалительный процесс в стенках лоханки, чашек, в строме и паренхиме почки </a:t>
            </a:r>
          </a:p>
        </p:txBody>
      </p:sp>
    </p:spTree>
    <p:extLst>
      <p:ext uri="{BB962C8B-B14F-4D97-AF65-F5344CB8AC3E}">
        <p14:creationId xmlns:p14="http://schemas.microsoft.com/office/powerpoint/2010/main" val="83147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5256" y="368524"/>
            <a:ext cx="9603701" cy="56388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075" y="1154476"/>
            <a:ext cx="10515600" cy="1165769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Первичный</a:t>
            </a:r>
            <a:r>
              <a:rPr lang="ru-RU" b="1" dirty="0" smtClean="0"/>
              <a:t> </a:t>
            </a:r>
            <a:r>
              <a:rPr lang="ru-RU" dirty="0"/>
              <a:t>- развивается в </a:t>
            </a:r>
            <a:r>
              <a:rPr lang="ru-RU" dirty="0" err="1"/>
              <a:t>интактной</a:t>
            </a:r>
            <a:r>
              <a:rPr lang="ru-RU" dirty="0"/>
              <a:t> почке.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Вторичный</a:t>
            </a:r>
            <a:r>
              <a:rPr lang="ru-RU" dirty="0"/>
              <a:t> - на фоне заболеваний, нарушающих пассаж мочи: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588094" y="2142310"/>
            <a:ext cx="4609012" cy="1841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аномалии развития почек и мочевыводящих путей;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мочекаменная болезнь;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стриктуры мочеточника;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болезнь </a:t>
            </a:r>
            <a:r>
              <a:rPr lang="ru-RU" sz="1600" dirty="0" err="1" smtClean="0"/>
              <a:t>Ормонда</a:t>
            </a:r>
            <a:r>
              <a:rPr lang="ru-RU" sz="1600" dirty="0" smtClean="0"/>
              <a:t> (</a:t>
            </a:r>
            <a:r>
              <a:rPr lang="ru-RU" sz="1600" dirty="0" err="1" smtClean="0"/>
              <a:t>ретроперитонеальный</a:t>
            </a:r>
            <a:r>
              <a:rPr lang="ru-RU" sz="1600" dirty="0" smtClean="0"/>
              <a:t> фиброз);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пузырно-мочеточниковый рефлюкс и рефлюкс-нефропатия; 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666441" y="2137366"/>
            <a:ext cx="4332516" cy="1737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аденома и склероз простаты;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склероз шейки мочевого пузыря;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нейрогенный мочевой пузырь;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кисты и опухоли почки;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новообразования мочевыводящих путей;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злокачественные опухоли половых органов. 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361612" y="4833259"/>
            <a:ext cx="3176451" cy="1502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По локализации: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Односторонний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Двусторонний </a:t>
            </a:r>
            <a:endParaRPr lang="ru-RU" sz="20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016725" y="4702630"/>
            <a:ext cx="3816532" cy="176348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solidFill>
                  <a:schemeClr val="accent1"/>
                </a:solidFill>
              </a:rPr>
              <a:t>Фазы: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активного </a:t>
            </a:r>
            <a:r>
              <a:rPr lang="ru-RU" dirty="0"/>
              <a:t>воспаления;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/>
              <a:t>л</a:t>
            </a:r>
            <a:r>
              <a:rPr lang="ru-RU" dirty="0" smtClean="0"/>
              <a:t>атентного </a:t>
            </a:r>
            <a:r>
              <a:rPr lang="ru-RU" dirty="0"/>
              <a:t>воспаления;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ремиссии </a:t>
            </a:r>
            <a:r>
              <a:rPr lang="ru-RU" dirty="0"/>
              <a:t>или клинического выздоровления </a:t>
            </a:r>
          </a:p>
        </p:txBody>
      </p:sp>
    </p:spTree>
    <p:extLst>
      <p:ext uri="{BB962C8B-B14F-4D97-AF65-F5344CB8AC3E}">
        <p14:creationId xmlns:p14="http://schemas.microsoft.com/office/powerpoint/2010/main" val="91146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5246" y="376646"/>
            <a:ext cx="9603701" cy="73369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Жалобы и </a:t>
            </a:r>
            <a:r>
              <a:rPr lang="ru-RU" sz="36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физикальное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обследование</a:t>
            </a:r>
            <a:endParaRPr lang="ru-RU" sz="3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263" y="1525179"/>
            <a:ext cx="51054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sz="2200" b="1" dirty="0" smtClean="0">
                <a:solidFill>
                  <a:schemeClr val="accent1"/>
                </a:solidFill>
              </a:rPr>
              <a:t>Активная фаза</a:t>
            </a:r>
            <a:endParaRPr lang="ru-RU" sz="2200" b="1" dirty="0">
              <a:solidFill>
                <a:schemeClr val="accent1"/>
              </a:solidFill>
            </a:endParaRP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/>
              <a:t>Тупые боли в поясничной области; 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Дизурия </a:t>
            </a:r>
            <a:r>
              <a:rPr lang="ru-RU" dirty="0"/>
              <a:t>не характерна, но возможно учащение мочеиспускания; 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Эпизоды </a:t>
            </a:r>
            <a:r>
              <a:rPr lang="ru-RU" dirty="0" err="1"/>
              <a:t>познабливания</a:t>
            </a:r>
            <a:r>
              <a:rPr lang="ru-RU" dirty="0"/>
              <a:t> и субфебрилитета; 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Утомляемость</a:t>
            </a:r>
            <a:r>
              <a:rPr lang="ru-RU" dirty="0"/>
              <a:t>; 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Общая </a:t>
            </a:r>
            <a:r>
              <a:rPr lang="ru-RU" dirty="0"/>
              <a:t>слабость; 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Снижение </a:t>
            </a:r>
            <a:r>
              <a:rPr lang="ru-RU" dirty="0"/>
              <a:t>работоспособности. </a:t>
            </a:r>
            <a:endParaRPr lang="ru-RU" dirty="0" smtClean="0"/>
          </a:p>
          <a:p>
            <a:r>
              <a:rPr lang="ru-RU" sz="2200" b="1" dirty="0" smtClean="0">
                <a:solidFill>
                  <a:schemeClr val="accent1"/>
                </a:solidFill>
              </a:rPr>
              <a:t>Латентная фаза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Жалобы могут отсутствовать</a:t>
            </a:r>
            <a:endParaRPr lang="ru-RU" dirty="0"/>
          </a:p>
          <a:p>
            <a:r>
              <a:rPr lang="ru-RU" sz="2200" b="1" dirty="0" smtClean="0">
                <a:solidFill>
                  <a:schemeClr val="accent1"/>
                </a:solidFill>
              </a:rPr>
              <a:t>Фаза ремиссии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Жалоб нет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448698" y="1525179"/>
            <a:ext cx="5105400" cy="3290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err="1" smtClean="0">
                <a:solidFill>
                  <a:schemeClr val="accent1"/>
                </a:solidFill>
              </a:rPr>
              <a:t>Физикально</a:t>
            </a:r>
            <a:endParaRPr lang="ru-RU" sz="2000" b="1" dirty="0" smtClean="0">
              <a:solidFill>
                <a:schemeClr val="accent1"/>
              </a:solidFill>
            </a:endParaRP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800" dirty="0" smtClean="0"/>
              <a:t>Болезненность при пальпации почек; 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800" dirty="0" smtClean="0"/>
              <a:t>Положительный симптом </a:t>
            </a:r>
            <a:r>
              <a:rPr lang="ru-RU" sz="1800" dirty="0" err="1" smtClean="0"/>
              <a:t>Пастернацкого</a:t>
            </a:r>
            <a:r>
              <a:rPr lang="ru-RU" sz="1800" dirty="0" smtClean="0"/>
              <a:t>; 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800" dirty="0" smtClean="0"/>
              <a:t>Полиурия; 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800" dirty="0" smtClean="0"/>
              <a:t>Повышение АД; 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800" dirty="0" smtClean="0"/>
              <a:t>Повышенная температура тела.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8992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811" y="533400"/>
            <a:ext cx="9603701" cy="66838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 мочи</a:t>
            </a:r>
            <a:endParaRPr lang="ru-RU" sz="3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7" y="1616619"/>
            <a:ext cx="4230189" cy="2903129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Общий анализ мочи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 err="1" smtClean="0"/>
              <a:t>Лейкоцитурия</a:t>
            </a:r>
            <a:r>
              <a:rPr lang="ru-RU" dirty="0" smtClean="0"/>
              <a:t>; 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Бактериурия; 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Протеинурия;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Микрогематурия; 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 err="1" smtClean="0"/>
              <a:t>Гипостенурия</a:t>
            </a:r>
            <a:r>
              <a:rPr lang="ru-RU" dirty="0" smtClean="0"/>
              <a:t>; 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Щелочная реакция.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732414" y="1616619"/>
            <a:ext cx="4456613" cy="1727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err="1" smtClean="0">
                <a:solidFill>
                  <a:schemeClr val="accent1"/>
                </a:solidFill>
              </a:rPr>
              <a:t>Трехстаканная</a:t>
            </a:r>
            <a:r>
              <a:rPr lang="ru-RU" sz="2400" b="1" dirty="0" smtClean="0">
                <a:solidFill>
                  <a:schemeClr val="accent1"/>
                </a:solidFill>
              </a:rPr>
              <a:t> проба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800" dirty="0" smtClean="0"/>
              <a:t>Равномерное количество лейкоцитов во всех порциях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845627" y="3252651"/>
            <a:ext cx="4456613" cy="1727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Бактериологическое исследование мочи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800" dirty="0" smtClean="0"/>
              <a:t>В 90-95% высевается </a:t>
            </a:r>
            <a:r>
              <a:rPr lang="en-US" sz="1800" dirty="0" smtClean="0"/>
              <a:t>E. coli</a:t>
            </a:r>
            <a:endParaRPr lang="ru-RU" sz="1800" dirty="0" smtClean="0"/>
          </a:p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24986" y="4728754"/>
            <a:ext cx="4456613" cy="1727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Исследование количества белка в суточной моче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800" dirty="0" smtClean="0"/>
              <a:t>Протеинурия до 1г/</a:t>
            </a:r>
            <a:r>
              <a:rPr lang="ru-RU" sz="1800" dirty="0" err="1" smtClean="0"/>
              <a:t>сут</a:t>
            </a: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236753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811" y="533400"/>
            <a:ext cx="9603701" cy="61613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 крови</a:t>
            </a:r>
            <a:endParaRPr lang="ru-RU" sz="3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3877491" cy="2184672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Развернутый анализ крови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Лейкоцитоз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Сдвиг формулы влево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Ускоренная СОЭ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359434" y="1825625"/>
            <a:ext cx="4273732" cy="2946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b="1" dirty="0" smtClean="0">
                <a:solidFill>
                  <a:schemeClr val="accent1"/>
                </a:solidFill>
              </a:rPr>
              <a:t>Биохимический анализ крови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800" dirty="0" smtClean="0"/>
              <a:t>Повышение СРБ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800" dirty="0" smtClean="0"/>
              <a:t>При возникновении почечной недостаточности – повышение </a:t>
            </a:r>
            <a:r>
              <a:rPr lang="ru-RU" sz="1800" dirty="0" err="1" smtClean="0"/>
              <a:t>креатинина</a:t>
            </a:r>
            <a:r>
              <a:rPr lang="ru-RU" sz="1800" dirty="0" smtClean="0"/>
              <a:t> и мочевины, снижение СКФ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160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810" y="2401388"/>
            <a:ext cx="9603701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внимание!!!</a:t>
            </a:r>
            <a:endParaRPr lang="ru-RU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63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Тема2" id="{9215E1F0-58C9-4E84-9CED-0DEA6AA91CFE}" vid="{844B3788-A051-464B-838E-9528BC5113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67</TotalTime>
  <Words>271</Words>
  <Application>Microsoft Office PowerPoint</Application>
  <PresentationFormat>Широкоэкранный</PresentationFormat>
  <Paragraphs>68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Palatino Linotype</vt:lpstr>
      <vt:lpstr>Wingdings</vt:lpstr>
      <vt:lpstr>Тема2</vt:lpstr>
      <vt:lpstr>Клинико-лабораторная диагностика пиелонефрита</vt:lpstr>
      <vt:lpstr>Определение</vt:lpstr>
      <vt:lpstr>Классификация</vt:lpstr>
      <vt:lpstr>Жалобы и физикальное обследование</vt:lpstr>
      <vt:lpstr>Исследования мочи</vt:lpstr>
      <vt:lpstr>Исследования крови</vt:lpstr>
      <vt:lpstr>Спасибо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Клинико-лабораторная диагностика пиелонефрита</dc:title>
  <dc:creator>Пользователь</dc:creator>
  <cp:lastModifiedBy>Пользователь</cp:lastModifiedBy>
  <cp:revision>9</cp:revision>
  <dcterms:created xsi:type="dcterms:W3CDTF">2020-04-22T15:19:38Z</dcterms:created>
  <dcterms:modified xsi:type="dcterms:W3CDTF">2020-04-22T16:26:41Z</dcterms:modified>
</cp:coreProperties>
</file>