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76" r:id="rId3"/>
    <p:sldId id="279" r:id="rId4"/>
    <p:sldId id="257" r:id="rId5"/>
    <p:sldId id="258" r:id="rId6"/>
    <p:sldId id="259" r:id="rId7"/>
    <p:sldId id="260" r:id="rId8"/>
    <p:sldId id="263" r:id="rId9"/>
    <p:sldId id="266" r:id="rId10"/>
    <p:sldId id="268" r:id="rId11"/>
    <p:sldId id="267" r:id="rId12"/>
    <p:sldId id="282" r:id="rId13"/>
    <p:sldId id="278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1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3212976"/>
            <a:ext cx="5760640" cy="189436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4400" dirty="0"/>
              <a:t>Межличностный </a:t>
            </a:r>
            <a:r>
              <a:rPr lang="ru-RU" sz="4400" dirty="0" smtClean="0"/>
              <a:t>конфликт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5527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15240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/>
              <a:t>Конфронтация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63656"/>
            <a:ext cx="7467600" cy="3877512"/>
          </a:xfrm>
        </p:spPr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аждый </a:t>
            </a:r>
            <a:r>
              <a:rPr lang="ru-RU" dirty="0"/>
              <a:t>настаивает на своем.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Никто </a:t>
            </a:r>
            <a:r>
              <a:rPr lang="ru-RU" dirty="0"/>
              <a:t>не хочет уступить, не желает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ничем </a:t>
            </a:r>
            <a:r>
              <a:rPr lang="ru-RU" dirty="0"/>
              <a:t>поступиться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682700" y="2001715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2519210"/>
            <a:ext cx="577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конфликт заходит в тупик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695844" y="3131235"/>
            <a:ext cx="45719" cy="476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7497" y="387034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необходима </a:t>
            </a:r>
            <a:r>
              <a:rPr lang="ru-RU" sz="2800" dirty="0"/>
              <a:t>3-я сторона – </a:t>
            </a:r>
            <a:endParaRPr lang="ru-RU" sz="2800" dirty="0" smtClean="0"/>
          </a:p>
          <a:p>
            <a:r>
              <a:rPr lang="ru-RU" sz="2800" dirty="0" smtClean="0"/>
              <a:t>посредник</a:t>
            </a:r>
            <a:r>
              <a:rPr lang="ru-RU" sz="2800" dirty="0"/>
              <a:t>, который попробует примирить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515719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Конфронтация оправдана, когда люди не стремятся сохранить отношения, не заинтересованы друг в друге.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993"/>
            <a:ext cx="271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8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3610744" cy="1143000"/>
          </a:xfrm>
        </p:spPr>
        <p:txBody>
          <a:bodyPr/>
          <a:lstStyle/>
          <a:p>
            <a:r>
              <a:rPr lang="ru-RU" dirty="0"/>
              <a:t>Сотрудничество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160" y="2204864"/>
            <a:ext cx="7467600" cy="3484984"/>
          </a:xfrm>
        </p:spPr>
        <p:txBody>
          <a:bodyPr/>
          <a:lstStyle/>
          <a:p>
            <a:r>
              <a:rPr lang="ru-RU" dirty="0"/>
              <a:t>наиболее сложный, но и наиболее оптимальный способ разрешения конфликта</a:t>
            </a:r>
            <a:r>
              <a:rPr lang="ru-RU" dirty="0" smtClean="0"/>
              <a:t>:</a:t>
            </a:r>
          </a:p>
          <a:p>
            <a:r>
              <a:rPr lang="ru-RU" dirty="0"/>
              <a:t>о</a:t>
            </a:r>
            <a:r>
              <a:rPr lang="ru-RU" dirty="0" smtClean="0"/>
              <a:t>бсуждение </a:t>
            </a:r>
            <a:r>
              <a:rPr lang="ru-RU" dirty="0"/>
              <a:t>позиций;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ыбор </a:t>
            </a:r>
            <a:r>
              <a:rPr lang="ru-RU" dirty="0"/>
              <a:t>альтернатив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4183009"/>
            <a:ext cx="66247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Каждый выигрывает, каждый получает то, что хочет. </a:t>
            </a:r>
          </a:p>
          <a:p>
            <a:pPr algn="ctr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592288" cy="18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6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568952" cy="61926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05287"/>
              </p:ext>
            </p:extLst>
          </p:nvPr>
        </p:nvGraphicFramePr>
        <p:xfrm>
          <a:off x="683568" y="836711"/>
          <a:ext cx="8064896" cy="4302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660"/>
                <a:gridCol w="4899236"/>
              </a:tblGrid>
              <a:tr h="86409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Стиль «Конкуренция»: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«Чтобы я победил, ты должен проиграть». </a:t>
                      </a:r>
                      <a:endParaRPr lang="ru-RU" dirty="0"/>
                    </a:p>
                  </a:txBody>
                  <a:tcPr/>
                </a:tc>
              </a:tr>
              <a:tr h="69544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Стиль «Приспособление»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«Чтобы ты выиграл, я должен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проиграть».</a:t>
                      </a:r>
                      <a:endParaRPr lang="ru-RU" dirty="0"/>
                    </a:p>
                  </a:txBody>
                  <a:tcPr/>
                </a:tc>
              </a:tr>
              <a:tr h="56159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Стиль «Компромисс»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«Чтобы каждый из нас что-то выиграл, каждый из              нас должен что-то проиграть»</a:t>
                      </a:r>
                      <a:endParaRPr lang="ru-RU" dirty="0"/>
                    </a:p>
                  </a:txBody>
                  <a:tcPr/>
                </a:tc>
              </a:tr>
              <a:tr h="56159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Стиль «Сотрудничество»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«Чтобы выиграл я, ты тоже должен выиграть».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6159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Стиль «Избегание»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«Мне все равно, выиграешь ты или проиграешь, но я знаю, что в этом участия не принимаю»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22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Правила для разрешения 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Правило 1</a:t>
            </a:r>
            <a:r>
              <a:rPr lang="ru-RU" dirty="0"/>
              <a:t>. Конфликтная ситуация – это то, что надо устранить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Правило </a:t>
            </a:r>
            <a:r>
              <a:rPr lang="ru-RU" b="1" dirty="0"/>
              <a:t>2.</a:t>
            </a:r>
            <a:r>
              <a:rPr lang="ru-RU" dirty="0"/>
              <a:t>Конфликтная ситуация всегда возникает раньше конфликта. Конфликт же возникает одновременно с инцидентом. Таким образом, конфликтная ситуация предшествует и конфликту, и инциденту.</a:t>
            </a:r>
          </a:p>
          <a:p>
            <a:pPr algn="just"/>
            <a:r>
              <a:rPr lang="ru-RU" b="1" dirty="0"/>
              <a:t>Правило 3.</a:t>
            </a:r>
            <a:r>
              <a:rPr lang="ru-RU" dirty="0"/>
              <a:t>Формулировка должна подсказывать, что делать.</a:t>
            </a:r>
          </a:p>
          <a:p>
            <a:pPr algn="just"/>
            <a:r>
              <a:rPr lang="ru-RU" b="1" dirty="0"/>
              <a:t>Правило 4.</a:t>
            </a:r>
            <a:r>
              <a:rPr lang="ru-RU" dirty="0"/>
              <a:t>Задавайте вопрос «Почему?» до тех пор, пока не докопаетесь до первопричины из которой проистекают другие. Если вспомнить аналогию с сорняком, то это означа­ет: не вырывайте часть корня, оставшаяся часть все равно воспроизведет сорняк.</a:t>
            </a:r>
          </a:p>
          <a:p>
            <a:pPr algn="just"/>
            <a:r>
              <a:rPr lang="ru-RU" b="1" dirty="0"/>
              <a:t>Правило 5.</a:t>
            </a:r>
            <a:r>
              <a:rPr lang="ru-RU" dirty="0"/>
              <a:t>Сформулируйте конфликтную ситуацию своими сло­вами, по возможности не повторяя слов из описания кон­фликта.</a:t>
            </a:r>
          </a:p>
          <a:p>
            <a:pPr marL="0" indent="0" algn="just">
              <a:buNone/>
            </a:pPr>
            <a:r>
              <a:rPr lang="ru-RU" dirty="0" smtClean="0"/>
              <a:t>    Дело </a:t>
            </a:r>
            <a:r>
              <a:rPr lang="ru-RU" dirty="0"/>
              <a:t>в том, что в рассказе о конфликте обычно много говорится о </a:t>
            </a:r>
            <a:r>
              <a:rPr lang="ru-RU" dirty="0" smtClean="0"/>
              <a:t> видимых </a:t>
            </a:r>
            <a:r>
              <a:rPr lang="ru-RU" dirty="0"/>
              <a:t>сторонах конфликта, т.е. о самом конфликте и об инциденте. К пониманию конфликтной ситуации мы приходим после некоторых умозаключений и обобщения разнородных составляю­щих. Так и появляются в ее формулировке слова, которых не было в первоначальном описании.</a:t>
            </a:r>
          </a:p>
          <a:p>
            <a:pPr algn="just"/>
            <a:r>
              <a:rPr lang="ru-RU" b="1" dirty="0"/>
              <a:t>Правило 6.</a:t>
            </a:r>
            <a:r>
              <a:rPr lang="ru-RU" dirty="0"/>
              <a:t>В формулировке обойдитесь и минимумом слов.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12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 конфликтов</a:t>
            </a:r>
            <a:br>
              <a:rPr lang="ru-RU" dirty="0" smtClean="0"/>
            </a:br>
            <a:r>
              <a:rPr lang="ru-RU" dirty="0" smtClean="0"/>
              <a:t>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устранение из делового общения суждений и оценок</a:t>
            </a:r>
            <a:r>
              <a:rPr lang="ru-RU" dirty="0"/>
              <a:t>, которые могли бы ущемить честь и достоинство собеседника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Недопущение  </a:t>
            </a:r>
            <a:r>
              <a:rPr lang="ru-RU" dirty="0" smtClean="0"/>
              <a:t>при </a:t>
            </a:r>
            <a:r>
              <a:rPr lang="ru-RU" dirty="0"/>
              <a:t>деловом </a:t>
            </a:r>
            <a:r>
              <a:rPr lang="ru-RU" dirty="0" smtClean="0"/>
              <a:t>общении  </a:t>
            </a:r>
            <a:r>
              <a:rPr lang="ru-RU" i="1" dirty="0" smtClean="0"/>
              <a:t>спора</a:t>
            </a:r>
          </a:p>
          <a:p>
            <a:r>
              <a:rPr lang="ru-RU" dirty="0"/>
              <a:t>умение слушать </a:t>
            </a:r>
            <a:r>
              <a:rPr lang="ru-RU" dirty="0" smtClean="0"/>
              <a:t>собеседника</a:t>
            </a:r>
          </a:p>
          <a:p>
            <a:r>
              <a:rPr lang="ru-RU" dirty="0"/>
              <a:t>уважительная манера разговора. Такие фразы, как «Прошу извинить», «Буду очень признателен», «Простите за причиненное беспокойство», «Если это вас не затруднит», «Не сочтите за назойливость» и т.д., крайне важны и необходимы. «Добавление» учтивости снижает определенности просьбы, но во многом препятствует появлению у собеседников внутреннего сопротивления, спо­собствует снятию отрицательных эмоций.</a:t>
            </a:r>
          </a:p>
        </p:txBody>
      </p:sp>
    </p:spTree>
    <p:extLst>
      <p:ext uri="{BB962C8B-B14F-4D97-AF65-F5344CB8AC3E}">
        <p14:creationId xmlns:p14="http://schemas.microsoft.com/office/powerpoint/2010/main" val="257204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Переговоры как способ разрешения конфликтов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• в процессе переговоров происходит непосредственное взаимодействие сторон;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участники конфликта имеют возможность максимально контролировать различные аспекты своего взаимодействия, в том числе самостоятельно устанавливать временные рамки и пределы обсуждения, влиять на процесс переговоров и на их результат, определять рамки соглашения;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переговоры позволяют участникам конфликта выработать такое соглашение, которое удовлетворило бы каждую из сторон и позволило избежать длительного судебного разбирательства, которое может закончиться проигрышем одной из сторон; • принятое решение, в случае достижения договоренностей, нередко имеет неофициальный характер, являясь частным делом договаривающихся сторон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• специфика взаимодействия участников конфликта на переговорах позволяет сохранить конфиденциальность. Место переговоров среди различных способов урегулирования и разрешения конфликтов, отличающихся степенью самостоятельности участников в принятии решения и степенью вмешательства третьей стороны.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5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4054"/>
            <a:ext cx="4968552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Типология </a:t>
            </a:r>
            <a:r>
              <a:rPr lang="ru-RU" dirty="0"/>
              <a:t>переговоров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3672408" cy="20882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По количеству   </a:t>
            </a:r>
            <a:r>
              <a:rPr lang="ru-RU" sz="1800" dirty="0">
                <a:solidFill>
                  <a:srgbClr val="FF0000"/>
                </a:solidFill>
              </a:rPr>
              <a:t>участников</a:t>
            </a:r>
            <a:r>
              <a:rPr lang="ru-RU" sz="1800" dirty="0"/>
              <a:t>. </a:t>
            </a:r>
            <a:r>
              <a:rPr lang="ru-RU" sz="1800" dirty="0" smtClean="0"/>
              <a:t> </a:t>
            </a:r>
            <a:endParaRPr lang="ru-RU" sz="1800" dirty="0"/>
          </a:p>
          <a:p>
            <a:pPr marL="457200" indent="-457200">
              <a:buAutoNum type="arabicParenR"/>
            </a:pPr>
            <a:r>
              <a:rPr lang="ru-RU" sz="1800" dirty="0" smtClean="0"/>
              <a:t>двусторонние </a:t>
            </a:r>
            <a:r>
              <a:rPr lang="ru-RU" sz="1800" dirty="0"/>
              <a:t>переговоры; </a:t>
            </a:r>
            <a:endParaRPr lang="ru-RU" sz="1800" dirty="0" smtClean="0"/>
          </a:p>
          <a:p>
            <a:pPr marL="457200" indent="-457200">
              <a:buAutoNum type="arabicParenR"/>
            </a:pPr>
            <a:r>
              <a:rPr lang="ru-RU" sz="1800" dirty="0" smtClean="0"/>
              <a:t> </a:t>
            </a:r>
            <a:r>
              <a:rPr lang="ru-RU" sz="1800" dirty="0"/>
              <a:t>многосторонние переговоры, когда в обсуждении принимают участие более двух сторон. </a:t>
            </a:r>
            <a:r>
              <a:rPr lang="ru-RU" sz="1800" dirty="0" smtClean="0"/>
              <a:t> 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65218" y="692696"/>
            <a:ext cx="4339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 привлечением нейтральной стороны</a:t>
            </a:r>
          </a:p>
          <a:p>
            <a:r>
              <a:rPr lang="ru-RU" dirty="0"/>
              <a:t>1) прямые переговоры — предполагают непосредственное взаимодействие участников конфликта; </a:t>
            </a:r>
          </a:p>
          <a:p>
            <a:r>
              <a:rPr lang="ru-RU" dirty="0"/>
              <a:t>2) непрямые переговоры — предполагают вмешательство третьей стороны. 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924944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От </a:t>
            </a:r>
            <a:r>
              <a:rPr lang="ru-RU" dirty="0">
                <a:solidFill>
                  <a:srgbClr val="FF0000"/>
                </a:solidFill>
              </a:rPr>
              <a:t>целей </a:t>
            </a:r>
            <a:r>
              <a:rPr lang="ru-RU" dirty="0" smtClean="0">
                <a:solidFill>
                  <a:srgbClr val="FF0000"/>
                </a:solidFill>
              </a:rPr>
              <a:t>участников:</a:t>
            </a:r>
          </a:p>
          <a:p>
            <a:pPr marL="342900" indent="-342900">
              <a:buAutoNum type="arabicParenR"/>
            </a:pPr>
            <a:r>
              <a:rPr lang="ru-RU" dirty="0" smtClean="0"/>
              <a:t>переговоры </a:t>
            </a:r>
            <a:r>
              <a:rPr lang="ru-RU" dirty="0"/>
              <a:t>о продлении действующих соглашений — например, конфликт приобрел затяжной характер и сторонам </a:t>
            </a:r>
            <a:r>
              <a:rPr lang="ru-RU" dirty="0" smtClean="0"/>
              <a:t>требуется “передышка</a:t>
            </a:r>
            <a:r>
              <a:rPr lang="ru-RU" dirty="0"/>
              <a:t>”, после чего они могут приступить к более конструктивному общению;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переговоры </a:t>
            </a:r>
            <a:r>
              <a:rPr lang="ru-RU" dirty="0"/>
              <a:t>о перераспределении — свидетельствуют о том, что одна из сторон конфликта требует изменений в свою пользу за счет другой;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переговоры </a:t>
            </a:r>
            <a:r>
              <a:rPr lang="ru-RU" dirty="0"/>
              <a:t>о создании новых условий — речь идет о продлении диалога между участниками конфликта и заключении </a:t>
            </a:r>
            <a:r>
              <a:rPr lang="ru-RU" dirty="0" smtClean="0"/>
              <a:t>новых соглашений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4) переговоры </a:t>
            </a:r>
            <a:r>
              <a:rPr lang="ru-RU" dirty="0"/>
              <a:t>по достижению побочных эффектов — ориентированы на решение второстепенных вопросов (отвлечение внимания, уяснение позиций, демонстрацию миролюбия и т.п.)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9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разрешения </a:t>
            </a:r>
            <a:br>
              <a:rPr lang="ru-RU" dirty="0" smtClean="0"/>
            </a:br>
            <a:r>
              <a:rPr lang="ru-RU" sz="2000" dirty="0" smtClean="0"/>
              <a:t>правила поведения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467600" cy="48737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Сохранять </a:t>
            </a:r>
            <a:r>
              <a:rPr lang="ru-RU" dirty="0"/>
              <a:t>самоконтроль и сдержанность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Предоставлять </a:t>
            </a:r>
            <a:r>
              <a:rPr lang="ru-RU" dirty="0"/>
              <a:t>партнеру «выпустить пар». • Не «подливать масла в огонь»: не вступать в конфликтный диалог, не увязать в критических замечаниях, не переходить «на личности». </a:t>
            </a:r>
          </a:p>
          <a:p>
            <a:r>
              <a:rPr lang="ru-RU" dirty="0" smtClean="0"/>
              <a:t>Попросить </a:t>
            </a:r>
            <a:r>
              <a:rPr lang="ru-RU" dirty="0"/>
              <a:t>партнера сформулировать суть его претензий и конечный результат, к которому он стремится. </a:t>
            </a:r>
          </a:p>
          <a:p>
            <a:r>
              <a:rPr lang="ru-RU" dirty="0" smtClean="0"/>
              <a:t>Четко </a:t>
            </a:r>
            <a:r>
              <a:rPr lang="ru-RU" dirty="0"/>
              <a:t>и объективно высказать свою позицию по отношению к ожиданиям партнера. </a:t>
            </a:r>
          </a:p>
          <a:p>
            <a:r>
              <a:rPr lang="ru-RU" dirty="0" smtClean="0"/>
              <a:t>Стараться </a:t>
            </a:r>
            <a:r>
              <a:rPr lang="ru-RU" dirty="0"/>
              <a:t>держаться на равных. </a:t>
            </a:r>
          </a:p>
          <a:p>
            <a:r>
              <a:rPr lang="ru-RU" dirty="0" smtClean="0"/>
              <a:t>Извиниться </a:t>
            </a:r>
            <a:r>
              <a:rPr lang="ru-RU" dirty="0"/>
              <a:t>или признать свою ошибку, но без самоунижения, спокойно и с достоинством. </a:t>
            </a:r>
          </a:p>
          <a:p>
            <a:r>
              <a:rPr lang="ru-RU" dirty="0" smtClean="0"/>
              <a:t>Оформить </a:t>
            </a:r>
            <a:r>
              <a:rPr lang="ru-RU" dirty="0"/>
              <a:t>принятую договоренность и оговорить взаимоотношения на будущее. Четко определить границы: что конкретно не следует дальше делать, чтобы не вызвать повторения конфликта. </a:t>
            </a:r>
          </a:p>
          <a:p>
            <a:r>
              <a:rPr lang="ru-RU" dirty="0" smtClean="0"/>
              <a:t>Стараться </a:t>
            </a:r>
            <a:r>
              <a:rPr lang="ru-RU" dirty="0"/>
              <a:t>поддерживать баланс деловых отношений в тех границах, которые являются конструктивными и способствуют достижению общего успеха. Выходить за пределы этих границ только в тех случаях, когда это требуется в соответствии с объективными обстоятельствами совместной работы.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5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48737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смотреть на партнера враждебно или излишне критично. </a:t>
            </a:r>
          </a:p>
          <a:p>
            <a:r>
              <a:rPr lang="ru-RU" dirty="0" smtClean="0"/>
              <a:t>Не </a:t>
            </a:r>
            <a:r>
              <a:rPr lang="ru-RU" dirty="0"/>
              <a:t>приписывать ему отрицательные черты характера и низменные намерения. </a:t>
            </a:r>
          </a:p>
          <a:p>
            <a:r>
              <a:rPr lang="ru-RU" dirty="0" smtClean="0"/>
              <a:t>Не </a:t>
            </a:r>
            <a:r>
              <a:rPr lang="ru-RU" dirty="0"/>
              <a:t>демонстрировать свое превосходство. </a:t>
            </a:r>
          </a:p>
          <a:p>
            <a:r>
              <a:rPr lang="ru-RU" dirty="0" smtClean="0"/>
              <a:t>Не </a:t>
            </a:r>
            <a:r>
              <a:rPr lang="ru-RU" dirty="0"/>
              <a:t>обвинять. </a:t>
            </a:r>
          </a:p>
          <a:p>
            <a:r>
              <a:rPr lang="ru-RU" dirty="0" smtClean="0"/>
              <a:t>Не </a:t>
            </a:r>
            <a:r>
              <a:rPr lang="ru-RU" dirty="0"/>
              <a:t>игнорировать интересы участвующих в коллективной деятельности деловых партнеров. </a:t>
            </a:r>
          </a:p>
          <a:p>
            <a:r>
              <a:rPr lang="ru-RU" dirty="0" smtClean="0"/>
              <a:t>Не </a:t>
            </a:r>
            <a:r>
              <a:rPr lang="ru-RU" dirty="0"/>
              <a:t>позволять себе видеть ситуацию только со своей стороны. </a:t>
            </a:r>
          </a:p>
          <a:p>
            <a:r>
              <a:rPr lang="ru-RU" dirty="0" smtClean="0"/>
              <a:t>Не </a:t>
            </a:r>
            <a:r>
              <a:rPr lang="ru-RU" dirty="0"/>
              <a:t>уменьшать имеющиеся заслуги партнеров и не преувеличивать свои собственные заслуги. </a:t>
            </a:r>
          </a:p>
          <a:p>
            <a:r>
              <a:rPr lang="ru-RU" dirty="0" smtClean="0"/>
              <a:t>Не </a:t>
            </a:r>
            <a:r>
              <a:rPr lang="ru-RU" dirty="0"/>
              <a:t>задевать «болевые» точки коллег в работающей команде, их слабые и уязвимые места. </a:t>
            </a:r>
          </a:p>
          <a:p>
            <a:r>
              <a:rPr lang="ru-RU" dirty="0" smtClean="0"/>
              <a:t>Не </a:t>
            </a:r>
            <a:r>
              <a:rPr lang="ru-RU" dirty="0"/>
              <a:t>обрушивать на своих сотрудников слишком много претензий. </a:t>
            </a:r>
          </a:p>
          <a:p>
            <a:r>
              <a:rPr lang="ru-RU" dirty="0" smtClean="0"/>
              <a:t>Не </a:t>
            </a:r>
            <a:r>
              <a:rPr lang="ru-RU" dirty="0"/>
              <a:t>ставить ультиматумы такого типа: «Если вы не сделаете это, отношения с вами у меня будут </a:t>
            </a:r>
            <a:r>
              <a:rPr lang="ru-RU" dirty="0" smtClean="0"/>
              <a:t>разорваны 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13176"/>
            <a:ext cx="3276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78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Действия для разрешения 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467600" cy="48737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Определение основной проблемы. На этом этапе необходимо четко уяснить причину, приведшую к конфликту. Очень важно, чтобы противники уважали не только собственное видение проблемы, но и оппонента.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Определение вторичных причин конфликта. Нередко именно они служат поводом для возникновения конфликта, часто заслоняя истинную причину и затрудняя анализ. Поэтому вслед за уяснением основной проблемы целесообразно проанализировать собственное поведение на предмет выявления конфликтных деталей.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Поиск возможных путей разрешения конфликта. Он может быть выражен, в частности, следующими вопросами, которые должны задать себе участники конфликта: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что я могу сделать для разрешения конфликта?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что для этого может сделать мой партнер?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каковы наши общие цели, во имя которых необходимо найти выход из конфликта?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59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25922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это отсутствие согласия между двумя или более сторонами, которые могут быть конкретными лицами или группами. Каждая сторона делает все, чтобы принята была ее точка зрения и цель, и мешает другой стороне делать то же самое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Конструктивные</a:t>
            </a:r>
            <a:r>
              <a:rPr lang="ru-RU" dirty="0" smtClean="0">
                <a:solidFill>
                  <a:srgbClr val="00B050"/>
                </a:solidFill>
              </a:rPr>
              <a:t>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Деструктивные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99695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Конфликты,которые</a:t>
            </a:r>
            <a:r>
              <a:rPr lang="ru-RU" dirty="0" smtClean="0"/>
              <a:t> </a:t>
            </a:r>
            <a:r>
              <a:rPr lang="ru-RU" dirty="0"/>
              <a:t>способствуют принятию обоснованных реше­ний и развитию </a:t>
            </a:r>
            <a:r>
              <a:rPr lang="ru-RU" dirty="0" smtClean="0"/>
              <a:t>взаимоотношении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14096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Конфликты, препятствующие эффективному взаимодействию и принятию </a:t>
            </a:r>
            <a:r>
              <a:rPr lang="ru-RU" i="1" dirty="0" smtClean="0"/>
              <a:t>решений</a:t>
            </a:r>
            <a:r>
              <a:rPr lang="ru-RU" dirty="0" smtClean="0"/>
              <a:t> 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46" y="4687844"/>
            <a:ext cx="2340260" cy="162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673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8064896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4. </a:t>
            </a:r>
            <a:r>
              <a:rPr lang="ru-RU" dirty="0"/>
              <a:t>Совместное решение о выходе из конфликта. На этом этапе речь идет о выборе наиболее подходящего способа разрешения ситуации, вызывающего обоюдное удовлетворение соперников. </a:t>
            </a:r>
            <a:endParaRPr lang="ru-RU" dirty="0" smtClean="0"/>
          </a:p>
          <a:p>
            <a:pPr algn="just"/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Реализация намеченного способа разрешения конфликта. Здесь оппонентам очень важно, придерживаясь намеченной стратегии действий, не вызвать необдуманным словом? поведением и т.п. друг у друга каких-либо сомнений относительно искренности выраженных ранее намерений разрешить конфликт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6. </a:t>
            </a:r>
            <a:r>
              <a:rPr lang="ru-RU" dirty="0"/>
              <a:t>Оценка эффективности усилий, предпринятых для разрешения конфликта. На ее основании либо проблема считается разрешенной, либо делается вывод о необходимости продолжения работы над ней. Во втором случае описанная выше последовательность действий иногда повторяется. </a:t>
            </a:r>
            <a:r>
              <a:rPr lang="ru-RU" dirty="0" smtClean="0"/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296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4762872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Управление конфликтом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4873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Техники, снижающие напряжение</a:t>
            </a:r>
            <a:r>
              <a:rPr lang="ru-RU" b="1" dirty="0" smtClean="0"/>
              <a:t>:</a:t>
            </a:r>
          </a:p>
          <a:p>
            <a:r>
              <a:rPr lang="ru-RU" dirty="0"/>
              <a:t>Предоставление партнеру возможности выговориться.</a:t>
            </a:r>
          </a:p>
          <a:p>
            <a:r>
              <a:rPr lang="ru-RU" dirty="0"/>
              <a:t>Вербализация эмоционального состояния:</a:t>
            </a:r>
          </a:p>
          <a:p>
            <a:pPr lvl="1"/>
            <a:r>
              <a:rPr lang="ru-RU" dirty="0"/>
              <a:t>Своего;</a:t>
            </a:r>
          </a:p>
          <a:p>
            <a:pPr lvl="1"/>
            <a:r>
              <a:rPr lang="ru-RU" dirty="0"/>
              <a:t>Партнера.</a:t>
            </a:r>
          </a:p>
          <a:p>
            <a:r>
              <a:rPr lang="ru-RU" dirty="0"/>
              <a:t>Подчеркивание общности с партнером (сходство интересов, мнений, единство цели и др.)</a:t>
            </a:r>
          </a:p>
          <a:p>
            <a:r>
              <a:rPr lang="ru-RU" dirty="0"/>
              <a:t>Проявление интереса к проблемам партнера.</a:t>
            </a:r>
          </a:p>
          <a:p>
            <a:r>
              <a:rPr lang="ru-RU" dirty="0"/>
              <a:t>Подчеркивание значимости партнера, его мнения в ваших глазах.</a:t>
            </a:r>
          </a:p>
          <a:p>
            <a:r>
              <a:rPr lang="ru-RU" dirty="0"/>
              <a:t>В случае вашей неправоты – немедленное признание ее.</a:t>
            </a:r>
          </a:p>
          <a:p>
            <a:r>
              <a:rPr lang="ru-RU" dirty="0"/>
              <a:t>Предложение конкретного выхода из сложившейся ситуации.</a:t>
            </a:r>
          </a:p>
          <a:p>
            <a:r>
              <a:rPr lang="ru-RU" dirty="0"/>
              <a:t>Обращение к фактам.</a:t>
            </a:r>
          </a:p>
          <a:p>
            <a:r>
              <a:rPr lang="ru-RU" dirty="0"/>
              <a:t>Спокойный уверенный темп речи.</a:t>
            </a:r>
          </a:p>
          <a:p>
            <a:r>
              <a:rPr lang="ru-RU" dirty="0"/>
              <a:t>Поддержание оптимальной дистанции, угла поворота и контакта глаз.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194"/>
            <a:ext cx="2216659" cy="1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13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/>
              <a:t>Техники, повышающие напряжение: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Перебивание партнера.</a:t>
            </a:r>
          </a:p>
          <a:p>
            <a:r>
              <a:rPr lang="ru-RU" dirty="0"/>
              <a:t>Игнорирование эмоционального состояния:</a:t>
            </a:r>
          </a:p>
          <a:p>
            <a:pPr lvl="1"/>
            <a:r>
              <a:rPr lang="ru-RU" dirty="0"/>
              <a:t>Своего;</a:t>
            </a:r>
          </a:p>
          <a:p>
            <a:pPr lvl="1"/>
            <a:r>
              <a:rPr lang="ru-RU" dirty="0"/>
              <a:t>Партнера.</a:t>
            </a:r>
          </a:p>
          <a:p>
            <a:r>
              <a:rPr lang="ru-RU" dirty="0"/>
              <a:t>Подчеркивание различий между собой и партнером, преуменьшение вклада партнера в общее дело и преувеличение своего. </a:t>
            </a:r>
          </a:p>
          <a:p>
            <a:r>
              <a:rPr lang="ru-RU" dirty="0"/>
              <a:t>Демонстрация незаинтересованности в проблеме партнера.</a:t>
            </a:r>
          </a:p>
          <a:p>
            <a:r>
              <a:rPr lang="ru-RU" dirty="0"/>
              <a:t>Принижение партнера, негативная оценка личности партнера.</a:t>
            </a:r>
          </a:p>
          <a:p>
            <a:r>
              <a:rPr lang="ru-RU" dirty="0"/>
              <a:t>Оттягивание момента признания своей неправоты или отрицание ее.</a:t>
            </a:r>
          </a:p>
          <a:p>
            <a:r>
              <a:rPr lang="ru-RU" dirty="0"/>
              <a:t>Поиск виноватых и обвинение партнера.</a:t>
            </a:r>
          </a:p>
          <a:p>
            <a:r>
              <a:rPr lang="ru-RU" dirty="0"/>
              <a:t>Переход на «личности».</a:t>
            </a:r>
          </a:p>
          <a:p>
            <a:r>
              <a:rPr lang="ru-RU" dirty="0"/>
              <a:t>Резкое убыстрение темпа речи.</a:t>
            </a:r>
          </a:p>
          <a:p>
            <a:r>
              <a:rPr lang="ru-RU" dirty="0"/>
              <a:t>Избегание пространственной близости и наклона тела.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905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Ты- </a:t>
            </a:r>
            <a:r>
              <a:rPr lang="ru-RU" b="1" dirty="0" smtClean="0">
                <a:solidFill>
                  <a:schemeClr val="tx1"/>
                </a:solidFill>
              </a:rPr>
              <a:t>утверждения</a:t>
            </a:r>
            <a:r>
              <a:rPr lang="ru-RU" b="1" dirty="0" smtClean="0"/>
              <a:t>           </a:t>
            </a:r>
            <a:r>
              <a:rPr lang="ru-RU" b="1" dirty="0">
                <a:solidFill>
                  <a:srgbClr val="00B050"/>
                </a:solidFill>
              </a:rPr>
              <a:t>Я-утверждения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75656" y="5301208"/>
            <a:ext cx="6048672" cy="94067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« Итак, что мне надо, это…». 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95536" y="2348880"/>
            <a:ext cx="3384376" cy="2520280"/>
          </a:xfrm>
          <a:prstGeom prst="wedgeRoundRectCallout">
            <a:avLst>
              <a:gd name="adj1" fmla="val -1745"/>
              <a:gd name="adj2" fmla="val -84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«Ты всегда…» </a:t>
            </a:r>
            <a:endParaRPr lang="ru-RU" sz="2400" dirty="0" smtClean="0"/>
          </a:p>
          <a:p>
            <a:pPr algn="ctr"/>
            <a:r>
              <a:rPr lang="ru-RU" sz="2400" dirty="0" smtClean="0"/>
              <a:t>«Ты- </a:t>
            </a:r>
            <a:r>
              <a:rPr lang="ru-RU" sz="2400" dirty="0"/>
              <a:t>никогда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«Ты </a:t>
            </a:r>
            <a:r>
              <a:rPr lang="ru-RU" sz="2400" dirty="0"/>
              <a:t>никогда меня не слушаешь…»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890389" y="2378430"/>
            <a:ext cx="2952328" cy="2520280"/>
          </a:xfrm>
          <a:prstGeom prst="wedgeRoundRectCallout">
            <a:avLst>
              <a:gd name="adj1" fmla="val 4063"/>
              <a:gd name="adj2" fmla="val -888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«Я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чувствую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….»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«Когда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ты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…»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«Потому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что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…»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16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628819" y="725953"/>
            <a:ext cx="26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"ты не вывел собаку"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342678" y="910619"/>
            <a:ext cx="64807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70908" y="771672"/>
            <a:ext cx="432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"я надеялся, что ты выведешь собаку"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171" y="2078280"/>
            <a:ext cx="2797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"ты меня раздражаешь, </a:t>
            </a:r>
            <a:endParaRPr lang="ru-RU" dirty="0" smtClean="0"/>
          </a:p>
          <a:p>
            <a:r>
              <a:rPr lang="ru-RU" dirty="0" smtClean="0"/>
              <a:t>когда </a:t>
            </a:r>
            <a:r>
              <a:rPr lang="ru-RU" dirty="0"/>
              <a:t>делаешь это"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604610" y="2402387"/>
            <a:ext cx="576064" cy="58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29371" y="2078279"/>
            <a:ext cx="3226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"когда ты делаешь это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я испытываю раздражение"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032" y="3639955"/>
            <a:ext cx="281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"ты никогда не звонишь"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378329" y="3824621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496931" y="354717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"мне хотелось бы, чтобы ты звонил, когда задерживаешься</a:t>
            </a:r>
            <a:r>
              <a:rPr lang="ru-RU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38159" y="260648"/>
            <a:ext cx="19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ваши ожидания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4516" y="1628800"/>
            <a:ext cx="276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описание своих чувств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1761" y="3132123"/>
            <a:ext cx="368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описание желаемого поведения </a:t>
            </a:r>
          </a:p>
        </p:txBody>
      </p:sp>
    </p:spTree>
    <p:extLst>
      <p:ext uri="{BB962C8B-B14F-4D97-AF65-F5344CB8AC3E}">
        <p14:creationId xmlns:p14="http://schemas.microsoft.com/office/powerpoint/2010/main" val="14086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7467600" cy="4873752"/>
          </a:xfrm>
        </p:spPr>
        <p:txBody>
          <a:bodyPr/>
          <a:lstStyle/>
          <a:p>
            <a:r>
              <a:rPr lang="ru-RU" b="1" i="1" dirty="0" err="1"/>
              <a:t>Внутриличностные</a:t>
            </a:r>
            <a:r>
              <a:rPr lang="ru-RU" b="1" i="1" dirty="0"/>
              <a:t> </a:t>
            </a:r>
            <a:r>
              <a:rPr lang="ru-RU" b="1" i="1" dirty="0" smtClean="0"/>
              <a:t>конфликты</a:t>
            </a:r>
          </a:p>
          <a:p>
            <a:r>
              <a:rPr lang="ru-RU" b="1" i="1" dirty="0"/>
              <a:t>Межличностный </a:t>
            </a:r>
            <a:r>
              <a:rPr lang="ru-RU" b="1" i="1" dirty="0" smtClean="0"/>
              <a:t>конфликт </a:t>
            </a:r>
            <a:r>
              <a:rPr lang="ru-RU" dirty="0" smtClean="0"/>
              <a:t>вовлекает </a:t>
            </a:r>
            <a:r>
              <a:rPr lang="ru-RU" dirty="0"/>
              <a:t>двух или более </a:t>
            </a:r>
            <a:r>
              <a:rPr lang="ru-RU" dirty="0" smtClean="0"/>
              <a:t>индиви­дов</a:t>
            </a:r>
          </a:p>
          <a:p>
            <a:r>
              <a:rPr lang="ru-RU" b="1" i="1" dirty="0"/>
              <a:t>Конфликт между личностью и </a:t>
            </a:r>
            <a:r>
              <a:rPr lang="ru-RU" b="1" i="1" dirty="0" smtClean="0"/>
              <a:t>группой</a:t>
            </a:r>
          </a:p>
          <a:p>
            <a:r>
              <a:rPr lang="ru-RU" b="1" dirty="0"/>
              <a:t>По длительности </a:t>
            </a:r>
            <a:r>
              <a:rPr lang="ru-RU" b="1" dirty="0" smtClean="0"/>
              <a:t>протекания</a:t>
            </a:r>
          </a:p>
          <a:p>
            <a:r>
              <a:rPr lang="ru-RU" b="1" dirty="0"/>
              <a:t>По источнику </a:t>
            </a:r>
            <a:r>
              <a:rPr lang="ru-RU" b="1" dirty="0" smtClean="0"/>
              <a:t>возникновения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305944" cy="247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12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1074" y="260648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это столкновение личностей с разными целями, характерами, взглядами и др. 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Предпосылкой </a:t>
            </a:r>
            <a:r>
              <a:rPr lang="ru-RU" dirty="0"/>
              <a:t>для возникновения конфликта является конфликтная ситуация.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Она </a:t>
            </a:r>
            <a:r>
              <a:rPr lang="ru-RU" dirty="0"/>
              <a:t>появляется при несовпадении интересов сторон, стремлении к противоположным целям, использовании разных средств их достижения и т.п.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Конфликтная </a:t>
            </a:r>
            <a:r>
              <a:rPr lang="ru-RU" dirty="0"/>
              <a:t>ситуация — это условие конфликта 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931094" y="2823905"/>
            <a:ext cx="6768752" cy="8211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Конфликт + Конфликтная ситуация + Инцидент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5194" y="3933056"/>
            <a:ext cx="6964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Разрешить конфликт</a:t>
            </a:r>
            <a:r>
              <a:rPr lang="ru-RU" dirty="0"/>
              <a:t>– </a:t>
            </a:r>
            <a:r>
              <a:rPr lang="ru-RU" b="1" dirty="0"/>
              <a:t>значит устранить конфликтную ситуацию и исчерпать инцидент. </a:t>
            </a:r>
            <a:endParaRPr lang="ru-RU" b="1" dirty="0" smtClean="0"/>
          </a:p>
          <a:p>
            <a:endParaRPr lang="ru-RU" dirty="0"/>
          </a:p>
          <a:p>
            <a:r>
              <a:rPr lang="ru-RU" dirty="0" smtClean="0"/>
              <a:t>Понятно</a:t>
            </a:r>
            <a:r>
              <a:rPr lang="ru-RU" dirty="0"/>
              <a:t>, что первое сделать сложнее, но и более важно. К сожалению, на практике в большинстве случаев дело ограничивается лишь исчерпанием инцидента.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18" y="5321829"/>
            <a:ext cx="2304256" cy="15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СТРАТЕГИИ (стили поведения в конфликте)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467600" cy="4873752"/>
          </a:xfrm>
        </p:spPr>
        <p:txBody>
          <a:bodyPr>
            <a:normAutofit/>
          </a:bodyPr>
          <a:lstStyle/>
          <a:p>
            <a:r>
              <a:rPr lang="ru-RU" sz="2000" dirty="0"/>
              <a:t>Уход (или уклонение о конфликта). 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Сглаживание </a:t>
            </a:r>
            <a:r>
              <a:rPr lang="ru-RU" sz="2000" dirty="0"/>
              <a:t>(ответчик) проявляется в системе извинений, обещаний, оправдания. 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Компромисс – это согласие, которое достигнуто путем взаимных уступок. 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Принуждение – используется инициатором конфликта, так как это подавление своего партнера, игнорирование его мнения. 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Конфронтация как способ используется обеими сторонами: каждый настаивает на </a:t>
            </a:r>
            <a:r>
              <a:rPr lang="ru-RU" sz="2000" dirty="0" smtClean="0"/>
              <a:t>своем .</a:t>
            </a:r>
          </a:p>
          <a:p>
            <a:r>
              <a:rPr lang="ru-RU" sz="2000" dirty="0"/>
              <a:t>Сотрудничество – такой выход из конфликтной ситуации, когда каждый выигрывает, каждый получает то, что хочет. </a:t>
            </a:r>
            <a:r>
              <a:rPr lang="ru-RU" sz="2000" dirty="0" smtClean="0"/>
              <a:t> 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5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/>
              <a:t>Уход (или уклонение о конфликта).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Стремление человека не просто не попадать в конфликтную ситуации., отказ от обсуждения возникшей проблемы. </a:t>
            </a:r>
            <a:r>
              <a:rPr lang="ru-RU" b="1" dirty="0"/>
              <a:t>Уход</a:t>
            </a:r>
            <a:r>
              <a:rPr lang="ru-RU" dirty="0"/>
              <a:t> = </a:t>
            </a:r>
            <a:r>
              <a:rPr lang="ru-RU" b="1" dirty="0"/>
              <a:t>просто откладывание конфликта,</a:t>
            </a:r>
            <a:r>
              <a:rPr lang="ru-RU" dirty="0"/>
              <a:t> а не его разрешение. Уход позволяет обеим сторонам проанализировать ситуацию и избежать открытого столкновения.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отрицательные </a:t>
            </a:r>
            <a:r>
              <a:rPr lang="ru-RU" dirty="0"/>
              <a:t>стороны: накапливается недовольство друг другом. </a:t>
            </a:r>
            <a:endParaRPr lang="ru-RU" dirty="0" smtClean="0"/>
          </a:p>
          <a:p>
            <a:r>
              <a:rPr lang="ru-RU" dirty="0" smtClean="0"/>
              <a:t>Положительные </a:t>
            </a:r>
            <a:r>
              <a:rPr lang="ru-RU" dirty="0"/>
              <a:t>стороны: конфликтующий остывает. Уклоняться от конфликта может та и другая стороны.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Пример</a:t>
            </a:r>
            <a:r>
              <a:rPr lang="ru-RU" dirty="0"/>
              <a:t>: жена узнает об измене мужа, но молчит. Уклонение возникает, когда хотят сохранить отношения или когда предмет конфликта не существенен, не затрагивает прямых интересов одной или обеих сторон.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5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/>
              <a:t>Сглаживание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0648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“</a:t>
            </a:r>
            <a:r>
              <a:rPr lang="ru-RU" dirty="0" err="1"/>
              <a:t>сглаживатель</a:t>
            </a:r>
            <a:r>
              <a:rPr lang="ru-RU" dirty="0"/>
              <a:t>”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вникает в суть проблемы, </a:t>
            </a:r>
            <a:endParaRPr lang="ru-RU" dirty="0" smtClean="0"/>
          </a:p>
          <a:p>
            <a:r>
              <a:rPr lang="ru-RU" dirty="0" smtClean="0"/>
              <a:t>не пытается </a:t>
            </a:r>
            <a:r>
              <a:rPr lang="ru-RU" dirty="0"/>
              <a:t>осознать предмет </a:t>
            </a:r>
            <a:r>
              <a:rPr lang="ru-RU" dirty="0" smtClean="0"/>
              <a:t>конфликта</a:t>
            </a:r>
          </a:p>
          <a:p>
            <a:r>
              <a:rPr lang="ru-RU" dirty="0"/>
              <a:t>может наступить мир и гармония в отношениях, но </a:t>
            </a:r>
            <a:r>
              <a:rPr lang="ru-RU" dirty="0" smtClean="0"/>
              <a:t>только </a:t>
            </a:r>
            <a:r>
              <a:rPr lang="ru-RU" dirty="0"/>
              <a:t>на короткое время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основная цель: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403648" y="4340778"/>
            <a:ext cx="6912768" cy="1080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предотвратить конфликт ==&gt; снятие эмоционального напряжения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56612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Проблема остаётся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4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07088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Компромисс </a:t>
            </a:r>
            <a:r>
              <a:rPr lang="ru-RU" dirty="0" smtClean="0"/>
              <a:t>-</a:t>
            </a:r>
            <a:r>
              <a:rPr lang="ru-RU" dirty="0"/>
              <a:t>это согласие, которое достигнуто путем взаимных </a:t>
            </a:r>
            <a:r>
              <a:rPr lang="ru-RU" dirty="0" smtClean="0"/>
              <a:t>уступок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7467600" cy="4873752"/>
          </a:xfrm>
        </p:spPr>
        <p:txBody>
          <a:bodyPr/>
          <a:lstStyle/>
          <a:p>
            <a:r>
              <a:rPr lang="ru-RU" dirty="0"/>
              <a:t>открытое обсуждение мнений, позиций, направленное на поиск решения, наиболее </a:t>
            </a:r>
            <a:r>
              <a:rPr lang="ru-RU" dirty="0" smtClean="0"/>
              <a:t>приемлемого </a:t>
            </a:r>
            <a:r>
              <a:rPr lang="ru-RU" dirty="0"/>
              <a:t>и удобного для обеих сторон.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dirty="0"/>
              <a:t>Преимущество </a:t>
            </a:r>
            <a:r>
              <a:rPr lang="ru-RU" dirty="0" smtClean="0"/>
              <a:t>компромисса: </a:t>
            </a:r>
          </a:p>
          <a:p>
            <a:pPr marL="0" indent="0">
              <a:buNone/>
            </a:pPr>
            <a:r>
              <a:rPr lang="ru-RU" dirty="0"/>
              <a:t>в легализации </a:t>
            </a:r>
            <a:r>
              <a:rPr lang="ru-RU" dirty="0" smtClean="0"/>
              <a:t>претензий</a:t>
            </a:r>
          </a:p>
          <a:p>
            <a:pPr marL="0" indent="0">
              <a:buNone/>
            </a:pPr>
            <a:r>
              <a:rPr lang="ru-RU" dirty="0"/>
              <a:t>в устранении возникшего противоречия (решение проблемы),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 соблюдении условий достигнутого соглашения, ибо оно принималось добровольно, при активном участии обеих сторон.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517231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Каждый получает частично то, что он хотел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4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Принуждение- </a:t>
            </a:r>
            <a:r>
              <a:rPr lang="ru-RU" dirty="0"/>
              <a:t>используется инициатором </a:t>
            </a:r>
            <a:r>
              <a:rPr lang="ru-RU" dirty="0" smtClean="0"/>
              <a:t>конфликта   </a:t>
            </a:r>
            <a:r>
              <a:rPr lang="ru-RU" dirty="0"/>
              <a:t>«Я сказал!»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3568" y="1556792"/>
            <a:ext cx="7344816" cy="4572000"/>
          </a:xfrm>
        </p:spPr>
        <p:txBody>
          <a:bodyPr/>
          <a:lstStyle/>
          <a:p>
            <a:r>
              <a:rPr lang="ru-RU" dirty="0"/>
              <a:t>У ответчика возникает униженное состояние, и желание отомстить ==&gt; </a:t>
            </a:r>
            <a:r>
              <a:rPr lang="ru-RU" dirty="0">
                <a:solidFill>
                  <a:srgbClr val="FF0000"/>
                </a:solidFill>
              </a:rPr>
              <a:t>напряжение все равно остается.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Оправдано:</a:t>
            </a:r>
          </a:p>
          <a:p>
            <a:r>
              <a:rPr lang="ru-RU" dirty="0"/>
              <a:t>при дефиците </a:t>
            </a:r>
            <a:r>
              <a:rPr lang="ru-RU" dirty="0" smtClean="0"/>
              <a:t>времени</a:t>
            </a:r>
          </a:p>
          <a:p>
            <a:r>
              <a:rPr lang="ru-RU" dirty="0"/>
              <a:t>в экстренных ситуациях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при субординации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амый </a:t>
            </a:r>
            <a:r>
              <a:rPr lang="ru-RU" dirty="0"/>
              <a:t>неблагоприятный для сохранения дружеских отношений способ разрешения конфликта.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20157"/>
            <a:ext cx="3182347" cy="21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472</TotalTime>
  <Words>1978</Words>
  <Application>Microsoft Office PowerPoint</Application>
  <PresentationFormat>Экран (4:3)</PresentationFormat>
  <Paragraphs>191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Schoolbook</vt:lpstr>
      <vt:lpstr>Wingdings</vt:lpstr>
      <vt:lpstr>Wingdings 2</vt:lpstr>
      <vt:lpstr>Эркер</vt:lpstr>
      <vt:lpstr>         Межличностный конфликт</vt:lpstr>
      <vt:lpstr>Презентация PowerPoint</vt:lpstr>
      <vt:lpstr>Классификация</vt:lpstr>
      <vt:lpstr>Презентация PowerPoint</vt:lpstr>
      <vt:lpstr>СТРАТЕГИИ (стили поведения в конфликте)</vt:lpstr>
      <vt:lpstr>Уход (или уклонение о конфликта). </vt:lpstr>
      <vt:lpstr>Сглаживание </vt:lpstr>
      <vt:lpstr>  Компромисс -это согласие, которое достигнуто путем взаимных уступок</vt:lpstr>
      <vt:lpstr>Принуждение- используется инициатором конфликта   «Я сказал!» </vt:lpstr>
      <vt:lpstr>Конфронтация</vt:lpstr>
      <vt:lpstr>Сотрудничество</vt:lpstr>
      <vt:lpstr>Презентация PowerPoint</vt:lpstr>
      <vt:lpstr>Правила для разрешения конфликта</vt:lpstr>
      <vt:lpstr>Профилактика конфликтов Средства</vt:lpstr>
      <vt:lpstr>Переговоры как способ разрешения конфликтов  </vt:lpstr>
      <vt:lpstr>     Типология переговоров  </vt:lpstr>
      <vt:lpstr>Способы разрешения  правила поведения</vt:lpstr>
      <vt:lpstr>Презентация PowerPoint</vt:lpstr>
      <vt:lpstr>Действия для разрешения конфликта</vt:lpstr>
      <vt:lpstr>Презентация PowerPoint</vt:lpstr>
      <vt:lpstr>Управление конфликтом</vt:lpstr>
      <vt:lpstr>Техники, повышающие напряжение: </vt:lpstr>
      <vt:lpstr>Ты- утверждения           Я-утверждения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Конфликтология</dc:title>
  <dc:creator>user</dc:creator>
  <cp:lastModifiedBy>Ольга Корнилова</cp:lastModifiedBy>
  <cp:revision>23</cp:revision>
  <dcterms:created xsi:type="dcterms:W3CDTF">2015-11-17T04:56:08Z</dcterms:created>
  <dcterms:modified xsi:type="dcterms:W3CDTF">2015-12-04T12:20:18Z</dcterms:modified>
</cp:coreProperties>
</file>