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5" r:id="rId10"/>
    <p:sldId id="266" r:id="rId11"/>
    <p:sldId id="267" r:id="rId12"/>
    <p:sldId id="271" r:id="rId13"/>
    <p:sldId id="264" r:id="rId14"/>
    <p:sldId id="268" r:id="rId15"/>
    <p:sldId id="272" r:id="rId16"/>
    <p:sldId id="273" r:id="rId17"/>
    <p:sldId id="274" r:id="rId18"/>
    <p:sldId id="269" r:id="rId19"/>
    <p:sldId id="270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Тип эндопротеза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цементный</c:v>
                </c:pt>
                <c:pt idx="1">
                  <c:v>безцементный</c:v>
                </c:pt>
                <c:pt idx="2">
                  <c:v>гибригдый</c:v>
                </c:pt>
                <c:pt idx="3">
                  <c:v>гемипротез с цементной ножкой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21</c:v>
                </c:pt>
                <c:pt idx="2">
                  <c:v>1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99" y="730476"/>
            <a:ext cx="9505405" cy="436403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Эндопротезирование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тазобедренного сустава как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следствие осложнений после проведенного остеосинтеза проксимального отдела бедренной кости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3" b="96444" l="7600" r="90400">
                        <a14:foregroundMark x1="30800" y1="23556" x2="30800" y2="23556"/>
                        <a14:foregroundMark x1="28400" y1="20296" x2="33600" y2="25185"/>
                        <a14:foregroundMark x1="26800" y1="18667" x2="32800" y2="20000"/>
                        <a14:foregroundMark x1="32600" y1="26519" x2="30400" y2="23704"/>
                        <a14:foregroundMark x1="38200" y1="14370" x2="39200" y2="18222"/>
                        <a14:foregroundMark x1="46000" y1="16593" x2="47400" y2="20444"/>
                        <a14:foregroundMark x1="51800" y1="10074" x2="52000" y2="13333"/>
                        <a14:foregroundMark x1="57200" y1="17185" x2="56200" y2="19556"/>
                        <a14:foregroundMark x1="57800" y1="26370" x2="53200" y2="29926"/>
                        <a14:foregroundMark x1="66000" y1="14963" x2="66000" y2="19852"/>
                        <a14:foregroundMark x1="74800" y1="20296" x2="66600" y2="22519"/>
                        <a14:foregroundMark x1="83600" y1="25926" x2="77800" y2="25926"/>
                        <a14:foregroundMark x1="72800" y1="31407" x2="64000" y2="32593"/>
                        <a14:foregroundMark x1="80800" y1="33630" x2="83000" y2="33185"/>
                        <a14:foregroundMark x1="76400" y1="36444" x2="77600" y2="37481"/>
                        <a14:foregroundMark x1="64000" y1="39407" x2="68800" y2="41630"/>
                        <a14:foregroundMark x1="53400" y1="37778" x2="61400" y2="30815"/>
                        <a14:foregroundMark x1="47000" y1="25778" x2="46800" y2="29037"/>
                        <a14:foregroundMark x1="40400" y1="41630" x2="33400" y2="40296"/>
                        <a14:foregroundMark x1="35800" y1="31852" x2="27800" y2="31407"/>
                        <a14:foregroundMark x1="29200" y1="38074" x2="25400" y2="38074"/>
                        <a14:foregroundMark x1="22400" y1="34519" x2="18800" y2="33185"/>
                        <a14:foregroundMark x1="24000" y1="27556" x2="19400" y2="26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616" y="0"/>
            <a:ext cx="4371462" cy="704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575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646" y="992777"/>
            <a:ext cx="11021283" cy="5303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Анализируя предоперационные рентгенограммы наиболее часто встречались : выраженное снижение плотности костной ткани, 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варусная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деформация, расширение и ротационное смещение проксимального отдела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бедра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сочетание участков склероза с дефектами костной ткани в виде незавершенной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ремодуляции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костной ткани, нарушение анатомического расположения малого и большого вертела, снижение плотности костной ткани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интактной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части бедра; – изменения рентгеноанатомических соотношений в области тазобедренного сустава в виде нарушений плавности, дугообразности, непрерывности линий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Шентона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Кальве; – вторичные изменения со стороны вертлужной впадины. 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428795" y="158302"/>
            <a:ext cx="9905998" cy="677721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</p:txBody>
      </p:sp>
    </p:spTree>
    <p:extLst>
      <p:ext uri="{BB962C8B-B14F-4D97-AF65-F5344CB8AC3E}">
        <p14:creationId xmlns:p14="http://schemas.microsoft.com/office/powerpoint/2010/main" val="318133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045027"/>
            <a:ext cx="10855234" cy="57084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Среди исследуемых пациентов был выявлен высокий уровень инфекционных осложнений – 6, 97% (3 случая) – по сравнению с контрольной группой 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эндопротезирование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тазобедренного сустава по поводу острого перелома шейки бедренной кости (3.1%), что связано с наличием металлоконструкций, нестабильностью фиксации и изменениями тканей вокруг имплантата. Каждый из случаев потребовал эксплантации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эндопротеза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установкой цементного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спейсера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В связи с этим подготовка к проведению артропластики тазобедренного сустава должна проводиться с учетом высокого риска инфекционных осложнений и включать в себя лучевой, лабораторный и бактериологический контроль в динамике, направленную антибиотикотерапию и возможность двухэтапной артропластики (1 этап – удаление металлоконструкции или удаление имплантата с установкой цементного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спейсера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антибиотиком, 2 этап – артропластика тазобедренного сустава).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428795" y="158302"/>
            <a:ext cx="9905998" cy="677721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</p:txBody>
      </p:sp>
    </p:spTree>
    <p:extLst>
      <p:ext uri="{BB962C8B-B14F-4D97-AF65-F5344CB8AC3E}">
        <p14:creationId xmlns:p14="http://schemas.microsoft.com/office/powerpoint/2010/main" val="1026252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Другими особенностями артропластики после ранее проведенного остеосинтеза были увеличение кровопотери и, как следствие, повышение количества трансфузий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эритроцитарной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массы, ( 7 случаев гемотрансфузии ) ( в 4 раза чаще по сравнению с контрольной группой ) , увеличение длительности самой операции, которая в среднем составила 100 минут. В контрольной группе средняя продолжительность артропластики составила      минуты. Основной причиной  увеличения продолжительности операции были трудности с удалением имплантатов. Так же нами в выбранной группе был зафиксирован 1 случай развития ранней нестабильности вертлужного компонента в течении 1 года после операции потребовавший проведение ревизионного вмешательства.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17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354167"/>
              </p:ext>
            </p:extLst>
          </p:nvPr>
        </p:nvGraphicFramePr>
        <p:xfrm>
          <a:off x="195944" y="56992"/>
          <a:ext cx="11665130" cy="698209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480559">
                  <a:extLst>
                    <a:ext uri="{9D8B030D-6E8A-4147-A177-3AD203B41FA5}">
                      <a16:colId xmlns:a16="http://schemas.microsoft.com/office/drawing/2014/main" xmlns="" val="76345974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xmlns="" val="1136432419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xmlns="" val="36102010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4070549721"/>
                    </a:ext>
                  </a:extLst>
                </a:gridCol>
                <a:gridCol w="2129246">
                  <a:extLst>
                    <a:ext uri="{9D8B030D-6E8A-4147-A177-3AD203B41FA5}">
                      <a16:colId xmlns:a16="http://schemas.microsoft.com/office/drawing/2014/main" xmlns="" val="740321807"/>
                    </a:ext>
                  </a:extLst>
                </a:gridCol>
                <a:gridCol w="2429691">
                  <a:extLst>
                    <a:ext uri="{9D8B030D-6E8A-4147-A177-3AD203B41FA5}">
                      <a16:colId xmlns:a16="http://schemas.microsoft.com/office/drawing/2014/main" xmlns="" val="1595780139"/>
                    </a:ext>
                  </a:extLst>
                </a:gridCol>
              </a:tblGrid>
              <a:tr h="938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осложнения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DHS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PFN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Gamma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Канулированные винты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Синтезированные винтами переломы ГБС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extLst>
                  <a:ext uri="{0D108BD9-81ED-4DB2-BD59-A6C34878D82A}">
                    <a16:rowId xmlns:a16="http://schemas.microsoft.com/office/drawing/2014/main" xmlns="" val="310361258"/>
                  </a:ext>
                </a:extLst>
              </a:tr>
              <a:tr h="136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extLst>
                  <a:ext uri="{0D108BD9-81ED-4DB2-BD59-A6C34878D82A}">
                    <a16:rowId xmlns:a16="http://schemas.microsoft.com/office/drawing/2014/main" xmlns="" val="3013958625"/>
                  </a:ext>
                </a:extLst>
              </a:tr>
              <a:tr h="237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Ас. Некроз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extLst>
                  <a:ext uri="{0D108BD9-81ED-4DB2-BD59-A6C34878D82A}">
                    <a16:rowId xmlns:a16="http://schemas.microsoft.com/office/drawing/2014/main" xmlns="" val="3858442675"/>
                  </a:ext>
                </a:extLst>
              </a:tr>
              <a:tr h="220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Ложный сустав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extLst>
                  <a:ext uri="{0D108BD9-81ED-4DB2-BD59-A6C34878D82A}">
                    <a16:rowId xmlns:a16="http://schemas.microsoft.com/office/drawing/2014/main" xmlns="" val="4189700207"/>
                  </a:ext>
                </a:extLst>
              </a:tr>
              <a:tr h="451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Миграция металлоконструкции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cut out 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extLst>
                  <a:ext uri="{0D108BD9-81ED-4DB2-BD59-A6C34878D82A}">
                    <a16:rowId xmlns:a16="http://schemas.microsoft.com/office/drawing/2014/main" xmlns="" val="3840283316"/>
                  </a:ext>
                </a:extLst>
              </a:tr>
              <a:tr h="213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коксартроз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extLst>
                  <a:ext uri="{0D108BD9-81ED-4DB2-BD59-A6C34878D82A}">
                    <a16:rowId xmlns:a16="http://schemas.microsoft.com/office/drawing/2014/main" xmlns="" val="1860285615"/>
                  </a:ext>
                </a:extLst>
              </a:tr>
              <a:tr h="157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Дефект крыши вертлужной впадины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extLst>
                  <a:ext uri="{0D108BD9-81ED-4DB2-BD59-A6C34878D82A}">
                    <a16:rowId xmlns:a16="http://schemas.microsoft.com/office/drawing/2014/main" xmlns="" val="1142608522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Дефект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прокс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Отдела бедра 1-2 по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Poprowsky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extLst>
                  <a:ext uri="{0D108BD9-81ED-4DB2-BD59-A6C34878D82A}">
                    <a16:rowId xmlns:a16="http://schemas.microsoft.com/office/drawing/2014/main" xmlns="" val="3865648745"/>
                  </a:ext>
                </a:extLst>
              </a:tr>
              <a:tr h="124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Деформация бедра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extLst>
                  <a:ext uri="{0D108BD9-81ED-4DB2-BD59-A6C34878D82A}">
                    <a16:rowId xmlns:a16="http://schemas.microsoft.com/office/drawing/2014/main" xmlns="" val="1482116949"/>
                  </a:ext>
                </a:extLst>
              </a:tr>
              <a:tr h="173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Лизис головки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extLst>
                  <a:ext uri="{0D108BD9-81ED-4DB2-BD59-A6C34878D82A}">
                    <a16:rowId xmlns:a16="http://schemas.microsoft.com/office/drawing/2014/main" xmlns="" val="698570522"/>
                  </a:ext>
                </a:extLst>
              </a:tr>
              <a:tr h="326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Перелом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металлокоснтрукции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extLst>
                  <a:ext uri="{0D108BD9-81ED-4DB2-BD59-A6C34878D82A}">
                    <a16:rowId xmlns:a16="http://schemas.microsoft.com/office/drawing/2014/main" xmlns="" val="3942062724"/>
                  </a:ext>
                </a:extLst>
              </a:tr>
              <a:tr h="360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Транспозиция малого вертела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extLst>
                  <a:ext uri="{0D108BD9-81ED-4DB2-BD59-A6C34878D82A}">
                    <a16:rowId xmlns:a16="http://schemas.microsoft.com/office/drawing/2014/main" xmlns="" val="2567344833"/>
                  </a:ext>
                </a:extLst>
              </a:tr>
              <a:tr h="357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Локальная резорбция костной ткани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extLst>
                  <a:ext uri="{0D108BD9-81ED-4DB2-BD59-A6C34878D82A}">
                    <a16:rowId xmlns:a16="http://schemas.microsoft.com/office/drawing/2014/main" xmlns="" val="217135164"/>
                  </a:ext>
                </a:extLst>
              </a:tr>
              <a:tr h="493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Склеротическая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перелостройка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покс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Отдела бедренной кости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extLst>
                  <a:ext uri="{0D108BD9-81ED-4DB2-BD59-A6C34878D82A}">
                    <a16:rowId xmlns:a16="http://schemas.microsoft.com/office/drawing/2014/main" xmlns="" val="3461632684"/>
                  </a:ext>
                </a:extLst>
              </a:tr>
              <a:tr h="720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Склеротическая перестройка вертлужной впадины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4" marR="38914" marT="0" marB="0"/>
                </a:tc>
                <a:extLst>
                  <a:ext uri="{0D108BD9-81ED-4DB2-BD59-A6C34878D82A}">
                    <a16:rowId xmlns:a16="http://schemas.microsoft.com/office/drawing/2014/main" xmlns="" val="2146540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218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141413" y="145239"/>
            <a:ext cx="9905998" cy="625470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3512842"/>
              </p:ext>
            </p:extLst>
          </p:nvPr>
        </p:nvGraphicFramePr>
        <p:xfrm>
          <a:off x="0" y="1213936"/>
          <a:ext cx="5791200" cy="48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6679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Были установлены определенные закономерности изменений проксимального отдела бедра, затрудняющих проведение артропластики тазобедренного сустава в зависимости от технологии остеосинтеза. После остеосинтеза динамическим бедренным винтом и </a:t>
            </a:r>
            <a:r>
              <a:rPr lang="ru-RU" dirty="0" err="1"/>
              <a:t>цефаломедуллярными</a:t>
            </a:r>
            <a:r>
              <a:rPr lang="ru-RU" dirty="0"/>
              <a:t> системами наблюдалась деструкция латерального </a:t>
            </a:r>
            <a:r>
              <a:rPr lang="ru-RU" dirty="0" err="1"/>
              <a:t>кортикала</a:t>
            </a:r>
            <a:r>
              <a:rPr lang="ru-RU" dirty="0"/>
              <a:t>, склероз костной ткани вокруг винтов в шейке бедра, стержня в костномозговом канале, большая выборка кости в зоне расположения винта и дефект костной ткани в области большого вертела в зоне прохождения стержня. При использовании </a:t>
            </a:r>
            <a:r>
              <a:rPr lang="ru-RU" dirty="0" err="1"/>
              <a:t>канюлированных</a:t>
            </a:r>
            <a:r>
              <a:rPr lang="ru-RU" dirty="0"/>
              <a:t> винтов отмечались изменения, в виде ослабления </a:t>
            </a:r>
            <a:r>
              <a:rPr lang="ru-RU" dirty="0" err="1"/>
              <a:t>подвертельной</a:t>
            </a:r>
            <a:r>
              <a:rPr lang="ru-RU" dirty="0"/>
              <a:t> зоны, деструкции костной ткани вследствие ограничения нагрузки на нижнюю конечность и способствовало значительному снижению плотности костной ткани, атрофии мышц, увеличению риска </a:t>
            </a:r>
            <a:r>
              <a:rPr lang="ru-RU" dirty="0" err="1"/>
              <a:t>перипротезных</a:t>
            </a:r>
            <a:r>
              <a:rPr lang="ru-RU" dirty="0"/>
              <a:t> переломов при проведении артропластики тазобедренного сустава. Данные лучевой диагностики продемонстрировали значительные изменения в области тазобедренного сустава в виде образования дефектов костной ткани, отдельных участков склероза, нарушения анатомии сегмента и снижения минеральной плотности костной ткани.</a:t>
            </a:r>
          </a:p>
        </p:txBody>
      </p:sp>
    </p:spTree>
    <p:extLst>
      <p:ext uri="{BB962C8B-B14F-4D97-AF65-F5344CB8AC3E}">
        <p14:creationId xmlns:p14="http://schemas.microsoft.com/office/powerpoint/2010/main" val="79170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Среди исследуемых пациентов был выявлен высокий уровень инфекционных осложнений – </a:t>
            </a:r>
            <a:r>
              <a:rPr lang="ru-RU" dirty="0" smtClean="0"/>
              <a:t>6,97% (3 </a:t>
            </a:r>
            <a:r>
              <a:rPr lang="ru-RU" dirty="0"/>
              <a:t>случая), по сравнению с контрольной группой </a:t>
            </a:r>
            <a:r>
              <a:rPr lang="ru-RU" dirty="0" smtClean="0"/>
              <a:t>( 3.1% - 6 </a:t>
            </a:r>
            <a:r>
              <a:rPr lang="ru-RU" dirty="0"/>
              <a:t>случаев), что связано с наличием металлоконструкций, нестабильностью фиксации и изменениями тканей вокруг имплантата. В одном случае с глубокой инфекцией был установлен цементный </a:t>
            </a:r>
            <a:r>
              <a:rPr lang="ru-RU" dirty="0" err="1"/>
              <a:t>спейсер</a:t>
            </a:r>
            <a:r>
              <a:rPr lang="ru-RU" dirty="0"/>
              <a:t> с антибиотиком, с последующей заменой на стандартный </a:t>
            </a:r>
            <a:r>
              <a:rPr lang="ru-RU" dirty="0" err="1"/>
              <a:t>эндопротез</a:t>
            </a:r>
            <a:r>
              <a:rPr lang="ru-RU" dirty="0"/>
              <a:t>, инфекционный процесс купирован. В связи с этим подготовка к проведению артропластики тазобедренного сустава должна проводится с учетом высокого риска инфекционных осложнений и включать в себя лучевой, лабораторный и бактериологический контроль в динамике, направленную антибиотикотерапию и возможность двухэтапной артропластики (1 этап – удаление металлоконструкции или удаление имплантата с установкой цементного </a:t>
            </a:r>
            <a:r>
              <a:rPr lang="ru-RU" dirty="0" err="1"/>
              <a:t>спейсера</a:t>
            </a:r>
            <a:r>
              <a:rPr lang="ru-RU" dirty="0"/>
              <a:t> с антибиотиком, 2 этап – артропластика тазобедренного сустава).</a:t>
            </a:r>
          </a:p>
        </p:txBody>
      </p:sp>
    </p:spTree>
    <p:extLst>
      <p:ext uri="{BB962C8B-B14F-4D97-AF65-F5344CB8AC3E}">
        <p14:creationId xmlns:p14="http://schemas.microsoft.com/office/powerpoint/2010/main" val="178715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Другими особенностями артропластики после остеосинтеза проксимального отдела бедра были увеличение кровопотери, и как следствие повышение количества трансфузий </a:t>
            </a:r>
            <a:r>
              <a:rPr lang="ru-RU" dirty="0" err="1"/>
              <a:t>эритроцитарной</a:t>
            </a:r>
            <a:r>
              <a:rPr lang="ru-RU" dirty="0"/>
              <a:t> </a:t>
            </a:r>
            <a:r>
              <a:rPr lang="ru-RU" dirty="0" smtClean="0"/>
              <a:t>массы – 7 случаев ( что в 4 раза выше по сравнению с </a:t>
            </a:r>
            <a:r>
              <a:rPr lang="ru-RU" dirty="0" err="1" smtClean="0"/>
              <a:t>контролной</a:t>
            </a:r>
            <a:r>
              <a:rPr lang="ru-RU" dirty="0" smtClean="0"/>
              <a:t> группой)  </a:t>
            </a:r>
            <a:r>
              <a:rPr lang="ru-RU" dirty="0"/>
              <a:t>увеличение длительности самой операции, которая в среднем составляла – </a:t>
            </a:r>
            <a:r>
              <a:rPr lang="ru-RU" dirty="0" smtClean="0"/>
              <a:t>100 </a:t>
            </a:r>
            <a:r>
              <a:rPr lang="ru-RU" dirty="0"/>
              <a:t>минут. В контрольной группе средняя продолжительность артропластики составила – </a:t>
            </a:r>
            <a:r>
              <a:rPr lang="ru-RU" dirty="0" smtClean="0"/>
              <a:t>82 минуты. </a:t>
            </a:r>
            <a:r>
              <a:rPr lang="ru-RU" dirty="0"/>
              <a:t>Одной из причин увеличения продолжительности операции были трудности с удалением </a:t>
            </a:r>
            <a:r>
              <a:rPr lang="ru-RU" dirty="0" smtClean="0"/>
              <a:t>имплантатов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5241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41412" y="1612900"/>
            <a:ext cx="9905999" cy="41783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Хирургическое лечение поражений тазобедренного сустава по технологии артропластики, как наиболее эффективный способ ранней функциональной реабилитации сопряжен с рядом проблем в связи с особенностью структуры проксимального отдела бедра после остеосинтеза. Каждая редукционно-реконструктивная технология и особенности фиксирующих систем ведут к особым изменениям костных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мягкотканных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проксимального отдела бедра и вертлужной впадины в виде склероза костно-мозгового канала, костной ткани вокруг металлоконструкции, образованию дефектов костной ткани, вследствие большой выборки кости в зоне расположения имплантата.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Сравнительная оценка исходов оперативного лечения по технологии артропластики пациентов после остеосинтеза проксимального отдела бедра с результатами контрольной группы раскрывает меньший процент ошибок и осложнений и более высокую функциональную активность пациентов после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первичном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остеоартрозе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связи с более сохранными анатомическими структурами. Артропластика тазобедренного сустава при декомпенсированных поражениях тазобедренного сустава относится к числу наиболее эффективных технологий оперативного лечения, улучшающих качество жизни пациентов, однако у лиц после остеосинтеза проксимального отдела бедра диапазон полезных свойств данной хирургической технологии значительно уменьшается, что требует особого подхода к диагностике и лечению этой категории пациентов на основе оценки фазового состояния соединительной ткани с учетом редукции, репарации и реституции проксимального отдела бедра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728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848" y="1084216"/>
            <a:ext cx="11325152" cy="5176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Артропластика тазобедренного сустава при декомпенсированных поражениях тазобедренного сустава относится к числу наиболее эффективных технологий оперативного лечения, улучшающих качество жизни пациентов, однако у лиц после остеосинтеза проксимального отдела бедра диапазон полезных свойств данной хирургической технологии значительно уменьшается, что требует особого подхода к диагностике и лечению этой категории пациентов на основе оценки фазового состояния соединительной ткани с учетом редукции, репарации и реституции проксимального отдела бедра. </a:t>
            </a: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33495" y="176485"/>
            <a:ext cx="9905998" cy="677721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642918" y="930876"/>
            <a:ext cx="6409039" cy="5684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82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834" y="1410789"/>
            <a:ext cx="11058297" cy="50683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современном этапе развития методика </a:t>
            </a:r>
            <a:r>
              <a:rPr lang="ru-RU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тазобедренного сустава является «золотым стандартом лечения» для целого ряда патологий как дегенеративно-дистрофических, так и переломов проксимального отдела бедренной кости. Анализируя опыт как отечественных так и зарубежных авторов: ранее проведенный остеосинтез переломов проксимального отдела бедренной кости может является причиной развития целого ряда проблем таких как развитие </a:t>
            </a:r>
            <a:r>
              <a:rPr lang="ru-RU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перипротезной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инфекции,  так же неудовлетворенность результатами пациентов вследствие не полного восстановления анатомо-функциональных параметров тазобедренного сустава.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54921" y="148255"/>
            <a:ext cx="9905998" cy="1079654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РЕЗЮМЕ</a:t>
            </a:r>
          </a:p>
        </p:txBody>
      </p:sp>
    </p:spTree>
    <p:extLst>
      <p:ext uri="{BB962C8B-B14F-4D97-AF65-F5344CB8AC3E}">
        <p14:creationId xmlns:p14="http://schemas.microsoft.com/office/powerpoint/2010/main" val="1759789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25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296" y="1554480"/>
            <a:ext cx="11168743" cy="5447211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Исходя из анализа статей отечественных и зарубежных авторов частота всех осложнений остеосинтеза переломов проксимального отдела бедренной кости может достигать от 2.44 до 10.99%. Так же оценивая результаты выполненных артропластик тазобедренного сустава вследствие осложнений, так же может варьироваться в пределах от 27,78 до 38,10 %, а частота ревизионных артропластик достигать 12,34-15,91 %. 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402668" y="153669"/>
            <a:ext cx="9905998" cy="1079654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38062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0526" y="1410789"/>
            <a:ext cx="10829108" cy="5447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проведения артропластики тазобедренного сустава возникает вследствие развития декомпенсированных структурно-функциональных нарушений в этой области, что может привести к развитию таких осложнений как аваскулярный некроз головки бедренной кости, посттравматический остеоартрит, ложный сустав, несостоятельность остеосинтеза, инфекционные осложнения, хронический болевой синдром в тазобедренном суставе.</a:t>
            </a:r>
          </a:p>
          <a:p>
            <a:r>
              <a:rPr lang="en-US" dirty="0">
                <a:latin typeface="Blackadder ITC" panose="04020505051007020D02" pitchFamily="82" charset="0"/>
              </a:rPr>
              <a:t>                                             </a:t>
            </a: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389606" y="145239"/>
            <a:ext cx="9905998" cy="1079654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оперативному лечению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8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90" y="4993551"/>
            <a:ext cx="3463243" cy="1478570"/>
          </a:xfrm>
        </p:spPr>
        <p:txBody>
          <a:bodyPr>
            <a:noAutofit/>
          </a:bodyPr>
          <a:lstStyle/>
          <a:p>
            <a:pPr algn="ctr"/>
            <a:r>
              <a:rPr lang="ru-RU" sz="18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1 - аваскулярный некроз головки бедренной кости</a:t>
            </a:r>
            <a:endParaRPr lang="ru-RU" sz="1800" cap="none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92133" y="5371158"/>
            <a:ext cx="3337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2 посттравматический остеоартрит головки бедренной кости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26570" y="5509657"/>
            <a:ext cx="3029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3 ложный сустав головки бедренной кости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3" y="228600"/>
            <a:ext cx="3227887" cy="4303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52" y="228600"/>
            <a:ext cx="2938384" cy="3695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70" y="2555151"/>
            <a:ext cx="3251200" cy="2438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9014" y="816539"/>
            <a:ext cx="3303948" cy="398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6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956" y="1476102"/>
            <a:ext cx="11207930" cy="50814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Артропластика как вариант решения данной проблемы имеет ряд преимуществе, в первую очередь в виде ранней активизации и адаптации пациента. Однако учитывая состояние как мягких тканей области тазобедренного сустава, так и качество костной ткани, с возможным наличием дефектов, используя данный вид оперативного лечения, ортопед сталкивается с рядом проблем как на этапе планирования операции, так и в послеоперационном периоде, что делает необходимым изучение данной проблемы.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связи с этим, диагностика и лечение этой группы пациентов представляет интерес для ортопедов, занимающихся артропластикой тазобедренного сустава, и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реабилитологов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389606" y="145239"/>
            <a:ext cx="9905998" cy="1079654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</a:p>
        </p:txBody>
      </p:sp>
    </p:spTree>
    <p:extLst>
      <p:ext uri="{BB962C8B-B14F-4D97-AF65-F5344CB8AC3E}">
        <p14:creationId xmlns:p14="http://schemas.microsoft.com/office/powerpoint/2010/main" val="330581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2" y="1541417"/>
            <a:ext cx="10816046" cy="5316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Основную группу составили 43 пациента с ранее проведенным остеосинтезом проксимального отдела бедренной кости. 	Контрольную группу составили 160 пациент с переломом шейки бедренной кости и проведенной артропластикой в ранние после травмы сроки.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Результаты: проведение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пациентов основной группы сопровождалось увеличением частоты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интраоперационных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послеоперационных осложнений. В связи с этим данная группа пациентов требует особого подхода к диагностике и лечению.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320291" y="120717"/>
            <a:ext cx="9905998" cy="1079654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 и методы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0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833" y="1201784"/>
            <a:ext cx="10855235" cy="56562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Нами был собран аналитический материал на основании 43 случаев выполнения тотальной артропластики тазобедренного сустава вследствие осложнений ранее проведенного остеосинтеза переломов проксимального отдела бедренной кости, включая переломы типа А1-2.3, В1-3 по АО. 	Наибольшую группу составили пациенты с переломами шейки бедренной кости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40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случаев, при этом наиболее распространенной оперативной технологией был остеосинтез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канюлированными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винтами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- 17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случаев.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Согласно наблюдению, основные осложнения, потребовавшие проведения артропластики тазобедренного сустава, были представлены ложным суставом шейки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бедра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случаев,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декомпенсированным остеоартритом тазобедренного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сустава – 15 случаев,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аваскулярным некрозом головки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бедра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 случаев.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428795" y="158302"/>
            <a:ext cx="9905998" cy="886727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 и методы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1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41412" y="1795849"/>
            <a:ext cx="9905999" cy="39953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Оценивая ортопедический статус наиболее частыми отклонениями были: деформации конечности (укорочение, избыточная наружная ротация), контрактура тазобедренного сустава, атрофия мышц, хронический болевой синдром.  Так же стоит учесть длительность периода сниженной опороспособности либо ее полное отсутствие в длительные сроки ( в среднем 2.5 года,  от 3 месяцев до 20 лет  )  что приводило к кинематической и психологической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дезадаптации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пациента, а так же к  устойчивым патологическим стереотипам движений, тяжело поддающаяся восстановлению.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503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346</TotalTime>
  <Words>592</Words>
  <Application>Microsoft Office PowerPoint</Application>
  <PresentationFormat>Широкоэкранный</PresentationFormat>
  <Paragraphs>138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Blackadder ITC</vt:lpstr>
      <vt:lpstr>Calibri</vt:lpstr>
      <vt:lpstr>Times New Roman</vt:lpstr>
      <vt:lpstr>Trebuchet MS</vt:lpstr>
      <vt:lpstr>Tw Cen MT</vt:lpstr>
      <vt:lpstr>Контур</vt:lpstr>
      <vt:lpstr>Эндопротезирование тазобедренного сустава как следствие осложнений после проведенного остеосинтеза проксимального отдела бедренной кости</vt:lpstr>
      <vt:lpstr>РЕЗЮМЕ</vt:lpstr>
      <vt:lpstr>Презентация PowerPoint</vt:lpstr>
      <vt:lpstr>Презентация PowerPoint</vt:lpstr>
      <vt:lpstr>Рис. 1 - аваскулярный некроз головки бедренной кости</vt:lpstr>
      <vt:lpstr>Презентация PowerPoint</vt:lpstr>
      <vt:lpstr>Презентация PowerPoint</vt:lpstr>
      <vt:lpstr>Презентация PowerPoint</vt:lpstr>
      <vt:lpstr>Анализ </vt:lpstr>
      <vt:lpstr>Презентация PowerPoint</vt:lpstr>
      <vt:lpstr>Презентация PowerPoint</vt:lpstr>
      <vt:lpstr>Анализ </vt:lpstr>
      <vt:lpstr>Презентация PowerPoint</vt:lpstr>
      <vt:lpstr>Презентация PowerPoint</vt:lpstr>
      <vt:lpstr>Выводы</vt:lpstr>
      <vt:lpstr>Выводы</vt:lpstr>
      <vt:lpstr>Выводы</vt:lpstr>
      <vt:lpstr>ЗАКЛЮЧЕНИЕ </vt:lpstr>
      <vt:lpstr>Презентация PowerPoint</vt:lpstr>
      <vt:lpstr>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Эндопротезирование как следствие осложнений после проведенного остеосинтеза проксимального отдела бедренной кости</dc:title>
  <dc:creator>Пользователь Windows</dc:creator>
  <cp:lastModifiedBy>Панасенков Алексей Михайлович</cp:lastModifiedBy>
  <cp:revision>18</cp:revision>
  <dcterms:created xsi:type="dcterms:W3CDTF">2023-02-15T12:50:28Z</dcterms:created>
  <dcterms:modified xsi:type="dcterms:W3CDTF">2023-02-16T05:49:35Z</dcterms:modified>
</cp:coreProperties>
</file>