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0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20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4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39983-D851-4B17-BE87-4B3445453F7C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93719-81A9-4FF0-809A-5507C04AC1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82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2168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4645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066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2AF349-AC92-4C68-B447-1539CCC5C841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prstClr val="black"/>
                </a:solidFill>
              </a:rPr>
              <a:t>Федеральное государственное бюджетное образовательное учреждение 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высшего образования «Красноярский государственный медицинский университет» имени профессора В.Ф. </a:t>
            </a:r>
            <a:r>
              <a:rPr lang="ru-RU" sz="2200" dirty="0" err="1">
                <a:solidFill>
                  <a:prstClr val="black"/>
                </a:solidFill>
              </a:rPr>
              <a:t>Войно-Ясенецкого</a:t>
            </a:r>
            <a:r>
              <a:rPr lang="ru-RU" sz="2200" dirty="0">
                <a:solidFill>
                  <a:prstClr val="black"/>
                </a:solidFill>
              </a:rPr>
              <a:t> Министерства здравоохранения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err="1">
                <a:solidFill>
                  <a:prstClr val="black"/>
                </a:solidFill>
              </a:rPr>
              <a:t>РоссийскойФередации</a:t>
            </a:r>
            <a:r>
              <a:rPr lang="ru-RU" sz="2200" dirty="0">
                <a:solidFill>
                  <a:prstClr val="black"/>
                </a:solidFill>
              </a:rPr>
              <a:t/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Фармацевтический колледж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ctr">
              <a:buNone/>
            </a:pPr>
            <a:endParaRPr lang="ru-RU" sz="6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6000" dirty="0" smtClean="0"/>
              <a:t>Тема</a:t>
            </a:r>
            <a:r>
              <a:rPr lang="ru-RU" sz="6000" dirty="0" smtClean="0"/>
              <a:t>:</a:t>
            </a:r>
            <a:r>
              <a:rPr lang="ru-RU" sz="6000" dirty="0" smtClean="0"/>
              <a:t>«Федеральный закон № 61-ФЗ от 12 апреля 2010 года. «Об обращении лекарственных средств»</a:t>
            </a:r>
            <a:endParaRPr lang="ru-RU" sz="6000" dirty="0" smtClean="0"/>
          </a:p>
          <a:p>
            <a:pPr marL="0" lvl="0" indent="0" algn="ctr">
              <a:buNone/>
            </a:pPr>
            <a:endParaRPr lang="ru-RU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dirty="0" err="1" smtClean="0">
                <a:solidFill>
                  <a:prstClr val="black"/>
                </a:solidFill>
              </a:rPr>
              <a:t>Тюльпанова</a:t>
            </a:r>
            <a:r>
              <a:rPr lang="ru-RU" dirty="0" smtClean="0">
                <a:solidFill>
                  <a:prstClr val="black"/>
                </a:solidFill>
              </a:rPr>
              <a:t> М.В.                  2020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044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84909" y="1482436"/>
            <a:ext cx="69688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Статья 11. Доклиническое исследование лекарственного средства для медицинского применения </a:t>
            </a:r>
            <a:r>
              <a:rPr lang="ru-RU" sz="2400" dirty="0" smtClean="0"/>
              <a:t>проводится </a:t>
            </a:r>
            <a:r>
              <a:rPr lang="ru-RU" sz="2400" dirty="0" smtClean="0"/>
              <a:t>путем применения научных методов оценок в целях получения доказательств безопасности, качества и эффективности лекарственного средства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Результаты доклинического исследования ЛС могут быть представлены в уполномоченный федеральный орган исполнительной власти в установленном порядке в целях государственной регистрации лекарственного препарата.</a:t>
            </a:r>
            <a:endParaRPr lang="ru-RU" sz="2400" dirty="0"/>
          </a:p>
        </p:txBody>
      </p:sp>
      <p:pic>
        <p:nvPicPr>
          <p:cNvPr id="14" name="Рисунок 13" descr="исс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6763" y="1588704"/>
            <a:ext cx="4664652" cy="424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150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09599" y="1678515"/>
            <a:ext cx="110143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Статья 38. Клинические исследования лекарственных препаратов для медицинского применения </a:t>
            </a:r>
            <a:r>
              <a:rPr lang="ru-RU" sz="2800" b="1" dirty="0" smtClean="0"/>
              <a:t> </a:t>
            </a:r>
            <a:r>
              <a:rPr lang="ru-RU" sz="2800" dirty="0" smtClean="0"/>
              <a:t>Клинические исследования ЛП проводятся в одной или нескольких медицинских организациях в соответствии с правилами надлежащей клинической практики, утвержденными уполномоченным федеральным органом исполнительной </a:t>
            </a:r>
            <a:r>
              <a:rPr lang="ru-RU" sz="2800" dirty="0" smtClean="0"/>
              <a:t>власти</a:t>
            </a:r>
          </a:p>
          <a:p>
            <a:r>
              <a:rPr lang="ru-RU" sz="2800" dirty="0" smtClean="0"/>
              <a:t>В отношении воспроизведенных ЛП проводятся исследования </a:t>
            </a:r>
            <a:r>
              <a:rPr lang="ru-RU" sz="2800" dirty="0" err="1" smtClean="0"/>
              <a:t>биоэквивалентности</a:t>
            </a:r>
            <a:r>
              <a:rPr lang="ru-RU" sz="2800" dirty="0" smtClean="0"/>
              <a:t> и (или) терапевтической эквивалентности в порядке, установленном уполномоченным федеральным органом исполнительной власти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917633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17417" y="1028343"/>
            <a:ext cx="1054330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Статья 13. Государственная регистрация лекарственных препаратов </a:t>
            </a:r>
            <a:endParaRPr lang="ru-RU" sz="2200" dirty="0" smtClean="0"/>
          </a:p>
          <a:p>
            <a:r>
              <a:rPr lang="ru-RU" sz="2200" dirty="0" smtClean="0"/>
              <a:t> </a:t>
            </a:r>
            <a:r>
              <a:rPr lang="ru-RU" sz="2200" b="1" dirty="0" smtClean="0"/>
              <a:t>Государственной регистрации подлежат</a:t>
            </a:r>
            <a:r>
              <a:rPr lang="ru-RU" sz="2200" b="1" dirty="0" smtClean="0"/>
              <a:t>:</a:t>
            </a:r>
          </a:p>
          <a:p>
            <a:r>
              <a:rPr lang="ru-RU" sz="2200" dirty="0" smtClean="0"/>
              <a:t> </a:t>
            </a:r>
            <a:r>
              <a:rPr lang="ru-RU" sz="2200" dirty="0" smtClean="0"/>
              <a:t>1) все лекарственные препараты, впервые подлежащие вводу в обращение в Российской Федерации</a:t>
            </a:r>
            <a:r>
              <a:rPr lang="ru-RU" sz="2200" dirty="0" smtClean="0"/>
              <a:t>;</a:t>
            </a:r>
          </a:p>
          <a:p>
            <a:r>
              <a:rPr lang="ru-RU" sz="2200" dirty="0" smtClean="0"/>
              <a:t> </a:t>
            </a:r>
            <a:r>
              <a:rPr lang="ru-RU" sz="2200" dirty="0" smtClean="0"/>
              <a:t>2) лекарственные препараты, зарегистрированные ранее, но произведенные в других лекарственных формах в соответствии с перечнем наименований лекарственных форм, в новой дозировке при доказательстве ее клинической значимости и эффективности; </a:t>
            </a:r>
            <a:endParaRPr lang="ru-RU" sz="2200" dirty="0" smtClean="0"/>
          </a:p>
          <a:p>
            <a:r>
              <a:rPr lang="ru-RU" sz="2200" dirty="0" smtClean="0"/>
              <a:t>3</a:t>
            </a:r>
            <a:r>
              <a:rPr lang="ru-RU" sz="2200" dirty="0" smtClean="0"/>
              <a:t>) новые комбинации зарегистрированных ранее лекарственных препаратов. </a:t>
            </a:r>
          </a:p>
          <a:p>
            <a:r>
              <a:rPr lang="ru-RU" sz="2200" b="1" dirty="0" smtClean="0"/>
              <a:t>Государственной </a:t>
            </a:r>
            <a:r>
              <a:rPr lang="ru-RU" sz="2200" b="1" dirty="0" smtClean="0"/>
              <a:t>регистрации не подлежат: </a:t>
            </a:r>
            <a:endParaRPr lang="ru-RU" sz="2200" b="1" dirty="0" smtClean="0"/>
          </a:p>
          <a:p>
            <a:pPr marL="342900" indent="-342900">
              <a:buAutoNum type="arabicParenR"/>
            </a:pPr>
            <a:r>
              <a:rPr lang="ru-RU" sz="2200" dirty="0" smtClean="0"/>
              <a:t>ЛП</a:t>
            </a:r>
            <a:r>
              <a:rPr lang="ru-RU" sz="2200" dirty="0" smtClean="0"/>
              <a:t>, изготовленные аптечными организациями, по рецептам на лекарственные препараты и требованиям медицинских организаций; </a:t>
            </a:r>
            <a:endParaRPr lang="ru-RU" sz="2200" dirty="0" smtClean="0"/>
          </a:p>
          <a:p>
            <a:pPr marL="342900" indent="-342900"/>
            <a:r>
              <a:rPr lang="ru-RU" sz="2200" dirty="0" smtClean="0"/>
              <a:t>2</a:t>
            </a:r>
            <a:r>
              <a:rPr lang="ru-RU" sz="2200" dirty="0" smtClean="0"/>
              <a:t>) ЛП, приобретенные физическими лицами за пределами Российской Федерации и предназначенные для личного использования; </a:t>
            </a:r>
            <a:endParaRPr lang="ru-RU" sz="2200" dirty="0" smtClean="0"/>
          </a:p>
          <a:p>
            <a:pPr marL="342900" indent="-342900"/>
            <a:r>
              <a:rPr lang="ru-RU" sz="2200" dirty="0" smtClean="0"/>
              <a:t>3</a:t>
            </a:r>
            <a:r>
              <a:rPr lang="ru-RU" sz="2200" dirty="0" smtClean="0"/>
              <a:t>) </a:t>
            </a:r>
            <a:r>
              <a:rPr lang="ru-RU" sz="2200" dirty="0" smtClean="0"/>
              <a:t>фармацевтические субстанции.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42634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678" y="836239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Статья 28. Регистрационное удостоверение лекарственного препарата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09600" y="2240280"/>
            <a:ext cx="10972800" cy="4389120"/>
          </a:xfrm>
        </p:spPr>
        <p:txBody>
          <a:bodyPr>
            <a:normAutofit/>
          </a:bodyPr>
          <a:lstStyle/>
          <a:p>
            <a:r>
              <a:rPr lang="ru-RU" b="1" dirty="0" smtClean="0"/>
              <a:t>1</a:t>
            </a:r>
            <a:r>
              <a:rPr lang="ru-RU" b="1" dirty="0" smtClean="0"/>
              <a:t>. </a:t>
            </a:r>
            <a:r>
              <a:rPr lang="ru-RU" dirty="0" smtClean="0"/>
              <a:t>Регистрационное удостоверение лекарственного препарата с указанием лекарственных форм и дозировок выдается бессрочно, за исключением регистрационного удостоверения лекарственного препарата, выдаваемого со сроком действия пять лет, на впервые регистрируемые в Российской Федерации лекарственные препараты.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2</a:t>
            </a:r>
            <a:r>
              <a:rPr lang="ru-RU" b="1" dirty="0" smtClean="0"/>
              <a:t>. </a:t>
            </a:r>
            <a:r>
              <a:rPr lang="ru-RU" dirty="0" smtClean="0"/>
              <a:t>По истечении указанного срока выдается бессрочное регистрационное удостоверение лекарственного препарата при условии подтверждения его государственной регистрации.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47980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997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Статья 58. Хранение лекарственных средств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935480"/>
            <a:ext cx="6142892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Хранение ЛС </a:t>
            </a:r>
            <a:r>
              <a:rPr lang="ru-RU" dirty="0" smtClean="0"/>
              <a:t>осуществляется производителями лекарственных средств, организациями оптовой торговли лекарственными средствами, аптечными организациями, имеющими лицензию на фармацевтическую деятельность или лицензию на медицинскую деятельность, медицинскими организациями, и иными организациями, осуществляющими обращение лекарственных средств.</a:t>
            </a:r>
            <a:endParaRPr lang="ru-RU" dirty="0"/>
          </a:p>
        </p:txBody>
      </p:sp>
      <p:pic>
        <p:nvPicPr>
          <p:cNvPr id="6" name="Рисунок 5" descr="хран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47164" y="2008910"/>
            <a:ext cx="5171208" cy="382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7738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Контрольные вопросы для закрепления: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Что понимают под «обращением лекарственных средств»?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 Какие наименования лекарственных препаратов используются при их обозначении?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В чем отличие </a:t>
            </a:r>
            <a:r>
              <a:rPr lang="ru-RU" dirty="0" err="1" smtClean="0"/>
              <a:t>референтного</a:t>
            </a:r>
            <a:r>
              <a:rPr lang="ru-RU" dirty="0" smtClean="0"/>
              <a:t> и воспроизведенного ЛП?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. Подлежат ли регистрации лекарственные препараты, изготовленные аптечными организациями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smtClean="0"/>
              <a:t>5. Какие лекарственные препарат, в соответствии с ФЗ, разрешается рекламировать в средствах массовой информации? 6. Может ли аптека самостоятельно уничтожить недоброкачественное ЛС?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9125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Законспектировать лекцию в тетради</a:t>
            </a:r>
          </a:p>
          <a:p>
            <a:r>
              <a:rPr lang="ru-RU" dirty="0" smtClean="0"/>
              <a:t>Ответить на контрольные </a:t>
            </a:r>
            <a:r>
              <a:rPr lang="ru-RU" dirty="0" smtClean="0"/>
              <a:t>вопросы В ТЕТРАДИ</a:t>
            </a:r>
          </a:p>
          <a:p>
            <a:r>
              <a:rPr lang="ru-RU" dirty="0" smtClean="0"/>
              <a:t>Самостоятельно ознакомиться  и ЗАКОНСПЕКТИРОВАТЬ в </a:t>
            </a:r>
            <a:r>
              <a:rPr lang="ru-RU" smtClean="0"/>
              <a:t>тетради статья ФЗ№61   номером 33, 46, 55, 56, 58, 59, и 67.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465" y="1949548"/>
            <a:ext cx="10972800" cy="43891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Предмет </a:t>
            </a:r>
            <a:r>
              <a:rPr lang="ru-RU" dirty="0" smtClean="0"/>
              <a:t>регулирования ФЗ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Понятия</a:t>
            </a:r>
            <a:r>
              <a:rPr lang="ru-RU" dirty="0" smtClean="0"/>
              <a:t>, используемые в обращении ЛС.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Основные </a:t>
            </a:r>
            <a:r>
              <a:rPr lang="ru-RU" dirty="0" smtClean="0"/>
              <a:t>виды деятельности, относящиеся к сфере обращения ЛС.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303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59" y="31019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Предмет регулирования ФЗ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9600" y="1935480"/>
            <a:ext cx="5664591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Федеральный закон № 61-ФЗ от 12 апреля 2010 года «Об обращении лекарственных средств» является основным правовым документом фармацевтической деятельности и применяется к отношениям, возникающим при обращении лекарственных средств на территории Российской Федерации</a:t>
            </a:r>
            <a:endParaRPr lang="ru-RU" dirty="0"/>
          </a:p>
        </p:txBody>
      </p:sp>
      <p:pic>
        <p:nvPicPr>
          <p:cNvPr id="4" name="Рисунок 3" descr="ф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1068" y="2039816"/>
            <a:ext cx="5081221" cy="395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695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Обращение </a:t>
            </a:r>
            <a:r>
              <a:rPr lang="ru-RU" dirty="0" smtClean="0"/>
              <a:t>ЛС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Под </a:t>
            </a:r>
            <a:r>
              <a:rPr lang="ru-RU" b="1" dirty="0" smtClean="0"/>
              <a:t>обращением ЛС </a:t>
            </a:r>
            <a:r>
              <a:rPr lang="ru-RU" dirty="0" smtClean="0"/>
              <a:t>понимается - разработка, доклинические исследования, клинические исследования, экспертиза, государственная регистрация, со стандартизацией и с контролем качества, производство, изготовление, хранение, перевозка, ввоз на территорию Российской Федерации, вывоз с территории Российской Федерации, реклама, отпуск, реализация, передача, применение, уничтожение лекарственных средств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Федеральный закон устанавливает </a:t>
            </a:r>
            <a:r>
              <a:rPr lang="ru-RU" b="1" dirty="0" smtClean="0"/>
              <a:t>приоритет государственного контроля </a:t>
            </a:r>
            <a:r>
              <a:rPr lang="ru-RU" dirty="0" smtClean="0"/>
              <a:t>безопасности, качества и эффективности лекарственных средств при их обращении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334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397092" y="682709"/>
            <a:ext cx="111978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</a:rPr>
              <a:t>Понятия, используемые в обращении лекарственных средств 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2085" y="2147455"/>
            <a:ext cx="112822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</a:t>
            </a:r>
            <a:r>
              <a:rPr lang="ru-RU" sz="2400" b="1" dirty="0" smtClean="0"/>
              <a:t>) лекарственные средства </a:t>
            </a:r>
            <a:r>
              <a:rPr lang="ru-RU" sz="2400" dirty="0" smtClean="0"/>
              <a:t>(далее ЛС) - вещества или их комбинации, вступающие в контакт с организмом человека или животного, проникающие в органы, ткани организма человека или животного, применяемые для профилактики, диагностики (за исключением веществ или их комбинаций, не контактирующих с организмом человека или животного), лечения заболевания, реабилитации, для сохранения, предотвращения или прерывания беременности и полученные из крови, плазмы крови, из органов, тканей организма человека или животного, растений, минералов методами синтеза или с применением биологических технологий. К лекарственным средствам относятся фармацевтические субстанции и лекарственные препараты;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80785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497847"/>
            <a:ext cx="10846190" cy="885561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solidFill>
                  <a:schemeClr val="tx1"/>
                </a:solidFill>
                <a:latin typeface="+mn-lt"/>
              </a:rPr>
              <a:t>2) фармацевтические субстанции 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- лекарственные средства в виде действующих веществ биологического, </a:t>
            </a:r>
            <a:r>
              <a:rPr lang="ru-RU" sz="2200" dirty="0" err="1" smtClean="0">
                <a:solidFill>
                  <a:schemeClr val="tx1"/>
                </a:solidFill>
                <a:latin typeface="+mn-lt"/>
              </a:rPr>
              <a:t>биотехнологического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, минерального или химического происхождения, обладающие фармакологической активностью, предназначенные для производства, изготовления лекарственных препаратов и определяющие их эффективность;</a:t>
            </a:r>
            <a:endParaRPr lang="ru-RU" sz="2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908" y="2489662"/>
            <a:ext cx="10931237" cy="35647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dirty="0" smtClean="0"/>
              <a:t>3) вспомогательные вещества </a:t>
            </a:r>
            <a:r>
              <a:rPr lang="ru-RU" sz="2200" dirty="0" smtClean="0"/>
              <a:t>- </a:t>
            </a:r>
            <a:r>
              <a:rPr lang="ru-RU" sz="2200" dirty="0" err="1" smtClean="0"/>
              <a:t>вещества</a:t>
            </a:r>
            <a:r>
              <a:rPr lang="ru-RU" sz="2200" dirty="0" smtClean="0"/>
              <a:t> неорганического или органического происхождения, используемые в процессе производства, изготовления лекарственных препаратов для придания им необходимых физико-химических свойств</a:t>
            </a:r>
            <a:r>
              <a:rPr lang="ru-RU" sz="2200" dirty="0" smtClean="0"/>
              <a:t>;</a:t>
            </a:r>
          </a:p>
          <a:p>
            <a:pPr>
              <a:buNone/>
            </a:pPr>
            <a:r>
              <a:rPr lang="ru-RU" sz="2200" dirty="0" smtClean="0"/>
              <a:t> </a:t>
            </a:r>
            <a:r>
              <a:rPr lang="ru-RU" sz="2200" b="1" dirty="0" smtClean="0"/>
              <a:t>4) лекарственные препараты </a:t>
            </a:r>
            <a:r>
              <a:rPr lang="ru-RU" sz="2200" dirty="0" smtClean="0"/>
              <a:t>(далее ЛП) - лекарственные средства в виде лекарственных форм, применяемые для профилактики, диагностики, лечения заболевания, реабилитации, для сохранения, предотвращения или прерывания беременности</a:t>
            </a:r>
            <a:r>
              <a:rPr lang="ru-RU" sz="2200" dirty="0" smtClean="0"/>
              <a:t>;</a:t>
            </a:r>
          </a:p>
          <a:p>
            <a:pPr>
              <a:buNone/>
            </a:pPr>
            <a:r>
              <a:rPr lang="ru-RU" sz="2200" dirty="0" smtClean="0"/>
              <a:t> </a:t>
            </a:r>
            <a:r>
              <a:rPr lang="ru-RU" sz="2200" b="1" dirty="0" smtClean="0"/>
              <a:t>5) лекарственная форма </a:t>
            </a:r>
            <a:r>
              <a:rPr lang="ru-RU" sz="2200" dirty="0" smtClean="0"/>
              <a:t>- состояние лекарственного препарата, соответствующее способам его введения и применения и обеспечивающее достижение необходимого лечебного эффекта;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415182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2757488"/>
            <a:ext cx="5426075" cy="3567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2617" y="696294"/>
            <a:ext cx="1104207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6</a:t>
            </a:r>
            <a:r>
              <a:rPr lang="ru-RU" sz="2200" b="1" dirty="0" smtClean="0"/>
              <a:t>) </a:t>
            </a:r>
            <a:r>
              <a:rPr lang="ru-RU" sz="2200" b="1" dirty="0" err="1" smtClean="0"/>
              <a:t>референтный</a:t>
            </a:r>
            <a:r>
              <a:rPr lang="ru-RU" sz="2200" b="1" dirty="0" smtClean="0"/>
              <a:t> лекарственный препарат </a:t>
            </a:r>
            <a:r>
              <a:rPr lang="ru-RU" sz="2200" dirty="0" smtClean="0"/>
              <a:t>- лекарственный препарат, который впервые зарегистрирован в Российской Федерации, качество, эффективность и безопасность которого доказаны на основании результатов доклинических исследований лекарственных средств и клинических исследований лекарственных препаратов, и который используется для оценки </a:t>
            </a:r>
            <a:r>
              <a:rPr lang="ru-RU" sz="2200" dirty="0" err="1" smtClean="0"/>
              <a:t>биоэквивалентности</a:t>
            </a:r>
            <a:r>
              <a:rPr lang="ru-RU" sz="2200" dirty="0" smtClean="0"/>
              <a:t> или терапевтической эквивалентности, качества, эффективности и безопасности воспроизведенного или </a:t>
            </a:r>
            <a:r>
              <a:rPr lang="ru-RU" sz="2200" dirty="0" err="1" smtClean="0"/>
              <a:t>биоаналогового</a:t>
            </a:r>
            <a:r>
              <a:rPr lang="ru-RU" sz="2200" dirty="0" smtClean="0"/>
              <a:t> (</a:t>
            </a:r>
            <a:r>
              <a:rPr lang="ru-RU" sz="2200" dirty="0" err="1" smtClean="0"/>
              <a:t>биоподобного</a:t>
            </a:r>
            <a:r>
              <a:rPr lang="ru-RU" sz="2200" dirty="0" smtClean="0"/>
              <a:t>) лекарственного препарата; </a:t>
            </a:r>
            <a:r>
              <a:rPr lang="ru-RU" sz="2200" b="1" dirty="0" smtClean="0"/>
              <a:t>7) </a:t>
            </a:r>
            <a:r>
              <a:rPr lang="ru-RU" sz="2200" b="1" dirty="0" smtClean="0"/>
              <a:t>воспроизведенный лекарственный препарат </a:t>
            </a:r>
            <a:r>
              <a:rPr lang="ru-RU" sz="2200" dirty="0" smtClean="0"/>
              <a:t>- лекарственный препарат, который имеет такой же качественный состав и количественный 18 состав действующих веществ в такой же лекарственной форме, что и </a:t>
            </a:r>
            <a:r>
              <a:rPr lang="ru-RU" sz="2200" dirty="0" err="1" smtClean="0"/>
              <a:t>референтный</a:t>
            </a:r>
            <a:r>
              <a:rPr lang="ru-RU" sz="2200" dirty="0" smtClean="0"/>
              <a:t> лекарственный препарат, и </a:t>
            </a:r>
            <a:r>
              <a:rPr lang="ru-RU" sz="2200" dirty="0" err="1" smtClean="0"/>
              <a:t>биоэквивалентность</a:t>
            </a:r>
            <a:r>
              <a:rPr lang="ru-RU" sz="2200" dirty="0" smtClean="0"/>
              <a:t> или терапевтическая эквивалентность которого </a:t>
            </a:r>
            <a:r>
              <a:rPr lang="ru-RU" sz="2200" dirty="0" err="1" smtClean="0"/>
              <a:t>референтному</a:t>
            </a:r>
            <a:r>
              <a:rPr lang="ru-RU" sz="2200" dirty="0" smtClean="0"/>
              <a:t> лекарственному препарату подтверждена соответствующими исследованиями</a:t>
            </a:r>
            <a:r>
              <a:rPr lang="ru-RU" sz="2200" dirty="0" smtClean="0"/>
              <a:t>;</a:t>
            </a:r>
          </a:p>
          <a:p>
            <a:r>
              <a:rPr lang="ru-RU" sz="2200" dirty="0" smtClean="0"/>
              <a:t> </a:t>
            </a:r>
            <a:r>
              <a:rPr lang="ru-RU" sz="2200" b="1" dirty="0" smtClean="0"/>
              <a:t>8) </a:t>
            </a:r>
            <a:r>
              <a:rPr lang="ru-RU" sz="2200" b="1" dirty="0" smtClean="0"/>
              <a:t>международное непатентованное наименование лекарственного средства </a:t>
            </a:r>
            <a:r>
              <a:rPr lang="ru-RU" sz="2200" dirty="0" smtClean="0"/>
              <a:t>(МНН) - наименование фармацевтической субстанции, рекомендованное Всемирной организацией здравоохранения; 17) торговое наименование лекарственного средства - наименование лекарственного средства, присвоенное его разработчиком;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48595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7927" y="959714"/>
            <a:ext cx="112083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9</a:t>
            </a:r>
            <a:r>
              <a:rPr lang="ru-RU" b="1" dirty="0" smtClean="0"/>
              <a:t>) </a:t>
            </a:r>
            <a:r>
              <a:rPr lang="ru-RU" b="1" dirty="0" err="1" smtClean="0"/>
              <a:t>группировочное</a:t>
            </a:r>
            <a:r>
              <a:rPr lang="ru-RU" b="1" dirty="0" smtClean="0"/>
              <a:t> наименование лекарственного препарата </a:t>
            </a:r>
            <a:r>
              <a:rPr lang="ru-RU" dirty="0" smtClean="0"/>
              <a:t>- наименование лекарственного препарата, не имеющего международного непатентованного наименования, или комбинации лекарственных препаратов, используемое в целях объединения их в группу под единым наименованием исходя из одинакового состава действующих веществ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 10) </a:t>
            </a:r>
            <a:r>
              <a:rPr lang="ru-RU" b="1" dirty="0" smtClean="0"/>
              <a:t>качество лекарственного средства </a:t>
            </a:r>
            <a:r>
              <a:rPr lang="ru-RU" dirty="0" smtClean="0"/>
              <a:t>- соответствие лекарственного средства требованиям фармакопейной статьи либо в случае ее отсутствия нормативной документации или нормативного документа; </a:t>
            </a:r>
            <a:endParaRPr lang="ru-RU" dirty="0" smtClean="0"/>
          </a:p>
          <a:p>
            <a:r>
              <a:rPr lang="ru-RU" b="1" dirty="0" smtClean="0"/>
              <a:t>11) </a:t>
            </a:r>
            <a:r>
              <a:rPr lang="ru-RU" b="1" dirty="0" smtClean="0"/>
              <a:t>безопасность лекарственного средства </a:t>
            </a:r>
            <a:r>
              <a:rPr lang="ru-RU" dirty="0" smtClean="0"/>
              <a:t>- характеристика лекарственного средства, основанная на сравнительном анализе его эффективности и риска причинения вреда здоровью; </a:t>
            </a:r>
            <a:endParaRPr lang="ru-RU" dirty="0" smtClean="0"/>
          </a:p>
          <a:p>
            <a:r>
              <a:rPr lang="ru-RU" b="1" dirty="0" smtClean="0"/>
              <a:t>12) </a:t>
            </a:r>
            <a:r>
              <a:rPr lang="ru-RU" b="1" dirty="0" smtClean="0"/>
              <a:t>эффективность лекарственного препарата </a:t>
            </a:r>
            <a:r>
              <a:rPr lang="ru-RU" dirty="0" smtClean="0"/>
              <a:t>- характеристика степени положительного влияния лекарственного препарата на течение, продолжительность заболевания или его предотвращение, реабилитацию, на сохранение, предотвращение или прерывание беременности; </a:t>
            </a:r>
            <a:endParaRPr lang="ru-RU" dirty="0" smtClean="0"/>
          </a:p>
          <a:p>
            <a:r>
              <a:rPr lang="ru-RU" b="1" dirty="0" smtClean="0"/>
              <a:t>13) </a:t>
            </a:r>
            <a:r>
              <a:rPr lang="ru-RU" b="1" dirty="0" smtClean="0"/>
              <a:t>фальсифицированное лекарственное средство </a:t>
            </a:r>
            <a:r>
              <a:rPr lang="ru-RU" dirty="0" smtClean="0"/>
              <a:t>- лекарственное средство, сопровождаемое ложной информацией о его составе и (или) производителе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14) </a:t>
            </a:r>
            <a:r>
              <a:rPr lang="ru-RU" b="1" dirty="0" smtClean="0"/>
              <a:t>недоброкачественное лекарственное средство </a:t>
            </a:r>
            <a:r>
              <a:rPr lang="ru-RU" dirty="0" smtClean="0"/>
              <a:t>- лекарственное средство, не соответствующее требованиям фармакопейной статьи либо в случае ее отсутствия требованиям нормативной документации или нормативного документа; </a:t>
            </a:r>
            <a:endParaRPr lang="ru-RU" dirty="0" smtClean="0"/>
          </a:p>
          <a:p>
            <a:r>
              <a:rPr lang="ru-RU" b="1" dirty="0" smtClean="0"/>
              <a:t>15) </a:t>
            </a:r>
            <a:r>
              <a:rPr lang="ru-RU" b="1" dirty="0" smtClean="0"/>
              <a:t>контрафактное лекарственное средство </a:t>
            </a:r>
            <a:r>
              <a:rPr lang="ru-RU" dirty="0" smtClean="0"/>
              <a:t>- лекарственное средство, находящееся в обороте с нарушением гражданского законодательства.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271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/>
              <a:t>Основные виды деятельности, относящиеся к сфере обращения ЛС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5194" y="1851074"/>
            <a:ext cx="6443642" cy="5006926"/>
          </a:xfrm>
        </p:spPr>
        <p:txBody>
          <a:bodyPr>
            <a:normAutofit/>
          </a:bodyPr>
          <a:lstStyle/>
          <a:p>
            <a:r>
              <a:rPr lang="ru-RU" b="1" dirty="0" smtClean="0"/>
              <a:t>Статья 10. Разработка лекарственных средств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включает в себя поиск новых фармакологически активных веществ, последующее изучение их лекарственных свойств, доклинические исследования, разработку технологий производства фармацевтических субстанций, разработку составов и технологий производства лекарственных препаратов.</a:t>
            </a:r>
            <a:endParaRPr lang="ru-RU" dirty="0" smtClean="0"/>
          </a:p>
        </p:txBody>
      </p:sp>
      <p:pic>
        <p:nvPicPr>
          <p:cNvPr id="4" name="Рисунок 3" descr="разра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2078182"/>
            <a:ext cx="4862945" cy="429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061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536</TotalTime>
  <Words>1217</Words>
  <Application>Microsoft Office PowerPoint</Application>
  <PresentationFormat>Произвольный</PresentationFormat>
  <Paragraphs>64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Федеральное государственное бюджетное образовательное учреждение  высшего образования «Красноярский государственный медицинский университет» имени профессора В.Ф. Войно-Ясенецкого Министерства здравоохранения  РоссийскойФередации Фармацевтический колледж</vt:lpstr>
      <vt:lpstr>План лекции</vt:lpstr>
      <vt:lpstr>Предмет регулирования ФЗ</vt:lpstr>
      <vt:lpstr>Обращение ЛС </vt:lpstr>
      <vt:lpstr>Слайд 5</vt:lpstr>
      <vt:lpstr>2) фармацевтические субстанции - лекарственные средства в виде действующих веществ биологического, биотехнологического, минерального или химического происхождения, обладающие фармакологической активностью, предназначенные для производства, изготовления лекарственных препаратов и определяющие их эффективность;</vt:lpstr>
      <vt:lpstr>Слайд 7</vt:lpstr>
      <vt:lpstr>Слайд 8</vt:lpstr>
      <vt:lpstr> Основные виды деятельности, относящиеся к сфере обращения ЛС</vt:lpstr>
      <vt:lpstr>Слайд 10</vt:lpstr>
      <vt:lpstr>Слайд 11</vt:lpstr>
      <vt:lpstr>Слайд 12</vt:lpstr>
      <vt:lpstr>Статья 28. Регистрационное удостоверение лекарственного препарата</vt:lpstr>
      <vt:lpstr>Статья 58. Хранение лекарственных средств</vt:lpstr>
      <vt:lpstr>Контрольные вопросы для закрепления: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Иммунопрофилактика и иммунотерапия инфекционных заболований</dc:title>
  <dc:creator>Феткулина Валентина Борисовна</dc:creator>
  <cp:lastModifiedBy>Дом</cp:lastModifiedBy>
  <cp:revision>77</cp:revision>
  <dcterms:created xsi:type="dcterms:W3CDTF">2020-09-04T04:53:43Z</dcterms:created>
  <dcterms:modified xsi:type="dcterms:W3CDTF">2020-09-06T09:03:59Z</dcterms:modified>
</cp:coreProperties>
</file>