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4" r:id="rId10"/>
  </p:sldIdLst>
  <p:sldSz cx="9144000" cy="6858000" type="screen4x3"/>
  <p:notesSz cx="9926638" cy="6797675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ПК и ПП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КрасГМУ</c:v>
                </c:pt>
                <c:pt idx="1">
                  <c:v>Сторонние организации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1675</c:v>
                </c:pt>
                <c:pt idx="1">
                  <c:v>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7358" y="395986"/>
            <a:ext cx="7238238" cy="749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po.krasgmu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266" y="2357374"/>
            <a:ext cx="6811009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ru-RU" sz="3200" b="1" kern="1200" dirty="0" smtClean="0">
                <a:solidFill>
                  <a:srgbClr val="C00000"/>
                </a:solidFill>
                <a:effectLst/>
                <a:latin typeface="Calibri"/>
                <a:ea typeface="Verdana"/>
                <a:cs typeface="Times New Roman"/>
              </a:rPr>
              <a:t>Итоги повышения квалификации ППС за 2023 год и перспективы на 2024 год</a:t>
            </a:r>
            <a:endParaRPr sz="32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6065" y="5258561"/>
            <a:ext cx="2200275" cy="823944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635" algn="ctr">
              <a:lnSpc>
                <a:spcPts val="960"/>
              </a:lnSpc>
              <a:spcBef>
                <a:spcPts val="325"/>
              </a:spcBef>
            </a:pP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Заведующий МО УМУ</a:t>
            </a:r>
          </a:p>
          <a:p>
            <a:pPr marL="12700" marR="5080" indent="635" algn="ctr">
              <a:lnSpc>
                <a:spcPts val="960"/>
              </a:lnSpc>
              <a:spcBef>
                <a:spcPts val="325"/>
              </a:spcBef>
            </a:pP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Елена Анатольевна</a:t>
            </a:r>
          </a:p>
          <a:p>
            <a:pPr marL="12700" marR="5080" indent="635" algn="ctr">
              <a:lnSpc>
                <a:spcPts val="960"/>
              </a:lnSpc>
              <a:spcBef>
                <a:spcPts val="325"/>
              </a:spcBef>
            </a:pP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Бабушкина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000" b="1" dirty="0" smtClean="0">
                <a:solidFill>
                  <a:srgbClr val="622422"/>
                </a:solidFill>
                <a:latin typeface="Arial"/>
                <a:cs typeface="Arial"/>
              </a:rPr>
              <a:t>2</a:t>
            </a: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5</a:t>
            </a:r>
            <a:r>
              <a:rPr sz="1000" b="1" spc="-40" dirty="0" smtClean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января</a:t>
            </a:r>
            <a:r>
              <a:rPr sz="1000" b="1" spc="-15" dirty="0" smtClean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622422"/>
                </a:solidFill>
                <a:latin typeface="Arial"/>
                <a:cs typeface="Arial"/>
              </a:rPr>
              <a:t>202</a:t>
            </a:r>
            <a:r>
              <a:rPr lang="ru-RU" sz="1000" b="1" dirty="0" smtClean="0">
                <a:solidFill>
                  <a:srgbClr val="622422"/>
                </a:solidFill>
                <a:latin typeface="Arial"/>
                <a:cs typeface="Arial"/>
              </a:rPr>
              <a:t>4</a:t>
            </a:r>
            <a:r>
              <a:rPr sz="1000" b="1" spc="-45" dirty="0" smtClean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622422"/>
                </a:solidFill>
                <a:latin typeface="Arial"/>
                <a:cs typeface="Arial"/>
              </a:rPr>
              <a:t>г.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6185" y="476473"/>
            <a:ext cx="2591015" cy="793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9879" rIns="0" bIns="0" rtlCol="0">
            <a:spAutoFit/>
          </a:bodyPr>
          <a:lstStyle/>
          <a:p>
            <a:pPr marL="998855">
              <a:lnSpc>
                <a:spcPct val="100000"/>
              </a:lnSpc>
              <a:spcBef>
                <a:spcPts val="95"/>
              </a:spcBef>
            </a:pPr>
            <a:r>
              <a:rPr lang="ru-RU" dirty="0" smtClean="0"/>
              <a:t>Отчет по КПК и ПП за 2023г.</a:t>
            </a:r>
            <a:endParaRPr spc="-25" dirty="0"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954" y="216423"/>
            <a:ext cx="1135617" cy="11445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295400" y="1219200"/>
            <a:ext cx="7329038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44570" y="1360980"/>
            <a:ext cx="69898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32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801 преподаватель прошел обучение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432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2162 факта повышения квалификации и профессиональной переподготовки: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- 1675 на базе университета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- 487 в сторонних организациях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88029786"/>
              </p:ext>
            </p:extLst>
          </p:nvPr>
        </p:nvGraphicFramePr>
        <p:xfrm>
          <a:off x="1544571" y="3810000"/>
          <a:ext cx="6304029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52227" y="136991"/>
            <a:ext cx="7238238" cy="742253"/>
          </a:xfrm>
          <a:prstGeom prst="rect">
            <a:avLst/>
          </a:prstGeom>
        </p:spPr>
        <p:txBody>
          <a:bodyPr vert="horz" wrap="square" lIns="0" tIns="308355" rIns="0" bIns="0" rtlCol="0">
            <a:spAutoFit/>
          </a:bodyPr>
          <a:lstStyle/>
          <a:p>
            <a:pPr marL="998855" algn="ctr">
              <a:lnSpc>
                <a:spcPct val="100000"/>
              </a:lnSpc>
              <a:spcBef>
                <a:spcPts val="95"/>
              </a:spcBef>
            </a:pPr>
            <a:r>
              <a:rPr lang="ru-RU" dirty="0" smtClean="0"/>
              <a:t>ПК </a:t>
            </a:r>
            <a:r>
              <a:rPr lang="ru-RU" dirty="0" smtClean="0"/>
              <a:t>и ПП </a:t>
            </a:r>
            <a:r>
              <a:rPr lang="ru-RU" dirty="0" err="1" smtClean="0"/>
              <a:t>КрасГМУ</a:t>
            </a:r>
            <a:endParaRPr spc="-25" dirty="0"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123" y="136991"/>
            <a:ext cx="1034035" cy="104218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556947" y="1101394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https://ipo.krasgmu.ru/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8821"/>
            <a:ext cx="2514713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1" y="1905000"/>
            <a:ext cx="81395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7052" y="5943600"/>
            <a:ext cx="4389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Количество доступных программ - 784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66824" y="152400"/>
            <a:ext cx="7238238" cy="749934"/>
          </a:xfrm>
          <a:prstGeom prst="rect">
            <a:avLst/>
          </a:prstGeom>
        </p:spPr>
        <p:txBody>
          <a:bodyPr vert="horz" wrap="square" lIns="0" tIns="308355" rIns="0" bIns="0" rtlCol="0">
            <a:spAutoFit/>
          </a:bodyPr>
          <a:lstStyle/>
          <a:p>
            <a:pPr marL="998855">
              <a:lnSpc>
                <a:spcPct val="100000"/>
              </a:lnSpc>
              <a:spcBef>
                <a:spcPts val="95"/>
              </a:spcBef>
            </a:pPr>
            <a:r>
              <a:rPr lang="ru-RU" dirty="0" smtClean="0"/>
              <a:t>Организация КПК и ПП</a:t>
            </a:r>
            <a:endParaRPr spc="-25" dirty="0"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954" y="216423"/>
            <a:ext cx="1135617" cy="1144557"/>
          </a:xfrm>
          <a:prstGeom prst="rect">
            <a:avLst/>
          </a:prstGeom>
        </p:spPr>
      </p:pic>
      <p:sp>
        <p:nvSpPr>
          <p:cNvPr id="11" name="Стрелка вниз 10"/>
          <p:cNvSpPr/>
          <p:nvPr/>
        </p:nvSpPr>
        <p:spPr>
          <a:xfrm>
            <a:off x="2971800" y="990600"/>
            <a:ext cx="457200" cy="370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086070" y="1413100"/>
            <a:ext cx="2133600" cy="1066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96234" y="1413100"/>
            <a:ext cx="2057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02459" y="1761834"/>
            <a:ext cx="195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Дистанционный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4599" y="1587385"/>
            <a:ext cx="1276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Очный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1599" y="2488666"/>
            <a:ext cx="394583" cy="67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935016" y="3162456"/>
            <a:ext cx="3086100" cy="1984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86479">
            <a:off x="3250193" y="2515816"/>
            <a:ext cx="390077" cy="66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43943" y="3246629"/>
            <a:ext cx="286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Высшее образование</a:t>
            </a:r>
          </a:p>
          <a:p>
            <a:endParaRPr lang="ru-RU" sz="1600" dirty="0" smtClean="0"/>
          </a:p>
          <a:p>
            <a:r>
              <a:rPr lang="ru-RU" sz="1600" dirty="0" smtClean="0"/>
              <a:t>Среднее профессиональное образование</a:t>
            </a:r>
          </a:p>
          <a:p>
            <a:endParaRPr lang="ru-RU" sz="1600" dirty="0" smtClean="0"/>
          </a:p>
          <a:p>
            <a:r>
              <a:rPr lang="ru-RU" sz="1600" dirty="0" smtClean="0"/>
              <a:t>Курсы НМО 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37085"/>
              </p:ext>
            </p:extLst>
          </p:nvPr>
        </p:nvGraphicFramePr>
        <p:xfrm>
          <a:off x="1143000" y="5257800"/>
          <a:ext cx="6705600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5256373"/>
                <a:gridCol w="1449227"/>
              </a:tblGrid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Регулярные курсы ПК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КрасГМУ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слушателей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Оказание первой помощи педагогическими работниками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воспитательной работы в университете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Доступная среда для лиц с ограниченными возможностями здоровья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238238" cy="430887"/>
          </a:xfrm>
        </p:spPr>
        <p:txBody>
          <a:bodyPr/>
          <a:lstStyle/>
          <a:p>
            <a:r>
              <a:rPr lang="ru-RU" dirty="0" smtClean="0"/>
              <a:t>КПК и ПП – сторонние организации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53126"/>
              </p:ext>
            </p:extLst>
          </p:nvPr>
        </p:nvGraphicFramePr>
        <p:xfrm>
          <a:off x="381000" y="762000"/>
          <a:ext cx="8382000" cy="5813601"/>
        </p:xfrm>
        <a:graphic>
          <a:graphicData uri="http://schemas.openxmlformats.org/drawingml/2006/table">
            <a:tbl>
              <a:tblPr firstRow="1" firstCol="1" bandRow="1"/>
              <a:tblGrid>
                <a:gridCol w="3844485"/>
                <a:gridCol w="3626452"/>
                <a:gridCol w="911063"/>
              </a:tblGrid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курсов ПК / ПП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слушателей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Психология аффективных расстройств детского возраст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АНОО ВО "Научно-технологический университет "Сириус"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Педагогика удивления. Геймификация на уроке английского языка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MELTA - Московская ассоциация преподавателей английского языка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работы лаборатории и проведения лабораторных исследований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Аккредитованная испытательная лаборатория НКО "Фонд санитарно-эпидемиологического благополучия Красноярского края"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Психосоматические расстройства функциональных систем организма у взрослых: клиника, диагностика, психотерапевтическая помощь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АНО ДПО "Северо-западная академия ДПО и проф. обучения" (СПб)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Судебно-медицинская экспертиза при различных видах насильственной смерти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АНО ДПО "Дальневосточный институт дополнительного профессионального образования"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Рефлексотерапия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АНО ДПО "Европейский центр"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Судебная и внесудебная психологическая экспертиза детско-родительских отношений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Волгоград, АНОДПО  "Волгоградская Гуманитарная Академия профессиональной подготовки специалистов социальной сферы"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ЕЦП. МИС. Автоматизированное рабочее место врача приемного отделения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Москва, портал НМО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ИОМ Временные методические рекомендации "Профилактика, диагностика и лечение новой коронавирусной инфекции (COVID-19)" Версия 18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Основы фармацевтического консультирования в аптечных организациях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Всеволожск, Общество с ограниченной ответственностью "Академия открытого образования"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Вопросы заболеваний органов пищеварения: что должен знать провизор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Санкт-Петербург, ООО "Федеральный центр НМО"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 и философия науки в условиях реализации ФГОС ВО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Смоленск, ООО "Инфоурок"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ИСО/МЭК 17020:2012 «Оценка соответствия. Требования к работе различных типов органов инспекции»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Иркутск,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ООО «Первый Национальный Научно- Образовательный Центр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Инновационные подходы сочетания очных и дистанционных методов образовательном процессе и работе с родителями в соответствии с ФГОС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Екатеринбург, Центр онлайн-обучения Всероссийского форума "Педагоги России: инноваций в образовании"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0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91408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69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93170"/>
              </p:ext>
            </p:extLst>
          </p:nvPr>
        </p:nvGraphicFramePr>
        <p:xfrm>
          <a:off x="304800" y="228600"/>
          <a:ext cx="8610600" cy="6400798"/>
        </p:xfrm>
        <a:graphic>
          <a:graphicData uri="http://schemas.openxmlformats.org/drawingml/2006/table">
            <a:tbl>
              <a:tblPr firstRow="1" firstCol="1" bandRow="1"/>
              <a:tblGrid>
                <a:gridCol w="3949335"/>
                <a:gridCol w="3725355"/>
                <a:gridCol w="935910"/>
              </a:tblGrid>
              <a:tr h="376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курсов ПК / ПП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организации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слушателей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и реализация учебных занятий с применением электронного обучения и дистанционных образовательных технологий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 высшей школы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Красноярск, Сибирский федеральный университет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Профилактика внутриличностного конфликтного обострения у подростков (профилактика подросткового суицида)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Красноярский филиал НОУ ВПО Санкт-Петербургский Гуманитарный университет профсоюзов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Глобальные тренды и инновационная экономика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Введение в проектную деятельность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Калининград, ФГАОУ ВО "Балтийский федеральный университет имени Иммануила Канта"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Искусство хирургии эпилепсии. Уровень 2.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ИУВ ФГБУ "НМХЦ им. Н.И. Пирогова" Минздрава России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Осень-2023: кто пройдет аккредитационный мониторинг?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Йошкар-Ола, Автономная некоммерческая организация дополнительного профессионального образования "Учебно-консультативный центр"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региональных экспертов конкурсов профессионального мастерства "Абилимпикс"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КГБП ОУ "Красноярский колледж отраслевых технологий и предпринимательства"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Теория и методика физической культуры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Актуальные подходы и технологии при обучении переводу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КГПУ им. В.П. Астафьева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Training Program for Russia-East Asia Innovative Leaders in Preemptive Medicine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Канадзава, Япония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по пожарной профилактике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Красноярск, АНО ДПО "Учебный центр "Электросвязь"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и реализация учебных занятий с применением электронного обучения и дистанционных образовательных технологий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 высшей школы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Красноярск, Сибирский федеральный университет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Профилактика внутриличностного конфликтного обострения у подростков (профилактика подросткового суицида)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Красноярский филиал НОУ ВПО Санкт-Петербургский Гуманитарный университет профсоюзов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переподготовка по программе "Технологии и средства обеспечения компьютерной безопасности" по специальности "Компьютерная безопасность (ОКСО 2.10.05.01)"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Москва,  ООО "Центр исследования безопасности информационных технологий"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17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358" y="395986"/>
            <a:ext cx="7238238" cy="430887"/>
          </a:xfrm>
        </p:spPr>
        <p:txBody>
          <a:bodyPr/>
          <a:lstStyle/>
          <a:p>
            <a:r>
              <a:rPr lang="ru-RU" dirty="0" smtClean="0"/>
              <a:t>Перспективы КПК и ПП на 2024г.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229600" cy="5816977"/>
          </a:xfrm>
        </p:spPr>
        <p:txBody>
          <a:bodyPr/>
          <a:lstStyle/>
          <a:p>
            <a:r>
              <a:rPr lang="ru-RU" dirty="0" smtClean="0"/>
              <a:t>Повысить квалификацию – 729 слушателей.</a:t>
            </a:r>
          </a:p>
          <a:p>
            <a:r>
              <a:rPr lang="ru-RU" dirty="0" smtClean="0"/>
              <a:t>На базе </a:t>
            </a:r>
            <a:r>
              <a:rPr lang="ru-RU" dirty="0" err="1" smtClean="0"/>
              <a:t>КрасГМУ</a:t>
            </a:r>
            <a:r>
              <a:rPr lang="ru-RU" dirty="0" smtClean="0"/>
              <a:t> – 539 слушателей.</a:t>
            </a:r>
          </a:p>
          <a:p>
            <a:r>
              <a:rPr lang="ru-RU" dirty="0" smtClean="0"/>
              <a:t>На базе сторонних организаций – </a:t>
            </a:r>
            <a:r>
              <a:rPr lang="ru-RU" smtClean="0"/>
              <a:t>182 слушателей.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Организаторы КПК и ПП</a:t>
            </a:r>
            <a:r>
              <a:rPr lang="ru-RU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ФГБОУ </a:t>
            </a:r>
            <a:r>
              <a:rPr lang="ru-RU" dirty="0"/>
              <a:t>ВО </a:t>
            </a:r>
            <a:r>
              <a:rPr lang="ru-RU" dirty="0" err="1"/>
              <a:t>ОмГМУ</a:t>
            </a:r>
            <a:r>
              <a:rPr lang="ru-RU" dirty="0"/>
              <a:t> Минздрава </a:t>
            </a:r>
            <a:r>
              <a:rPr lang="ru-RU" dirty="0" smtClean="0"/>
              <a:t>России;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Портал непрерывного медицинского и фармацевтического образования Минздрава </a:t>
            </a:r>
            <a:r>
              <a:rPr lang="ru-RU" dirty="0" smtClean="0"/>
              <a:t>России;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ФГАОУ </a:t>
            </a:r>
            <a:r>
              <a:rPr lang="ru-RU" dirty="0"/>
              <a:t>ВО «Российский Национальный исследовательский Медицинский университет им. Н.И. Пирогова</a:t>
            </a:r>
            <a:r>
              <a:rPr lang="ru-RU" dirty="0" smtClean="0"/>
              <a:t>» </a:t>
            </a:r>
            <a:r>
              <a:rPr lang="ru-RU" dirty="0"/>
              <a:t>Минздрава </a:t>
            </a:r>
            <a:r>
              <a:rPr lang="ru-RU" dirty="0" smtClean="0"/>
              <a:t>России;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Первый Московский государственный  медицинский университет им. И.М. Сеченова, г. </a:t>
            </a:r>
            <a:r>
              <a:rPr lang="ru-RU" dirty="0" smtClean="0"/>
              <a:t>Москва;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ОБЩЕСТВО С ОГРАНИЧЕННОЙ ОТВЕТСТВЕННОСТЬЮ "НАЦИОНАЛЬНАЯ АКАДЕМИЯ СОВРЕМЕННЫХ </a:t>
            </a:r>
            <a:r>
              <a:rPr lang="ru-RU" dirty="0" smtClean="0"/>
              <a:t>ТЕХНОЛОГИЙ", </a:t>
            </a:r>
            <a:r>
              <a:rPr lang="ru-RU" dirty="0"/>
              <a:t>г. </a:t>
            </a:r>
            <a:r>
              <a:rPr lang="ru-RU" dirty="0" smtClean="0"/>
              <a:t>Москва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2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292" y="1845690"/>
            <a:ext cx="40176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336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Благодарю </a:t>
            </a:r>
            <a:r>
              <a:rPr sz="4800" dirty="0"/>
              <a:t>за</a:t>
            </a:r>
            <a:r>
              <a:rPr sz="4800" spc="-114" dirty="0"/>
              <a:t> </a:t>
            </a:r>
            <a:r>
              <a:rPr sz="4800" spc="-10" dirty="0"/>
              <a:t>внимание!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709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Отчет по КПК и ПП за 2023г.</vt:lpstr>
      <vt:lpstr>ПК и ПП КрасГМУ</vt:lpstr>
      <vt:lpstr>Организация КПК и ПП</vt:lpstr>
      <vt:lpstr>КПК и ПП – сторонние организации </vt:lpstr>
      <vt:lpstr>Презентация PowerPoint</vt:lpstr>
      <vt:lpstr>Презентация PowerPoint</vt:lpstr>
      <vt:lpstr>Перспективы КПК и ПП на 2024г.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Елена А. Бабушкина</cp:lastModifiedBy>
  <cp:revision>16</cp:revision>
  <cp:lastPrinted>2024-01-25T04:14:02Z</cp:lastPrinted>
  <dcterms:created xsi:type="dcterms:W3CDTF">2023-12-19T06:55:01Z</dcterms:created>
  <dcterms:modified xsi:type="dcterms:W3CDTF">2024-01-25T05:42:07Z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2023-12-19T00:00:00Z</vt:filetime>
  </property>
  <property fmtid="{D5CDD505-2E9C-101B-9397-08002B2CF9AE}" pid="5" name="Producer">
    <vt:lpwstr>Microsoft® PowerPoint® 2010</vt:lpwstr>
  </property>
</Properties>
</file>