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69" r:id="rId3"/>
    <p:sldId id="304" r:id="rId4"/>
    <p:sldId id="270" r:id="rId5"/>
    <p:sldId id="271" r:id="rId6"/>
    <p:sldId id="301" r:id="rId7"/>
    <p:sldId id="259" r:id="rId8"/>
    <p:sldId id="305" r:id="rId9"/>
    <p:sldId id="318" r:id="rId10"/>
    <p:sldId id="323" r:id="rId11"/>
    <p:sldId id="324" r:id="rId12"/>
    <p:sldId id="325" r:id="rId13"/>
    <p:sldId id="321" r:id="rId14"/>
    <p:sldId id="319" r:id="rId15"/>
    <p:sldId id="309" r:id="rId16"/>
    <p:sldId id="310" r:id="rId17"/>
    <p:sldId id="260" r:id="rId18"/>
    <p:sldId id="273" r:id="rId19"/>
    <p:sldId id="261" r:id="rId20"/>
    <p:sldId id="291" r:id="rId21"/>
    <p:sldId id="293" r:id="rId22"/>
    <p:sldId id="306" r:id="rId23"/>
    <p:sldId id="262" r:id="rId24"/>
    <p:sldId id="297" r:id="rId25"/>
    <p:sldId id="299" r:id="rId26"/>
    <p:sldId id="279" r:id="rId27"/>
    <p:sldId id="272" r:id="rId28"/>
    <p:sldId id="311" r:id="rId29"/>
    <p:sldId id="312" r:id="rId30"/>
    <p:sldId id="317" r:id="rId31"/>
    <p:sldId id="316" r:id="rId32"/>
    <p:sldId id="275" r:id="rId33"/>
    <p:sldId id="277" r:id="rId34"/>
    <p:sldId id="257" r:id="rId35"/>
    <p:sldId id="307" r:id="rId36"/>
    <p:sldId id="276" r:id="rId37"/>
    <p:sldId id="313" r:id="rId38"/>
    <p:sldId id="314" r:id="rId39"/>
    <p:sldId id="280" r:id="rId40"/>
    <p:sldId id="308" r:id="rId41"/>
    <p:sldId id="258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20C10-4C1D-4453-982A-3EA1B9A32C47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866F4-7814-418E-929C-E60F621D35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33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866F4-7814-418E-929C-E60F621D35D1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9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62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6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4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3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61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84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7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01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62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0C31C6-EB62-4205-8E09-0C85C0C03786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C253F8-DD45-4318-A5FA-96B95DB7A58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95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2618" y="1888311"/>
            <a:ext cx="11094720" cy="216962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accent3">
                    <a:lumMod val="75000"/>
                  </a:schemeClr>
                </a:solidFill>
              </a:rPr>
              <a:t>АМК в пубертатном и постменопаузальном периодах </a:t>
            </a:r>
            <a:endParaRPr lang="ru-RU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2208213" y="0"/>
            <a:ext cx="80645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dirty="0"/>
          </a:p>
          <a:p>
            <a:pPr algn="ctr"/>
            <a:r>
              <a:rPr lang="ru-RU" altLang="ru-RU" dirty="0"/>
              <a:t>Красноярский государственный медицинский университет им. проф. В.Ф. </a:t>
            </a:r>
            <a:r>
              <a:rPr lang="ru-RU" altLang="ru-RU" dirty="0" err="1"/>
              <a:t>Войно-Ясенецкого</a:t>
            </a:r>
            <a:r>
              <a:rPr lang="ru-RU" altLang="ru-RU" dirty="0"/>
              <a:t> Минздрава России</a:t>
            </a:r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4146550" y="1258499"/>
            <a:ext cx="4187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/>
              <a:t>Кафедра акушерства и гинекологии ИПО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7578436" y="4381833"/>
            <a:ext cx="4404303" cy="19065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925" algn="r">
              <a:lnSpc>
                <a:spcPct val="100000"/>
              </a:lnSpc>
              <a:spcBef>
                <a:spcPts val="6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ординатор 2 года</a:t>
            </a:r>
          </a:p>
          <a:p>
            <a:pPr indent="-34925" algn="r">
              <a:lnSpc>
                <a:spcPct val="100000"/>
              </a:lnSpc>
              <a:spcBef>
                <a:spcPts val="600"/>
              </a:spcBef>
            </a:pP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Пфайфер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Анастасия Валерьевна</a:t>
            </a:r>
          </a:p>
          <a:p>
            <a:pPr indent="-34925" algn="r">
              <a:lnSpc>
                <a:spcPct val="100000"/>
              </a:lnSpc>
              <a:spcBef>
                <a:spcPts val="6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КМН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</a:t>
            </a:r>
          </a:p>
          <a:p>
            <a:pPr indent="-34925" algn="r">
              <a:lnSpc>
                <a:spcPct val="100000"/>
              </a:lnSpc>
              <a:spcBef>
                <a:spcPts val="600"/>
              </a:spcBef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Шапошникова Екатерина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34576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Анамнестическое </a:t>
            </a:r>
            <a:r>
              <a:rPr lang="ru-RU" dirty="0"/>
              <a:t>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Уточнение указаний у ближайших родственников на </a:t>
            </a:r>
            <a:r>
              <a:rPr lang="ru-RU" sz="2400" u="sng" dirty="0" smtClean="0">
                <a:solidFill>
                  <a:schemeClr val="tx1"/>
                </a:solidFill>
              </a:rPr>
              <a:t>патологии системы гемостаза, </a:t>
            </a:r>
            <a:r>
              <a:rPr lang="ru-RU" sz="2400" u="sng" dirty="0" err="1" smtClean="0">
                <a:solidFill>
                  <a:schemeClr val="tx1"/>
                </a:solidFill>
              </a:rPr>
              <a:t>аутоимунные</a:t>
            </a:r>
            <a:r>
              <a:rPr lang="ru-RU" sz="2400" u="sng" dirty="0" smtClean="0">
                <a:solidFill>
                  <a:schemeClr val="tx1"/>
                </a:solidFill>
              </a:rPr>
              <a:t>, эндокринные и злокачественные заболевания, выяснение перенесенных и сопутствующих системных и эндокринных заболеваний, репродуктивного анамнеза у сексуально активных подростков, вида и продолжительности </a:t>
            </a:r>
            <a:r>
              <a:rPr lang="ru-RU" sz="2400" u="sng" dirty="0" err="1" smtClean="0">
                <a:solidFill>
                  <a:schemeClr val="tx1"/>
                </a:solidFill>
              </a:rPr>
              <a:t>лечения,вида</a:t>
            </a:r>
            <a:r>
              <a:rPr lang="ru-RU" sz="2400" u="sng" dirty="0" smtClean="0">
                <a:solidFill>
                  <a:schemeClr val="tx1"/>
                </a:solidFill>
              </a:rPr>
              <a:t> увлечений, пищевой приверженности.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/>
                </a:solidFill>
              </a:rPr>
              <a:t>Уточнение наличия </a:t>
            </a:r>
            <a:r>
              <a:rPr lang="ru-RU" sz="2400" i="1" dirty="0" smtClean="0">
                <a:solidFill>
                  <a:schemeClr val="tx1"/>
                </a:solidFill>
              </a:rPr>
              <a:t>боли внизу живота, ранних симптомов беременности, анемии и других жалоб.</a:t>
            </a:r>
            <a:endParaRPr lang="ru-RU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286603"/>
            <a:ext cx="11125200" cy="14507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Выраженность кровотечения условно можно определить по количеству использованных за сутки средств гигиены по шкале </a:t>
            </a:r>
            <a:r>
              <a:rPr lang="ru-RU" sz="3600" b="1" dirty="0" err="1" smtClean="0">
                <a:solidFill>
                  <a:srgbClr val="C00000"/>
                </a:solidFill>
              </a:rPr>
              <a:t>Мэнсфилда-Водэ-Йоргенсена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78182"/>
            <a:ext cx="10058400" cy="37909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Скудное – одна или 2 капли на </a:t>
            </a:r>
            <a:r>
              <a:rPr lang="ru-RU" dirty="0" err="1" smtClean="0"/>
              <a:t>проклатке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Очень легкое – слабое пропитывание </a:t>
            </a:r>
            <a:r>
              <a:rPr lang="ru-RU" dirty="0"/>
              <a:t>«</a:t>
            </a:r>
            <a:r>
              <a:rPr lang="en-US" dirty="0"/>
              <a:t>light</a:t>
            </a:r>
            <a:r>
              <a:rPr lang="ru-RU" dirty="0"/>
              <a:t>»/«</a:t>
            </a:r>
            <a:r>
              <a:rPr lang="en-US" dirty="0"/>
              <a:t>normal</a:t>
            </a:r>
            <a:r>
              <a:rPr lang="ru-RU" dirty="0"/>
              <a:t>»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Легкое кровотечение – неполное пропитывание «</a:t>
            </a:r>
            <a:r>
              <a:rPr lang="en-US" dirty="0" smtClean="0"/>
              <a:t>light</a:t>
            </a:r>
            <a:r>
              <a:rPr lang="ru-RU" dirty="0" smtClean="0"/>
              <a:t>»/«</a:t>
            </a:r>
            <a:r>
              <a:rPr lang="en-US" dirty="0"/>
              <a:t>normal</a:t>
            </a:r>
            <a:r>
              <a:rPr lang="ru-RU" dirty="0"/>
              <a:t>» </a:t>
            </a:r>
            <a:r>
              <a:rPr lang="ru-RU" dirty="0" smtClean="0"/>
              <a:t>каждые 6 ч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Умеренное – полное </a:t>
            </a:r>
            <a:r>
              <a:rPr lang="ru-RU" dirty="0"/>
              <a:t>пропитывание </a:t>
            </a:r>
            <a:r>
              <a:rPr lang="ru-RU" dirty="0" smtClean="0"/>
              <a:t>средств «</a:t>
            </a:r>
            <a:r>
              <a:rPr lang="en-US" dirty="0" smtClean="0"/>
              <a:t>normal</a:t>
            </a:r>
            <a:r>
              <a:rPr lang="ru-RU" dirty="0" smtClean="0"/>
              <a:t>» (3 капли) каждые 3-4 ч.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Обильное –</a:t>
            </a:r>
            <a:r>
              <a:rPr lang="ru-RU" dirty="0"/>
              <a:t>полное </a:t>
            </a:r>
            <a:r>
              <a:rPr lang="ru-RU" dirty="0" smtClean="0"/>
              <a:t>пропитывание высоко впитывающей прокладки (4-5 капель) каждые 3-4 ч.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Интенсивное – </a:t>
            </a:r>
            <a:r>
              <a:rPr lang="ru-RU" dirty="0"/>
              <a:t>полное пропитывание </a:t>
            </a:r>
            <a:r>
              <a:rPr lang="ru-RU" dirty="0" err="1" smtClean="0"/>
              <a:t>супервпитывающих</a:t>
            </a:r>
            <a:r>
              <a:rPr lang="ru-RU" dirty="0" smtClean="0"/>
              <a:t> средств (6 капель) каждые 2 ч. и менее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5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Физикальное</a:t>
            </a:r>
            <a:r>
              <a:rPr lang="ru-RU" b="1" dirty="0" smtClean="0">
                <a:solidFill>
                  <a:srgbClr val="002060"/>
                </a:solidFill>
              </a:rPr>
              <a:t> обследование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81261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Сопоставление степени физического и полового созревания с возрастными нормативами, осмотр кожных покровов, измерение ИМТ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Уточнение возраста </a:t>
            </a:r>
            <a:r>
              <a:rPr lang="ru-RU" sz="2400" dirty="0" err="1" smtClean="0">
                <a:solidFill>
                  <a:schemeClr val="tx1"/>
                </a:solidFill>
              </a:rPr>
              <a:t>менархе</a:t>
            </a:r>
            <a:r>
              <a:rPr lang="ru-RU" sz="2400" dirty="0">
                <a:solidFill>
                  <a:schemeClr val="tx1"/>
                </a:solidFill>
              </a:rPr>
              <a:t> (</a:t>
            </a:r>
            <a:r>
              <a:rPr lang="ru-RU" sz="2400" dirty="0" smtClean="0">
                <a:solidFill>
                  <a:schemeClr val="tx1"/>
                </a:solidFill>
              </a:rPr>
              <a:t>т.к. АМК, обусловленные системой гемостаза чаще </a:t>
            </a:r>
            <a:r>
              <a:rPr lang="ru-RU" sz="2400" dirty="0">
                <a:solidFill>
                  <a:schemeClr val="tx1"/>
                </a:solidFill>
              </a:rPr>
              <a:t>отмечают </a:t>
            </a:r>
            <a:r>
              <a:rPr lang="ru-RU" sz="2400" dirty="0" smtClean="0">
                <a:solidFill>
                  <a:schemeClr val="tx1"/>
                </a:solidFill>
              </a:rPr>
              <a:t>у девочек с ранним </a:t>
            </a:r>
            <a:r>
              <a:rPr lang="ru-RU" sz="2400" dirty="0" err="1" smtClean="0">
                <a:solidFill>
                  <a:schemeClr val="tx1"/>
                </a:solidFill>
              </a:rPr>
              <a:t>менархе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>
                <a:solidFill>
                  <a:schemeClr val="tx1"/>
                </a:solidFill>
              </a:rPr>
              <a:t>в возрасте до 10 лет</a:t>
            </a:r>
            <a:r>
              <a:rPr lang="ru-RU" sz="2400" dirty="0" smtClean="0">
                <a:solidFill>
                  <a:schemeClr val="tx1"/>
                </a:solidFill>
              </a:rPr>
              <a:t>))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1"/>
                </a:solidFill>
              </a:rPr>
              <a:t>Уточнение </a:t>
            </a:r>
            <a:r>
              <a:rPr lang="ru-RU" sz="2400" dirty="0">
                <a:solidFill>
                  <a:schemeClr val="tx1"/>
                </a:solidFill>
              </a:rPr>
              <a:t>психологического состояния </a:t>
            </a:r>
            <a:r>
              <a:rPr lang="ru-RU" sz="2400" dirty="0" smtClean="0">
                <a:solidFill>
                  <a:schemeClr val="tx1"/>
                </a:solidFill>
              </a:rPr>
              <a:t>(поскольку </a:t>
            </a:r>
            <a:r>
              <a:rPr lang="ru-RU" sz="2400" dirty="0">
                <a:solidFill>
                  <a:schemeClr val="tx1"/>
                </a:solidFill>
              </a:rPr>
              <a:t>в клинической картине </a:t>
            </a:r>
            <a:r>
              <a:rPr lang="ru-RU" sz="2400" dirty="0" smtClean="0">
                <a:solidFill>
                  <a:schemeClr val="tx1"/>
                </a:solidFill>
              </a:rPr>
              <a:t>важную </a:t>
            </a:r>
            <a:r>
              <a:rPr lang="ru-RU" sz="2400" dirty="0">
                <a:solidFill>
                  <a:schemeClr val="tx1"/>
                </a:solidFill>
              </a:rPr>
              <a:t>роль играют депрессивные расстройства и социальная </a:t>
            </a:r>
            <a:r>
              <a:rPr lang="ru-RU" sz="2400" dirty="0" smtClean="0">
                <a:solidFill>
                  <a:schemeClr val="tx1"/>
                </a:solidFill>
              </a:rPr>
              <a:t>дисфункция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62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7397"/>
          </a:xfrm>
        </p:spPr>
        <p:txBody>
          <a:bodyPr/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Лабораторные исследования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927" y="1845734"/>
            <a:ext cx="10767753" cy="4023360"/>
          </a:xfrm>
        </p:spPr>
        <p:txBody>
          <a:bodyPr>
            <a:normAutofit fontScale="85000" lnSpcReduction="10000"/>
          </a:bodyPr>
          <a:lstStyle/>
          <a:p>
            <a:r>
              <a:rPr lang="ru-RU" sz="2100" dirty="0"/>
              <a:t>• </a:t>
            </a:r>
            <a:r>
              <a:rPr lang="ru-RU" sz="2100" b="1" dirty="0"/>
              <a:t>β-ХГЧ</a:t>
            </a:r>
            <a:r>
              <a:rPr lang="ru-RU" sz="2100" dirty="0"/>
              <a:t> у сексуально активных девушек</a:t>
            </a:r>
            <a:r>
              <a:rPr lang="ru-RU" sz="2100" dirty="0" smtClean="0"/>
              <a:t>.</a:t>
            </a:r>
          </a:p>
          <a:p>
            <a:r>
              <a:rPr lang="ru-RU" sz="2100" dirty="0" smtClean="0"/>
              <a:t>• </a:t>
            </a:r>
            <a:r>
              <a:rPr lang="ru-RU" sz="2100" b="1" dirty="0"/>
              <a:t>Общий анализ крови </a:t>
            </a:r>
            <a:r>
              <a:rPr lang="ru-RU" sz="2100" dirty="0"/>
              <a:t>(гемоглобин, количество тромбоцитов, </a:t>
            </a:r>
            <a:r>
              <a:rPr lang="ru-RU" sz="2100" dirty="0" err="1"/>
              <a:t>ретикулоцитов</a:t>
            </a:r>
            <a:r>
              <a:rPr lang="ru-RU" sz="2100" dirty="0"/>
              <a:t>). </a:t>
            </a:r>
            <a:endParaRPr lang="ru-RU" sz="2100" dirty="0" smtClean="0"/>
          </a:p>
          <a:p>
            <a:r>
              <a:rPr lang="ru-RU" sz="2100" dirty="0" smtClean="0"/>
              <a:t>• </a:t>
            </a:r>
            <a:r>
              <a:rPr lang="ru-RU" sz="2100" b="1" dirty="0" err="1"/>
              <a:t>Гемостазиограмма</a:t>
            </a:r>
            <a:r>
              <a:rPr lang="ru-RU" sz="2100" b="1" dirty="0"/>
              <a:t> </a:t>
            </a:r>
            <a:r>
              <a:rPr lang="ru-RU" sz="2100" b="1" dirty="0" smtClean="0"/>
              <a:t>и </a:t>
            </a:r>
            <a:r>
              <a:rPr lang="ru-RU" sz="2100" b="1" dirty="0"/>
              <a:t>оценка времени кровот</a:t>
            </a:r>
            <a:r>
              <a:rPr lang="ru-RU" sz="2100" dirty="0"/>
              <a:t>ечения</a:t>
            </a:r>
            <a:r>
              <a:rPr lang="ru-RU" sz="2100" dirty="0" smtClean="0"/>
              <a:t>.</a:t>
            </a:r>
          </a:p>
          <a:p>
            <a:r>
              <a:rPr lang="ru-RU" sz="2100" dirty="0" smtClean="0"/>
              <a:t> • </a:t>
            </a:r>
            <a:r>
              <a:rPr lang="ru-RU" sz="2100" b="1" dirty="0"/>
              <a:t>Микроскопия мазка </a:t>
            </a:r>
            <a:r>
              <a:rPr lang="ru-RU" sz="2100" dirty="0"/>
              <a:t>(окраска по </a:t>
            </a:r>
            <a:r>
              <a:rPr lang="ru-RU" sz="2100" dirty="0" err="1"/>
              <a:t>Граму</a:t>
            </a:r>
            <a:r>
              <a:rPr lang="ru-RU" sz="2100" dirty="0"/>
              <a:t>), </a:t>
            </a:r>
            <a:r>
              <a:rPr lang="ru-RU" sz="2100" b="1" dirty="0"/>
              <a:t>бактериологическое исследование и ПЦР-диагностика И</a:t>
            </a:r>
            <a:r>
              <a:rPr lang="ru-RU" sz="2100" dirty="0"/>
              <a:t>ППП. </a:t>
            </a:r>
            <a:endParaRPr lang="ru-RU" sz="2100" dirty="0" smtClean="0"/>
          </a:p>
          <a:p>
            <a:r>
              <a:rPr lang="ru-RU" sz="2100" dirty="0" smtClean="0"/>
              <a:t>• </a:t>
            </a:r>
            <a:r>
              <a:rPr lang="ru-RU" sz="2100" b="1" dirty="0"/>
              <a:t>Биохимический анализ крови </a:t>
            </a:r>
            <a:r>
              <a:rPr lang="ru-RU" sz="2100" dirty="0"/>
              <a:t>(глюкоза</a:t>
            </a:r>
            <a:r>
              <a:rPr lang="ru-RU" sz="2100" dirty="0" smtClean="0"/>
              <a:t>, общий </a:t>
            </a:r>
            <a:r>
              <a:rPr lang="ru-RU" sz="2100" dirty="0"/>
              <a:t>белок, </a:t>
            </a:r>
            <a:r>
              <a:rPr lang="ru-RU" sz="2100" dirty="0" smtClean="0"/>
              <a:t>общий и прямой билирубин</a:t>
            </a:r>
            <a:r>
              <a:rPr lang="ru-RU" sz="2100" dirty="0"/>
              <a:t>, </a:t>
            </a:r>
            <a:r>
              <a:rPr lang="ru-RU" sz="2100" dirty="0" err="1" smtClean="0"/>
              <a:t>креатинин</a:t>
            </a:r>
            <a:r>
              <a:rPr lang="ru-RU" sz="2100" dirty="0"/>
              <a:t>, </a:t>
            </a:r>
            <a:r>
              <a:rPr lang="ru-RU" sz="2100" dirty="0" smtClean="0"/>
              <a:t>мочевина, </a:t>
            </a:r>
            <a:r>
              <a:rPr lang="ru-RU" sz="2100" dirty="0" err="1" smtClean="0"/>
              <a:t>срб</a:t>
            </a:r>
            <a:r>
              <a:rPr lang="ru-RU" sz="2100" dirty="0"/>
              <a:t>)</a:t>
            </a:r>
            <a:endParaRPr lang="ru-RU" sz="2100" dirty="0" smtClean="0"/>
          </a:p>
          <a:p>
            <a:r>
              <a:rPr lang="ru-RU" sz="2100" dirty="0" smtClean="0"/>
              <a:t> </a:t>
            </a:r>
            <a:r>
              <a:rPr lang="ru-RU" sz="2100" b="1" dirty="0" smtClean="0"/>
              <a:t>• </a:t>
            </a:r>
            <a:r>
              <a:rPr lang="ru-RU" sz="2100" b="1" dirty="0"/>
              <a:t>Тест толерантности к глюкозе </a:t>
            </a:r>
            <a:r>
              <a:rPr lang="ru-RU" sz="2100" dirty="0"/>
              <a:t>при СПКЯ и избыточной массе тела (ИМТ ≥25). </a:t>
            </a:r>
            <a:endParaRPr lang="ru-RU" sz="2100" dirty="0" smtClean="0"/>
          </a:p>
          <a:p>
            <a:r>
              <a:rPr lang="ru-RU" sz="2100" dirty="0" smtClean="0"/>
              <a:t>• </a:t>
            </a:r>
            <a:r>
              <a:rPr lang="ru-RU" sz="2100" b="1" dirty="0"/>
              <a:t>Гормональный профиль </a:t>
            </a:r>
            <a:r>
              <a:rPr lang="ru-RU" sz="2100" dirty="0"/>
              <a:t>[ТТГ, свободный Т4 , антитела к </a:t>
            </a:r>
            <a:r>
              <a:rPr lang="ru-RU" sz="2100" dirty="0" err="1"/>
              <a:t>тиреоидной</a:t>
            </a:r>
            <a:r>
              <a:rPr lang="ru-RU" sz="2100" dirty="0"/>
              <a:t> </a:t>
            </a:r>
            <a:r>
              <a:rPr lang="ru-RU" sz="2100" dirty="0" err="1"/>
              <a:t>пероксидазе</a:t>
            </a:r>
            <a:r>
              <a:rPr lang="ru-RU" sz="2100" dirty="0"/>
              <a:t>, </a:t>
            </a:r>
            <a:r>
              <a:rPr lang="ru-RU" sz="2100" dirty="0" err="1"/>
              <a:t>эстрадиол</a:t>
            </a:r>
            <a:r>
              <a:rPr lang="ru-RU" sz="2100" dirty="0"/>
              <a:t>, тестостерон, ДГЭАС, ЛГ, ФСГ, инсулин, С-пептид, 17-ОНП, суточный ритм кортизола, пролактин, прогестерон на 21-й день цикла (при менструальном цикле 28 дней) или на 25-й день (при менструальном цикле 32 дня</a:t>
            </a:r>
            <a:r>
              <a:rPr lang="ru-RU" sz="2100" dirty="0" smtClean="0"/>
              <a:t>).</a:t>
            </a:r>
          </a:p>
          <a:p>
            <a:r>
              <a:rPr lang="ru-RU" sz="2100" dirty="0" smtClean="0"/>
              <a:t>• </a:t>
            </a:r>
            <a:r>
              <a:rPr lang="ru-RU" sz="2100" b="1" dirty="0" smtClean="0"/>
              <a:t>Определение </a:t>
            </a:r>
            <a:r>
              <a:rPr lang="ru-RU" sz="2100" b="1" dirty="0" err="1" smtClean="0"/>
              <a:t>ферритина</a:t>
            </a:r>
            <a:r>
              <a:rPr lang="ru-RU" sz="2100" b="1" dirty="0" smtClean="0"/>
              <a:t> и </a:t>
            </a:r>
            <a:r>
              <a:rPr lang="ru-RU" sz="2100" b="1" dirty="0" err="1" smtClean="0"/>
              <a:t>трансферритина</a:t>
            </a:r>
            <a:r>
              <a:rPr lang="ru-RU" sz="2100" b="1" dirty="0"/>
              <a:t> </a:t>
            </a:r>
            <a:r>
              <a:rPr lang="ru-RU" sz="2100" dirty="0" smtClean="0"/>
              <a:t>(снижение </a:t>
            </a:r>
            <a:r>
              <a:rPr lang="ru-RU" sz="2100" dirty="0" err="1" smtClean="0"/>
              <a:t>ферритина</a:t>
            </a:r>
            <a:r>
              <a:rPr lang="ru-RU" sz="2100" dirty="0" smtClean="0"/>
              <a:t> менее 5 мг/</a:t>
            </a:r>
            <a:r>
              <a:rPr lang="ru-RU" sz="2100" dirty="0" err="1" smtClean="0"/>
              <a:t>дл</a:t>
            </a:r>
            <a:r>
              <a:rPr lang="ru-RU" sz="2100" dirty="0" smtClean="0"/>
              <a:t> подтверждает дефицит железа)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0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Инструментальные методы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chemeClr val="tx1"/>
                </a:solidFill>
              </a:rPr>
              <a:t>Вагиноскопия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(оценивают состояние слизистой влагалища и эстрогенную насыщенность вульвы, стенок влагалища и шейки матки)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УЗИ </a:t>
            </a:r>
            <a:r>
              <a:rPr lang="ru-RU" b="1" dirty="0">
                <a:solidFill>
                  <a:schemeClr val="tx1"/>
                </a:solidFill>
              </a:rPr>
              <a:t>органов малого таза </a:t>
            </a:r>
            <a:r>
              <a:rPr lang="ru-RU" dirty="0">
                <a:solidFill>
                  <a:schemeClr val="tx1"/>
                </a:solidFill>
              </a:rPr>
              <a:t>позволяет оценить размеры матки и эндометрия; размеры, структуру и объем яичников; исключить беременность, пороки развития матки, патологию тела матки и эндометрия, функциональные кисты и объемные образования яичников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МРТ органов малого таза – по показаниям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УЗИ </a:t>
            </a:r>
            <a:r>
              <a:rPr lang="ru-RU" b="1" dirty="0">
                <a:solidFill>
                  <a:schemeClr val="tx1"/>
                </a:solidFill>
              </a:rPr>
              <a:t>щитовидной железы и внутренних органов </a:t>
            </a:r>
            <a:r>
              <a:rPr lang="ru-RU" dirty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по </a:t>
            </a:r>
            <a:r>
              <a:rPr lang="ru-RU" b="1" dirty="0" smtClean="0">
                <a:solidFill>
                  <a:schemeClr val="tx1"/>
                </a:solidFill>
              </a:rPr>
              <a:t>показаниям.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Диагностическую </a:t>
            </a:r>
            <a:r>
              <a:rPr lang="ru-RU" b="1" dirty="0" err="1">
                <a:solidFill>
                  <a:schemeClr val="tx1"/>
                </a:solidFill>
              </a:rPr>
              <a:t>гистероскопию</a:t>
            </a:r>
            <a:r>
              <a:rPr lang="ru-RU" b="1" dirty="0">
                <a:solidFill>
                  <a:schemeClr val="tx1"/>
                </a:solidFill>
              </a:rPr>
              <a:t> и раздельное диагностическое выскабливание полости матк</a:t>
            </a:r>
            <a:r>
              <a:rPr lang="ru-RU" dirty="0">
                <a:solidFill>
                  <a:schemeClr val="tx1"/>
                </a:solidFill>
              </a:rPr>
              <a:t>и для уточнения состояния </a:t>
            </a:r>
            <a:r>
              <a:rPr lang="ru-RU" dirty="0" smtClean="0">
                <a:solidFill>
                  <a:schemeClr val="tx1"/>
                </a:solidFill>
              </a:rPr>
              <a:t>эндометрия </a:t>
            </a:r>
            <a:r>
              <a:rPr lang="ru-RU" dirty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эхографических</a:t>
            </a:r>
            <a:r>
              <a:rPr lang="ru-RU" dirty="0">
                <a:solidFill>
                  <a:schemeClr val="tx1"/>
                </a:solidFill>
              </a:rPr>
              <a:t> признаках патологии эндометрия или цервикального канала у подростков применяют </a:t>
            </a:r>
            <a:r>
              <a:rPr lang="ru-RU" b="1" dirty="0">
                <a:solidFill>
                  <a:schemeClr val="tx1"/>
                </a:solidFill>
              </a:rPr>
              <a:t>редко.</a:t>
            </a:r>
          </a:p>
        </p:txBody>
      </p:sp>
    </p:spTree>
    <p:extLst>
      <p:ext uri="{BB962C8B-B14F-4D97-AF65-F5344CB8AC3E}">
        <p14:creationId xmlns:p14="http://schemas.microsoft.com/office/powerpoint/2010/main" val="31078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583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Дифференциальная диагностика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789" y="1707188"/>
            <a:ext cx="11679382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C00000"/>
                </a:solidFill>
              </a:rPr>
              <a:t>Осложнения беременности сексуально активных подростков </a:t>
            </a:r>
            <a:r>
              <a:rPr lang="ru-RU" sz="2200" dirty="0" smtClean="0">
                <a:solidFill>
                  <a:schemeClr val="tx1"/>
                </a:solidFill>
              </a:rPr>
              <a:t>(исключить прерывающуюся беременность или кровотечение после состоявшегося аборта – кровотечение возникает после </a:t>
            </a:r>
            <a:r>
              <a:rPr lang="ru-RU" sz="2200" dirty="0" err="1" smtClean="0">
                <a:solidFill>
                  <a:schemeClr val="tx1"/>
                </a:solidFill>
              </a:rPr>
              <a:t>епроолжительной</a:t>
            </a:r>
            <a:r>
              <a:rPr lang="ru-RU" sz="2200" dirty="0" smtClean="0">
                <a:solidFill>
                  <a:schemeClr val="tx1"/>
                </a:solidFill>
              </a:rPr>
              <a:t> задержки, в анамнезе половой контакт, возможны жалобы на </a:t>
            </a:r>
            <a:r>
              <a:rPr lang="ru-RU" sz="2200" dirty="0" err="1" smtClean="0">
                <a:solidFill>
                  <a:schemeClr val="tx1"/>
                </a:solidFill>
              </a:rPr>
              <a:t>нагрубание</a:t>
            </a:r>
            <a:r>
              <a:rPr lang="ru-RU" sz="2200" dirty="0" smtClean="0">
                <a:solidFill>
                  <a:schemeClr val="tx1"/>
                </a:solidFill>
              </a:rPr>
              <a:t> МЖ, тошноту; кровяные выделения обильные, со сгустками; «+» тест на ХГЧ)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C00000"/>
                </a:solidFill>
              </a:rPr>
              <a:t>Дефекты свертывающей системы крови </a:t>
            </a:r>
            <a:r>
              <a:rPr lang="ru-RU" sz="2200" dirty="0" smtClean="0">
                <a:solidFill>
                  <a:schemeClr val="tx1"/>
                </a:solidFill>
              </a:rPr>
              <a:t>(косвенные признаки – кровотечения у родителей, носовые кровотечения, частое и беспричинное возникновение гематом, петехий, чрезмерно обильные менструации и др.)</a:t>
            </a:r>
            <a:endParaRPr lang="ru-RU" sz="2200" b="1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C00000"/>
                </a:solidFill>
              </a:rPr>
              <a:t>Полипы шейки матки и тела матки </a:t>
            </a:r>
            <a:r>
              <a:rPr lang="ru-RU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>
                <a:solidFill>
                  <a:schemeClr val="tx1"/>
                </a:solidFill>
              </a:rPr>
              <a:t>Маточные кровотечения </a:t>
            </a:r>
            <a:r>
              <a:rPr lang="ru-RU" sz="2200" dirty="0" smtClean="0">
                <a:solidFill>
                  <a:schemeClr val="tx1"/>
                </a:solidFill>
              </a:rPr>
              <a:t>как </a:t>
            </a:r>
            <a:r>
              <a:rPr lang="ru-RU" sz="2200" dirty="0">
                <a:solidFill>
                  <a:schemeClr val="tx1"/>
                </a:solidFill>
              </a:rPr>
              <a:t>правило, ациклические с короткими светлыми промежутками, выделения умеренные, нередко с тяжами слизи. При </a:t>
            </a:r>
            <a:r>
              <a:rPr lang="ru-RU" sz="2200" dirty="0" err="1" smtClean="0">
                <a:solidFill>
                  <a:schemeClr val="tx1"/>
                </a:solidFill>
              </a:rPr>
              <a:t>эхографическом</a:t>
            </a:r>
            <a:r>
              <a:rPr lang="ru-RU" sz="2200" dirty="0" smtClean="0">
                <a:solidFill>
                  <a:schemeClr val="tx1"/>
                </a:solidFill>
              </a:rPr>
              <a:t> исследовании полип эндометрия на 4-6 </a:t>
            </a:r>
            <a:r>
              <a:rPr lang="ru-RU" sz="2200" dirty="0" err="1" smtClean="0">
                <a:solidFill>
                  <a:schemeClr val="tx1"/>
                </a:solidFill>
              </a:rPr>
              <a:t>д.м.ц</a:t>
            </a:r>
            <a:r>
              <a:rPr lang="ru-RU" sz="2200" dirty="0" smtClean="0">
                <a:solidFill>
                  <a:schemeClr val="tx1"/>
                </a:solidFill>
              </a:rPr>
              <a:t>. имеет четкие контуры, </a:t>
            </a:r>
            <a:r>
              <a:rPr lang="ru-RU" sz="2200" dirty="0" err="1" smtClean="0">
                <a:solidFill>
                  <a:schemeClr val="tx1"/>
                </a:solidFill>
              </a:rPr>
              <a:t>овоидную</a:t>
            </a:r>
            <a:r>
              <a:rPr lang="ru-RU" sz="2200" dirty="0" smtClean="0">
                <a:solidFill>
                  <a:schemeClr val="tx1"/>
                </a:solidFill>
              </a:rPr>
              <a:t> форму. Диагноз </a:t>
            </a:r>
            <a:r>
              <a:rPr lang="ru-RU" sz="2200" dirty="0">
                <a:solidFill>
                  <a:schemeClr val="tx1"/>
                </a:solidFill>
              </a:rPr>
              <a:t>подтверждают с помощью </a:t>
            </a:r>
            <a:r>
              <a:rPr lang="ru-RU" sz="2200" dirty="0" err="1">
                <a:solidFill>
                  <a:schemeClr val="tx1"/>
                </a:solidFill>
              </a:rPr>
              <a:t>гистероскопии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последующего </a:t>
            </a:r>
            <a:r>
              <a:rPr lang="ru-RU" sz="2200" dirty="0" err="1" smtClean="0">
                <a:solidFill>
                  <a:schemeClr val="tx1"/>
                </a:solidFill>
              </a:rPr>
              <a:t>гистологическиого</a:t>
            </a:r>
            <a:r>
              <a:rPr lang="ru-RU" sz="2200" dirty="0" smtClean="0">
                <a:solidFill>
                  <a:schemeClr val="tx1"/>
                </a:solidFill>
              </a:rPr>
              <a:t> исследования удаленного эндометрия)</a:t>
            </a:r>
          </a:p>
        </p:txBody>
      </p:sp>
    </p:spTree>
    <p:extLst>
      <p:ext uri="{BB962C8B-B14F-4D97-AF65-F5344CB8AC3E}">
        <p14:creationId xmlns:p14="http://schemas.microsoft.com/office/powerpoint/2010/main" val="364297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86207"/>
            <a:ext cx="10058400" cy="1450757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Дифференциальная диагностика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1845734"/>
            <a:ext cx="11720945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b="1" dirty="0">
                <a:solidFill>
                  <a:srgbClr val="C00000"/>
                </a:solidFill>
              </a:rPr>
              <a:t>Узловая, очаговая, диффузная форма </a:t>
            </a:r>
            <a:r>
              <a:rPr lang="ru-RU" sz="2200" b="1" dirty="0" err="1">
                <a:solidFill>
                  <a:srgbClr val="C00000"/>
                </a:solidFill>
              </a:rPr>
              <a:t>эндометриоза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матки </a:t>
            </a:r>
            <a:r>
              <a:rPr lang="ru-RU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>
                <a:solidFill>
                  <a:schemeClr val="tx1"/>
                </a:solidFill>
              </a:rPr>
              <a:t>дисменорея средней и тяжелой формы, длительные мажущие кровяные выделения до и после менструации. Диагноз подтверждают с помощью </a:t>
            </a:r>
            <a:r>
              <a:rPr lang="ru-RU" sz="2200" dirty="0" err="1">
                <a:solidFill>
                  <a:schemeClr val="tx1"/>
                </a:solidFill>
              </a:rPr>
              <a:t>эхографии</a:t>
            </a:r>
            <a:r>
              <a:rPr lang="ru-RU" sz="2200" dirty="0">
                <a:solidFill>
                  <a:schemeClr val="tx1"/>
                </a:solidFill>
              </a:rPr>
              <a:t> в I и II фазы менструального цикла и </a:t>
            </a:r>
            <a:r>
              <a:rPr lang="ru-RU" sz="2200" dirty="0" err="1" smtClean="0">
                <a:solidFill>
                  <a:schemeClr val="tx1"/>
                </a:solidFill>
              </a:rPr>
              <a:t>гистероскопии</a:t>
            </a:r>
            <a:r>
              <a:rPr lang="ru-RU" sz="2200" dirty="0" smtClean="0">
                <a:solidFill>
                  <a:schemeClr val="tx1"/>
                </a:solidFill>
              </a:rPr>
              <a:t>)</a:t>
            </a:r>
            <a:endParaRPr lang="ru-RU" sz="22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>
                <a:solidFill>
                  <a:srgbClr val="C00000"/>
                </a:solidFill>
              </a:rPr>
              <a:t>Воспалительные заболевания органов малого </a:t>
            </a:r>
            <a:r>
              <a:rPr lang="ru-RU" sz="2200" b="1" dirty="0" smtClean="0">
                <a:solidFill>
                  <a:srgbClr val="C00000"/>
                </a:solidFill>
              </a:rPr>
              <a:t>таза </a:t>
            </a:r>
            <a:r>
              <a:rPr lang="ru-RU" sz="2200" dirty="0" smtClean="0">
                <a:solidFill>
                  <a:schemeClr val="tx1"/>
                </a:solidFill>
              </a:rPr>
              <a:t>(ациклические </a:t>
            </a:r>
            <a:r>
              <a:rPr lang="ru-RU" sz="2200" dirty="0">
                <a:solidFill>
                  <a:schemeClr val="tx1"/>
                </a:solidFill>
              </a:rPr>
              <a:t>маточные кровотечения на фоне ВЗОМТ возникают после переохлаждения, незащищенных половых контактов, на фоне обострения хронических тазовых болей, </a:t>
            </a:r>
            <a:r>
              <a:rPr lang="ru-RU" sz="2200" dirty="0" smtClean="0">
                <a:solidFill>
                  <a:schemeClr val="tx1"/>
                </a:solidFill>
              </a:rPr>
              <a:t>выделений; данные бактериологического исследования </a:t>
            </a:r>
            <a:r>
              <a:rPr lang="ru-RU" sz="2200" dirty="0" err="1" smtClean="0">
                <a:solidFill>
                  <a:schemeClr val="tx1"/>
                </a:solidFill>
              </a:rPr>
              <a:t>споспбствуют</a:t>
            </a:r>
            <a:r>
              <a:rPr lang="ru-RU" sz="2200" dirty="0" smtClean="0">
                <a:solidFill>
                  <a:schemeClr val="tx1"/>
                </a:solidFill>
              </a:rPr>
              <a:t> уточнению диагноза)</a:t>
            </a:r>
            <a:endParaRPr lang="ru-RU" sz="22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err="1" smtClean="0">
                <a:solidFill>
                  <a:srgbClr val="C00000"/>
                </a:solidFill>
              </a:rPr>
              <a:t>Гормонпродуцирующие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опухоли </a:t>
            </a:r>
            <a:r>
              <a:rPr lang="ru-RU" sz="2200" b="1" dirty="0" smtClean="0">
                <a:solidFill>
                  <a:srgbClr val="C00000"/>
                </a:solidFill>
              </a:rPr>
              <a:t>яичника </a:t>
            </a:r>
            <a:r>
              <a:rPr lang="ru-RU" sz="2200" dirty="0" smtClean="0">
                <a:solidFill>
                  <a:schemeClr val="tx1"/>
                </a:solidFill>
              </a:rPr>
              <a:t>(уточнение диагноза возможно после УЗИ и МРТ, определения гормонов крови и </a:t>
            </a:r>
            <a:r>
              <a:rPr lang="ru-RU" sz="2200" dirty="0" err="1" smtClean="0">
                <a:solidFill>
                  <a:schemeClr val="tx1"/>
                </a:solidFill>
              </a:rPr>
              <a:t>онкомаркеров</a:t>
            </a:r>
            <a:r>
              <a:rPr lang="ru-RU" sz="2200" dirty="0" smtClean="0">
                <a:solidFill>
                  <a:schemeClr val="tx1"/>
                </a:solidFill>
              </a:rPr>
              <a:t> СА-125,НЕ4)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rgbClr val="C00000"/>
                </a:solidFill>
              </a:rPr>
              <a:t>Нарушение </a:t>
            </a:r>
            <a:r>
              <a:rPr lang="ru-RU" sz="2200" b="1" dirty="0">
                <a:solidFill>
                  <a:srgbClr val="C00000"/>
                </a:solidFill>
              </a:rPr>
              <a:t>функции щитовидной </a:t>
            </a:r>
            <a:r>
              <a:rPr lang="ru-RU" sz="2200" b="1" dirty="0" smtClean="0">
                <a:solidFill>
                  <a:srgbClr val="C00000"/>
                </a:solidFill>
              </a:rPr>
              <a:t>железы </a:t>
            </a:r>
            <a:r>
              <a:rPr lang="ru-RU" sz="2200" dirty="0" smtClean="0">
                <a:solidFill>
                  <a:schemeClr val="tx1"/>
                </a:solidFill>
              </a:rPr>
              <a:t>(</a:t>
            </a:r>
            <a:r>
              <a:rPr lang="ru-RU" sz="2200" dirty="0">
                <a:solidFill>
                  <a:schemeClr val="tx1"/>
                </a:solidFill>
              </a:rPr>
              <a:t>часто возникают у пациенток с субклиническим или клиническим </a:t>
            </a:r>
            <a:r>
              <a:rPr lang="ru-RU" sz="2200" dirty="0" smtClean="0">
                <a:solidFill>
                  <a:schemeClr val="tx1"/>
                </a:solidFill>
              </a:rPr>
              <a:t>гипотиреозом; жалобы на зябкость, отечность, увеличение массы тела, сонливость, депрессию; при пальпации и УЗИ – увеличение ЩЖ; необходимо определение ТТГ, свободного Т4)</a:t>
            </a:r>
            <a:endParaRPr lang="ru-RU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smtClean="0">
                <a:solidFill>
                  <a:srgbClr val="002060"/>
                </a:solidFill>
              </a:rPr>
              <a:t>АМК у подростков: консервативное лечение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21673" y="1845734"/>
            <a:ext cx="11452167" cy="434724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Медикаментозная терапия является методом выбора у подростков с АМК при отсутствии органической патологии органов малого </a:t>
            </a:r>
            <a:r>
              <a:rPr lang="ru-RU" sz="2400" dirty="0" smtClean="0"/>
              <a:t>таза</a:t>
            </a:r>
            <a:endParaRPr lang="ru-RU" sz="2400" dirty="0"/>
          </a:p>
          <a:p>
            <a:pPr algn="ctr"/>
            <a:endParaRPr lang="ru-RU" sz="2400" dirty="0" smtClean="0"/>
          </a:p>
          <a:p>
            <a:r>
              <a:rPr lang="ru-RU" sz="2800" dirty="0" smtClean="0"/>
              <a:t>Рекомендуется </a:t>
            </a:r>
            <a:r>
              <a:rPr lang="ru-RU" sz="2800" dirty="0"/>
              <a:t>использовать в качестве </a:t>
            </a:r>
            <a:r>
              <a:rPr lang="ru-RU" sz="2800" i="1" u="sng" dirty="0"/>
              <a:t>первой линии </a:t>
            </a:r>
            <a:r>
              <a:rPr lang="ru-RU" sz="2800" dirty="0"/>
              <a:t>негормональной терапии </a:t>
            </a:r>
            <a:r>
              <a:rPr lang="ru-RU" sz="3200" dirty="0" err="1">
                <a:solidFill>
                  <a:srgbClr val="FF0000"/>
                </a:solidFill>
              </a:rPr>
              <a:t>транексамовую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кислоту</a:t>
            </a:r>
            <a:r>
              <a:rPr lang="ru-RU" sz="2800" dirty="0"/>
              <a:t> </a:t>
            </a:r>
            <a:r>
              <a:rPr lang="ru-RU" sz="2800" dirty="0" smtClean="0"/>
              <a:t>для </a:t>
            </a:r>
            <a:r>
              <a:rPr lang="ru-RU" sz="2800" dirty="0"/>
              <a:t>снижения объема </a:t>
            </a:r>
            <a:r>
              <a:rPr lang="ru-RU" sz="2800" dirty="0" smtClean="0"/>
              <a:t>кровопотери. 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Применение </a:t>
            </a:r>
            <a:r>
              <a:rPr lang="ru-RU" sz="2400" dirty="0" err="1">
                <a:solidFill>
                  <a:srgbClr val="C00000"/>
                </a:solidFill>
              </a:rPr>
              <a:t>транексамовой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кислоты </a:t>
            </a:r>
            <a:r>
              <a:rPr lang="ru-RU" sz="2400" dirty="0">
                <a:solidFill>
                  <a:srgbClr val="C00000"/>
                </a:solidFill>
              </a:rPr>
              <a:t>в дозе </a:t>
            </a:r>
            <a:r>
              <a:rPr lang="ru-RU" sz="2400" b="1" dirty="0">
                <a:solidFill>
                  <a:srgbClr val="C00000"/>
                </a:solidFill>
              </a:rPr>
              <a:t>1 г 3 раза в сутки или по 15-25 мг/кг </a:t>
            </a:r>
            <a:r>
              <a:rPr lang="ru-RU" sz="2400" dirty="0">
                <a:solidFill>
                  <a:srgbClr val="C00000"/>
                </a:solidFill>
              </a:rPr>
              <a:t>(максимальная разовая доза 1 г) </a:t>
            </a:r>
            <a:r>
              <a:rPr lang="ru-RU" sz="2400" b="1" dirty="0">
                <a:solidFill>
                  <a:srgbClr val="C00000"/>
                </a:solidFill>
              </a:rPr>
              <a:t>3 раза в день </a:t>
            </a:r>
            <a:r>
              <a:rPr lang="ru-RU" sz="2400" dirty="0">
                <a:solidFill>
                  <a:srgbClr val="C00000"/>
                </a:solidFill>
              </a:rPr>
              <a:t>(</a:t>
            </a:r>
            <a:r>
              <a:rPr lang="ru-RU" sz="2400" b="1" dirty="0">
                <a:solidFill>
                  <a:srgbClr val="C00000"/>
                </a:solidFill>
              </a:rPr>
              <a:t>в тяжелых случаях до 4 г в сутки) </a:t>
            </a:r>
            <a:r>
              <a:rPr lang="ru-RU" sz="2400" dirty="0">
                <a:solidFill>
                  <a:srgbClr val="C00000"/>
                </a:solidFill>
              </a:rPr>
              <a:t>в течение </a:t>
            </a:r>
            <a:r>
              <a:rPr lang="ru-RU" sz="2400" b="1" dirty="0">
                <a:solidFill>
                  <a:srgbClr val="C00000"/>
                </a:solidFill>
              </a:rPr>
              <a:t>4 дней </a:t>
            </a:r>
            <a:r>
              <a:rPr lang="ru-RU" sz="2400" dirty="0">
                <a:solidFill>
                  <a:srgbClr val="C00000"/>
                </a:solidFill>
              </a:rPr>
              <a:t>(внутривенно при острых АМК) уменьшает объем кровопотери на 25-50% 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50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002060"/>
                </a:solidFill>
              </a:rPr>
              <a:t>АМК у подростков: консервативное </a:t>
            </a:r>
            <a:r>
              <a:rPr lang="ru-RU" altLang="ru-RU" b="1" dirty="0" smtClean="0">
                <a:solidFill>
                  <a:srgbClr val="002060"/>
                </a:solidFill>
              </a:rPr>
              <a:t>лечение (продолжение)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709" y="1845734"/>
            <a:ext cx="10737273" cy="4023360"/>
          </a:xfrm>
        </p:spPr>
        <p:txBody>
          <a:bodyPr>
            <a:normAutofit/>
          </a:bodyPr>
          <a:lstStyle/>
          <a:p>
            <a:r>
              <a:rPr lang="ru-RU" sz="2400" dirty="0"/>
              <a:t>Рекомендуется </a:t>
            </a:r>
            <a:r>
              <a:rPr lang="ru-RU" sz="2400" dirty="0" smtClean="0"/>
              <a:t>использовать </a:t>
            </a:r>
            <a:r>
              <a:rPr lang="ru-RU" sz="2400" b="1" dirty="0">
                <a:solidFill>
                  <a:srgbClr val="FF0000"/>
                </a:solidFill>
              </a:rPr>
              <a:t>НПВС </a:t>
            </a:r>
            <a:r>
              <a:rPr lang="ru-RU" sz="2400" dirty="0"/>
              <a:t>для снижения объема кровопотери - </a:t>
            </a:r>
            <a:r>
              <a:rPr lang="ru-RU" sz="2400" b="1" dirty="0" smtClean="0">
                <a:solidFill>
                  <a:srgbClr val="FF0000"/>
                </a:solidFill>
              </a:rPr>
              <a:t>ибупрофен</a:t>
            </a:r>
            <a:r>
              <a:rPr lang="ru-RU" sz="2400" b="1" dirty="0">
                <a:solidFill>
                  <a:srgbClr val="FF0000"/>
                </a:solidFill>
              </a:rPr>
              <a:t>** 600-1200 мг в сутки</a:t>
            </a:r>
            <a:r>
              <a:rPr lang="ru-RU" sz="2400" dirty="0"/>
              <a:t>, </a:t>
            </a:r>
            <a:r>
              <a:rPr lang="ru-RU" sz="2400" b="1" dirty="0" err="1" smtClean="0">
                <a:solidFill>
                  <a:srgbClr val="FF0000"/>
                </a:solidFill>
              </a:rPr>
              <a:t>напроксен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250-500 мг в сутки, </a:t>
            </a:r>
            <a:r>
              <a:rPr lang="ru-RU" sz="2400" b="1" dirty="0" err="1" smtClean="0">
                <a:solidFill>
                  <a:srgbClr val="FF0000"/>
                </a:solidFill>
              </a:rPr>
              <a:t>нимесулид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200 мг в </a:t>
            </a:r>
            <a:r>
              <a:rPr lang="ru-RU" sz="2400" b="1" dirty="0" smtClean="0">
                <a:solidFill>
                  <a:srgbClr val="FF0000"/>
                </a:solidFill>
              </a:rPr>
              <a:t>сутки</a:t>
            </a:r>
          </a:p>
          <a:p>
            <a:r>
              <a:rPr lang="ru-RU" sz="2400" dirty="0" smtClean="0"/>
              <a:t>НПВС </a:t>
            </a:r>
            <a:r>
              <a:rPr lang="ru-RU" sz="2400" dirty="0"/>
              <a:t>за счет подавления </a:t>
            </a:r>
            <a:r>
              <a:rPr lang="ru-RU" sz="2400" dirty="0" err="1"/>
              <a:t>циклооксигеназы</a:t>
            </a:r>
            <a:r>
              <a:rPr lang="ru-RU" sz="2400" dirty="0"/>
              <a:t> и изменения соотношения </a:t>
            </a:r>
            <a:r>
              <a:rPr lang="ru-RU" sz="2400" dirty="0" err="1"/>
              <a:t>простациклина</a:t>
            </a:r>
            <a:r>
              <a:rPr lang="ru-RU" sz="2400" dirty="0"/>
              <a:t> и </a:t>
            </a:r>
            <a:r>
              <a:rPr lang="ru-RU" sz="2400" dirty="0" err="1"/>
              <a:t>тромбоксана</a:t>
            </a:r>
            <a:r>
              <a:rPr lang="ru-RU" sz="2400" dirty="0"/>
              <a:t> снижают кровопотерю на 20-60% и являются препаратами первой линии выбора при лечении овуляторных АМК без патологии эндометрия или системы гемостаза. </a:t>
            </a:r>
            <a:endParaRPr lang="ru-RU" sz="2400" dirty="0" smtClean="0"/>
          </a:p>
          <a:p>
            <a:r>
              <a:rPr lang="ru-RU" sz="2400" dirty="0" smtClean="0"/>
              <a:t>Препараты </a:t>
            </a:r>
            <a:r>
              <a:rPr lang="ru-RU" sz="2400" dirty="0"/>
              <a:t>применяют </a:t>
            </a:r>
            <a:r>
              <a:rPr lang="ru-RU" sz="2400" b="1" dirty="0">
                <a:solidFill>
                  <a:srgbClr val="C00000"/>
                </a:solidFill>
              </a:rPr>
              <a:t>за 1 день до начала или в 1 день менструации в течение 3-5 дней, либо до остановки АМК</a:t>
            </a:r>
            <a:r>
              <a:rPr lang="ru-RU" sz="2400" dirty="0"/>
              <a:t>, при отсутствии противопоказаний.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41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002060"/>
                </a:solidFill>
              </a:rPr>
              <a:t>АМК у подростков: консервативное лечение (продолжение)</a:t>
            </a:r>
            <a:endParaRPr lang="ru-RU" altLang="ru-RU" b="1" dirty="0" smtClean="0">
              <a:solidFill>
                <a:srgbClr val="00206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97279" y="1845733"/>
            <a:ext cx="10360429" cy="438881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Комбинированные оральные контрацептивы (</a:t>
            </a:r>
            <a:r>
              <a:rPr lang="ru-RU" sz="2400" b="1" dirty="0">
                <a:solidFill>
                  <a:srgbClr val="FF0000"/>
                </a:solidFill>
              </a:rPr>
              <a:t>КОК)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err="1"/>
              <a:t>прогестагены</a:t>
            </a:r>
            <a:r>
              <a:rPr lang="ru-RU" sz="2400" dirty="0"/>
              <a:t> и эстрогены (фиксированные сочетания</a:t>
            </a:r>
            <a:r>
              <a:rPr lang="ru-RU" sz="2400" dirty="0" smtClean="0"/>
              <a:t>) </a:t>
            </a:r>
            <a:r>
              <a:rPr lang="ru-RU" sz="2400" dirty="0"/>
              <a:t>для снижения объема кровопотери </a:t>
            </a:r>
            <a:r>
              <a:rPr lang="ru-RU" sz="2400" dirty="0" smtClean="0"/>
              <a:t>и </a:t>
            </a:r>
            <a:r>
              <a:rPr lang="ru-RU" sz="2400" dirty="0"/>
              <a:t>отсутствием противопоказаний к приему </a:t>
            </a:r>
            <a:r>
              <a:rPr lang="ru-RU" sz="2400" dirty="0" smtClean="0"/>
              <a:t>эстрогенов. </a:t>
            </a:r>
          </a:p>
          <a:p>
            <a:r>
              <a:rPr lang="ru-RU" sz="2400" b="1" dirty="0" err="1" smtClean="0">
                <a:solidFill>
                  <a:srgbClr val="C00000"/>
                </a:solidFill>
              </a:rPr>
              <a:t>Низкодозные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(30 мкг </a:t>
            </a:r>
            <a:r>
              <a:rPr lang="ru-RU" sz="2400" b="1" dirty="0" err="1">
                <a:solidFill>
                  <a:srgbClr val="C00000"/>
                </a:solidFill>
              </a:rPr>
              <a:t>этинилэстрадиола</a:t>
            </a:r>
            <a:r>
              <a:rPr lang="ru-RU" sz="2400" b="1" dirty="0">
                <a:solidFill>
                  <a:srgbClr val="C00000"/>
                </a:solidFill>
              </a:rPr>
              <a:t>) монофазные КОК – МНН </a:t>
            </a:r>
            <a:r>
              <a:rPr lang="ru-RU" sz="2400" b="1" dirty="0" err="1" smtClean="0">
                <a:solidFill>
                  <a:srgbClr val="C00000"/>
                </a:solidFill>
              </a:rPr>
              <a:t>Левоноргестрел+Этинилэстрадиол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/>
              <a:t>- применяют </a:t>
            </a:r>
            <a:r>
              <a:rPr lang="ru-RU" sz="2400" b="1" dirty="0">
                <a:solidFill>
                  <a:srgbClr val="C00000"/>
                </a:solidFill>
              </a:rPr>
              <a:t>каждые 8 часов </a:t>
            </a:r>
            <a:r>
              <a:rPr lang="ru-RU" sz="2400" b="1" dirty="0"/>
              <a:t>для остановки АМК с последующим </a:t>
            </a:r>
            <a:r>
              <a:rPr lang="ru-RU" sz="2400" b="1" dirty="0">
                <a:solidFill>
                  <a:srgbClr val="C00000"/>
                </a:solidFill>
              </a:rPr>
              <a:t>постепенным снижением суточной </a:t>
            </a:r>
            <a:r>
              <a:rPr lang="ru-RU" sz="2400" b="1" dirty="0" smtClean="0">
                <a:solidFill>
                  <a:srgbClr val="C00000"/>
                </a:solidFill>
              </a:rPr>
              <a:t>дозы</a:t>
            </a:r>
            <a:r>
              <a:rPr lang="ru-RU" sz="2400" b="1" dirty="0" smtClean="0"/>
              <a:t>. 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КОК </a:t>
            </a:r>
            <a:r>
              <a:rPr lang="ru-RU" sz="2400" dirty="0" smtClean="0"/>
              <a:t>позволяет </a:t>
            </a:r>
            <a:r>
              <a:rPr lang="ru-RU" sz="2400" dirty="0"/>
              <a:t>снизить объем менструальной кровопотери на </a:t>
            </a:r>
            <a:r>
              <a:rPr lang="ru-RU" sz="2400" b="1" dirty="0" smtClean="0">
                <a:solidFill>
                  <a:srgbClr val="C00000"/>
                </a:solidFill>
              </a:rPr>
              <a:t>43-69%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ряде случаев для лечения АМК в качестве альтернативы КОК </a:t>
            </a:r>
            <a:r>
              <a:rPr lang="ru-RU" sz="2400" dirty="0" smtClean="0"/>
              <a:t>при </a:t>
            </a:r>
            <a:r>
              <a:rPr lang="ru-RU" sz="2400" dirty="0" err="1"/>
              <a:t>ановуляторных</a:t>
            </a:r>
            <a:r>
              <a:rPr lang="ru-RU" sz="2400" dirty="0"/>
              <a:t> кровотечениях </a:t>
            </a:r>
            <a:r>
              <a:rPr lang="ru-RU" sz="2400" dirty="0" smtClean="0"/>
              <a:t>возможно </a:t>
            </a:r>
            <a:r>
              <a:rPr lang="ru-RU" sz="2400" dirty="0"/>
              <a:t>применение </a:t>
            </a:r>
            <a:r>
              <a:rPr lang="ru-RU" sz="2400" b="1" dirty="0" err="1" smtClean="0">
                <a:solidFill>
                  <a:srgbClr val="C00000"/>
                </a:solidFill>
              </a:rPr>
              <a:t>прогестагенов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78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АМК в пубертатном периоде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- это кровотечение из полости матки, не соответствующее параметрам нормальной регулярной менструации, вызывающее физический и психический дискомфорт у девочек-подростков с возраста </a:t>
            </a:r>
            <a:r>
              <a:rPr lang="ru-RU" sz="2400" dirty="0" err="1" smtClean="0"/>
              <a:t>менархе</a:t>
            </a:r>
            <a:r>
              <a:rPr lang="ru-RU" sz="2400" dirty="0" smtClean="0"/>
              <a:t> до 17 лет включительно.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05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2626" y="214314"/>
            <a:ext cx="8501063" cy="6429375"/>
          </a:xfrm>
        </p:spPr>
        <p:txBody>
          <a:bodyPr rtlCol="0">
            <a:normAutofit/>
          </a:bodyPr>
          <a:lstStyle/>
          <a:p>
            <a:pPr marL="320040" indent="-320040" algn="ctr">
              <a:spcAft>
                <a:spcPts val="0"/>
              </a:spcAft>
              <a:buNone/>
              <a:defRPr/>
            </a:pPr>
            <a:r>
              <a:rPr lang="ru-RU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Схема гормонального гемостаза при АМК ПП:</a:t>
            </a:r>
          </a:p>
          <a:p>
            <a:pPr marL="320040" indent="-320040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применяются монофазные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низкодозированные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КОК;</a:t>
            </a:r>
          </a:p>
          <a:p>
            <a:pPr marL="320040" indent="-320040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гестагенный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компонент –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гестоден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75 мкг (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Фемоден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Линдинет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30),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Дезогестрел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150 мкг (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Регулон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Марвелон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marL="320040" indent="-320040" algn="ctr">
              <a:spcAft>
                <a:spcPts val="0"/>
              </a:spcAft>
              <a:buNone/>
              <a:defRPr/>
            </a:pPr>
            <a:endParaRPr lang="ru-RU" b="1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0040" indent="-320040" algn="ctr">
              <a:spcAft>
                <a:spcPts val="0"/>
              </a:spcAft>
              <a:buNone/>
              <a:defRPr/>
            </a:pPr>
            <a:r>
              <a:rPr lang="ru-RU" b="1" u="sng" dirty="0" smtClean="0">
                <a:solidFill>
                  <a:srgbClr val="002060"/>
                </a:solidFill>
              </a:rPr>
              <a:t>Наиболее популярна следующая схема:</a:t>
            </a:r>
          </a:p>
          <a:p>
            <a:pPr marL="320040" indent="-320040" algn="ctr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1 таблетка 4 раза в день 4 дня,</a:t>
            </a:r>
          </a:p>
          <a:p>
            <a:pPr marL="320040" indent="-320040" algn="ctr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1 таблетка 3 раза в день 3 дня,</a:t>
            </a:r>
          </a:p>
          <a:p>
            <a:pPr marL="320040" indent="-320040" algn="ctr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1 таблетка 2 раза в день 2 дня,</a:t>
            </a:r>
          </a:p>
          <a:p>
            <a:pPr marL="320040" indent="-320040" algn="ctr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1 таблетка в день  до конца второй упаковки (длительность первого цикла гемостаза не менее 21 дня).</a:t>
            </a:r>
          </a:p>
          <a:p>
            <a:pPr marL="320040" indent="-320040" algn="ctr">
              <a:spcAft>
                <a:spcPts val="0"/>
              </a:spcAft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0040" indent="-320040" algn="ctr"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Суммарная </a:t>
            </a:r>
            <a:r>
              <a:rPr lang="ru-RU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гемостатическая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доза высока – 8 таблеток (240 мкг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E2)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0040" indent="-320040">
              <a:spcAft>
                <a:spcPts val="0"/>
              </a:spcAft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20040" indent="-320040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6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Содержимое 2"/>
          <p:cNvSpPr>
            <a:spLocks noGrp="1"/>
          </p:cNvSpPr>
          <p:nvPr>
            <p:ph idx="1"/>
          </p:nvPr>
        </p:nvSpPr>
        <p:spPr>
          <a:xfrm>
            <a:off x="623455" y="331644"/>
            <a:ext cx="11222182" cy="6072188"/>
          </a:xfrm>
        </p:spPr>
        <p:txBody>
          <a:bodyPr rtlCol="0">
            <a:normAutofit/>
          </a:bodyPr>
          <a:lstStyle/>
          <a:p>
            <a:pPr marL="384048" indent="-384048">
              <a:defRPr/>
            </a:pPr>
            <a:r>
              <a:rPr lang="ru-RU" altLang="ru-RU" sz="3200" b="1" dirty="0">
                <a:solidFill>
                  <a:srgbClr val="0070C0"/>
                </a:solidFill>
              </a:rPr>
              <a:t>2 этап лечения АМК ПП- </a:t>
            </a:r>
            <a:r>
              <a:rPr lang="ru-RU" altLang="ru-RU" sz="3200" dirty="0"/>
              <a:t>регуляция </a:t>
            </a:r>
            <a:r>
              <a:rPr lang="ru-RU" altLang="ru-RU" sz="3200" dirty="0" smtClean="0"/>
              <a:t>менструального </a:t>
            </a:r>
            <a:r>
              <a:rPr lang="ru-RU" altLang="ru-RU" sz="3200" dirty="0"/>
              <a:t>цикла и профилактика рецидива - проводится КОК по контрацептивной схеме в течение 3 циклов.</a:t>
            </a:r>
          </a:p>
          <a:p>
            <a:pPr marL="384048" indent="-384048">
              <a:defRPr/>
            </a:pPr>
            <a:r>
              <a:rPr lang="ru-RU" altLang="ru-RU" sz="3200" dirty="0"/>
              <a:t>У больных с негормональным гемостазом рекомендуется </a:t>
            </a:r>
            <a:r>
              <a:rPr lang="ru-RU" altLang="ru-RU" sz="3200" dirty="0" err="1"/>
              <a:t>транексамовая</a:t>
            </a:r>
            <a:r>
              <a:rPr lang="ru-RU" altLang="ru-RU" sz="3200" dirty="0"/>
              <a:t> кислота по 1 г 4 раза в день с 1 по 4 день менструации.</a:t>
            </a:r>
          </a:p>
          <a:p>
            <a:pPr marL="384048" indent="-384048">
              <a:defRPr/>
            </a:pPr>
            <a:r>
              <a:rPr lang="ru-RU" altLang="ru-RU" sz="3200" dirty="0"/>
              <a:t>У всех девочек с болезнью </a:t>
            </a:r>
            <a:r>
              <a:rPr lang="ru-RU" altLang="ru-RU" sz="3200" dirty="0" err="1"/>
              <a:t>Виллебранда</a:t>
            </a:r>
            <a:r>
              <a:rPr lang="ru-RU" altLang="ru-RU" sz="3200" dirty="0"/>
              <a:t> и др. </a:t>
            </a:r>
            <a:r>
              <a:rPr lang="ru-RU" altLang="ru-RU" sz="3200" dirty="0" err="1"/>
              <a:t>коагулопатиями</a:t>
            </a:r>
            <a:r>
              <a:rPr lang="ru-RU" altLang="ru-RU" sz="3200" dirty="0"/>
              <a:t> </a:t>
            </a:r>
            <a:r>
              <a:rPr lang="ru-RU" altLang="ru-RU" sz="3200" dirty="0" err="1"/>
              <a:t>транексам</a:t>
            </a:r>
            <a:r>
              <a:rPr lang="ru-RU" altLang="ru-RU" sz="3200" dirty="0"/>
              <a:t> назначается за 1-2 дня до начала и во время менструации.</a:t>
            </a:r>
          </a:p>
        </p:txBody>
      </p:sp>
    </p:spTree>
    <p:extLst>
      <p:ext uri="{BB962C8B-B14F-4D97-AF65-F5344CB8AC3E}">
        <p14:creationId xmlns:p14="http://schemas.microsoft.com/office/powerpoint/2010/main" val="29848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32052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Показания к госпитализации: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sz="2800" dirty="0" smtClean="0"/>
              <a:t> нестабильная </a:t>
            </a:r>
            <a:r>
              <a:rPr lang="ru-RU" sz="2800" dirty="0"/>
              <a:t>гемодинамика при </a:t>
            </a:r>
            <a:r>
              <a:rPr lang="ru-RU" sz="2800" dirty="0">
                <a:solidFill>
                  <a:srgbClr val="C00000"/>
                </a:solidFill>
              </a:rPr>
              <a:t>анемии тяжелой </a:t>
            </a:r>
            <a:r>
              <a:rPr lang="ru-RU" sz="2800" dirty="0" smtClean="0">
                <a:solidFill>
                  <a:srgbClr val="C00000"/>
                </a:solidFill>
              </a:rPr>
              <a:t>степени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800" dirty="0" smtClean="0"/>
              <a:t>необходимость </a:t>
            </a:r>
            <a:r>
              <a:rPr lang="ru-RU" sz="2800" dirty="0" smtClean="0">
                <a:solidFill>
                  <a:srgbClr val="C00000"/>
                </a:solidFill>
              </a:rPr>
              <a:t>хирургического лечения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800" dirty="0" smtClean="0">
                <a:solidFill>
                  <a:srgbClr val="C00000"/>
                </a:solidFill>
              </a:rPr>
              <a:t>отсутствие </a:t>
            </a:r>
            <a:r>
              <a:rPr lang="ru-RU" sz="2800" dirty="0">
                <a:solidFill>
                  <a:srgbClr val="C00000"/>
                </a:solidFill>
              </a:rPr>
              <a:t>эффекта от проводимого лечения в амбулаторных условиях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82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rgbClr val="002060"/>
                </a:solidFill>
              </a:rPr>
              <a:t>АМК у подростков: хирургическое лечение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97280" y="2175164"/>
            <a:ext cx="9612284" cy="369393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Д</a:t>
            </a:r>
            <a:r>
              <a:rPr lang="ru-RU" sz="2800" b="1" dirty="0" smtClean="0">
                <a:solidFill>
                  <a:srgbClr val="FF0000"/>
                </a:solidFill>
              </a:rPr>
              <a:t>иагностическое </a:t>
            </a:r>
            <a:r>
              <a:rPr lang="ru-RU" sz="2800" b="1" dirty="0">
                <a:solidFill>
                  <a:srgbClr val="FF0000"/>
                </a:solidFill>
              </a:rPr>
              <a:t>выскабливание полости матки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(</a:t>
            </a:r>
            <a:r>
              <a:rPr lang="ru-RU" sz="2800" dirty="0"/>
              <a:t>под контролем </a:t>
            </a:r>
            <a:r>
              <a:rPr lang="ru-RU" sz="2800" i="1" dirty="0" err="1"/>
              <a:t>гистероскопии</a:t>
            </a:r>
            <a:r>
              <a:rPr lang="ru-RU" sz="2800" dirty="0"/>
              <a:t> – по возможности) у подростков с АМК при отсутствии эффекта от </a:t>
            </a:r>
            <a:r>
              <a:rPr lang="ru-RU" sz="2800" dirty="0" err="1"/>
              <a:t>гемостатической</a:t>
            </a:r>
            <a:r>
              <a:rPr lang="ru-RU" sz="2800" dirty="0"/>
              <a:t> терапии, аспирационной эвакуации по жизненным </a:t>
            </a:r>
            <a:r>
              <a:rPr lang="ru-RU" sz="2800" dirty="0" smtClean="0"/>
              <a:t>показаниям.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66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05346" y="1814945"/>
            <a:ext cx="9864436" cy="4315692"/>
          </a:xfrm>
        </p:spPr>
        <p:txBody>
          <a:bodyPr rtlCol="0">
            <a:normAutofit/>
          </a:bodyPr>
          <a:lstStyle/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Наблюдение </a:t>
            </a:r>
            <a:r>
              <a:rPr lang="ru-RU" sz="2800" dirty="0">
                <a:solidFill>
                  <a:srgbClr val="002060"/>
                </a:solidFill>
              </a:rPr>
              <a:t>1 раз в месяц до стабилизации </a:t>
            </a:r>
            <a:r>
              <a:rPr lang="ru-RU" sz="2800" dirty="0" err="1">
                <a:solidFill>
                  <a:srgbClr val="002060"/>
                </a:solidFill>
              </a:rPr>
              <a:t>м.ц</a:t>
            </a:r>
            <a:r>
              <a:rPr lang="ru-RU" sz="2800" dirty="0">
                <a:solidFill>
                  <a:srgbClr val="002060"/>
                </a:solidFill>
              </a:rPr>
              <a:t>.;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</a:rPr>
              <a:t>Наблюдение 1 раз в 3-6 </a:t>
            </a:r>
            <a:r>
              <a:rPr lang="ru-RU" sz="2800" dirty="0" err="1">
                <a:solidFill>
                  <a:srgbClr val="002060"/>
                </a:solidFill>
              </a:rPr>
              <a:t>мес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err="1">
                <a:solidFill>
                  <a:srgbClr val="002060"/>
                </a:solidFill>
              </a:rPr>
              <a:t>Эхография</a:t>
            </a:r>
            <a:r>
              <a:rPr lang="ru-RU" sz="2800" dirty="0">
                <a:solidFill>
                  <a:srgbClr val="002060"/>
                </a:solidFill>
              </a:rPr>
              <a:t> органов малого таза 1 раз в 3-6 </a:t>
            </a:r>
            <a:r>
              <a:rPr lang="ru-RU" sz="2800" dirty="0" err="1">
                <a:solidFill>
                  <a:srgbClr val="002060"/>
                </a:solidFill>
              </a:rPr>
              <a:t>мес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</a:rPr>
              <a:t>Ведение </a:t>
            </a:r>
            <a:r>
              <a:rPr lang="ru-RU" sz="2800" dirty="0" err="1">
                <a:solidFill>
                  <a:srgbClr val="002060"/>
                </a:solidFill>
              </a:rPr>
              <a:t>менограммы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Коррекция и поддержание оптимальной </a:t>
            </a:r>
            <a:r>
              <a:rPr lang="ru-RU" sz="2800" dirty="0">
                <a:solidFill>
                  <a:srgbClr val="002060"/>
                </a:solidFill>
              </a:rPr>
              <a:t>массы тела </a:t>
            </a:r>
            <a:r>
              <a:rPr lang="ru-RU" sz="2800" dirty="0" smtClean="0">
                <a:solidFill>
                  <a:srgbClr val="002060"/>
                </a:solidFill>
              </a:rPr>
              <a:t>(как </a:t>
            </a:r>
            <a:r>
              <a:rPr lang="ru-RU" sz="2800" dirty="0">
                <a:solidFill>
                  <a:srgbClr val="002060"/>
                </a:solidFill>
              </a:rPr>
              <a:t>при дефиците, так и при </a:t>
            </a:r>
            <a:r>
              <a:rPr lang="ru-RU" sz="2800" dirty="0" smtClean="0">
                <a:solidFill>
                  <a:srgbClr val="002060"/>
                </a:solidFill>
              </a:rPr>
              <a:t>избытке);</a:t>
            </a:r>
            <a:endParaRPr lang="ru-RU" sz="2800" dirty="0">
              <a:solidFill>
                <a:srgbClr val="002060"/>
              </a:solidFill>
            </a:endParaRPr>
          </a:p>
          <a:p>
            <a:pPr marL="514350" indent="-514350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800" dirty="0">
                <a:solidFill>
                  <a:srgbClr val="002060"/>
                </a:solidFill>
              </a:rPr>
              <a:t>Нормализация режима труда и отдыха</a:t>
            </a:r>
            <a:r>
              <a:rPr lang="ru-RU" sz="2800" dirty="0"/>
              <a:t>.</a:t>
            </a:r>
          </a:p>
          <a:p>
            <a:pPr marL="320040" indent="-320040">
              <a:spcAft>
                <a:spcPts val="0"/>
              </a:spcAft>
              <a:buFont typeface="Wingdings"/>
              <a:buChar char="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5907" y="715446"/>
            <a:ext cx="100006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indent="-320040" algn="ctr">
              <a:spcAft>
                <a:spcPts val="0"/>
              </a:spcAft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3600" b="1" dirty="0">
                <a:solidFill>
                  <a:srgbClr val="002060"/>
                </a:solidFill>
              </a:rPr>
              <a:t>Дальнейшее ведение девочек с АМК ПП:</a:t>
            </a:r>
          </a:p>
        </p:txBody>
      </p:sp>
    </p:spTree>
    <p:extLst>
      <p:ext uri="{BB962C8B-B14F-4D97-AF65-F5344CB8AC3E}">
        <p14:creationId xmlns:p14="http://schemas.microsoft.com/office/powerpoint/2010/main" val="40905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7239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+mn-lt"/>
              </a:rPr>
              <a:t>ПРОГНОЗ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5475" name="Содержимое 2"/>
          <p:cNvSpPr>
            <a:spLocks noGrp="1"/>
          </p:cNvSpPr>
          <p:nvPr>
            <p:ph idx="1"/>
          </p:nvPr>
        </p:nvSpPr>
        <p:spPr>
          <a:xfrm>
            <a:off x="831272" y="1911927"/>
            <a:ext cx="11125200" cy="4383232"/>
          </a:xfrm>
        </p:spPr>
        <p:txBody>
          <a:bodyPr>
            <a:normAutofit/>
          </a:bodyPr>
          <a:lstStyle/>
          <a:p>
            <a:r>
              <a:rPr lang="ru-RU" altLang="ru-RU" sz="2800" dirty="0">
                <a:solidFill>
                  <a:srgbClr val="002060"/>
                </a:solidFill>
              </a:rPr>
              <a:t>Благоприятный с формированием овуляторного цикла.</a:t>
            </a:r>
          </a:p>
          <a:p>
            <a:r>
              <a:rPr lang="ru-RU" altLang="ru-RU" sz="2800" dirty="0">
                <a:solidFill>
                  <a:srgbClr val="002060"/>
                </a:solidFill>
              </a:rPr>
              <a:t>Формирование СПКЯ в течение 3-5 лет после </a:t>
            </a:r>
            <a:r>
              <a:rPr lang="ru-RU" altLang="ru-RU" sz="2800" dirty="0" err="1">
                <a:solidFill>
                  <a:srgbClr val="002060"/>
                </a:solidFill>
              </a:rPr>
              <a:t>менархе</a:t>
            </a:r>
            <a:r>
              <a:rPr lang="ru-RU" altLang="ru-RU" sz="2800" dirty="0">
                <a:solidFill>
                  <a:srgbClr val="002060"/>
                </a:solidFill>
              </a:rPr>
              <a:t>.</a:t>
            </a:r>
          </a:p>
          <a:p>
            <a:r>
              <a:rPr lang="ru-RU" altLang="ru-RU" sz="2800" dirty="0">
                <a:solidFill>
                  <a:srgbClr val="002060"/>
                </a:solidFill>
              </a:rPr>
              <a:t>При патологии системы гемостаза зависит от степени компенсации нарушения.</a:t>
            </a:r>
          </a:p>
          <a:p>
            <a:r>
              <a:rPr lang="ru-RU" altLang="ru-RU" sz="2800" dirty="0">
                <a:solidFill>
                  <a:srgbClr val="002060"/>
                </a:solidFill>
              </a:rPr>
              <a:t>При избыточной МТ и рецидивах АМК ПП наблюдение в группе риска по развитию рака эндометрия.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7286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19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Алгоритмы ведения пациенток с АМК в подростковом возрасте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2102" t="33296" r="26574" b="20929"/>
          <a:stretch/>
        </p:blipFill>
        <p:spPr>
          <a:xfrm>
            <a:off x="1798320" y="1737360"/>
            <a:ext cx="8656320" cy="43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FF0000"/>
                </a:solidFill>
              </a:rPr>
              <a:t>АМК в период постменопаузы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424545"/>
            <a:ext cx="10058400" cy="383247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АМК в период постменопаузы определяется как маточное кровотечение, возникшее через 1 год стойкой </a:t>
            </a:r>
            <a:r>
              <a:rPr lang="ru-RU" sz="2400" b="1" dirty="0" smtClean="0"/>
              <a:t>аменореи.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242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Эпидемиология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36618"/>
            <a:ext cx="10058400" cy="383247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В структуре гинекологических заболеваний маточные кровотечения в пери- и постменопаузе занимают ведущее место и составляют от 30 до 50%, В 25-30 обусловлены органическими причинами, реже – онкологическими.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У 2/3 пациенток маточные кровотечения рецидивируют, в 60% случаев приводят к железодефицитной анемии, значительно снижают качество жизни.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5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782" y="124691"/>
            <a:ext cx="10058400" cy="145075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Этиология и патогенез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982" y="1942716"/>
            <a:ext cx="11956473" cy="40233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большинстве случаев – это гиперпластические процессы эндометрия.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Ведущая роль в возникновении гиперпластических процессов эндометрия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принадлежит изменениям в гипоталамо-гипофизарно-яичниковой системе.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 err="1" smtClean="0">
                <a:solidFill>
                  <a:schemeClr val="tx1"/>
                </a:solidFill>
              </a:rPr>
              <a:t>перименопаузе</a:t>
            </a:r>
            <a:r>
              <a:rPr lang="ru-RU" sz="2400" dirty="0" smtClean="0">
                <a:solidFill>
                  <a:schemeClr val="tx1"/>
                </a:solidFill>
              </a:rPr>
              <a:t> начинается старение гипоталамуса, приводящее к нарушению механизмов обратной </a:t>
            </a:r>
            <a:r>
              <a:rPr lang="ru-RU" sz="2400" dirty="0" err="1" smtClean="0">
                <a:solidFill>
                  <a:schemeClr val="tx1"/>
                </a:solidFill>
              </a:rPr>
              <a:t>связи,увеличивается</a:t>
            </a:r>
            <a:r>
              <a:rPr lang="ru-RU" sz="2400" dirty="0" smtClean="0">
                <a:solidFill>
                  <a:schemeClr val="tx1"/>
                </a:solidFill>
              </a:rPr>
              <a:t> выделение гонадотропинов: ЛГ и ФСГ с 45 лет.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ЛГ возрастает в 3 раза, ФСГ в 14 раз по сравнению с репродуктивным периодом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Одновременно происходят </a:t>
            </a:r>
            <a:r>
              <a:rPr lang="ru-RU" sz="2400" dirty="0" err="1" smtClean="0">
                <a:solidFill>
                  <a:schemeClr val="tx1"/>
                </a:solidFill>
              </a:rPr>
              <a:t>инволютивные</a:t>
            </a:r>
            <a:r>
              <a:rPr lang="ru-RU" sz="2400" dirty="0" smtClean="0">
                <a:solidFill>
                  <a:schemeClr val="tx1"/>
                </a:solidFill>
              </a:rPr>
              <a:t> процессы в яичниках. На смену овуляторным циклам приходя с </a:t>
            </a:r>
            <a:r>
              <a:rPr lang="ru-RU" sz="2400" dirty="0" err="1" smtClean="0">
                <a:solidFill>
                  <a:schemeClr val="tx1"/>
                </a:solidFill>
              </a:rPr>
              <a:t>недостатьчностью</a:t>
            </a:r>
            <a:r>
              <a:rPr lang="ru-RU" sz="2400" dirty="0" smtClean="0">
                <a:solidFill>
                  <a:schemeClr val="tx1"/>
                </a:solidFill>
              </a:rPr>
              <a:t> желтого тела, затем </a:t>
            </a:r>
            <a:r>
              <a:rPr lang="ru-RU" sz="2400" dirty="0" err="1" smtClean="0">
                <a:solidFill>
                  <a:schemeClr val="tx1"/>
                </a:solidFill>
              </a:rPr>
              <a:t>ановуляторные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Возникает состояние </a:t>
            </a:r>
            <a:r>
              <a:rPr lang="ru-RU" sz="2400" dirty="0" err="1" smtClean="0">
                <a:solidFill>
                  <a:schemeClr val="tx1"/>
                </a:solidFill>
              </a:rPr>
              <a:t>гиперэстрогении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82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992313" y="212725"/>
            <a:ext cx="8820150" cy="692150"/>
          </a:xfrm>
        </p:spPr>
        <p:txBody>
          <a:bodyPr/>
          <a:lstStyle/>
          <a:p>
            <a:pPr>
              <a:defRPr/>
            </a:pPr>
            <a:r>
              <a:rPr lang="ru-RU" altLang="ru-RU" sz="3200" b="1" dirty="0">
                <a:solidFill>
                  <a:schemeClr val="accent3">
                    <a:lumMod val="75000"/>
                  </a:schemeClr>
                </a:solidFill>
              </a:rPr>
              <a:t>Параметры нормального менструального цикла:</a:t>
            </a:r>
            <a:endParaRPr lang="ru-RU" alt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073689"/>
              </p:ext>
            </p:extLst>
          </p:nvPr>
        </p:nvGraphicFramePr>
        <p:xfrm>
          <a:off x="1163783" y="1080653"/>
          <a:ext cx="10141527" cy="515560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8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7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50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Параметры</a:t>
                      </a:r>
                      <a:endParaRPr lang="ru-RU" sz="24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Описательные термины</a:t>
                      </a:r>
                      <a:endParaRPr lang="ru-RU" sz="24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Показатели</a:t>
                      </a:r>
                      <a:endParaRPr lang="ru-RU" sz="2400" dirty="0"/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122">
                <a:tc rowSpan="3">
                  <a:txBody>
                    <a:bodyPr/>
                    <a:lstStyle/>
                    <a:p>
                      <a:r>
                        <a:rPr lang="ru-RU" sz="2000" dirty="0" smtClean="0"/>
                        <a:t>Интервал между менструациями (дни)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Короткий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&lt; 24 (&gt; 4 эпизодов за 90 дней)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Нормальный 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24-38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Длинный</a:t>
                      </a:r>
                      <a:endParaRPr lang="ru-RU" sz="24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&gt; 38 (1-2 эпизода за 90 дней)</a:t>
                      </a:r>
                      <a:endParaRPr lang="ru-RU" sz="2400" dirty="0"/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393">
                <a:tc rowSpan="3">
                  <a:txBody>
                    <a:bodyPr/>
                    <a:lstStyle/>
                    <a:p>
                      <a:r>
                        <a:rPr lang="ru-RU" sz="2000" dirty="0" smtClean="0"/>
                        <a:t>Продолжительность менструального кровотечения (дни)</a:t>
                      </a:r>
                      <a:endParaRPr lang="ru-RU" sz="20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Длительная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&gt; 8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Нормальная 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3-8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Короткая</a:t>
                      </a:r>
                      <a:endParaRPr lang="ru-RU" sz="24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&lt; 3</a:t>
                      </a:r>
                      <a:endParaRPr lang="ru-RU" sz="2400" dirty="0"/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393">
                <a:tc rowSpan="3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Ежемесячная менструальная кровопотеря (мл)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Обильная 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&gt; 80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Нормальная 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5-80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1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Скудная</a:t>
                      </a:r>
                      <a:endParaRPr lang="ru-RU" sz="2400" dirty="0"/>
                    </a:p>
                  </a:txBody>
                  <a:tcPr marL="91450" marR="9145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&lt; 5</a:t>
                      </a:r>
                      <a:endParaRPr lang="ru-RU" sz="2400" dirty="0"/>
                    </a:p>
                  </a:txBody>
                  <a:tcPr marL="91450" marR="9145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9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1845734"/>
            <a:ext cx="10435244" cy="4023360"/>
          </a:xfrm>
        </p:spPr>
        <p:txBody>
          <a:bodyPr/>
          <a:lstStyle/>
          <a:p>
            <a:r>
              <a:rPr lang="ru-RU" dirty="0"/>
              <a:t>• клинико-анамнестическое обследование с оценкой кровопотери; </a:t>
            </a:r>
          </a:p>
          <a:p>
            <a:r>
              <a:rPr lang="ru-RU" dirty="0"/>
              <a:t>• анализ характера </a:t>
            </a:r>
            <a:r>
              <a:rPr lang="ru-RU" dirty="0" err="1"/>
              <a:t>менограммы</a:t>
            </a:r>
            <a:r>
              <a:rPr lang="ru-RU" dirty="0"/>
              <a:t>; </a:t>
            </a:r>
          </a:p>
          <a:p>
            <a:r>
              <a:rPr lang="ru-RU" dirty="0"/>
              <a:t>• β определение -ХГЧ (в </a:t>
            </a:r>
            <a:r>
              <a:rPr lang="ru-RU" dirty="0" err="1"/>
              <a:t>пременопаузе</a:t>
            </a:r>
            <a:r>
              <a:rPr lang="ru-RU" dirty="0"/>
              <a:t>);</a:t>
            </a:r>
          </a:p>
          <a:p>
            <a:r>
              <a:rPr lang="ru-RU" dirty="0"/>
              <a:t> • клинический анализ крови (гемоглобин, эритроциты); </a:t>
            </a:r>
          </a:p>
          <a:p>
            <a:r>
              <a:rPr lang="ru-RU" dirty="0"/>
              <a:t>• биохимический анализ крови (сывороточное железо, билирубин, печеночные ферменты); </a:t>
            </a:r>
          </a:p>
          <a:p>
            <a:r>
              <a:rPr lang="ru-RU" dirty="0"/>
              <a:t>• исследование свертывающей системы крови; </a:t>
            </a:r>
          </a:p>
          <a:p>
            <a:r>
              <a:rPr lang="ru-RU" dirty="0"/>
              <a:t>• гормональное обследование (ЛГ, ФСГ, </a:t>
            </a:r>
            <a:r>
              <a:rPr lang="ru-RU" dirty="0" err="1"/>
              <a:t>эстрадиол</a:t>
            </a:r>
            <a:r>
              <a:rPr lang="ru-RU" dirty="0"/>
              <a:t>, прогестерон, при подозрении на патологию щитовидной железы — гормоны щитовидной железы);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7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Диагностика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5855" y="1845734"/>
            <a:ext cx="10379825" cy="2652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• </a:t>
            </a:r>
            <a:r>
              <a:rPr lang="ru-RU" sz="2000" dirty="0"/>
              <a:t>концентрация </a:t>
            </a:r>
            <a:r>
              <a:rPr lang="ru-RU" sz="2000" dirty="0" err="1"/>
              <a:t>онкомаркеров</a:t>
            </a:r>
            <a:r>
              <a:rPr lang="ru-RU" sz="2000" dirty="0"/>
              <a:t> (СА 125, СА 19-9) при образованиях в яичниках; 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трансвагинальное</a:t>
            </a:r>
            <a:r>
              <a:rPr lang="ru-RU" sz="2000" dirty="0"/>
              <a:t> УЗИ органов малого таза; </a:t>
            </a:r>
          </a:p>
          <a:p>
            <a:r>
              <a:rPr lang="ru-RU" sz="2000" dirty="0"/>
              <a:t>• МРТ органов малого таза (по показаниям); </a:t>
            </a:r>
          </a:p>
          <a:p>
            <a:r>
              <a:rPr lang="ru-RU" sz="2000" dirty="0"/>
              <a:t>• мазок на </a:t>
            </a:r>
            <a:r>
              <a:rPr lang="ru-RU" sz="2000" dirty="0" err="1"/>
              <a:t>онкоцитологию</a:t>
            </a:r>
            <a:r>
              <a:rPr lang="ru-RU" sz="2000" dirty="0"/>
              <a:t> из шейки матки (PAP-мазок); </a:t>
            </a:r>
          </a:p>
          <a:p>
            <a:r>
              <a:rPr lang="ru-RU" sz="2000" dirty="0"/>
              <a:t>• биопсия эндометрия (при подозрении на патологию эндометрия); 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гистероскопия</a:t>
            </a:r>
            <a:r>
              <a:rPr lang="ru-RU" sz="2000" dirty="0"/>
              <a:t> и раздельное диагностическое выскабливание эндометрия и </a:t>
            </a:r>
            <a:r>
              <a:rPr lang="ru-RU" sz="2000" dirty="0" err="1"/>
              <a:t>эндоцервикса</a:t>
            </a:r>
            <a:r>
              <a:rPr lang="ru-RU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160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928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АМК в периоде постменопаузы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u="sng" dirty="0">
                <a:solidFill>
                  <a:srgbClr val="FF0000"/>
                </a:solidFill>
              </a:rPr>
              <a:t>Факторами риска развития рака эндометрия являются: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Ожирение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отсутствие </a:t>
            </a:r>
            <a:r>
              <a:rPr lang="ru-RU" sz="2400" dirty="0"/>
              <a:t>родов в </a:t>
            </a:r>
            <a:r>
              <a:rPr lang="ru-RU" sz="2400" dirty="0" smtClean="0"/>
              <a:t>анамнезе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раннее </a:t>
            </a:r>
            <a:r>
              <a:rPr lang="ru-RU" sz="2400" dirty="0" err="1" smtClean="0"/>
              <a:t>менархе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/>
              <a:t>поздняя менопауза (старше 55 </a:t>
            </a:r>
            <a:r>
              <a:rPr lang="ru-RU" sz="2400" dirty="0" smtClean="0"/>
              <a:t>лет)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СПЯ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 синдром </a:t>
            </a:r>
            <a:r>
              <a:rPr lang="ru-RU" sz="2400" dirty="0"/>
              <a:t>Линча, рак эндометрия у родственников 1-ой степени родства, носители мутации BRCA 1/2 и др. </a:t>
            </a:r>
          </a:p>
        </p:txBody>
      </p:sp>
    </p:spTree>
    <p:extLst>
      <p:ext uri="{BB962C8B-B14F-4D97-AF65-F5344CB8AC3E}">
        <p14:creationId xmlns:p14="http://schemas.microsoft.com/office/powerpoint/2010/main" val="34431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415636"/>
            <a:ext cx="10058400" cy="1035121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АМК на фоне терапии </a:t>
            </a:r>
            <a:r>
              <a:rPr lang="ru-RU" b="1" dirty="0" err="1" smtClean="0">
                <a:solidFill>
                  <a:srgbClr val="C00000"/>
                </a:solidFill>
              </a:rPr>
              <a:t>тамоксифеном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698" y="1931323"/>
            <a:ext cx="11471564" cy="4023360"/>
          </a:xfrm>
        </p:spPr>
        <p:txBody>
          <a:bodyPr>
            <a:noAutofit/>
          </a:bodyPr>
          <a:lstStyle/>
          <a:p>
            <a:r>
              <a:rPr lang="ru-RU" sz="2200" dirty="0"/>
              <a:t>Т</a:t>
            </a:r>
            <a:r>
              <a:rPr lang="ru-RU" sz="2200" dirty="0" smtClean="0"/>
              <a:t>ерапия </a:t>
            </a:r>
            <a:r>
              <a:rPr lang="ru-RU" sz="2200" dirty="0" err="1"/>
              <a:t>тамоксифеном</a:t>
            </a:r>
            <a:r>
              <a:rPr lang="ru-RU" sz="2200" dirty="0"/>
              <a:t> может стимулировать пролиферацию эндометрия, что ведет к повышению риска развития </a:t>
            </a:r>
            <a:r>
              <a:rPr lang="ru-RU" sz="2200" b="1" dirty="0">
                <a:solidFill>
                  <a:srgbClr val="C00000"/>
                </a:solidFill>
              </a:rPr>
              <a:t>полипов, гиперплазии и рака эндометрия</a:t>
            </a:r>
            <a:r>
              <a:rPr lang="ru-RU" sz="2200" dirty="0"/>
              <a:t>, реже </a:t>
            </a:r>
            <a:r>
              <a:rPr lang="ru-RU" sz="2200" dirty="0">
                <a:solidFill>
                  <a:srgbClr val="C00000"/>
                </a:solidFill>
              </a:rPr>
              <a:t>саркомы матки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Частота </a:t>
            </a:r>
            <a:r>
              <a:rPr lang="ru-RU" sz="2200" dirty="0"/>
              <a:t>внутриматочной патологии на фоне терапии </a:t>
            </a:r>
            <a:r>
              <a:rPr lang="ru-RU" sz="2200" dirty="0" err="1"/>
              <a:t>тамоксифеном</a:t>
            </a:r>
            <a:r>
              <a:rPr lang="ru-RU" sz="2200" dirty="0"/>
              <a:t> повышается по мере увеличения длительности </a:t>
            </a:r>
            <a:r>
              <a:rPr lang="ru-RU" sz="2200" dirty="0" smtClean="0"/>
              <a:t>лечения. </a:t>
            </a:r>
          </a:p>
          <a:p>
            <a:r>
              <a:rPr lang="ru-RU" sz="2200" dirty="0" smtClean="0"/>
              <a:t>Рекомендуется </a:t>
            </a:r>
            <a:r>
              <a:rPr lang="ru-RU" sz="2200" dirty="0"/>
              <a:t>проведение ультразвукового исследования органов малого </a:t>
            </a:r>
            <a:endParaRPr lang="ru-RU" sz="2200" dirty="0" smtClean="0"/>
          </a:p>
          <a:p>
            <a:pPr algn="ctr"/>
            <a:r>
              <a:rPr lang="ru-RU" sz="2200" u="sng" dirty="0" smtClean="0"/>
              <a:t>УЗ-признаками </a:t>
            </a:r>
            <a:r>
              <a:rPr lang="ru-RU" sz="2200" u="sng" dirty="0" err="1"/>
              <a:t>тамоксифен</a:t>
            </a:r>
            <a:r>
              <a:rPr lang="ru-RU" sz="2200" u="sng" dirty="0"/>
              <a:t>-индуцированной альтерацией эндометрия является: </a:t>
            </a:r>
            <a:endParaRPr lang="ru-RU" sz="2200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2200" i="1" dirty="0" smtClean="0"/>
              <a:t>увеличение </a:t>
            </a:r>
            <a:r>
              <a:rPr lang="ru-RU" sz="2200" i="1" dirty="0"/>
              <a:t>толщины </a:t>
            </a:r>
            <a:r>
              <a:rPr lang="ru-RU" sz="2200" i="1" dirty="0" smtClean="0"/>
              <a:t>эндометрия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i="1" dirty="0" smtClean="0"/>
              <a:t>возникновение </a:t>
            </a:r>
            <a:r>
              <a:rPr lang="ru-RU" sz="2200" i="1" dirty="0" err="1"/>
              <a:t>субэндометриальных</a:t>
            </a:r>
            <a:r>
              <a:rPr lang="ru-RU" sz="2200" i="1" dirty="0"/>
              <a:t> </a:t>
            </a:r>
            <a:r>
              <a:rPr lang="ru-RU" sz="2200" i="1" dirty="0" smtClean="0"/>
              <a:t>кист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200" i="1" dirty="0" smtClean="0"/>
              <a:t> </a:t>
            </a:r>
            <a:r>
              <a:rPr lang="ru-RU" sz="2200" i="1" dirty="0"/>
              <a:t>неравномерность границы эндометрий/ </a:t>
            </a:r>
            <a:r>
              <a:rPr lang="ru-RU" sz="2200" i="1" dirty="0" err="1" smtClean="0"/>
              <a:t>миометрий</a:t>
            </a:r>
            <a:endParaRPr lang="ru-RU" sz="22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200" i="1" dirty="0" smtClean="0"/>
              <a:t> </a:t>
            </a:r>
            <a:r>
              <a:rPr lang="ru-RU" sz="2200" i="1" dirty="0"/>
              <a:t>эндометрий в виде «пчелиных сот</a:t>
            </a:r>
            <a:r>
              <a:rPr lang="ru-RU" sz="2200" i="1" dirty="0" smtClean="0"/>
              <a:t>»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12328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771" y="0"/>
            <a:ext cx="11485418" cy="1450757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Кровотечения в постменопаузе на фоне </a:t>
            </a:r>
            <a:r>
              <a:rPr lang="ru-RU" b="1" dirty="0">
                <a:solidFill>
                  <a:srgbClr val="C00000"/>
                </a:solidFill>
              </a:rPr>
              <a:t>МГТ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17" y="1845734"/>
            <a:ext cx="11204171" cy="4023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Наиболее </a:t>
            </a:r>
            <a:r>
              <a:rPr lang="ru-RU" dirty="0"/>
              <a:t>частыми причинами кровотечений на фоне МГТ </a:t>
            </a:r>
            <a:r>
              <a:rPr lang="ru-RU" dirty="0" smtClean="0"/>
              <a:t>являются: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низкая приверженность </a:t>
            </a:r>
            <a:r>
              <a:rPr lang="ru-RU" dirty="0" smtClean="0"/>
              <a:t>терапии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лекарственные </a:t>
            </a:r>
            <a:r>
              <a:rPr lang="ru-RU" dirty="0" smtClean="0"/>
              <a:t>взаимодействия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доброкачественные новообразования (полипы </a:t>
            </a:r>
            <a:r>
              <a:rPr lang="ru-RU" dirty="0" smtClean="0"/>
              <a:t>эндометрия)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экстрагенитальная</a:t>
            </a:r>
            <a:r>
              <a:rPr lang="ru-RU" dirty="0" smtClean="0"/>
              <a:t> патология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Кровотечения на фоне приема МГТ требуют обследования.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635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4989" y="460279"/>
            <a:ext cx="9543011" cy="4388811"/>
          </a:xfrm>
        </p:spPr>
        <p:txBody>
          <a:bodyPr>
            <a:normAutofit/>
          </a:bodyPr>
          <a:lstStyle/>
          <a:p>
            <a:r>
              <a:rPr lang="ru-RU" sz="2400" dirty="0"/>
              <a:t>У женщин в постменопаузе кровянистые выделения (чаще скудные) могут отмечаться в </a:t>
            </a:r>
            <a:r>
              <a:rPr lang="ru-RU" sz="2400" b="1" dirty="0"/>
              <a:t>первые 6 месяцев</a:t>
            </a:r>
            <a:r>
              <a:rPr lang="ru-RU" sz="2400" dirty="0"/>
              <a:t> начала приема </a:t>
            </a:r>
            <a:r>
              <a:rPr lang="ru-RU" sz="2400" dirty="0">
                <a:solidFill>
                  <a:srgbClr val="C00000"/>
                </a:solidFill>
              </a:rPr>
              <a:t>монофазной комбинированной МГТ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Рекомендуется </a:t>
            </a:r>
            <a:r>
              <a:rPr lang="ru-RU" sz="2400" dirty="0"/>
              <a:t>проведение </a:t>
            </a:r>
            <a:r>
              <a:rPr lang="ru-RU" sz="2400" dirty="0" smtClean="0">
                <a:solidFill>
                  <a:srgbClr val="C00000"/>
                </a:solidFill>
              </a:rPr>
              <a:t>УЗИ органов </a:t>
            </a:r>
            <a:r>
              <a:rPr lang="ru-RU" sz="2400" dirty="0">
                <a:solidFill>
                  <a:srgbClr val="C00000"/>
                </a:solidFill>
              </a:rPr>
              <a:t>малого таза </a:t>
            </a:r>
            <a:r>
              <a:rPr lang="ru-RU" sz="2400" dirty="0"/>
              <a:t>всем пациенткам с АМК в постменопаузе на фоне МГТ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Комментарий: Толщина эндометрия &lt; 5 мм у пациенток с АМК на фоне непрерывного комбинированного режима МГТ у женщин в постменопаузе без факторов риска РЭ является </a:t>
            </a:r>
            <a:r>
              <a:rPr lang="ru-RU" sz="2400" dirty="0">
                <a:solidFill>
                  <a:srgbClr val="C00000"/>
                </a:solidFill>
              </a:rPr>
              <a:t>порогом</a:t>
            </a:r>
            <a:r>
              <a:rPr lang="ru-RU" sz="2400" dirty="0"/>
              <a:t>, свидетельствующим о низкой вероятности патологии эндометрия. При отсутствии факторов риска РЭ и М-эхо </a:t>
            </a:r>
          </a:p>
        </p:txBody>
      </p:sp>
    </p:spTree>
    <p:extLst>
      <p:ext uri="{BB962C8B-B14F-4D97-AF65-F5344CB8AC3E}">
        <p14:creationId xmlns:p14="http://schemas.microsoft.com/office/powerpoint/2010/main" val="384124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АМК в периоде </a:t>
            </a:r>
            <a:r>
              <a:rPr lang="ru-RU" b="1" dirty="0" smtClean="0">
                <a:solidFill>
                  <a:srgbClr val="C00000"/>
                </a:solidFill>
              </a:rPr>
              <a:t>постменопаузы: лечение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08908"/>
            <a:ext cx="10058400" cy="3860185"/>
          </a:xfrm>
        </p:spPr>
        <p:txBody>
          <a:bodyPr/>
          <a:lstStyle/>
          <a:p>
            <a:r>
              <a:rPr lang="ru-RU" altLang="ru-RU" sz="2400" b="1" u="sng" dirty="0" smtClean="0">
                <a:solidFill>
                  <a:schemeClr val="tx1"/>
                </a:solidFill>
              </a:rPr>
              <a:t>1 этап -  хирургический </a:t>
            </a:r>
            <a:r>
              <a:rPr lang="ru-RU" altLang="ru-RU" sz="2400" b="1" u="sng" dirty="0">
                <a:solidFill>
                  <a:schemeClr val="tx1"/>
                </a:solidFill>
              </a:rPr>
              <a:t>гемостаз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Рекомендуется </a:t>
            </a:r>
            <a:r>
              <a:rPr lang="ru-RU" dirty="0"/>
              <a:t>проведение </a:t>
            </a:r>
            <a:r>
              <a:rPr lang="ru-RU" b="1" dirty="0">
                <a:solidFill>
                  <a:srgbClr val="FF0000"/>
                </a:solidFill>
              </a:rPr>
              <a:t>патолого-анатомического исследования </a:t>
            </a:r>
            <a:r>
              <a:rPr lang="ru-RU" b="1" dirty="0" err="1" smtClean="0">
                <a:solidFill>
                  <a:srgbClr val="FF0000"/>
                </a:solidFill>
              </a:rPr>
              <a:t>биопсийного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материала </a:t>
            </a:r>
            <a:r>
              <a:rPr lang="ru-RU" b="1" dirty="0" smtClean="0">
                <a:solidFill>
                  <a:srgbClr val="FF0000"/>
                </a:solidFill>
              </a:rPr>
              <a:t>эндометрия</a:t>
            </a:r>
            <a:r>
              <a:rPr lang="ru-RU" dirty="0" smtClean="0"/>
              <a:t>, </a:t>
            </a:r>
            <a:r>
              <a:rPr lang="ru-RU" dirty="0"/>
              <a:t>полученного путем </a:t>
            </a:r>
            <a:r>
              <a:rPr lang="ru-RU" dirty="0">
                <a:solidFill>
                  <a:srgbClr val="C00000"/>
                </a:solidFill>
              </a:rPr>
              <a:t>биопсии </a:t>
            </a:r>
            <a:r>
              <a:rPr lang="ru-RU" dirty="0"/>
              <a:t>или </a:t>
            </a:r>
            <a:r>
              <a:rPr lang="ru-RU" dirty="0" smtClean="0">
                <a:solidFill>
                  <a:srgbClr val="C00000"/>
                </a:solidFill>
              </a:rPr>
              <a:t>раздельного диагностического выскабливания полости </a:t>
            </a:r>
            <a:r>
              <a:rPr lang="ru-RU" dirty="0">
                <a:solidFill>
                  <a:srgbClr val="C00000"/>
                </a:solidFill>
              </a:rPr>
              <a:t>матки и цервикального канала </a:t>
            </a:r>
            <a:r>
              <a:rPr lang="ru-RU" dirty="0" smtClean="0"/>
              <a:t>под </a:t>
            </a:r>
            <a:r>
              <a:rPr lang="ru-RU" dirty="0"/>
              <a:t>контролем </a:t>
            </a:r>
            <a:r>
              <a:rPr lang="ru-RU" dirty="0" err="1"/>
              <a:t>гистероскопии</a:t>
            </a:r>
            <a:r>
              <a:rPr lang="ru-RU" dirty="0"/>
              <a:t> (при возможности)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диагностической </a:t>
            </a:r>
            <a:r>
              <a:rPr lang="ru-RU" b="1" dirty="0" err="1"/>
              <a:t>гистероскопии</a:t>
            </a:r>
            <a:r>
              <a:rPr lang="ru-RU" b="1" dirty="0"/>
              <a:t> позволяет визуально оценить состояние полости матки и выполнить прицельную биопсию/ или удаление очаговой патологии эндометрия. </a:t>
            </a:r>
            <a:endParaRPr lang="ru-RU" b="1" dirty="0" smtClean="0"/>
          </a:p>
          <a:p>
            <a:r>
              <a:rPr lang="ru-RU" dirty="0" err="1" smtClean="0"/>
              <a:t>Гистероскопия</a:t>
            </a:r>
            <a:r>
              <a:rPr lang="ru-RU" dirty="0" smtClean="0"/>
              <a:t> </a:t>
            </a:r>
            <a:r>
              <a:rPr lang="ru-RU" dirty="0"/>
              <a:t>не заменяет выскабливание полости матки, но дополняет </a:t>
            </a:r>
            <a:r>
              <a:rPr lang="ru-RU" dirty="0" smtClean="0"/>
              <a:t>его.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99308" y="5333562"/>
            <a:ext cx="10584873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4048" indent="-384048">
              <a:lnSpc>
                <a:spcPct val="80000"/>
              </a:lnSpc>
              <a:buNone/>
              <a:defRPr/>
            </a:pPr>
            <a:r>
              <a:rPr lang="en-US" altLang="ru-RU" sz="2400" b="1" dirty="0">
                <a:solidFill>
                  <a:schemeClr val="hlink"/>
                </a:solidFill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</a:rPr>
              <a:t>NB! </a:t>
            </a:r>
            <a:r>
              <a:rPr lang="ru-RU" altLang="ru-RU" sz="2400" b="1" dirty="0">
                <a:solidFill>
                  <a:srgbClr val="0070C0"/>
                </a:solidFill>
              </a:rPr>
              <a:t>Гормональный гемостаз расценивается как врачебная 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ошибка</a:t>
            </a:r>
            <a:r>
              <a:rPr lang="ru-RU" altLang="ru-RU" sz="2400" b="1" dirty="0">
                <a:solidFill>
                  <a:srgbClr val="0070C0"/>
                </a:solidFill>
              </a:rPr>
              <a:t>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066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АМК в периоде постменопаузы: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этап — лечение обнаруженной патологии</a:t>
            </a:r>
            <a:r>
              <a:rPr lang="ru-RU" sz="2400" dirty="0">
                <a:solidFill>
                  <a:schemeClr val="tx1"/>
                </a:solidFill>
              </a:rPr>
              <a:t> (медикаментозное или хирургическое) с целью профилактики рецидивов кровотечения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Подходы </a:t>
            </a:r>
            <a:r>
              <a:rPr lang="ru-RU" sz="2400" i="1" dirty="0">
                <a:solidFill>
                  <a:schemeClr val="tx1"/>
                </a:solidFill>
              </a:rPr>
              <a:t>к лечению состояний, проявляющихся маточными кровотечениями, изложены </a:t>
            </a:r>
            <a:r>
              <a:rPr lang="ru-RU" sz="2400" b="1" i="1" dirty="0">
                <a:solidFill>
                  <a:schemeClr val="tx1"/>
                </a:solidFill>
              </a:rPr>
              <a:t>в соответствующих </a:t>
            </a:r>
            <a:r>
              <a:rPr lang="ru-RU" sz="2400" b="1" i="1" dirty="0" smtClean="0">
                <a:solidFill>
                  <a:schemeClr val="tx1"/>
                </a:solidFill>
              </a:rPr>
              <a:t>клинических рекомендациях.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Иногда необходимо назначение </a:t>
            </a:r>
            <a:r>
              <a:rPr lang="ru-RU" b="1" dirty="0" err="1" smtClean="0">
                <a:solidFill>
                  <a:srgbClr val="C00000"/>
                </a:solidFill>
              </a:rPr>
              <a:t>гемостатической</a:t>
            </a:r>
            <a:r>
              <a:rPr lang="ru-RU" b="1" dirty="0" smtClean="0">
                <a:solidFill>
                  <a:srgbClr val="C00000"/>
                </a:solidFill>
              </a:rPr>
              <a:t> терапии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• </a:t>
            </a:r>
            <a:r>
              <a:rPr lang="ru-RU" b="1" dirty="0">
                <a:solidFill>
                  <a:schemeClr val="tx1"/>
                </a:solidFill>
              </a:rPr>
              <a:t>Ингибиторы </a:t>
            </a:r>
            <a:r>
              <a:rPr lang="ru-RU" b="1" dirty="0" err="1">
                <a:solidFill>
                  <a:schemeClr val="tx1"/>
                </a:solidFill>
              </a:rPr>
              <a:t>простагландинсинтетазы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rgbClr val="FF0000"/>
                </a:solidFill>
              </a:rPr>
              <a:t>мефенамовая</a:t>
            </a:r>
            <a:r>
              <a:rPr lang="ru-RU" dirty="0">
                <a:solidFill>
                  <a:srgbClr val="FF0000"/>
                </a:solidFill>
              </a:rPr>
              <a:t> кислота по 1500 мг/</a:t>
            </a:r>
            <a:r>
              <a:rPr lang="ru-RU" dirty="0" err="1">
                <a:solidFill>
                  <a:srgbClr val="FF0000"/>
                </a:solidFill>
              </a:rPr>
              <a:t>сут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флурбипрофен</a:t>
            </a:r>
            <a:r>
              <a:rPr lang="ru-RU" dirty="0">
                <a:solidFill>
                  <a:srgbClr val="FF0000"/>
                </a:solidFill>
              </a:rPr>
              <a:t> по 200 мг/</a:t>
            </a:r>
            <a:r>
              <a:rPr lang="ru-RU" dirty="0" err="1">
                <a:solidFill>
                  <a:srgbClr val="FF0000"/>
                </a:solidFill>
              </a:rPr>
              <a:t>сут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напроксен</a:t>
            </a:r>
            <a:r>
              <a:rPr lang="ru-RU" dirty="0">
                <a:solidFill>
                  <a:srgbClr val="FF0000"/>
                </a:solidFill>
              </a:rPr>
              <a:t> по 750 мг/</a:t>
            </a:r>
            <a:r>
              <a:rPr lang="ru-RU" dirty="0" err="1">
                <a:solidFill>
                  <a:srgbClr val="FF0000"/>
                </a:solidFill>
              </a:rPr>
              <a:t>сут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>
                <a:solidFill>
                  <a:schemeClr val="tx1"/>
                </a:solidFill>
              </a:rPr>
              <a:t>Эти препараты уменьшают кровопотерю на 20–25%, а также купируют дисменорею, головные боли, диарею, связанные с менструацией. На фоне лечения возможны нарушения функций ЖКТ. 534 Глава 14 • Патология </a:t>
            </a:r>
            <a:r>
              <a:rPr lang="ru-RU" dirty="0" err="1">
                <a:solidFill>
                  <a:schemeClr val="tx1"/>
                </a:solidFill>
              </a:rPr>
              <a:t>перименопаузы</a:t>
            </a:r>
            <a:r>
              <a:rPr lang="ru-RU" dirty="0">
                <a:solidFill>
                  <a:schemeClr val="tx1"/>
                </a:solidFill>
              </a:rPr>
              <a:t> и постменопаузы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b="1" dirty="0">
                <a:solidFill>
                  <a:schemeClr val="tx1"/>
                </a:solidFill>
              </a:rPr>
              <a:t>Ингибиторы </a:t>
            </a:r>
            <a:r>
              <a:rPr lang="ru-RU" b="1" dirty="0" err="1">
                <a:solidFill>
                  <a:schemeClr val="tx1"/>
                </a:solidFill>
              </a:rPr>
              <a:t>фибринолиза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err="1">
                <a:solidFill>
                  <a:srgbClr val="FF0000"/>
                </a:solidFill>
              </a:rPr>
              <a:t>транексамовая</a:t>
            </a:r>
            <a:r>
              <a:rPr lang="ru-RU" dirty="0">
                <a:solidFill>
                  <a:srgbClr val="FF0000"/>
                </a:solidFill>
              </a:rPr>
              <a:t> кислота по 3– 6 г/</a:t>
            </a:r>
            <a:r>
              <a:rPr lang="ru-RU" dirty="0" err="1">
                <a:solidFill>
                  <a:srgbClr val="FF0000"/>
                </a:solidFill>
              </a:rPr>
              <a:t>сут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аминометилбензойная</a:t>
            </a:r>
            <a:r>
              <a:rPr lang="ru-RU" dirty="0">
                <a:solidFill>
                  <a:srgbClr val="FF0000"/>
                </a:solidFill>
              </a:rPr>
              <a:t> кислота по 750 мг/</a:t>
            </a:r>
            <a:r>
              <a:rPr lang="ru-RU" dirty="0" err="1">
                <a:solidFill>
                  <a:srgbClr val="FF0000"/>
                </a:solidFill>
              </a:rPr>
              <a:t>сут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На фоне лечения кровопотеря уменьшается на 45–60%, повышается содержание гемоглобина. Побочные эффекты </a:t>
            </a:r>
            <a:r>
              <a:rPr lang="ru-RU" dirty="0" err="1">
                <a:solidFill>
                  <a:schemeClr val="tx1"/>
                </a:solidFill>
              </a:rPr>
              <a:t>дозозависимы</a:t>
            </a:r>
            <a:r>
              <a:rPr lang="ru-RU" dirty="0">
                <a:solidFill>
                  <a:schemeClr val="tx1"/>
                </a:solidFill>
              </a:rPr>
              <a:t> — нарушения со стороны ЖКТ, головокружения, в редких случаях при длительном использовании возможно повышение риска </a:t>
            </a:r>
            <a:r>
              <a:rPr lang="ru-RU" dirty="0" err="1">
                <a:solidFill>
                  <a:schemeClr val="tx1"/>
                </a:solidFill>
              </a:rPr>
              <a:t>тромбообразования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b="1" dirty="0">
                <a:solidFill>
                  <a:schemeClr val="tx1"/>
                </a:solidFill>
              </a:rPr>
              <a:t>Препараты, уменьшающие проницаемость и ломкость сос</a:t>
            </a:r>
            <a:r>
              <a:rPr lang="ru-RU" dirty="0">
                <a:solidFill>
                  <a:schemeClr val="tx1"/>
                </a:solidFill>
              </a:rPr>
              <a:t>удов: </a:t>
            </a:r>
            <a:r>
              <a:rPr lang="ru-RU" dirty="0" err="1">
                <a:solidFill>
                  <a:srgbClr val="FF0000"/>
                </a:solidFill>
              </a:rPr>
              <a:t>этамзилат</a:t>
            </a:r>
            <a:r>
              <a:rPr lang="ru-RU" dirty="0">
                <a:solidFill>
                  <a:schemeClr val="tx1"/>
                </a:solidFill>
              </a:rPr>
              <a:t> по 1–2 г/</a:t>
            </a:r>
            <a:r>
              <a:rPr lang="ru-RU" dirty="0" err="1">
                <a:solidFill>
                  <a:schemeClr val="tx1"/>
                </a:solidFill>
              </a:rPr>
              <a:t>сут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30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6" y="286603"/>
            <a:ext cx="11776364" cy="145075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Алгоритмы ведения пациенток с АМК в </a:t>
            </a:r>
            <a:r>
              <a:rPr lang="ru-RU" b="1" dirty="0" smtClean="0">
                <a:solidFill>
                  <a:srgbClr val="C00000"/>
                </a:solidFill>
              </a:rPr>
              <a:t>постменопаузе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7106" t="30396" r="26893" b="15437"/>
          <a:stretch/>
        </p:blipFill>
        <p:spPr>
          <a:xfrm>
            <a:off x="2549238" y="1852563"/>
            <a:ext cx="6982689" cy="4455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02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Код по МКБ-10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58290"/>
            <a:ext cx="10058400" cy="3610803"/>
          </a:xfrm>
        </p:spPr>
        <p:txBody>
          <a:bodyPr>
            <a:normAutofit/>
          </a:bodyPr>
          <a:lstStyle/>
          <a:p>
            <a:r>
              <a:rPr lang="ru-RU" sz="2400" dirty="0"/>
              <a:t>N92.2 – обильные менструации в пубертатном периоде (обильные кровотечения в начале менструального периода, пубертатная </a:t>
            </a:r>
            <a:r>
              <a:rPr lang="ru-RU" sz="2400" dirty="0" err="1"/>
              <a:t>меноррагия</a:t>
            </a:r>
            <a:r>
              <a:rPr lang="ru-RU" sz="2400" dirty="0"/>
              <a:t>, пубертатные кровотечения)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84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Список использованной литературы: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2604" y="1943822"/>
            <a:ext cx="8064500" cy="4024312"/>
          </a:xfrm>
        </p:spPr>
        <p:txBody>
          <a:bodyPr rtlCol="0"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Клинические рекомендации.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Аномальные маточные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кровотечения.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Гинекология. Национальное руководство, 2-е издание, переработанное и дополненное, - Москва, «ГЭОТАР-Медиа» 2020г., 940-950с, 285-289с..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Тактика врача акушера-гинеколога. Практическое руководство. Часть 2, - Москва, «ГЭОТАР-Медиа» 2020г., 170с.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Клинические нормы Акушерство и гинекология, 2-е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издани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переработанное и дополненное, Москва, «ГЭОТАР-Медиа», 2019г., 68с.</a:t>
            </a:r>
          </a:p>
          <a:p>
            <a:pPr marL="0" indent="0"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СПАСИБО ЗА ВНИМАНИЕ!!!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90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Эпидемиология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629" y="2216727"/>
            <a:ext cx="11191702" cy="36246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 Частота АМК в структуре гинекологических заболеваний подростков колеблется от 10 до 37,3%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/>
              <a:t>Наиболее часто АМК возникает у девочек-подростков течение первых трех лет после </a:t>
            </a:r>
            <a:r>
              <a:rPr lang="ru-RU" sz="2800" dirty="0" err="1" smtClean="0"/>
              <a:t>менархе</a:t>
            </a:r>
            <a:r>
              <a:rPr lang="ru-RU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380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0836" y="678872"/>
            <a:ext cx="11984182" cy="6036823"/>
          </a:xfrm>
        </p:spPr>
        <p:txBody>
          <a:bodyPr rtlCol="0">
            <a:normAutofit/>
          </a:bodyPr>
          <a:lstStyle/>
          <a:p>
            <a:pPr marL="320040" indent="-320040"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3200" b="1" dirty="0"/>
              <a:t>Основная причина АМК ПП </a:t>
            </a:r>
            <a:r>
              <a:rPr lang="ru-RU" sz="3200" dirty="0"/>
              <a:t>- незрелость РС в сроки близкие к </a:t>
            </a:r>
            <a:r>
              <a:rPr lang="ru-RU" sz="3200" dirty="0" err="1"/>
              <a:t>менархе</a:t>
            </a:r>
            <a:r>
              <a:rPr lang="ru-RU" sz="3200" dirty="0"/>
              <a:t> (до 3 лет), имеет проявления:</a:t>
            </a:r>
          </a:p>
          <a:p>
            <a:pPr marL="514350" indent="-514350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3200" dirty="0"/>
              <a:t>Дефект отрицательной обратной связи яичников и ГГ области ЦНС.</a:t>
            </a:r>
          </a:p>
          <a:p>
            <a:pPr marL="514350" indent="-514350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3200" dirty="0"/>
              <a:t>Повышение Е2 не снижают секрецию ФСГ, который стимулирует рост фолликулов.</a:t>
            </a:r>
          </a:p>
          <a:p>
            <a:pPr marL="514350" indent="-514350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3200" dirty="0"/>
              <a:t>Высокий уровень ФСГ тормозит селекцию и развитие доминантного фолликула.</a:t>
            </a:r>
          </a:p>
          <a:p>
            <a:pPr marL="514350" indent="-514350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3200" dirty="0" err="1"/>
              <a:t>Ановуляция</a:t>
            </a:r>
            <a:r>
              <a:rPr lang="ru-RU" sz="3200" dirty="0"/>
              <a:t>, дефицит П, </a:t>
            </a:r>
            <a:r>
              <a:rPr lang="ru-RU" sz="3200" dirty="0" err="1"/>
              <a:t>гиперэстрогения</a:t>
            </a:r>
            <a:r>
              <a:rPr lang="ru-RU" sz="3200" dirty="0"/>
              <a:t>.</a:t>
            </a:r>
          </a:p>
          <a:p>
            <a:pPr marL="514350" indent="-514350">
              <a:spcAft>
                <a:spcPts val="0"/>
              </a:spcAft>
              <a:buFont typeface="Wingdings"/>
              <a:buAutoNum type="arabicPeriod"/>
              <a:defRPr/>
            </a:pPr>
            <a:r>
              <a:rPr lang="ru-RU" sz="3200" dirty="0"/>
              <a:t>Отсутствие секреторной фазы в эндометрии, нарушение десквамации и кровотечение.</a:t>
            </a:r>
          </a:p>
        </p:txBody>
      </p:sp>
    </p:spTree>
    <p:extLst>
      <p:ext uri="{BB962C8B-B14F-4D97-AF65-F5344CB8AC3E}">
        <p14:creationId xmlns:p14="http://schemas.microsoft.com/office/powerpoint/2010/main" val="19101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Заголовок 1"/>
          <p:cNvSpPr>
            <a:spLocks noGrp="1"/>
          </p:cNvSpPr>
          <p:nvPr>
            <p:ph type="title"/>
          </p:nvPr>
        </p:nvSpPr>
        <p:spPr>
          <a:xfrm>
            <a:off x="415635" y="286603"/>
            <a:ext cx="11443855" cy="1450757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solidFill>
                  <a:schemeClr val="accent3">
                    <a:lumMod val="75000"/>
                  </a:schemeClr>
                </a:solidFill>
              </a:rPr>
              <a:t>АМК у подростков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чаще всего обусловлены: </a:t>
            </a:r>
            <a:endParaRPr lang="ru-RU" altLang="ru-RU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6473" y="1845734"/>
            <a:ext cx="1062920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овуляторной дисфункцией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/>
              <a:t>врожденными </a:t>
            </a:r>
            <a:r>
              <a:rPr lang="ru-RU" sz="2400" dirty="0"/>
              <a:t>нарушениями свертывания </a:t>
            </a:r>
            <a:r>
              <a:rPr lang="ru-RU" sz="2400" dirty="0" smtClean="0"/>
              <a:t>крови,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в связи с чем алгоритм обследования должен включать диагностику </a:t>
            </a:r>
            <a:r>
              <a:rPr lang="ru-RU" sz="2400" dirty="0" err="1"/>
              <a:t>коагулопатий</a:t>
            </a:r>
            <a:r>
              <a:rPr lang="ru-RU" sz="2400" dirty="0"/>
              <a:t> и консультацию гематологом.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98609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4989" y="1856510"/>
            <a:ext cx="10058400" cy="3247504"/>
          </a:xfrm>
        </p:spPr>
        <p:txBody>
          <a:bodyPr>
            <a:normAutofit/>
          </a:bodyPr>
          <a:lstStyle/>
          <a:p>
            <a:r>
              <a:rPr lang="ru-RU" dirty="0"/>
              <a:t>Другие причины АМК аналогичны таковым в репродуктивном возрасте, которые диагностируются согласно классификации </a:t>
            </a:r>
            <a:r>
              <a:rPr lang="ru-RU" b="1" dirty="0">
                <a:solidFill>
                  <a:srgbClr val="C00000"/>
                </a:solidFill>
              </a:rPr>
              <a:t>PALM-COEIN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6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1164"/>
            <a:ext cx="10058400" cy="10861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Диагностические критерии МКПП: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•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продолжительность кровяных выделений из влагалища менее 2 или более 7 дней на фоне укорочения (менее 21– 24 дней) или удлинения (более 42 дней) менструального цикла;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•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кровопотеря более 80 мл или субъективно более выраженная по сравнению с обычными менструациями (необходимость замены менструальной прокладки или тампона менее чем через 2 ч);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•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наличие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межменструальных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или </a:t>
            </a:r>
            <a:r>
              <a:rPr lang="ru-RU" sz="2400" b="1" dirty="0" err="1">
                <a:solidFill>
                  <a:schemeClr val="bg2">
                    <a:lumMod val="25000"/>
                  </a:schemeClr>
                </a:solidFill>
              </a:rPr>
              <a:t>посткоитальных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 кровяных выделений; </a:t>
            </a:r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735</TotalTime>
  <Words>2585</Words>
  <Application>Microsoft Office PowerPoint</Application>
  <PresentationFormat>Широкоэкранный</PresentationFormat>
  <Paragraphs>218</Paragraphs>
  <Slides>41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8" baseType="lpstr">
      <vt:lpstr>Arial</vt:lpstr>
      <vt:lpstr>Calibri</vt:lpstr>
      <vt:lpstr>Calibri Light</vt:lpstr>
      <vt:lpstr>Courier New</vt:lpstr>
      <vt:lpstr>Times New Roman</vt:lpstr>
      <vt:lpstr>Wingdings</vt:lpstr>
      <vt:lpstr>Ретро</vt:lpstr>
      <vt:lpstr>АМК в пубертатном и постменопаузальном периодах </vt:lpstr>
      <vt:lpstr>АМК в пубертатном периоде</vt:lpstr>
      <vt:lpstr>Параметры нормального менструального цикла:</vt:lpstr>
      <vt:lpstr>Код по МКБ-10</vt:lpstr>
      <vt:lpstr>Эпидемиология</vt:lpstr>
      <vt:lpstr>Презентация PowerPoint</vt:lpstr>
      <vt:lpstr>АМК у подростков чаще всего обусловлены: </vt:lpstr>
      <vt:lpstr>Другие причины АМК аналогичны таковым в репродуктивном возрасте, которые диагностируются согласно классификации PALM-COEIN. </vt:lpstr>
      <vt:lpstr>Диагностические критерии МКПП:  </vt:lpstr>
      <vt:lpstr>Анамнестическое исследования</vt:lpstr>
      <vt:lpstr>Выраженность кровотечения условно можно определить по количеству использованных за сутки средств гигиены по шкале Мэнсфилда-Водэ-Йоргенсена</vt:lpstr>
      <vt:lpstr>Физикальное обследование</vt:lpstr>
      <vt:lpstr>Лабораторные исследования </vt:lpstr>
      <vt:lpstr>Инструментальные методы исследования</vt:lpstr>
      <vt:lpstr>Дифференциальная диагностика</vt:lpstr>
      <vt:lpstr>Дифференциальная диагностика</vt:lpstr>
      <vt:lpstr>АМК у подростков: консервативное лечение</vt:lpstr>
      <vt:lpstr>АМК у подростков: консервативное лечение (продолжение)</vt:lpstr>
      <vt:lpstr>АМК у подростков: консервативное лечение (продолжение)</vt:lpstr>
      <vt:lpstr>Презентация PowerPoint</vt:lpstr>
      <vt:lpstr>Презентация PowerPoint</vt:lpstr>
      <vt:lpstr>Показания к госпитализации:</vt:lpstr>
      <vt:lpstr>АМК у подростков: хирургическое лечение</vt:lpstr>
      <vt:lpstr>Презентация PowerPoint</vt:lpstr>
      <vt:lpstr>ПРОГНОЗ</vt:lpstr>
      <vt:lpstr>Алгоритмы ведения пациенток с АМК в подростковом возрасте</vt:lpstr>
      <vt:lpstr>АМК в период постменопаузы</vt:lpstr>
      <vt:lpstr>Эпидемиология</vt:lpstr>
      <vt:lpstr>Этиология и патогенез</vt:lpstr>
      <vt:lpstr>Диагностика</vt:lpstr>
      <vt:lpstr>Диагностика</vt:lpstr>
      <vt:lpstr>АМК в периоде постменопаузы</vt:lpstr>
      <vt:lpstr>АМК на фоне терапии тамоксифеном </vt:lpstr>
      <vt:lpstr>Кровотечения в постменопаузе на фоне МГТ </vt:lpstr>
      <vt:lpstr>Презентация PowerPoint</vt:lpstr>
      <vt:lpstr>АМК в периоде постменопаузы: лечение</vt:lpstr>
      <vt:lpstr>АМК в периоде постменопаузы: лечение</vt:lpstr>
      <vt:lpstr>Иногда необходимо назначение гемостатической терапии</vt:lpstr>
      <vt:lpstr>Алгоритмы ведения пациенток с АМК в постменопаузе</vt:lpstr>
      <vt:lpstr>Список использованной литературы:</vt:lpstr>
      <vt:lpstr>СПАСИБО ЗА ВНИМАНИЕ!!!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АМК </dc:title>
  <dc:creator>1</dc:creator>
  <cp:lastModifiedBy>1</cp:lastModifiedBy>
  <cp:revision>38</cp:revision>
  <dcterms:created xsi:type="dcterms:W3CDTF">2023-01-12T15:25:07Z</dcterms:created>
  <dcterms:modified xsi:type="dcterms:W3CDTF">2023-01-28T15:55:20Z</dcterms:modified>
</cp:coreProperties>
</file>