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64" r:id="rId5"/>
    <p:sldId id="258" r:id="rId6"/>
    <p:sldId id="259" r:id="rId7"/>
    <p:sldId id="260" r:id="rId8"/>
    <p:sldId id="261" r:id="rId9"/>
    <p:sldId id="267" r:id="rId10"/>
    <p:sldId id="262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2B8C8-8814-E479-A080-70C32D2EE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DA236B-3E84-6FC4-D441-AEEB5904F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6F6982-4867-B725-FB72-146E1469C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26E-58C3-4DD0-AAB0-7190A241299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84A058-E0B9-D9CA-0163-DC9159DD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77B6FA-7CF7-E9F1-6ED1-8C45CD3C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F735-80D2-4648-A1B3-B3DE8F7F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10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C5C8F-1B0F-47B9-2A60-A7F0386E5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F30AF5-4192-4818-4FA4-8EAFFE37E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B1DCE5-A8E8-7BC6-56CA-B2C43B75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26E-58C3-4DD0-AAB0-7190A241299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193108-D23C-E8BC-4C0B-3DF29D51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64AF3B-70BE-7E91-261C-838EE608B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F735-80D2-4648-A1B3-B3DE8F7F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40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3E2275-61A1-EA48-77BF-8C49B6834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4FDDD5-6DFD-F9FC-0823-8CD55071D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6AD808-E416-2439-25A9-7423723B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26E-58C3-4DD0-AAB0-7190A241299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E1B6B-7498-F5EA-B357-DA8230293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082D5-D89E-53A8-ECD2-86F669B4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F735-80D2-4648-A1B3-B3DE8F7F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6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D6FDD-3262-2D24-D192-AA9B34142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9420AC-4EFF-3C24-A619-30C8A309A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73358F-3F3A-157B-9AD9-F83F472A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26E-58C3-4DD0-AAB0-7190A241299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424350-5603-C055-18E8-07535958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60CE9-AFB6-75A1-EE6C-56335E95A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F735-80D2-4648-A1B3-B3DE8F7F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07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6FB83-0061-27FF-4A92-42547C325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892F17-4438-25ED-B8F1-B12E7B422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7B2D6D-41C9-1B8F-B6F1-A412A1CC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26E-58C3-4DD0-AAB0-7190A241299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8D91E-86EE-2E94-1CD2-1E058B978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BBFE3-4DF5-C930-9C81-CC999FB7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F735-80D2-4648-A1B3-B3DE8F7F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9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4A5EE-42C5-3B3B-0535-32ED578E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C628A2-75B1-E7A1-96F4-617623D4E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4598CC-44CB-BCAF-D15B-935287AF8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82F066-FD11-9B8F-F3B3-2BAEC236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26E-58C3-4DD0-AAB0-7190A241299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D85509-3E2D-01AA-F6FB-618A36A0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47C138-3F27-607C-D9B3-CA573AE9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F735-80D2-4648-A1B3-B3DE8F7F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4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0B0AE-66D1-29C7-A230-0CF8F37C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3D770B-3F5E-A7D6-B9B9-0B1A4375E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36A6B3-EAA1-AEE0-113A-1993D63FC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C34DDA-4B59-A01D-94A8-E149FEF08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4D51C4-52A8-B59B-0CD5-A0F73332E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5EE182-F3E3-F556-2C2D-9F8A7741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26E-58C3-4DD0-AAB0-7190A241299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F1263B-0FC4-F1BE-C353-9F278BBCE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2674ED-CD95-6E00-4FE3-C87BC391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F735-80D2-4648-A1B3-B3DE8F7F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24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6368B-1EC9-9EA6-32A7-1A55DA0E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50B95C-7044-42FC-A338-AAAEA447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26E-58C3-4DD0-AAB0-7190A241299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5071BB-B687-E1E5-315D-A46A4C6E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49646A-8802-92EE-15DC-9C771700C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F735-80D2-4648-A1B3-B3DE8F7F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9ADDBD3-56C8-55F2-747F-D6BF9139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26E-58C3-4DD0-AAB0-7190A241299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B20339-ED18-D599-5B5B-987D1AF3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2BA2C3-2E2D-86F0-3516-3D64DDE3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F735-80D2-4648-A1B3-B3DE8F7F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498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56BB3-6483-CBD2-5AF6-7CC63A7C6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DA57A4-834B-FC96-A95F-826E3CE7A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4A445C-A867-6A17-9A1D-3DCF71DB1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20FC05-A89A-F188-B18D-20F01062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26E-58C3-4DD0-AAB0-7190A241299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134DD3-7421-B541-B383-A74C40CD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CA949D-BD58-B153-6984-8E8B2ED2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F735-80D2-4648-A1B3-B3DE8F7F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69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547D4-6442-6779-3757-8A05E012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A580C9-981B-A49B-BBC8-EAAEACF8B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0E870-6BA2-0AE3-0858-4C81DFBA0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2572CA-E8DF-77EF-51B9-BC87C2D88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26E-58C3-4DD0-AAB0-7190A241299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A0BC9-C056-0B13-D7E2-11A24769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280087-740A-5714-9A34-9739AB9EC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F735-80D2-4648-A1B3-B3DE8F7F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00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0AA3C-5E4E-6D2F-9F9A-857405A3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6E00A3-84EA-3E2D-6271-114A10BC6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C0474-92CE-2B5E-9845-555C8ED18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0F26E-58C3-4DD0-AAB0-7190A241299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5374F6-5954-821A-EE67-8C7B2E638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57E40-404C-A437-A03D-101AA18B5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3F735-80D2-4648-A1B3-B3DE8F7F5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77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FB7183-1F78-41F2-7C35-986DC1274CEE}"/>
              </a:ext>
            </a:extLst>
          </p:cNvPr>
          <p:cNvSpPr/>
          <p:nvPr/>
        </p:nvSpPr>
        <p:spPr>
          <a:xfrm>
            <a:off x="3152749" y="199163"/>
            <a:ext cx="58865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В.Ф.Войно-Ясенецкого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Министерства здравоохранения Российской Федерации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 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D038E83-0DAE-D835-71F4-62723A93F175}"/>
              </a:ext>
            </a:extLst>
          </p:cNvPr>
          <p:cNvSpPr txBox="1">
            <a:spLocks/>
          </p:cNvSpPr>
          <p:nvPr/>
        </p:nvSpPr>
        <p:spPr>
          <a:xfrm>
            <a:off x="3152749" y="2598876"/>
            <a:ext cx="611511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Методы ценообразования в аптеке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33.02.01 Фармация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F0AA364-B5B7-33C9-3F47-BB4D5B809703}"/>
              </a:ext>
            </a:extLst>
          </p:cNvPr>
          <p:cNvSpPr txBox="1">
            <a:spLocks/>
          </p:cNvSpPr>
          <p:nvPr/>
        </p:nvSpPr>
        <p:spPr>
          <a:xfrm>
            <a:off x="593092" y="4740127"/>
            <a:ext cx="392494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Юртина Екатерина  Николаевна</a:t>
            </a:r>
          </a:p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Казакова Елена Николаевна </a:t>
            </a:r>
          </a:p>
        </p:txBody>
      </p:sp>
    </p:spTree>
    <p:extLst>
      <p:ext uri="{BB962C8B-B14F-4D97-AF65-F5344CB8AC3E}">
        <p14:creationId xmlns:p14="http://schemas.microsoft.com/office/powerpoint/2010/main" val="1611974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260608-3A07-624C-86FE-4ACF9376F87B}"/>
              </a:ext>
            </a:extLst>
          </p:cNvPr>
          <p:cNvSpPr txBox="1"/>
          <p:nvPr/>
        </p:nvSpPr>
        <p:spPr>
          <a:xfrm>
            <a:off x="445536" y="1951672"/>
            <a:ext cx="66550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D2125"/>
                </a:solidFill>
                <a:latin typeface="times new roman" panose="02020603050405020304" pitchFamily="18" charset="0"/>
              </a:rPr>
              <a:t>На субъектном уровне в РФ устанавливаются предельные размеры оптовых надбавок и предельные размеры розничных надбавок к фактическим отпускным ценам, установленным производителями лекарственных средств, на лекарственные средства, которые включены в список ЖНВЛП.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0E4BF-0DE5-F742-545D-43B60B9B8074}"/>
              </a:ext>
            </a:extLst>
          </p:cNvPr>
          <p:cNvSpPr txBox="1"/>
          <p:nvPr/>
        </p:nvSpPr>
        <p:spPr>
          <a:xfrm>
            <a:off x="510850" y="279919"/>
            <a:ext cx="11992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жизненно необходимых и важнейших лекарственных препаратов (ЖНВЛП)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38BD5-B291-751B-E7ED-E11AFDA5BA7E}"/>
              </a:ext>
            </a:extLst>
          </p:cNvPr>
          <p:cNvSpPr txBox="1"/>
          <p:nvPr/>
        </p:nvSpPr>
        <p:spPr>
          <a:xfrm>
            <a:off x="445537" y="3906520"/>
            <a:ext cx="6655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Предельные размеры надбавок устанавливаются в процентах, дифференцируются в зависимости от стоимости самих лекарственных препаратов, с учетом географии, транспорта и других особенностей субъектов РФ.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FA2E2E9B-3D67-65EE-2E70-A5DA9A63C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170" y="2198819"/>
            <a:ext cx="3897925" cy="259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805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01F15F-1DB6-FC7E-4D38-88AB45572741}"/>
              </a:ext>
            </a:extLst>
          </p:cNvPr>
          <p:cNvSpPr txBox="1"/>
          <p:nvPr/>
        </p:nvSpPr>
        <p:spPr>
          <a:xfrm>
            <a:off x="4657919" y="279918"/>
            <a:ext cx="2876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C66DD-920D-79E0-6556-965647EF16E0}"/>
              </a:ext>
            </a:extLst>
          </p:cNvPr>
          <p:cNvSpPr txBox="1"/>
          <p:nvPr/>
        </p:nvSpPr>
        <p:spPr>
          <a:xfrm>
            <a:off x="1759032" y="1597108"/>
            <a:ext cx="8266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D2125"/>
                </a:solidFill>
                <a:latin typeface="times new roman" panose="02020603050405020304" pitchFamily="18" charset="0"/>
              </a:rPr>
              <a:t>Таким образом, государство регулирует и контролирует цены на лекарственные препараты и проявляет участие в методах ценообразования лекарственных препаратов.</a:t>
            </a: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8B0813E-2A3D-8B28-4BE3-C28A8DF2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585" y="3160106"/>
            <a:ext cx="3759816" cy="25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0C1DE3D-04DF-3D99-7E13-4108841D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1" y="3160106"/>
            <a:ext cx="2823686" cy="25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F75FC323-5BC1-96C9-631F-C92BCB79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0" y="3160106"/>
            <a:ext cx="2839722" cy="25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029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CAC2CE5-FFC0-1E73-348A-BF40F372E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22" y="1359964"/>
            <a:ext cx="6985519" cy="465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C8276E-96E0-5CD5-2148-DCF180345E16}"/>
              </a:ext>
            </a:extLst>
          </p:cNvPr>
          <p:cNvSpPr txBox="1"/>
          <p:nvPr/>
        </p:nvSpPr>
        <p:spPr>
          <a:xfrm>
            <a:off x="4322036" y="540338"/>
            <a:ext cx="3245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D2125"/>
                </a:solidFill>
                <a:latin typeface="times new roman" panose="02020603050405020304" pitchFamily="18" charset="0"/>
              </a:rPr>
              <a:t>Спасибо за внимание!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17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C394B7-ABC5-2E6F-AB0E-D931515BF9A7}"/>
              </a:ext>
            </a:extLst>
          </p:cNvPr>
          <p:cNvSpPr txBox="1"/>
          <p:nvPr/>
        </p:nvSpPr>
        <p:spPr>
          <a:xfrm>
            <a:off x="3416968" y="232428"/>
            <a:ext cx="5919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Цена, ценообразование и стоимость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3A8202-180E-3C5B-4259-0511660CA0A4}"/>
              </a:ext>
            </a:extLst>
          </p:cNvPr>
          <p:cNvSpPr txBox="1"/>
          <p:nvPr/>
        </p:nvSpPr>
        <p:spPr>
          <a:xfrm>
            <a:off x="545431" y="11307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Цена – денежное выражение стоимости товара, например лекарственного препарата.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869BD-BE39-1E30-CD40-0C305D1507D8}"/>
              </a:ext>
            </a:extLst>
          </p:cNvPr>
          <p:cNvSpPr txBox="1"/>
          <p:nvPr/>
        </p:nvSpPr>
        <p:spPr>
          <a:xfrm>
            <a:off x="545431" y="18153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Ценообразование – процесс установления цены на товар.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9B3EE-4750-8A1C-2AB9-B09FD35A2C22}"/>
              </a:ext>
            </a:extLst>
          </p:cNvPr>
          <p:cNvSpPr txBox="1"/>
          <p:nvPr/>
        </p:nvSpPr>
        <p:spPr>
          <a:xfrm>
            <a:off x="545431" y="223083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– выраженная в деньгах ценность чего-либо или размер расходов на что-либо.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B72F409-D4FC-E471-70B7-5B1953526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7" y="928187"/>
            <a:ext cx="3755377" cy="260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E3984B1-6A67-8693-E01F-CB9032A3F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18" y="3675302"/>
            <a:ext cx="3755376" cy="260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4D577E-0AD6-F26F-6510-0ABB53E596BC}"/>
              </a:ext>
            </a:extLst>
          </p:cNvPr>
          <p:cNvSpPr txBox="1"/>
          <p:nvPr/>
        </p:nvSpPr>
        <p:spPr>
          <a:xfrm>
            <a:off x="545431" y="2877170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стоимости: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Обменная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Авансовая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Рыночная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Номинальная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Амортизационная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Балансовая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Т.Д.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89D178-2FAC-3498-FA08-5E8B1F15D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72" y="3675302"/>
            <a:ext cx="3658222" cy="260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48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947124-7BA5-8417-E08E-B50EDBF78F78}"/>
              </a:ext>
            </a:extLst>
          </p:cNvPr>
          <p:cNvSpPr txBox="1"/>
          <p:nvPr/>
        </p:nvSpPr>
        <p:spPr>
          <a:xfrm>
            <a:off x="4566925" y="22916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цен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D1DD1-CD53-4C3A-B0DB-F0444B70930E}"/>
              </a:ext>
            </a:extLst>
          </p:cNvPr>
          <p:cNvSpPr txBox="1"/>
          <p:nvPr/>
        </p:nvSpPr>
        <p:spPr>
          <a:xfrm>
            <a:off x="1304321" y="1109349"/>
            <a:ext cx="2409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Фиксированные цены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0F323-2A0C-75F9-2CF4-E217FE53C52C}"/>
              </a:ext>
            </a:extLst>
          </p:cNvPr>
          <p:cNvSpPr txBox="1"/>
          <p:nvPr/>
        </p:nvSpPr>
        <p:spPr>
          <a:xfrm>
            <a:off x="4641571" y="1109349"/>
            <a:ext cx="254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Регулируемые цены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B89853-A032-B533-77B5-089A6116227A}"/>
              </a:ext>
            </a:extLst>
          </p:cNvPr>
          <p:cNvSpPr txBox="1"/>
          <p:nvPr/>
        </p:nvSpPr>
        <p:spPr>
          <a:xfrm>
            <a:off x="7746699" y="1109347"/>
            <a:ext cx="3226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цены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D95B7-5378-E73D-C9E9-7B82D2783BE5}"/>
              </a:ext>
            </a:extLst>
          </p:cNvPr>
          <p:cNvSpPr txBox="1"/>
          <p:nvPr/>
        </p:nvSpPr>
        <p:spPr>
          <a:xfrm>
            <a:off x="1304321" y="1741478"/>
            <a:ext cx="25398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Устанавливаются на ресурсы производителей, которые занимают монопольное положение на рынке.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45071-0EB8-46F0-3E47-F4E1EA590650}"/>
              </a:ext>
            </a:extLst>
          </p:cNvPr>
          <p:cNvSpPr txBox="1"/>
          <p:nvPr/>
        </p:nvSpPr>
        <p:spPr>
          <a:xfrm>
            <a:off x="4644680" y="1741478"/>
            <a:ext cx="25398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Устанавливаются на товары и услуги, которые оказывают определяющее влияние на общий уровень и динамику цен, имеют решающее социальное значение.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6354B-3F43-AE2C-C26F-EC71C3B1E854}"/>
              </a:ext>
            </a:extLst>
          </p:cNvPr>
          <p:cNvSpPr txBox="1"/>
          <p:nvPr/>
        </p:nvSpPr>
        <p:spPr>
          <a:xfrm>
            <a:off x="7746699" y="1741478"/>
            <a:ext cx="2539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Регулируются между оптовым покупателем и производителем.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B87E99-14BA-2BF5-43F5-8485E9C37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05" y="3758601"/>
            <a:ext cx="2903785" cy="223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B6AD22-4FBD-4A2A-3B16-9A5F3F2FB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856" y="3271827"/>
            <a:ext cx="2903785" cy="223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727314A-A053-51D2-FE0D-21F6B7BC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80" y="4194888"/>
            <a:ext cx="2903785" cy="223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068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947124-7BA5-8417-E08E-B50EDBF78F78}"/>
              </a:ext>
            </a:extLst>
          </p:cNvPr>
          <p:cNvSpPr txBox="1"/>
          <p:nvPr/>
        </p:nvSpPr>
        <p:spPr>
          <a:xfrm>
            <a:off x="4566925" y="22916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цен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D1DD1-CD53-4C3A-B0DB-F0444B70930E}"/>
              </a:ext>
            </a:extLst>
          </p:cNvPr>
          <p:cNvSpPr txBox="1"/>
          <p:nvPr/>
        </p:nvSpPr>
        <p:spPr>
          <a:xfrm>
            <a:off x="1219200" y="1109347"/>
            <a:ext cx="2959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Оптовая цена предприятия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0F323-2A0C-75F9-2CF4-E217FE53C52C}"/>
              </a:ext>
            </a:extLst>
          </p:cNvPr>
          <p:cNvSpPr txBox="1"/>
          <p:nvPr/>
        </p:nvSpPr>
        <p:spPr>
          <a:xfrm>
            <a:off x="4641571" y="1109349"/>
            <a:ext cx="3105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Оптовая цена посредника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B89853-A032-B533-77B5-089A6116227A}"/>
              </a:ext>
            </a:extLst>
          </p:cNvPr>
          <p:cNvSpPr txBox="1"/>
          <p:nvPr/>
        </p:nvSpPr>
        <p:spPr>
          <a:xfrm>
            <a:off x="7746699" y="1109347"/>
            <a:ext cx="3226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Розничная цена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D95B7-5378-E73D-C9E9-7B82D2783BE5}"/>
              </a:ext>
            </a:extLst>
          </p:cNvPr>
          <p:cNvSpPr txBox="1"/>
          <p:nvPr/>
        </p:nvSpPr>
        <p:spPr>
          <a:xfrm>
            <a:off x="1304321" y="1741478"/>
            <a:ext cx="25398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-цена производителя продукции, по которой предприятие реализует произведенную продукцию оптовым посредникам или розничным предприятиям.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45071-0EB8-46F0-3E47-F4E1EA590650}"/>
              </a:ext>
            </a:extLst>
          </p:cNvPr>
          <p:cNvSpPr txBox="1"/>
          <p:nvPr/>
        </p:nvSpPr>
        <p:spPr>
          <a:xfrm>
            <a:off x="4644680" y="1741478"/>
            <a:ext cx="25398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-цена, по которой предприятия и организации-потребители оплачивают продукцию оптовым организациям.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6354B-3F43-AE2C-C26F-EC71C3B1E854}"/>
              </a:ext>
            </a:extLst>
          </p:cNvPr>
          <p:cNvSpPr txBox="1"/>
          <p:nvPr/>
        </p:nvSpPr>
        <p:spPr>
          <a:xfrm>
            <a:off x="7746699" y="1741478"/>
            <a:ext cx="25398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-это цена, по которой товар реализуется населению, предприятиям и организациям.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07A73B8-B913-D530-7DE3-D479BCA69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713" y="4427344"/>
            <a:ext cx="2701212" cy="18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5E3E4AB-145D-F407-82B0-56104B7B6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478" y="4488025"/>
            <a:ext cx="2701212" cy="174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C56B3F9-1767-4DF6-8E8C-6F0F7B346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215" y="4187008"/>
            <a:ext cx="2217736" cy="203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05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08A203-4A4A-C755-2623-3160212CB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76" y="3209580"/>
            <a:ext cx="2904127" cy="174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553792-1167-5CFD-3DFB-E42B9E84A209}"/>
              </a:ext>
            </a:extLst>
          </p:cNvPr>
          <p:cNvSpPr txBox="1"/>
          <p:nvPr/>
        </p:nvSpPr>
        <p:spPr>
          <a:xfrm>
            <a:off x="4583294" y="204436"/>
            <a:ext cx="5919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цены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2BF65-254E-F34F-43EE-F141AE7C8EBE}"/>
              </a:ext>
            </a:extLst>
          </p:cNvPr>
          <p:cNvSpPr txBox="1"/>
          <p:nvPr/>
        </p:nvSpPr>
        <p:spPr>
          <a:xfrm>
            <a:off x="1798844" y="970148"/>
            <a:ext cx="2539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AEA38-D5AE-24AF-4509-A9064CF872E9}"/>
              </a:ext>
            </a:extLst>
          </p:cNvPr>
          <p:cNvSpPr txBox="1"/>
          <p:nvPr/>
        </p:nvSpPr>
        <p:spPr>
          <a:xfrm>
            <a:off x="7048539" y="914095"/>
            <a:ext cx="2539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18586-A314-B296-FF73-10D929CC7C74}"/>
              </a:ext>
            </a:extLst>
          </p:cNvPr>
          <p:cNvSpPr txBox="1"/>
          <p:nvPr/>
        </p:nvSpPr>
        <p:spPr>
          <a:xfrm>
            <a:off x="1303990" y="2603864"/>
            <a:ext cx="2539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Распределительная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1AB40-89BF-F612-80DA-F64F68DDCA7E}"/>
              </a:ext>
            </a:extLst>
          </p:cNvPr>
          <p:cNvSpPr txBox="1"/>
          <p:nvPr/>
        </p:nvSpPr>
        <p:spPr>
          <a:xfrm>
            <a:off x="4836307" y="2490249"/>
            <a:ext cx="2539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Учетная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90BA6-DC6A-3E5D-394D-CB6C1DAEC7B7}"/>
              </a:ext>
            </a:extLst>
          </p:cNvPr>
          <p:cNvSpPr txBox="1"/>
          <p:nvPr/>
        </p:nvSpPr>
        <p:spPr>
          <a:xfrm>
            <a:off x="8593160" y="2491276"/>
            <a:ext cx="2539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Стимулирующая</a:t>
            </a:r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63C82D58-0AA3-E3CC-EE40-105E7DC775A6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 flipV="1">
            <a:off x="5351103" y="1098761"/>
            <a:ext cx="1697436" cy="1391488"/>
          </a:xfrm>
          <a:prstGeom prst="bentConnector3">
            <a:avLst>
              <a:gd name="adj1" fmla="val 10057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459207A-AFEE-837C-0893-2F632C9C0536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56602" y="1433066"/>
            <a:ext cx="1335435" cy="778930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id="{51B8BEFD-FADF-1566-2FEC-3892339F0437}"/>
              </a:ext>
            </a:extLst>
          </p:cNvPr>
          <p:cNvCxnSpPr/>
          <p:nvPr/>
        </p:nvCxnSpPr>
        <p:spPr>
          <a:xfrm rot="5400000">
            <a:off x="1666355" y="1658363"/>
            <a:ext cx="987364" cy="363894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>
            <a:extLst>
              <a:ext uri="{FF2B5EF4-FFF2-40B4-BE49-F238E27FC236}">
                <a16:creationId xmlns:a16="http://schemas.microsoft.com/office/drawing/2014/main" id="{9DEE8F55-D882-5204-0E75-42C3EFB6E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99" y="3209580"/>
            <a:ext cx="2975299" cy="174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CA86F08-5044-88E6-2F62-3F6F5C77D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277" y="3049580"/>
            <a:ext cx="2648306" cy="20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Соединитель: уступ 21">
            <a:extLst>
              <a:ext uri="{FF2B5EF4-FFF2-40B4-BE49-F238E27FC236}">
                <a16:creationId xmlns:a16="http://schemas.microsoft.com/office/drawing/2014/main" id="{101AC041-B5C2-17AE-9E4C-42D5DCD860ED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 flipV="1">
            <a:off x="3248774" y="435268"/>
            <a:ext cx="1334520" cy="72669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id="{0D031FCE-3F9C-1033-3469-E2EB44BB1E44}"/>
              </a:ext>
            </a:extLst>
          </p:cNvPr>
          <p:cNvCxnSpPr>
            <a:cxnSpLocks/>
          </p:cNvCxnSpPr>
          <p:nvPr/>
        </p:nvCxnSpPr>
        <p:spPr>
          <a:xfrm>
            <a:off x="6790139" y="445153"/>
            <a:ext cx="1505846" cy="4229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70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045A65-9EE5-635E-A0C9-9D13CC13C3B0}"/>
              </a:ext>
            </a:extLst>
          </p:cNvPr>
          <p:cNvSpPr txBox="1"/>
          <p:nvPr/>
        </p:nvSpPr>
        <p:spPr>
          <a:xfrm>
            <a:off x="2651858" y="148453"/>
            <a:ext cx="8218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D2125"/>
                </a:solidFill>
                <a:latin typeface="times new roman" panose="02020603050405020304" pitchFamily="18" charset="0"/>
              </a:rPr>
              <a:t>П</a:t>
            </a:r>
            <a:r>
              <a:rPr lang="ru-RU" sz="2400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рямое и косвенное воздействие государства на цены.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8E0BDD-0324-5130-A0F2-7D06A396BF79}"/>
              </a:ext>
            </a:extLst>
          </p:cNvPr>
          <p:cNvSpPr txBox="1"/>
          <p:nvPr/>
        </p:nvSpPr>
        <p:spPr>
          <a:xfrm>
            <a:off x="1385797" y="1742906"/>
            <a:ext cx="44996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-       общее замораживание цен или замораживание цен на отдельные товары аптечного ассортимента на определенный срок;</a:t>
            </a:r>
            <a:endParaRPr lang="ru-RU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/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-       установление фиксированных цен и тарифов;</a:t>
            </a:r>
            <a:endParaRPr lang="ru-RU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/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-       установление предельного уровня цен;</a:t>
            </a:r>
            <a:endParaRPr lang="ru-RU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/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-       установление предельного норматива рентабельности;</a:t>
            </a:r>
            <a:endParaRPr lang="ru-RU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/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-       установление предельных размеров снабженческо-сбытовых и торговых надбавок;</a:t>
            </a:r>
            <a:endParaRPr lang="ru-RU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/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-       декларирование цен;</a:t>
            </a:r>
            <a:endParaRPr lang="ru-RU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/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-       установление рекомендательных цен по важнейшим видам продукции.</a:t>
            </a:r>
            <a:endParaRPr lang="ru-RU" b="0" i="0" dirty="0">
              <a:solidFill>
                <a:srgbClr val="1D2125"/>
              </a:solidFill>
              <a:effectLst/>
              <a:latin typeface="-apple-syste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471ED-B1BC-F94A-0E96-3094435746CF}"/>
              </a:ext>
            </a:extLst>
          </p:cNvPr>
          <p:cNvSpPr txBox="1"/>
          <p:nvPr/>
        </p:nvSpPr>
        <p:spPr>
          <a:xfrm>
            <a:off x="6761974" y="1792042"/>
            <a:ext cx="410915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-       создание условий для развития здоровой конкуренции и предпринимательства;</a:t>
            </a:r>
            <a:endParaRPr lang="ru-RU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/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-       государственное стимулирование привлечения в страну иностранных инвестиций;</a:t>
            </a:r>
            <a:endParaRPr lang="ru-RU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/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-       эффективное использование таможенных тарифов, льготных таможенных пошлин.</a:t>
            </a:r>
            <a:endParaRPr lang="ru-RU" b="0" i="0" dirty="0">
              <a:solidFill>
                <a:srgbClr val="1D2125"/>
              </a:solidFill>
              <a:effectLst/>
              <a:latin typeface="-apple-syste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142A79-8879-ED1B-D413-F235690245B9}"/>
              </a:ext>
            </a:extLst>
          </p:cNvPr>
          <p:cNvSpPr txBox="1"/>
          <p:nvPr/>
        </p:nvSpPr>
        <p:spPr>
          <a:xfrm>
            <a:off x="6826900" y="867777"/>
            <a:ext cx="3979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Формы </a:t>
            </a:r>
            <a:r>
              <a:rPr lang="ru-RU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косвенного</a:t>
            </a:r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 государственного регулирования цен: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06AC6-87DD-D2BB-B5DD-755C97FFA166}"/>
              </a:ext>
            </a:extLst>
          </p:cNvPr>
          <p:cNvSpPr txBox="1"/>
          <p:nvPr/>
        </p:nvSpPr>
        <p:spPr>
          <a:xfrm>
            <a:off x="1385798" y="867777"/>
            <a:ext cx="4499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Формы </a:t>
            </a:r>
            <a:r>
              <a:rPr lang="ru-RU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прямого</a:t>
            </a:r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 вмешательства государства в процессе ценообразования: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35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36C505-5A36-D08E-A114-515637976769}"/>
              </a:ext>
            </a:extLst>
          </p:cNvPr>
          <p:cNvSpPr txBox="1"/>
          <p:nvPr/>
        </p:nvSpPr>
        <p:spPr>
          <a:xfrm>
            <a:off x="3071736" y="129791"/>
            <a:ext cx="8218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D2125"/>
                </a:solidFill>
                <a:latin typeface="times new roman" panose="02020603050405020304" pitchFamily="18" charset="0"/>
              </a:rPr>
              <a:t>Уровни государственного регулирования цен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0B1BA-EE49-212A-BE64-C00E1FC959D1}"/>
              </a:ext>
            </a:extLst>
          </p:cNvPr>
          <p:cNvSpPr txBox="1"/>
          <p:nvPr/>
        </p:nvSpPr>
        <p:spPr>
          <a:xfrm>
            <a:off x="1219978" y="2192098"/>
            <a:ext cx="1803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27BC1-35BB-6FA9-E28B-E58CA1FD84BF}"/>
              </a:ext>
            </a:extLst>
          </p:cNvPr>
          <p:cNvSpPr txBox="1"/>
          <p:nvPr/>
        </p:nvSpPr>
        <p:spPr>
          <a:xfrm>
            <a:off x="1219978" y="3377858"/>
            <a:ext cx="2070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B52B5-EAD0-9554-EB6C-D826D070D5C7}"/>
              </a:ext>
            </a:extLst>
          </p:cNvPr>
          <p:cNvSpPr txBox="1"/>
          <p:nvPr/>
        </p:nvSpPr>
        <p:spPr>
          <a:xfrm>
            <a:off x="1219978" y="2638923"/>
            <a:ext cx="6085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ЖНВЛП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регулирования цен на ЖНВЛП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CBB01-4B39-17B0-4E09-11A7DC3E8E22}"/>
              </a:ext>
            </a:extLst>
          </p:cNvPr>
          <p:cNvSpPr txBox="1"/>
          <p:nvPr/>
        </p:nvSpPr>
        <p:spPr>
          <a:xfrm>
            <a:off x="1219977" y="3890815"/>
            <a:ext cx="4854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Устанавливаются предельные розничные и оптовые надбавки.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F3C28B2-922F-F255-102A-082081ECF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19" y="1664418"/>
            <a:ext cx="5051846" cy="336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77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EAB635-0107-985C-9EC1-BFBC54CDE6DD}"/>
              </a:ext>
            </a:extLst>
          </p:cNvPr>
          <p:cNvSpPr txBox="1"/>
          <p:nvPr/>
        </p:nvSpPr>
        <p:spPr>
          <a:xfrm>
            <a:off x="464197" y="233266"/>
            <a:ext cx="11992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жизненно необходимых и важнейших лекарственных препаратов (ЖНВЛП)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7A248-9664-9CB2-D4AA-74AA8C797FCE}"/>
              </a:ext>
            </a:extLst>
          </p:cNvPr>
          <p:cNvSpPr txBox="1"/>
          <p:nvPr/>
        </p:nvSpPr>
        <p:spPr>
          <a:xfrm>
            <a:off x="1067966" y="1692476"/>
            <a:ext cx="10056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ЖНВЛП - это перечень лекарственных препаратов, который утверждается Правительством Российской Федерации в целях государственного регулирования цен на лекарственные средства.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26B99F9-98BC-5379-6CE3-1B3E443DC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22" y="3075635"/>
            <a:ext cx="3458161" cy="15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D76ABE2-6256-FF12-31BF-41F6517E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16" y="3075635"/>
            <a:ext cx="3458161" cy="15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E20A155-50C2-5900-6B72-E6D686D8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310" y="3087081"/>
            <a:ext cx="3458161" cy="15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7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932232-4321-E80B-99F0-8AC2DAE7B32D}"/>
              </a:ext>
            </a:extLst>
          </p:cNvPr>
          <p:cNvSpPr txBox="1"/>
          <p:nvPr/>
        </p:nvSpPr>
        <p:spPr>
          <a:xfrm>
            <a:off x="746922" y="1600833"/>
            <a:ext cx="10690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D2125"/>
                </a:solidFill>
                <a:effectLst/>
                <a:latin typeface="times new roman" panose="02020603050405020304" pitchFamily="18" charset="0"/>
              </a:rPr>
              <a:t>Перечень ЖНВЛП ежегодно утверждается Правительством Российской Федерации, обеспечивая приоритетные потребности здравоохранения в целях профилактики и лечения заболеваний, в том числе преобладающих в структуре заболеваемости в Российской Федерации.</a:t>
            </a:r>
            <a:endParaRPr lang="ru-RU" dirty="0"/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17243ED7-6A02-6AAB-31CC-89F0BAF7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22" y="3228391"/>
            <a:ext cx="1514248" cy="227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B3D58F9B-813D-5661-5F93-DADC9F20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69" y="3228391"/>
            <a:ext cx="2331829" cy="227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18D50E42-1A87-8CD8-077F-0BB17D09E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598" y="3228391"/>
            <a:ext cx="3678598" cy="227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25C39CF9-422F-3671-1C90-6166FCD8F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4832" y="3228391"/>
            <a:ext cx="2810039" cy="227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44325-4DD1-5425-F296-4868308B22A7}"/>
              </a:ext>
            </a:extLst>
          </p:cNvPr>
          <p:cNvSpPr txBox="1"/>
          <p:nvPr/>
        </p:nvSpPr>
        <p:spPr>
          <a:xfrm>
            <a:off x="464197" y="233266"/>
            <a:ext cx="11992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жизненно необходимых и важнейших лекарственных препаратов (ЖНВЛП)</a:t>
            </a:r>
          </a:p>
        </p:txBody>
      </p:sp>
    </p:spTree>
    <p:extLst>
      <p:ext uri="{BB962C8B-B14F-4D97-AF65-F5344CB8AC3E}">
        <p14:creationId xmlns:p14="http://schemas.microsoft.com/office/powerpoint/2010/main" val="20194587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507</Words>
  <Application>Microsoft Office PowerPoint</Application>
  <PresentationFormat>Широкоэкранный</PresentationFormat>
  <Paragraphs>69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-apple-system</vt:lpstr>
      <vt:lpstr>Arial</vt:lpstr>
      <vt:lpstr>Calibri</vt:lpstr>
      <vt:lpstr>Calibri Light</vt:lpstr>
      <vt:lpstr>Times New Roman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Юртина</dc:creator>
  <cp:lastModifiedBy>Екатерина Юртина</cp:lastModifiedBy>
  <cp:revision>9</cp:revision>
  <dcterms:created xsi:type="dcterms:W3CDTF">2024-04-10T12:54:16Z</dcterms:created>
  <dcterms:modified xsi:type="dcterms:W3CDTF">2024-04-10T15:04:51Z</dcterms:modified>
</cp:coreProperties>
</file>