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8" d="100"/>
          <a:sy n="78" d="100"/>
        </p:scale>
        <p:origin x="77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1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9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8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4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6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3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4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1F010D3-546C-419E-9A30-5CB10D2F9E6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32523A9-57A6-4EAE-95A6-AE34FD4AC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ж</a:t>
            </a:r>
            <a:r>
              <a:rPr lang="ru-RU" sz="6000" dirty="0" smtClean="0"/>
              <a:t>елезодефицитная анемия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Антонова Диана, 312 </a:t>
            </a:r>
            <a:r>
              <a:rPr lang="ru-RU" dirty="0" err="1" smtClean="0"/>
              <a:t>леч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Анализ кала на скрытую кровь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(по методу 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</a:rPr>
              <a:t>Грегерсона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Гастродуоденоскопия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(осмотр пищевода, желудка, двенадцатиперстной кишки)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Колоноскопия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(осмотр толстой кишки)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Капсульная </a:t>
            </a:r>
            <a:r>
              <a:rPr lang="ru-RU" dirty="0" err="1" smtClean="0">
                <a:solidFill>
                  <a:schemeClr val="tx1"/>
                </a:solidFill>
              </a:rPr>
              <a:t>видеоэндоскопия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stavka.dixy.ru/upload/iblock/e88/e88052abcdb828d2f06d8149ed644a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43" y="3713497"/>
            <a:ext cx="2784270" cy="27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Препараты железа (глюконат, </a:t>
            </a:r>
            <a:r>
              <a:rPr lang="ru-RU" dirty="0" err="1" smtClean="0">
                <a:solidFill>
                  <a:schemeClr val="tx1"/>
                </a:solidFill>
              </a:rPr>
              <a:t>фумарат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гастритах и язвенной болезни используются препараты железа для внутримышечного или внутривенного введения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Употребление продуктов богатых железом (печень, говядина, яйца, яблоки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*сорт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Гала, ранетки!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сушеные фрукты)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74" t="4367" r="939" b="8064"/>
          <a:stretch/>
        </p:blipFill>
        <p:spPr>
          <a:xfrm>
            <a:off x="5585583" y="4180606"/>
            <a:ext cx="3608440" cy="22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1200"/>
            <a:ext cx="12192000" cy="1356360"/>
          </a:xfrm>
        </p:spPr>
        <p:txBody>
          <a:bodyPr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пасибо за внимание</a:t>
            </a:r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5553075" y="3071812"/>
            <a:ext cx="1085850" cy="8858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Причины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Клинические проявления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Диагностика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Принципы лечения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0" dirty="0" smtClean="0">
                <a:solidFill>
                  <a:srgbClr val="333333"/>
                </a:solidFill>
                <a:effectLst/>
              </a:rPr>
              <a:t>Железодефицитная анемия (ЖДА) – это приобретенное заболевание, характеризующееся снижением содержания железа в сыворотке крови, костном мозге и тканевых депо, в результате чего нарушается образование гемоглобина и эритроцитов</a:t>
            </a:r>
          </a:p>
          <a:p>
            <a:pPr marL="0" indent="0">
              <a:buNone/>
            </a:pPr>
            <a:endParaRPr lang="ru-RU" b="1" dirty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831" y="3385694"/>
            <a:ext cx="4452338" cy="2966488"/>
          </a:xfrm>
          <a:prstGeom prst="rect">
            <a:avLst/>
          </a:prstGeom>
        </p:spPr>
      </p:pic>
      <p:pic>
        <p:nvPicPr>
          <p:cNvPr id="6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37360"/>
            <a:ext cx="9872871" cy="306627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181D21"/>
                </a:solidFill>
              </a:rPr>
              <a:t>Группы риска по ЖДА: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81D21"/>
                </a:solidFill>
              </a:rPr>
              <a:t>дети (недоношенные, дети от 6 месяцев до 3 лет, подростки старше 12 лет</a:t>
            </a:r>
            <a:r>
              <a:rPr lang="ru-RU" dirty="0" smtClean="0">
                <a:solidFill>
                  <a:srgbClr val="181D21"/>
                </a:solidFill>
              </a:rPr>
              <a:t>)</a:t>
            </a:r>
            <a:endParaRPr lang="ru-RU" dirty="0">
              <a:solidFill>
                <a:srgbClr val="181D2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81D21"/>
                </a:solidFill>
              </a:rPr>
              <a:t>женщины </a:t>
            </a:r>
            <a:r>
              <a:rPr lang="ru-RU" dirty="0">
                <a:solidFill>
                  <a:srgbClr val="181D21"/>
                </a:solidFill>
              </a:rPr>
              <a:t>в период беременности и </a:t>
            </a:r>
            <a:r>
              <a:rPr lang="ru-RU" dirty="0" smtClean="0">
                <a:solidFill>
                  <a:srgbClr val="181D21"/>
                </a:solidFill>
              </a:rPr>
              <a:t>лактации</a:t>
            </a:r>
            <a:endParaRPr lang="ru-RU" dirty="0">
              <a:solidFill>
                <a:srgbClr val="181D2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81D21"/>
                </a:solidFill>
              </a:rPr>
              <a:t>доноры</a:t>
            </a:r>
            <a:endParaRPr lang="ru-RU" dirty="0">
              <a:solidFill>
                <a:srgbClr val="181D2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81D21"/>
                </a:solidFill>
              </a:rPr>
              <a:t>люди старше 60 </a:t>
            </a:r>
            <a:r>
              <a:rPr lang="ru-RU" dirty="0" smtClean="0">
                <a:solidFill>
                  <a:srgbClr val="181D21"/>
                </a:solidFill>
              </a:rPr>
              <a:t>лет</a:t>
            </a:r>
            <a:endParaRPr lang="ru-RU" b="0" i="0" dirty="0" smtClean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chemeClr val="tx1"/>
                </a:solidFill>
                <a:effectLst/>
              </a:rPr>
              <a:t>Среди всех анемий ЖДА занимает первое место по распространенности (75%)</a:t>
            </a:r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Дедушка и ко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9637" y="4366755"/>
            <a:ext cx="2201545" cy="22015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Иллюстрация дня донора крови органического мир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3742" y="4366755"/>
            <a:ext cx="2191385" cy="21913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37207" r="40487" b="3279"/>
          <a:stretch/>
        </p:blipFill>
        <p:spPr>
          <a:xfrm>
            <a:off x="7407687" y="4364106"/>
            <a:ext cx="2194034" cy="21940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1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Недостаточное всасывание железа</a:t>
            </a:r>
          </a:p>
          <a:p>
            <a:pPr marL="361950" indent="-182563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резекция желудка, удаление большой части тонкой кишки, заболевания кишечника с синдромом недостаточности всасывания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Недостаток железа в пище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Хроническая кровопотеря</a:t>
            </a:r>
          </a:p>
          <a:p>
            <a:pPr marL="361950" indent="-182563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язвенная болезнь желудка и двенадцатиперстной кишки, рак,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полипоз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желудка и кишечника, геморрой, глистные инвазии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ставший работник устал от раб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829685"/>
            <a:ext cx="274002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линические проявления</a:t>
            </a:r>
            <a:br>
              <a:rPr lang="ru-RU" dirty="0" smtClean="0"/>
            </a:br>
            <a:r>
              <a:rPr lang="ru-RU" sz="3200" dirty="0" smtClean="0">
                <a:solidFill>
                  <a:schemeClr val="tx1"/>
                </a:solidFill>
              </a:rPr>
              <a:t>жалобы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98320"/>
            <a:ext cx="9872871" cy="28041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Слабость, головокружение, одышка, повышенная утомляемость, шум в ушах, наклонность к обморочным состояниям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Снижение аппетита, извращение вкуса, </a:t>
            </a:r>
            <a:r>
              <a:rPr lang="ru-RU" dirty="0" err="1" smtClean="0">
                <a:solidFill>
                  <a:schemeClr val="tx1"/>
                </a:solidFill>
              </a:rPr>
              <a:t>поташнивание</a:t>
            </a:r>
            <a:r>
              <a:rPr lang="ru-RU" dirty="0" smtClean="0">
                <a:solidFill>
                  <a:schemeClr val="tx1"/>
                </a:solidFill>
              </a:rPr>
              <a:t>, быстрая </a:t>
            </a:r>
            <a:r>
              <a:rPr lang="ru-RU" dirty="0" smtClean="0">
                <a:solidFill>
                  <a:schemeClr val="tx1"/>
                </a:solidFill>
              </a:rPr>
              <a:t>насыщаемость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Ощущения покалывания, ползания мурашек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</a:rPr>
              <a:t>парастезии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Сидеропеническая</a:t>
            </a:r>
            <a:r>
              <a:rPr lang="ru-RU" dirty="0" smtClean="0">
                <a:solidFill>
                  <a:schemeClr val="tx1"/>
                </a:solidFill>
              </a:rPr>
              <a:t> дисфагия – трудность проглатывания сухой и твердой пищи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смотр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Бледность слизистых оболочек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(конъюнктивы глаза)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Кожа сухая, иногда шелушится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Волосы ломкие, рано седеют и выпадают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Ногти ломкие с поперечными складками или вогнутые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</a:rPr>
              <a:t>койлонихии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Трещины в углах рта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</a:rPr>
              <a:t>хейлит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 или 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</a:rPr>
              <a:t>ангулярный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 стоматит)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max4u.ru/wp-content/uploads/2021/10/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265" r="30807" b="-265"/>
          <a:stretch/>
        </p:blipFill>
        <p:spPr bwMode="auto">
          <a:xfrm>
            <a:off x="9251556" y="817571"/>
            <a:ext cx="2479657" cy="24796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xn----7sbbmwdimhtcb5aabbrd6w.xn--p1ai/800/600/https/www.starbene.it/content/uploads/2018/03/striature-unghi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t="499" r="16161" b="-499"/>
          <a:stretch/>
        </p:blipFill>
        <p:spPr bwMode="auto">
          <a:xfrm>
            <a:off x="7566594" y="367697"/>
            <a:ext cx="1840165" cy="18401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66612"/>
            <a:ext cx="3107254" cy="2071502"/>
          </a:xfrm>
          <a:prstGeom prst="rect">
            <a:avLst/>
          </a:prstGeom>
        </p:spPr>
      </p:pic>
      <p:pic>
        <p:nvPicPr>
          <p:cNvPr id="6160" name="Picture 16" descr="https://zdorovysnami.ru/wp-content/uploads/2020/08/glaza-i-ran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3008" r="3648" b="21222"/>
          <a:stretch/>
        </p:blipFill>
        <p:spPr bwMode="auto">
          <a:xfrm>
            <a:off x="2749753" y="4449708"/>
            <a:ext cx="2848748" cy="20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200" dirty="0" smtClean="0">
                <a:latin typeface="+mj-lt"/>
              </a:rPr>
              <a:t>Аускультация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Систолический шум</a:t>
            </a:r>
          </a:p>
          <a:p>
            <a:pPr marL="45720" indent="0">
              <a:buNone/>
            </a:pPr>
            <a:r>
              <a:rPr lang="ru-RU" sz="3200" dirty="0" smtClean="0">
                <a:latin typeface="+mj-lt"/>
              </a:rPr>
              <a:t>Пальпация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Лимфатические узлы, печень и селезенка не увеличены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сследование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Снижение содержания эритроцитов  (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ru-RU" dirty="0" smtClean="0">
                <a:solidFill>
                  <a:schemeClr val="tx1"/>
                </a:solidFill>
              </a:rPr>
              <a:t> 3,7*10</a:t>
            </a:r>
            <a:r>
              <a:rPr lang="en-US" dirty="0" smtClean="0">
                <a:solidFill>
                  <a:schemeClr val="tx1"/>
                </a:solidFill>
              </a:rPr>
              <a:t>^</a:t>
            </a:r>
            <a:r>
              <a:rPr lang="ru-RU" dirty="0" smtClean="0">
                <a:solidFill>
                  <a:schemeClr val="tx1"/>
                </a:solidFill>
              </a:rPr>
              <a:t>12)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Снижение гемоглобина (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ru-RU" dirty="0" smtClean="0">
                <a:solidFill>
                  <a:schemeClr val="tx1"/>
                </a:solidFill>
              </a:rPr>
              <a:t>115 г/л)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Цветовой показатель меньше 0,85</a:t>
            </a:r>
          </a:p>
          <a:p>
            <a:pPr marL="266700" indent="0">
              <a:buNone/>
              <a:tabLst>
                <a:tab pos="266700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при микроскопии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Бледная окраска эритроцитов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</a:rPr>
              <a:t>гипохромия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Микроцитоз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u="sng" dirty="0" err="1" smtClean="0">
                <a:solidFill>
                  <a:schemeClr val="accent1">
                    <a:lumMod val="50000"/>
                  </a:schemeClr>
                </a:solidFill>
              </a:rPr>
              <a:t>анизоцитоз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banner2.cleanpng.com/20180507/lzw/kisspng-red-cell-wool-5af11e29b44ec0.3329845715257513377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3" b="941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656">
            <a:off x="9992196" y="5079490"/>
            <a:ext cx="2047349" cy="131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143</TotalTime>
  <Words>322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Wingdings</vt:lpstr>
      <vt:lpstr>YS Text</vt:lpstr>
      <vt:lpstr>Базис</vt:lpstr>
      <vt:lpstr>железодефицитная анемия</vt:lpstr>
      <vt:lpstr>план</vt:lpstr>
      <vt:lpstr>определение</vt:lpstr>
      <vt:lpstr>распространенность</vt:lpstr>
      <vt:lpstr>причины</vt:lpstr>
      <vt:lpstr>клинические проявления жалобы</vt:lpstr>
      <vt:lpstr>осмотр</vt:lpstr>
      <vt:lpstr>Презентация PowerPoint</vt:lpstr>
      <vt:lpstr>исследование крови</vt:lpstr>
      <vt:lpstr>диагностика</vt:lpstr>
      <vt:lpstr>лечение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Железодефицитная анемия</dc:title>
  <dc:creator>Diana</dc:creator>
  <cp:lastModifiedBy>Diana</cp:lastModifiedBy>
  <cp:revision>19</cp:revision>
  <dcterms:created xsi:type="dcterms:W3CDTF">2022-11-09T12:22:41Z</dcterms:created>
  <dcterms:modified xsi:type="dcterms:W3CDTF">2022-11-09T14:52:45Z</dcterms:modified>
</cp:coreProperties>
</file>