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25" r:id="rId3"/>
    <p:sldId id="327" r:id="rId4"/>
    <p:sldId id="328" r:id="rId5"/>
    <p:sldId id="331" r:id="rId6"/>
    <p:sldId id="329" r:id="rId7"/>
    <p:sldId id="258" r:id="rId8"/>
    <p:sldId id="326" r:id="rId9"/>
    <p:sldId id="330" r:id="rId10"/>
    <p:sldId id="332" r:id="rId11"/>
    <p:sldId id="336" r:id="rId12"/>
    <p:sldId id="333" r:id="rId13"/>
    <p:sldId id="335" r:id="rId14"/>
    <p:sldId id="334" r:id="rId15"/>
    <p:sldId id="337" r:id="rId16"/>
    <p:sldId id="339" r:id="rId17"/>
    <p:sldId id="341" r:id="rId18"/>
    <p:sldId id="338" r:id="rId19"/>
    <p:sldId id="345" r:id="rId20"/>
    <p:sldId id="269" r:id="rId21"/>
    <p:sldId id="270" r:id="rId22"/>
    <p:sldId id="340" r:id="rId23"/>
    <p:sldId id="342" r:id="rId24"/>
    <p:sldId id="343" r:id="rId25"/>
    <p:sldId id="346" r:id="rId2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321" y="3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D6609-3D47-4B81-A220-41E9F4649351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0E813-7713-4426-B7D3-320AFE429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640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71154"/>
            <a:ext cx="8054714" cy="167858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Тенденции развития фармацевтического рынка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Обзор коммерческого сегмента за 2023 год.</a:t>
            </a:r>
            <a:br>
              <a:rPr lang="en-US" sz="3600" b="1" dirty="0">
                <a:solidFill>
                  <a:srgbClr val="C00000"/>
                </a:solidFill>
              </a:rPr>
            </a:b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5" t="35493" r="31725" b="20001"/>
          <a:stretch>
            <a:fillRect/>
          </a:stretch>
        </p:blipFill>
        <p:spPr bwMode="auto">
          <a:xfrm>
            <a:off x="180973" y="20384"/>
            <a:ext cx="1152128" cy="117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1BD99A-62D7-4083-8D60-8B5B2ACEA8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1000"/>
          </a:blip>
          <a:srcRect t="14979"/>
          <a:stretch/>
        </p:blipFill>
        <p:spPr>
          <a:xfrm>
            <a:off x="0" y="1874070"/>
            <a:ext cx="9098322" cy="188710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6BC92B-0E35-4CC0-AEDB-984936A3D049}"/>
              </a:ext>
            </a:extLst>
          </p:cNvPr>
          <p:cNvSpPr txBox="1"/>
          <p:nvPr/>
        </p:nvSpPr>
        <p:spPr>
          <a:xfrm>
            <a:off x="0" y="3709689"/>
            <a:ext cx="909832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Кафедра Фармации ФГБОУ ВО </a:t>
            </a:r>
            <a:r>
              <a:rPr lang="ru-RU" b="1" dirty="0" err="1"/>
              <a:t>КрасГМУ</a:t>
            </a:r>
            <a:r>
              <a:rPr lang="ru-RU" b="1" dirty="0"/>
              <a:t> им. проф. В.Ф. Войно - Ясенецкого МЗ РФ</a:t>
            </a:r>
          </a:p>
          <a:p>
            <a:r>
              <a:rPr lang="ru-RU" sz="1700" b="1" dirty="0"/>
              <a:t>Лекция № 6 по дисциплине «Организация лекарственного обеспечения»  для студентов   4 курса фармацевтического факультета обучающихся по специальности 33.05.01 - Фармация </a:t>
            </a:r>
          </a:p>
          <a:p>
            <a:r>
              <a:rPr lang="ru-RU" b="1" dirty="0"/>
              <a:t>старший преподаватель Краснопеева Ирина Владимировна</a:t>
            </a:r>
          </a:p>
          <a:p>
            <a:pPr algn="ctr"/>
            <a:r>
              <a:rPr lang="ru-RU" b="1" dirty="0"/>
              <a:t>Красноярск, 2024</a:t>
            </a:r>
          </a:p>
        </p:txBody>
      </p:sp>
    </p:spTree>
    <p:extLst>
      <p:ext uri="{BB962C8B-B14F-4D97-AF65-F5344CB8AC3E}">
        <p14:creationId xmlns:p14="http://schemas.microsoft.com/office/powerpoint/2010/main" val="3801713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7ECC41-D4D8-486A-B034-CF0AF73D0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768016"/>
            <a:ext cx="6545762" cy="42567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09ED81-3EB3-494F-8016-7B42E51E9113}"/>
              </a:ext>
            </a:extLst>
          </p:cNvPr>
          <p:cNvSpPr txBox="1"/>
          <p:nvPr/>
        </p:nvSpPr>
        <p:spPr>
          <a:xfrm>
            <a:off x="35496" y="15457"/>
            <a:ext cx="91085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>Динамика общего объема фармацевтического рынка России                                        в натуральном и денежном выражении в 2018-2022 гг.</a:t>
            </a:r>
          </a:p>
        </p:txBody>
      </p:sp>
    </p:spTree>
    <p:extLst>
      <p:ext uri="{BB962C8B-B14F-4D97-AF65-F5344CB8AC3E}">
        <p14:creationId xmlns:p14="http://schemas.microsoft.com/office/powerpoint/2010/main" val="1997482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9E39C4-92D2-4913-B68B-9D6664A76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99311"/>
            <a:ext cx="7320307" cy="391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13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759BAD-927E-49BD-895D-FF09622D7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4" y="843558"/>
            <a:ext cx="9006104" cy="14401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B65DD4-0088-434E-B909-F813D57295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1"/>
          <a:stretch/>
        </p:blipFill>
        <p:spPr>
          <a:xfrm>
            <a:off x="30393" y="2301817"/>
            <a:ext cx="9006104" cy="27467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4F6569-81A8-46F2-B07D-8C570B9E1823}"/>
              </a:ext>
            </a:extLst>
          </p:cNvPr>
          <p:cNvSpPr txBox="1"/>
          <p:nvPr/>
        </p:nvSpPr>
        <p:spPr>
          <a:xfrm>
            <a:off x="465445" y="84942"/>
            <a:ext cx="85689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Структура фармацевтического рынка России в разрезе основных сегментов в стоимостном и натуральном выражении в 2018-2022 гг.</a:t>
            </a:r>
          </a:p>
        </p:txBody>
      </p:sp>
    </p:spTree>
    <p:extLst>
      <p:ext uri="{BB962C8B-B14F-4D97-AF65-F5344CB8AC3E}">
        <p14:creationId xmlns:p14="http://schemas.microsoft.com/office/powerpoint/2010/main" val="3465802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4BFAB-E496-49C1-BF8D-0849B947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23478"/>
            <a:ext cx="7797552" cy="555526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Структура фарминдустрии в России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6DF17E-362A-433D-8D38-1BDB6E318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31590"/>
            <a:ext cx="7153013" cy="3811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361F93-FB95-4FE4-8C40-05C76F23F74D}"/>
              </a:ext>
            </a:extLst>
          </p:cNvPr>
          <p:cNvSpPr txBox="1"/>
          <p:nvPr/>
        </p:nvSpPr>
        <p:spPr>
          <a:xfrm>
            <a:off x="2123728" y="704520"/>
            <a:ext cx="69127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Фармацевтический рынок России в разрезе происхождения ЛП в денежном выражении в 2018-2022 гг.</a:t>
            </a:r>
          </a:p>
        </p:txBody>
      </p:sp>
    </p:spTree>
    <p:extLst>
      <p:ext uri="{BB962C8B-B14F-4D97-AF65-F5344CB8AC3E}">
        <p14:creationId xmlns:p14="http://schemas.microsoft.com/office/powerpoint/2010/main" val="249707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E84B92-B506-4A23-B42D-405CE35F6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43558"/>
            <a:ext cx="8784976" cy="4179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D3A249-0DD4-4C32-A829-BE997808EB11}"/>
              </a:ext>
            </a:extLst>
          </p:cNvPr>
          <p:cNvSpPr txBox="1"/>
          <p:nvPr/>
        </p:nvSpPr>
        <p:spPr>
          <a:xfrm>
            <a:off x="179512" y="120787"/>
            <a:ext cx="74888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b="1" dirty="0"/>
              <a:t>Структура фармацевтического рынка России в разрезе происхождения ЛП в натуральном выражении в 2018-2022 гг.</a:t>
            </a:r>
          </a:p>
        </p:txBody>
      </p:sp>
    </p:spTree>
    <p:extLst>
      <p:ext uri="{BB962C8B-B14F-4D97-AF65-F5344CB8AC3E}">
        <p14:creationId xmlns:p14="http://schemas.microsoft.com/office/powerpoint/2010/main" val="1289392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6F7D10-0FC4-426E-BFB8-36D178EBA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237"/>
          <a:stretch/>
        </p:blipFill>
        <p:spPr>
          <a:xfrm>
            <a:off x="35496" y="2846534"/>
            <a:ext cx="8204405" cy="21734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36B8C9-F8BF-45DD-9D43-E138E33F46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594"/>
          <a:stretch/>
        </p:blipFill>
        <p:spPr>
          <a:xfrm>
            <a:off x="179512" y="339502"/>
            <a:ext cx="8198232" cy="2232248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CDD47178-8B37-49AF-BD3F-F6B9C51A867D}"/>
              </a:ext>
            </a:extLst>
          </p:cNvPr>
          <p:cNvSpPr/>
          <p:nvPr/>
        </p:nvSpPr>
        <p:spPr>
          <a:xfrm>
            <a:off x="7884368" y="699542"/>
            <a:ext cx="480610" cy="1728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ECE4747-5C8E-45DB-9D2C-4DC9A2864DAF}"/>
              </a:ext>
            </a:extLst>
          </p:cNvPr>
          <p:cNvSpPr/>
          <p:nvPr/>
        </p:nvSpPr>
        <p:spPr>
          <a:xfrm>
            <a:off x="5076056" y="267494"/>
            <a:ext cx="2592288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3162AEF4-C4FE-4CFF-942C-3FD125BF5127}"/>
              </a:ext>
            </a:extLst>
          </p:cNvPr>
          <p:cNvSpPr/>
          <p:nvPr/>
        </p:nvSpPr>
        <p:spPr>
          <a:xfrm>
            <a:off x="3707904" y="3219822"/>
            <a:ext cx="360040" cy="1728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F661BA2-5309-48BF-8A6C-1076442C3231}"/>
              </a:ext>
            </a:extLst>
          </p:cNvPr>
          <p:cNvSpPr/>
          <p:nvPr/>
        </p:nvSpPr>
        <p:spPr>
          <a:xfrm>
            <a:off x="971600" y="2774526"/>
            <a:ext cx="2520280" cy="5173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017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D97A00-4A62-4DC0-AAEE-41D7FA971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0"/>
            <a:ext cx="7560840" cy="496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44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F52531-C0EB-4BAB-BA85-44DA1D486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7675"/>
            <a:ext cx="8096222" cy="490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00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989EBA-F062-4BBE-B443-9FB8E9323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05979"/>
            <a:ext cx="8784976" cy="63758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tx2"/>
                </a:solidFill>
              </a:rPr>
              <a:t>Соотношение объёмов продаж ЛП                                                            рецептурного и безрецептурного отпуска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3C5518-73B2-4C57-836A-F2694D9D5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15566"/>
            <a:ext cx="8022056" cy="415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21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0D510C-5CE2-4573-9767-43359BAF4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58" y="555526"/>
            <a:ext cx="891424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27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7A4B6-1B35-4CEC-BBDB-7F9B176CD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481"/>
            <a:ext cx="6048672" cy="85725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Фармацевтический рынок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910A35-FD93-43DA-9A0E-815E1580CEA6}"/>
              </a:ext>
            </a:extLst>
          </p:cNvPr>
          <p:cNvSpPr txBox="1"/>
          <p:nvPr/>
        </p:nvSpPr>
        <p:spPr>
          <a:xfrm>
            <a:off x="69405" y="1131590"/>
            <a:ext cx="5832648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/>
              <a:t>– это часть рынка потребительских товаров и услуг, анализ которого осуществляется с использованием системного, маркетингового и институционального подходов.</a:t>
            </a:r>
          </a:p>
          <a:p>
            <a:endParaRPr lang="ru-RU" sz="2200" b="1" dirty="0"/>
          </a:p>
          <a:p>
            <a:r>
              <a:rPr lang="ru-RU" sz="2200" b="1" dirty="0"/>
              <a:t>– это совокупность экономических отношений, возникающих между его субъектами по поводу купли-продажи и назначения-потребления лекарственных средств и других товаров аптечного ассортимента.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E9332A-88ED-467E-9896-0FDB7028A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35"/>
          <a:stretch/>
        </p:blipFill>
        <p:spPr>
          <a:xfrm>
            <a:off x="5577346" y="123477"/>
            <a:ext cx="3421001" cy="273561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2D538C-0163-45D3-BBD3-0BB08A0D0159}"/>
              </a:ext>
            </a:extLst>
          </p:cNvPr>
          <p:cNvSpPr txBox="1"/>
          <p:nvPr/>
        </p:nvSpPr>
        <p:spPr>
          <a:xfrm>
            <a:off x="5341065" y="3007753"/>
            <a:ext cx="3718241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u="sng" dirty="0">
                <a:solidFill>
                  <a:srgbClr val="C00000"/>
                </a:solidFill>
              </a:rPr>
              <a:t>Законы фарм рынка: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/>
              <a:t>закон спроса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/>
              <a:t>закон предложения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/>
              <a:t>закон стоимости.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973527-42E5-4CE8-80D3-01EB6FB8973D}"/>
              </a:ext>
            </a:extLst>
          </p:cNvPr>
          <p:cNvSpPr/>
          <p:nvPr/>
        </p:nvSpPr>
        <p:spPr>
          <a:xfrm>
            <a:off x="5280105" y="2931789"/>
            <a:ext cx="3718241" cy="1872209"/>
          </a:xfrm>
          <a:custGeom>
            <a:avLst/>
            <a:gdLst>
              <a:gd name="connsiteX0" fmla="*/ 0 w 3718241"/>
              <a:gd name="connsiteY0" fmla="*/ 0 h 1872209"/>
              <a:gd name="connsiteX1" fmla="*/ 582524 w 3718241"/>
              <a:gd name="connsiteY1" fmla="*/ 0 h 1872209"/>
              <a:gd name="connsiteX2" fmla="*/ 1127866 w 3718241"/>
              <a:gd name="connsiteY2" fmla="*/ 0 h 1872209"/>
              <a:gd name="connsiteX3" fmla="*/ 1747573 w 3718241"/>
              <a:gd name="connsiteY3" fmla="*/ 0 h 1872209"/>
              <a:gd name="connsiteX4" fmla="*/ 2255733 w 3718241"/>
              <a:gd name="connsiteY4" fmla="*/ 0 h 1872209"/>
              <a:gd name="connsiteX5" fmla="*/ 2875440 w 3718241"/>
              <a:gd name="connsiteY5" fmla="*/ 0 h 1872209"/>
              <a:gd name="connsiteX6" fmla="*/ 3718241 w 3718241"/>
              <a:gd name="connsiteY6" fmla="*/ 0 h 1872209"/>
              <a:gd name="connsiteX7" fmla="*/ 3718241 w 3718241"/>
              <a:gd name="connsiteY7" fmla="*/ 567903 h 1872209"/>
              <a:gd name="connsiteX8" fmla="*/ 3718241 w 3718241"/>
              <a:gd name="connsiteY8" fmla="*/ 1135807 h 1872209"/>
              <a:gd name="connsiteX9" fmla="*/ 3718241 w 3718241"/>
              <a:gd name="connsiteY9" fmla="*/ 1872209 h 1872209"/>
              <a:gd name="connsiteX10" fmla="*/ 3210081 w 3718241"/>
              <a:gd name="connsiteY10" fmla="*/ 1872209 h 1872209"/>
              <a:gd name="connsiteX11" fmla="*/ 2590375 w 3718241"/>
              <a:gd name="connsiteY11" fmla="*/ 1872209 h 1872209"/>
              <a:gd name="connsiteX12" fmla="*/ 1970668 w 3718241"/>
              <a:gd name="connsiteY12" fmla="*/ 1872209 h 1872209"/>
              <a:gd name="connsiteX13" fmla="*/ 1388143 w 3718241"/>
              <a:gd name="connsiteY13" fmla="*/ 1872209 h 1872209"/>
              <a:gd name="connsiteX14" fmla="*/ 694072 w 3718241"/>
              <a:gd name="connsiteY14" fmla="*/ 1872209 h 1872209"/>
              <a:gd name="connsiteX15" fmla="*/ 0 w 3718241"/>
              <a:gd name="connsiteY15" fmla="*/ 1872209 h 1872209"/>
              <a:gd name="connsiteX16" fmla="*/ 0 w 3718241"/>
              <a:gd name="connsiteY16" fmla="*/ 1248139 h 1872209"/>
              <a:gd name="connsiteX17" fmla="*/ 0 w 3718241"/>
              <a:gd name="connsiteY17" fmla="*/ 680236 h 1872209"/>
              <a:gd name="connsiteX18" fmla="*/ 0 w 3718241"/>
              <a:gd name="connsiteY18" fmla="*/ 0 h 187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18241" h="1872209" extrusionOk="0">
                <a:moveTo>
                  <a:pt x="0" y="0"/>
                </a:moveTo>
                <a:cubicBezTo>
                  <a:pt x="272168" y="-18566"/>
                  <a:pt x="364027" y="-17197"/>
                  <a:pt x="582524" y="0"/>
                </a:cubicBezTo>
                <a:cubicBezTo>
                  <a:pt x="801021" y="17197"/>
                  <a:pt x="876891" y="-20990"/>
                  <a:pt x="1127866" y="0"/>
                </a:cubicBezTo>
                <a:cubicBezTo>
                  <a:pt x="1378841" y="20990"/>
                  <a:pt x="1567508" y="-17228"/>
                  <a:pt x="1747573" y="0"/>
                </a:cubicBezTo>
                <a:cubicBezTo>
                  <a:pt x="1927638" y="17228"/>
                  <a:pt x="2090078" y="3531"/>
                  <a:pt x="2255733" y="0"/>
                </a:cubicBezTo>
                <a:cubicBezTo>
                  <a:pt x="2421388" y="-3531"/>
                  <a:pt x="2644542" y="-19282"/>
                  <a:pt x="2875440" y="0"/>
                </a:cubicBezTo>
                <a:cubicBezTo>
                  <a:pt x="3106338" y="19282"/>
                  <a:pt x="3317829" y="-34735"/>
                  <a:pt x="3718241" y="0"/>
                </a:cubicBezTo>
                <a:cubicBezTo>
                  <a:pt x="3718571" y="257214"/>
                  <a:pt x="3693235" y="405671"/>
                  <a:pt x="3718241" y="567903"/>
                </a:cubicBezTo>
                <a:cubicBezTo>
                  <a:pt x="3743247" y="730135"/>
                  <a:pt x="3744987" y="908546"/>
                  <a:pt x="3718241" y="1135807"/>
                </a:cubicBezTo>
                <a:cubicBezTo>
                  <a:pt x="3691495" y="1363068"/>
                  <a:pt x="3731064" y="1588354"/>
                  <a:pt x="3718241" y="1872209"/>
                </a:cubicBezTo>
                <a:cubicBezTo>
                  <a:pt x="3515503" y="1893772"/>
                  <a:pt x="3390299" y="1896222"/>
                  <a:pt x="3210081" y="1872209"/>
                </a:cubicBezTo>
                <a:cubicBezTo>
                  <a:pt x="3029863" y="1848196"/>
                  <a:pt x="2788738" y="1863018"/>
                  <a:pt x="2590375" y="1872209"/>
                </a:cubicBezTo>
                <a:cubicBezTo>
                  <a:pt x="2392012" y="1881400"/>
                  <a:pt x="2101751" y="1902615"/>
                  <a:pt x="1970668" y="1872209"/>
                </a:cubicBezTo>
                <a:cubicBezTo>
                  <a:pt x="1839585" y="1841803"/>
                  <a:pt x="1548728" y="1867853"/>
                  <a:pt x="1388143" y="1872209"/>
                </a:cubicBezTo>
                <a:cubicBezTo>
                  <a:pt x="1227558" y="1876565"/>
                  <a:pt x="906552" y="1851690"/>
                  <a:pt x="694072" y="1872209"/>
                </a:cubicBezTo>
                <a:cubicBezTo>
                  <a:pt x="481592" y="1892728"/>
                  <a:pt x="192852" y="1875531"/>
                  <a:pt x="0" y="1872209"/>
                </a:cubicBezTo>
                <a:cubicBezTo>
                  <a:pt x="-23249" y="1642317"/>
                  <a:pt x="2174" y="1475688"/>
                  <a:pt x="0" y="1248139"/>
                </a:cubicBezTo>
                <a:cubicBezTo>
                  <a:pt x="-2174" y="1020590"/>
                  <a:pt x="-6544" y="859558"/>
                  <a:pt x="0" y="680236"/>
                </a:cubicBezTo>
                <a:cubicBezTo>
                  <a:pt x="6544" y="500914"/>
                  <a:pt x="8817" y="259156"/>
                  <a:pt x="0" y="0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55966861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274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7579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Рост аптек продолжается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7" t="18037" r="24060" b="18130"/>
          <a:stretch/>
        </p:blipFill>
        <p:spPr bwMode="auto">
          <a:xfrm>
            <a:off x="1115616" y="911299"/>
            <a:ext cx="6912768" cy="421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43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Количество аптек растет за счет развития</a:t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>федеральных сетей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4" t="29930" r="17234" b="8179"/>
          <a:stretch/>
        </p:blipFill>
        <p:spPr bwMode="auto">
          <a:xfrm>
            <a:off x="611560" y="1059582"/>
            <a:ext cx="7920880" cy="401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106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8EBBB3-822E-4F33-B280-5C7011714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6186"/>
            <a:ext cx="9217024" cy="519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53DD3D-0C2E-4F0A-A6BE-E86B01EA2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" y="195486"/>
            <a:ext cx="914162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69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2D9BD9-8DB5-4842-97A0-38CEBCFDC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4653"/>
            <a:ext cx="8784976" cy="481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81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B51776-5F63-416F-B6A4-1E8659963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45C1ED-59FC-47E1-8C16-2CDA0EB55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625171"/>
            <a:ext cx="6913463" cy="46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57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0BB95-3624-4FEA-83EF-8A4CE7FF6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05978"/>
            <a:ext cx="8712968" cy="1429667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Субъекты фармацевтического рынка</a:t>
            </a:r>
            <a:r>
              <a:rPr lang="ru-RU" sz="2800" b="1" dirty="0"/>
              <a:t> – это участники рынка, активные по отношению к объектам, на которые они воздействуют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45DFD7C-53BB-451E-A827-BB82DB5D7CCC}"/>
              </a:ext>
            </a:extLst>
          </p:cNvPr>
          <p:cNvSpPr/>
          <p:nvPr/>
        </p:nvSpPr>
        <p:spPr>
          <a:xfrm>
            <a:off x="107504" y="1635645"/>
            <a:ext cx="4392489" cy="3384377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u="sng" dirty="0">
                <a:solidFill>
                  <a:srgbClr val="7030A0"/>
                </a:solidFill>
              </a:rPr>
              <a:t>СУБЬЕКТЫ </a:t>
            </a:r>
            <a:r>
              <a:rPr lang="ru-RU" sz="2600" b="1" i="1" dirty="0">
                <a:solidFill>
                  <a:srgbClr val="7030A0"/>
                </a:solidFill>
              </a:rPr>
              <a:t>(ОРГАНИЗАЦИИ)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-  управления и регулирования;</a:t>
            </a:r>
          </a:p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rgbClr val="7030A0"/>
                </a:solidFill>
              </a:rPr>
              <a:t>научно-исследовательские;</a:t>
            </a:r>
          </a:p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rgbClr val="7030A0"/>
                </a:solidFill>
              </a:rPr>
              <a:t>производственные, оптовые и розничные;</a:t>
            </a:r>
          </a:p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rgbClr val="7030A0"/>
                </a:solidFill>
              </a:rPr>
              <a:t>потребителей;</a:t>
            </a:r>
          </a:p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rgbClr val="7030A0"/>
                </a:solidFill>
              </a:rPr>
              <a:t>информационно-аналитические;</a:t>
            </a:r>
          </a:p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rgbClr val="7030A0"/>
                </a:solidFill>
              </a:rPr>
              <a:t>подготовка кадров,</a:t>
            </a:r>
          </a:p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rgbClr val="7030A0"/>
                </a:solidFill>
              </a:rPr>
              <a:t>профессиональных общественных организаций.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85F6FC-179C-4E22-9DD7-091C44A20ECD}"/>
              </a:ext>
            </a:extLst>
          </p:cNvPr>
          <p:cNvSpPr/>
          <p:nvPr/>
        </p:nvSpPr>
        <p:spPr>
          <a:xfrm>
            <a:off x="4644008" y="1635645"/>
            <a:ext cx="4320480" cy="3384377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08BBD3-97DF-4EE4-B0F2-6C7187959C2C}"/>
              </a:ext>
            </a:extLst>
          </p:cNvPr>
          <p:cNvSpPr txBox="1"/>
          <p:nvPr/>
        </p:nvSpPr>
        <p:spPr>
          <a:xfrm>
            <a:off x="4716016" y="1707654"/>
            <a:ext cx="424847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u="sng" dirty="0">
                <a:solidFill>
                  <a:schemeClr val="accent5">
                    <a:lumMod val="50000"/>
                  </a:schemeClr>
                </a:solidFill>
              </a:rPr>
              <a:t>ОБЪЕКТЫ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100" b="1" dirty="0">
                <a:solidFill>
                  <a:schemeClr val="accent5">
                    <a:lumMod val="50000"/>
                  </a:schemeClr>
                </a:solidFill>
              </a:rPr>
              <a:t>фармацевт. товары и услуги;</a:t>
            </a:r>
          </a:p>
          <a:p>
            <a:r>
              <a:rPr lang="ru-RU" sz="2100" b="1" dirty="0">
                <a:solidFill>
                  <a:schemeClr val="accent5">
                    <a:lumMod val="50000"/>
                  </a:schemeClr>
                </a:solidFill>
              </a:rPr>
              <a:t>• </a:t>
            </a:r>
            <a:r>
              <a:rPr lang="ru-RU" sz="2100" b="1" dirty="0" err="1">
                <a:solidFill>
                  <a:schemeClr val="accent5">
                    <a:lumMod val="50000"/>
                  </a:schemeClr>
                </a:solidFill>
              </a:rPr>
              <a:t>парафармацевтические</a:t>
            </a:r>
            <a:r>
              <a:rPr lang="ru-RU" sz="2100" b="1" dirty="0">
                <a:solidFill>
                  <a:schemeClr val="accent5">
                    <a:lumMod val="50000"/>
                  </a:schemeClr>
                </a:solidFill>
              </a:rPr>
              <a:t> товары;</a:t>
            </a:r>
          </a:p>
          <a:p>
            <a:r>
              <a:rPr lang="ru-RU" sz="2100" b="1" dirty="0">
                <a:solidFill>
                  <a:schemeClr val="accent5">
                    <a:lumMod val="50000"/>
                  </a:schemeClr>
                </a:solidFill>
              </a:rPr>
              <a:t>• фармацевтическая информация;</a:t>
            </a:r>
          </a:p>
          <a:p>
            <a:r>
              <a:rPr lang="ru-RU" sz="2100" b="1" dirty="0">
                <a:solidFill>
                  <a:schemeClr val="accent5">
                    <a:lumMod val="50000"/>
                  </a:schemeClr>
                </a:solidFill>
              </a:rPr>
              <a:t>• вкусы и предпочтения потребителей;</a:t>
            </a:r>
          </a:p>
          <a:p>
            <a:r>
              <a:rPr lang="ru-RU" sz="2100" b="1" dirty="0">
                <a:solidFill>
                  <a:schemeClr val="accent5">
                    <a:lumMod val="50000"/>
                  </a:schemeClr>
                </a:solidFill>
              </a:rPr>
              <a:t>• платежеспособная потребность;</a:t>
            </a:r>
          </a:p>
          <a:p>
            <a:r>
              <a:rPr lang="ru-RU" sz="2100" b="1" dirty="0">
                <a:solidFill>
                  <a:schemeClr val="accent5">
                    <a:lumMod val="50000"/>
                  </a:schemeClr>
                </a:solidFill>
              </a:rPr>
              <a:t>• качество продукции, технологии и т.п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39018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3AE6A6-AEE8-4B24-AC91-2A2264377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627534"/>
            <a:ext cx="6845994" cy="42047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8AF515-7385-4574-BA14-0A241D8165BA}"/>
              </a:ext>
            </a:extLst>
          </p:cNvPr>
          <p:cNvSpPr txBox="1"/>
          <p:nvPr/>
        </p:nvSpPr>
        <p:spPr>
          <a:xfrm>
            <a:off x="0" y="103459"/>
            <a:ext cx="921702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b="1" dirty="0">
                <a:solidFill>
                  <a:schemeClr val="tx2">
                    <a:lumMod val="75000"/>
                  </a:schemeClr>
                </a:solidFill>
              </a:rPr>
              <a:t>Динамика глобального фармацевтического рынка 2018–2022 гг., млрд. долл.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5300E5-FABB-4AA6-A0A2-29C44C726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8" y="712726"/>
            <a:ext cx="2206686" cy="151376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DCE004C-6BAD-496F-9757-4AEF71079312}"/>
              </a:ext>
            </a:extLst>
          </p:cNvPr>
          <p:cNvSpPr/>
          <p:nvPr/>
        </p:nvSpPr>
        <p:spPr>
          <a:xfrm>
            <a:off x="109994" y="2225857"/>
            <a:ext cx="2096603" cy="237626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C00000"/>
                </a:solidFill>
              </a:rPr>
              <a:t>1. США - 40%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2. Китай - 22%, 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3. Индия - 13%, 4. Япония – 6,3% 5. Германия 4,2% 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….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9. Россия – 2,2%</a:t>
            </a:r>
          </a:p>
        </p:txBody>
      </p:sp>
    </p:spTree>
    <p:extLst>
      <p:ext uri="{BB962C8B-B14F-4D97-AF65-F5344CB8AC3E}">
        <p14:creationId xmlns:p14="http://schemas.microsoft.com/office/powerpoint/2010/main" val="2976713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D26694-9FA3-403E-84B2-BED2338D4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6" y="51470"/>
            <a:ext cx="8928992" cy="857250"/>
          </a:xfrm>
        </p:spPr>
        <p:txBody>
          <a:bodyPr>
            <a:noAutofit/>
          </a:bodyPr>
          <a:lstStyle/>
          <a:p>
            <a:r>
              <a:rPr lang="ru-RU" sz="3400" b="1" dirty="0">
                <a:solidFill>
                  <a:schemeClr val="accent2">
                    <a:lumMod val="75000"/>
                  </a:schemeClr>
                </a:solidFill>
              </a:rPr>
              <a:t>Формы государственного регулирования фармацевтического рынка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EE26A-4B0D-4F47-8677-E9F494F8DD1F}"/>
              </a:ext>
            </a:extLst>
          </p:cNvPr>
          <p:cNvSpPr txBox="1"/>
          <p:nvPr/>
        </p:nvSpPr>
        <p:spPr>
          <a:xfrm>
            <a:off x="32846" y="908720"/>
            <a:ext cx="9078308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300" b="1" dirty="0"/>
              <a:t>разработка и утверждение нормативных документов, регулирующих порядок обращения ЛС и лицензирование фармацевтической деятельности;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300" b="1" dirty="0"/>
              <a:t>регулирование экспорта и импорта фармацевтической продукции;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300" b="1" dirty="0"/>
              <a:t>стандартизация объемов и качества оказания фармацевтической и медицинской помощи;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300" b="1" dirty="0"/>
              <a:t>совершенствование системы                                                           регистрации и сертификации ЛП и иных                                                    товаров аптечного ассортимента;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300" b="1" dirty="0"/>
              <a:t>финансовая и налоговая политика;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300" b="1" dirty="0"/>
              <a:t> социальная защита потребителей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F858DE-6D98-4450-A7B8-4BA1172C2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912" y="2643758"/>
            <a:ext cx="3657319" cy="244827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94483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2D6D34-9CCC-4F06-B492-EECE399EA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18" y="51470"/>
            <a:ext cx="8841763" cy="446449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F23DA7-926C-4D62-9D10-40CA12AAC53D}"/>
              </a:ext>
            </a:extLst>
          </p:cNvPr>
          <p:cNvSpPr/>
          <p:nvPr/>
        </p:nvSpPr>
        <p:spPr>
          <a:xfrm>
            <a:off x="971600" y="4248143"/>
            <a:ext cx="7416824" cy="79208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37C03B-9CD0-47AA-94D9-3BE3C87B505C}"/>
              </a:ext>
            </a:extLst>
          </p:cNvPr>
          <p:cNvSpPr txBox="1"/>
          <p:nvPr/>
        </p:nvSpPr>
        <p:spPr>
          <a:xfrm>
            <a:off x="1115616" y="4189025"/>
            <a:ext cx="79056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Рост рынка сохраняется (прогноз на 2024-2025гг.) 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Драйвер роста рынка – розничные аптеки</a:t>
            </a:r>
          </a:p>
        </p:txBody>
      </p:sp>
    </p:spTree>
    <p:extLst>
      <p:ext uri="{BB962C8B-B14F-4D97-AF65-F5344CB8AC3E}">
        <p14:creationId xmlns:p14="http://schemas.microsoft.com/office/powerpoint/2010/main" val="235762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83518"/>
            <a:ext cx="5400600" cy="857250"/>
          </a:xfrm>
        </p:spPr>
        <p:txBody>
          <a:bodyPr>
            <a:noAutofit/>
          </a:bodyPr>
          <a:lstStyle/>
          <a:p>
            <a:r>
              <a:rPr lang="ru-RU" sz="3600" b="1" dirty="0"/>
              <a:t>Драйверы экономического роста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63638"/>
            <a:ext cx="7427168" cy="3819871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это совокупность различных сложных механизмов, которые улавливают потенциальный рыночный спрос и направляют импульсы, идущие от точек роста, захватывая разнообразные активы, в мощное течение, которое меняет экономику страны. </a:t>
            </a:r>
          </a:p>
          <a:p>
            <a:r>
              <a:rPr lang="ru-RU" dirty="0"/>
              <a:t>механизмы, обеспечивающие связь между источником роста и экономической системой.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B51BA8-D1B7-4A92-B8D5-A59868F5C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37" t="6601" r="7017" b="12200"/>
          <a:stretch/>
        </p:blipFill>
        <p:spPr>
          <a:xfrm>
            <a:off x="5890490" y="2222"/>
            <a:ext cx="3261896" cy="24255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5680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2AC714-CB1B-4086-B855-C49FEE7E7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92" t="6919" r="2536" b="10050"/>
          <a:stretch/>
        </p:blipFill>
        <p:spPr>
          <a:xfrm>
            <a:off x="-1" y="51470"/>
            <a:ext cx="5508105" cy="29523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E561F6-DD38-4741-8281-82093C18B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2238608"/>
            <a:ext cx="5011439" cy="285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27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28180D-4516-420A-AAE2-17927E394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" t="50000" r="1177" b="3910"/>
          <a:stretch/>
        </p:blipFill>
        <p:spPr>
          <a:xfrm>
            <a:off x="143508" y="2787774"/>
            <a:ext cx="8856984" cy="22322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573A31-C877-4611-8CCA-F335E1062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1470"/>
            <a:ext cx="6912768" cy="3088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A3020D-F1D5-4701-8E06-AEA21480CCB5}"/>
              </a:ext>
            </a:extLst>
          </p:cNvPr>
          <p:cNvSpPr txBox="1"/>
          <p:nvPr/>
        </p:nvSpPr>
        <p:spPr>
          <a:xfrm>
            <a:off x="7390883" y="267494"/>
            <a:ext cx="15841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Изменения аптечного рынка в денежном выражении по месяцам</a:t>
            </a:r>
          </a:p>
        </p:txBody>
      </p:sp>
      <p:sp>
        <p:nvSpPr>
          <p:cNvPr id="7" name="Выноска: стрелка влево 6">
            <a:extLst>
              <a:ext uri="{FF2B5EF4-FFF2-40B4-BE49-F238E27FC236}">
                <a16:creationId xmlns:a16="http://schemas.microsoft.com/office/drawing/2014/main" id="{BE84D4C0-76C9-47CA-8E66-59158617703D}"/>
              </a:ext>
            </a:extLst>
          </p:cNvPr>
          <p:cNvSpPr/>
          <p:nvPr/>
        </p:nvSpPr>
        <p:spPr>
          <a:xfrm>
            <a:off x="6660232" y="2499742"/>
            <a:ext cx="2088232" cy="549931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444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Факторы роста рынка</a:t>
            </a:r>
          </a:p>
        </p:txBody>
      </p:sp>
    </p:spTree>
    <p:extLst>
      <p:ext uri="{BB962C8B-B14F-4D97-AF65-F5344CB8AC3E}">
        <p14:creationId xmlns:p14="http://schemas.microsoft.com/office/powerpoint/2010/main" val="38289090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466</Words>
  <Application>Microsoft Office PowerPoint</Application>
  <PresentationFormat>Экран (16:9)</PresentationFormat>
  <Paragraphs>58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Wingdings</vt:lpstr>
      <vt:lpstr>Тема Office</vt:lpstr>
      <vt:lpstr>Тенденции развития фармацевтического рынка. Обзор коммерческого сегмента за 2023 год. </vt:lpstr>
      <vt:lpstr>Фармацевтический рынок </vt:lpstr>
      <vt:lpstr>Субъекты фармацевтического рынка – это участники рынка, активные по отношению к объектам, на которые они воздействуют</vt:lpstr>
      <vt:lpstr>Презентация PowerPoint</vt:lpstr>
      <vt:lpstr>Формы государственного регулирования фармацевтического рынка</vt:lpstr>
      <vt:lpstr>Презентация PowerPoint</vt:lpstr>
      <vt:lpstr>Драйверы экономического роста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фарминдустрии в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Соотношение объёмов продаж ЛП                                                            рецептурного и безрецептурного отпуска </vt:lpstr>
      <vt:lpstr>Презентация PowerPoint</vt:lpstr>
      <vt:lpstr>Рост аптек продолжается</vt:lpstr>
      <vt:lpstr>Количество аптек растет за счет развития федеральных сетей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Коммерческий фармацевтический рынок 2022</dc:title>
  <dc:creator>Вера С. Чавырь</dc:creator>
  <cp:lastModifiedBy>Ирина Краснопеева</cp:lastModifiedBy>
  <cp:revision>83</cp:revision>
  <dcterms:created xsi:type="dcterms:W3CDTF">2023-03-25T04:33:50Z</dcterms:created>
  <dcterms:modified xsi:type="dcterms:W3CDTF">2024-03-18T23:01:41Z</dcterms:modified>
</cp:coreProperties>
</file>