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1" r:id="rId3"/>
    <p:sldId id="262" r:id="rId4"/>
    <p:sldId id="264" r:id="rId5"/>
    <p:sldId id="265" r:id="rId6"/>
    <p:sldId id="260" r:id="rId7"/>
    <p:sldId id="273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6" r:id="rId18"/>
    <p:sldId id="277" r:id="rId19"/>
    <p:sldId id="275" r:id="rId20"/>
    <p:sldId id="281" r:id="rId21"/>
    <p:sldId id="283" r:id="rId22"/>
    <p:sldId id="284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7" autoAdjust="0"/>
  </p:normalViewPr>
  <p:slideViewPr>
    <p:cSldViewPr snapToGrid="0">
      <p:cViewPr varScale="1">
        <p:scale>
          <a:sx n="71" d="100"/>
          <a:sy n="71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03294-18D4-4229-99AF-3FCF084FC079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7AC-6BFC-457F-894A-AB212049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9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80AF-5D3B-4F3A-9464-D0C00BFBF7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8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8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1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7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2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1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6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6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3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0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6562-50B9-4F5D-92DC-00D9C754CE18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6B983-0158-4B72-B5E0-AEE6D00D0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hennaibreastcentre.com/images/Ultrasound%20Machine_superson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06" y="-715179"/>
            <a:ext cx="4904012" cy="78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753" y="194402"/>
            <a:ext cx="84178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проф. В.Ф.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81229" y="5367694"/>
            <a:ext cx="592351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 года обучения,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Цыклинская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Валерьевна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3430" y="6396335"/>
            <a:ext cx="253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0188" y="1186803"/>
            <a:ext cx="397935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9150" y="2539131"/>
            <a:ext cx="7461433" cy="1071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</a:t>
            </a:r>
            <a:r>
              <a:rPr lang="ru-RU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ластография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30" y="268942"/>
            <a:ext cx="6073588" cy="6250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этап: проведение измерений, требуемых для каждого пациента в конкретной клинической ситуации: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размеры очага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(два размера в мм);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жесткости очага в зависимости от выбранной качественной шкалы оценки изображения;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качественного распределения однородности/неоднородности жесткости в очаге по зонам: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центр – периферия;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по % от общей площади очага;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распределение зон неоднородной жесткости с локализацией по режиму циферблата;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жесткости: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очаг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перифокальные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 (не менее 4 точек);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очаг – отдаленные зоны органа (сравнение с 3 зонами или более);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очаг – другой орган, являющийся зоной сравнения с органом, где локализуется очаг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3694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визуализация №4 2014г,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13" y="1640540"/>
            <a:ext cx="4757506" cy="32642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66366" y="9788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Эластограмма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фиброаденомы молочной железы: жесткий однородный узел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6586" y="5042213"/>
            <a:ext cx="4897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признаки жесткого и/или жестко неоднородного очага. Тип 3 или 4 по E.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Ueno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Категория 3 по BIRADS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4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3694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визуализация №4 2014г,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082" y="521260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этап: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полуколичественной оценки: </a:t>
            </a:r>
          </a:p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блок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“очаг – окружающие ткани органа”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Srain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(SR) выбирается программа “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SRellips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или “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SRtrace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и фиксируются стандартизированные по размеру поля измерения в виде круга/эллипса в проекции очага и зоне органа вне очага и вне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перифокальной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зоны. Далее получают данные в условных единицах.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позиционирование контрольной зоны предпочтительно на уровне зоны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82" y="521260"/>
            <a:ext cx="4704510" cy="3572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03894" y="4196406"/>
            <a:ext cx="5517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исследуемый орган,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очаг,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перифокальная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зона SR – эллипс,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4* – локализация более предпочтительна,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4** – возможная локализации контрольной зоны,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4*** – нежелательная локализация контрольной зоны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4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794" y="705341"/>
            <a:ext cx="5327806" cy="39465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3694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визуализация №4 2014г,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082" y="521260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этап: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полуколичественной оценки: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блок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эластометрия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очага”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SR выбирается программа “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SRellips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или “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SRtrace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и фиксируются стандартизированные по форме и размеру зоны внутри очага (1й вариант) или обводятся в ручном режиме зоны интереса также внутри очага (2й вариант);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зонах сравниваются максимально различимые по эластичности участки.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зон интереса в очаге в зависимости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картины очага);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68736" y="4952111"/>
            <a:ext cx="3472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исследуемый орган,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очаг,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зона SR – эллипс;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– нежелательная локализация контрольной зоны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6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082" y="521260"/>
            <a:ext cx="49656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этап: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полуколичественной оценки: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блок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“очаг – окружающие ткани вне органа”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SR выбирается программа “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SRellips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и фиксируются стандартизированные по форме и размерам поля измерения в виде круга/эллипса в проекции очага и участка ткани вне органа, предпочтительно – участка жировой ткани)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9424" y="4183801"/>
            <a:ext cx="5822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-sans"/>
              </a:rPr>
              <a:t>1 - исследуемый орган;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-sans"/>
              </a:rPr>
              <a:t>2 – очаг;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-sans"/>
              </a:rPr>
              <a:t>3 - зона SR – эллипс;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-sans"/>
              </a:rPr>
              <a:t>3* - возможная локализация контрольной зоны;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-sans"/>
              </a:rPr>
              <a:t>3** - оптимальная локализация контрольной зоны;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-sans"/>
              </a:rPr>
              <a:t>3***-нежелательная локализация контрольной зоны;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yandex-sans"/>
              </a:rPr>
              <a:t>4 - окружающие ткани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3694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визуализация №4 2014г,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00" y="164649"/>
            <a:ext cx="5384147" cy="40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43753"/>
            <a:ext cx="5468472" cy="57466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этап: формирование протокола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эластографического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(основывается на Положениях Европейских рекомендаций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 г.: </a:t>
            </a: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описательная часть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эластографические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размеры зоны интереса, форма: правильная, неправильная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пространственная ориентация: горизонтальная, вертикальная, неопределенная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эластографичесая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очага с указанием типов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стандартизированным классификациям, предпочтительно по E.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Ueno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заключения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эластографический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очага или зоны интереса, формируют заключение, приближенное к нозологической форме и/или с указанием дифференциально-диагностического ряда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молочной железы указание категории BIRADS – обязательно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59" y="692668"/>
            <a:ext cx="3915971" cy="2348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90" y="3040928"/>
            <a:ext cx="2560791" cy="36477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3694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визуализация №4 2014г,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8035" y="0"/>
            <a:ext cx="572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оценки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эластографических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 очагов при компрессионной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Ueno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 и др., 2006).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0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95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0258" y="809962"/>
            <a:ext cx="10829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Эластограмма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злокачественного образования молочной железы, множественная локализация: очаги вертикально ориентированные, неоднородные по жесткости, с неровными краями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3694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визуализация №4 2014г,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5594777"/>
            <a:ext cx="10690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признаки злокачественного новообразования: жестко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очаг неправильной формы с участками 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непрокрашивания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звездчатыми контурами. Тип 5 по E.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Ueno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Категория 5 по BIRADS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263" y="1709245"/>
            <a:ext cx="5298701" cy="35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928" y="8708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компрессионной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состоит в том, что метод является относительно простым в реализации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образования зачастую не видны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эластограмме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даже, если они наблюдаются на обычной эхограмме, в тех случаях, когда их жесткость практически не отличается от жесткости окружающих тканей. 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Злокачественное образование хорошо наблюдается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эластограмме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ввиду того, что злокачественное образование захватывает прилежащие к нему ткани, наблюдаемая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эластограмме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повышенной жесткости может иметь размер больший, чем наблюдаемый на обычной эхограмме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8" y="1973855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2" y="3237878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1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8" y="5022400"/>
            <a:ext cx="4383741" cy="1696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1" y="3218884"/>
            <a:ext cx="4469965" cy="1972461"/>
          </a:xfrm>
          <a:prstGeom prst="rect">
            <a:avLst/>
          </a:prstGeom>
        </p:spPr>
      </p:pic>
      <p:pic>
        <p:nvPicPr>
          <p:cNvPr id="5122" name="Picture 2" descr="http://ecodanusa.pt/wp-content/uploads/2016/07/630-e15424858676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40" y="190500"/>
            <a:ext cx="4286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36" y="0"/>
            <a:ext cx="10515600" cy="62995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Транзиентная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471" y="690726"/>
            <a:ext cx="8628529" cy="944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способ генерации используется в ультразвуковом диагностическом аппарате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Фиброскан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https://im0-tub-ru.yandex.net/i?id=128c415915c9c2507ca00bd0d74ea9cb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71" y="2301192"/>
            <a:ext cx="4223023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5471" y="1531985"/>
            <a:ext cx="8198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точного результата проводится не менее 10 измерений, на основе которых аппарат вычисляет средний результат. Результаты анализа выражают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килопаскалях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636" y="2541533"/>
            <a:ext cx="4572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показателей модуля упругости определяется степень фиброза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4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0-tub-ru.yandex.net/i?id=7b89664134d256de35afe9c65965fc7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67029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сдвиговой волны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84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сдвиговая волна </a:t>
            </a:r>
            <a:r>
              <a:rPr lang="ru-RU" dirty="0" smtClean="0"/>
              <a:t>- упругая поперечная волна (в отличие от продольной ультразвуковой), которая вызывает смещение частиц среды перпендикулярно направлению распространения </a:t>
            </a:r>
            <a:r>
              <a:rPr lang="ru-RU" dirty="0" smtClean="0"/>
              <a:t>волны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Выделяют: - точечную </a:t>
            </a:r>
            <a:r>
              <a:rPr lang="ru-RU" dirty="0" err="1" smtClean="0"/>
              <a:t>эластографию</a:t>
            </a:r>
            <a:r>
              <a:rPr lang="ru-RU" dirty="0" smtClean="0"/>
              <a:t> сдвиговой волны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- двумерную </a:t>
            </a:r>
            <a:r>
              <a:rPr lang="ru-RU" dirty="0" err="1" smtClean="0"/>
              <a:t>эластогрфию</a:t>
            </a:r>
            <a:r>
              <a:rPr lang="ru-RU" dirty="0" smtClean="0"/>
              <a:t> сдвиговой волны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Преимущества: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60377" y="4340225"/>
            <a:ext cx="76468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меньшая </a:t>
            </a:r>
            <a:r>
              <a:rPr lang="ru-RU" dirty="0" err="1" smtClean="0"/>
              <a:t>операторзависимость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хорошая </a:t>
            </a:r>
            <a:r>
              <a:rPr lang="ru-RU" dirty="0" err="1" smtClean="0"/>
              <a:t>воспроизводимость</a:t>
            </a:r>
            <a:endParaRPr lang="ru-RU" dirty="0" smtClean="0"/>
          </a:p>
          <a:p>
            <a:r>
              <a:rPr lang="ru-RU" dirty="0" smtClean="0"/>
              <a:t>количественное представление искомого параметра – жесткости или эластичности.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7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248" y="1783994"/>
            <a:ext cx="5976341" cy="617030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(от лат.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elasticus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«упругий») впервые предложили в 1991 году врачи исследователи из Хьюстона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медицинскую практику началось около 2010г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00" name="Picture 4" descr="https://vc4.lv/assets/services_imgs/93167e2c7e/0c4b8c2fcdcbd6a766bc08287fbd7a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13" y="1385047"/>
            <a:ext cx="5528062" cy="39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33741" y="499451"/>
            <a:ext cx="10624541" cy="128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 качественного и количественного анализа упругих свойств тканей</a:t>
            </a:r>
          </a:p>
        </p:txBody>
      </p:sp>
    </p:spTree>
    <p:extLst>
      <p:ext uri="{BB962C8B-B14F-4D97-AF65-F5344CB8AC3E}">
        <p14:creationId xmlns:p14="http://schemas.microsoft.com/office/powerpoint/2010/main" val="269071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776" y="190314"/>
            <a:ext cx="10515600" cy="7509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Точечная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сдвиговой волной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730" y="1207059"/>
            <a:ext cx="10515600" cy="1657163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скорость сдвиговой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экране отображаются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сдвиговой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(м/c) и глубина расположения зоны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1" y="2420470"/>
            <a:ext cx="4755776" cy="2868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729" y="2420469"/>
            <a:ext cx="4921771" cy="28681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3730" y="5288614"/>
            <a:ext cx="4755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 рака сигмовидной кишки в печени. Точечная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сдвиговой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волной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1530" y="52886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 рака прямой кишки в печени. Точечная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сдвиговой </a:t>
            </a: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волной</a:t>
            </a:r>
            <a:r>
              <a:rPr lang="ru-RU" dirty="0">
                <a:solidFill>
                  <a:srgbClr val="231F20"/>
                </a:solidFill>
                <a:latin typeface="SchoolBookAC"/>
              </a:rPr>
              <a:t/>
            </a:r>
            <a:br>
              <a:rPr lang="ru-RU" dirty="0">
                <a:solidFill>
                  <a:srgbClr val="231F20"/>
                </a:solidFill>
                <a:latin typeface="SchoolBookAC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6394435"/>
            <a:ext cx="895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Митьков В.В., Митькова М.Д., Ультразвуковая </a:t>
            </a:r>
            <a:r>
              <a:rPr lang="ru-RU" dirty="0" smtClean="0"/>
              <a:t>и функциональная диагностика </a:t>
            </a:r>
            <a:r>
              <a:rPr lang="ru-RU" dirty="0" smtClean="0"/>
              <a:t>№2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336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Двумерная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сдвиговой волной.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2" y="1185331"/>
            <a:ext cx="5650180" cy="3723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394435"/>
            <a:ext cx="895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Митьков В.В., Митькова М.Д., Ультразвуковая </a:t>
            </a:r>
            <a:r>
              <a:rPr lang="ru-RU" dirty="0" smtClean="0"/>
              <a:t>и функциональная диагностика </a:t>
            </a:r>
            <a:r>
              <a:rPr lang="ru-RU" dirty="0" smtClean="0"/>
              <a:t>№2 2015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5097534"/>
            <a:ext cx="425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Коллоидный узел щитовидной железы. 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636" y="1185331"/>
            <a:ext cx="5589332" cy="36897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18279" y="5097534"/>
            <a:ext cx="3167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предстательной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06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554" y="7367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сдвиговой волной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получаем: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количественную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в виде цифровых значений модуля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Юнга (абсолютная величина),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сдвиговой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(абсолютная величина),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модуля Юнга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сравниваемых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зонах (относительная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величина)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значений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сдвиговой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в двух сравниваемых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зонах (относительная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величина).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компрессионной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относительные показатели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9" y="736725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yt3.ggpht.com/a-/AAuE7mDjbvdvIopEJEloBo17hPpqQpIWL_BVgJ9wmw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9" y="3775760"/>
            <a:ext cx="458719" cy="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4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0848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ru-RU" b="1" i="1" dirty="0" smtClean="0"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«Технология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ультразвуковой диагностике. Обзор»,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 Л.В.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и функциональная диагностика №2 2015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94-108,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«Ультразвуковая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сдвиговой волны»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Митьков В.В., Митькова М.Д.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Медицинская визуализация 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122-131,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 внедрения рекомендаций по стандартной методике компрессионной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соноэластографии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поверхностных органов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66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Используемая  литература: 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8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706"/>
            <a:ext cx="10515600" cy="61856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применение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62317"/>
            <a:ext cx="11524129" cy="5688107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классификация злокачественных образований молочной железы, печени, простаты, щитовидной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</a:t>
            </a: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интервенционный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ультразвук: контроль за правильностью наведения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биопсийной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иглы, терапевтических процедур типа радиочастотной абляции и высокоинтенсивного сфокусированного ультразвука (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focusing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HIFU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при лечении злокачественных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образований;</a:t>
            </a: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трансплантология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(мониторинг возможного отторжения трансплантированной почки),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Myocardial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Elastography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ангиология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частности, исследование характера и жесткости бляшек (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Endovascular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elastography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EVE).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9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412" y="578223"/>
            <a:ext cx="10515600" cy="5423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Эластография</a:t>
            </a:r>
            <a:r>
              <a:rPr lang="ru-RU" dirty="0" smtClean="0"/>
              <a:t> – метод визуализации </a:t>
            </a:r>
            <a:r>
              <a:rPr lang="ru-RU" dirty="0"/>
              <a:t>тканей и органов с отображением различия </a:t>
            </a:r>
            <a:r>
              <a:rPr lang="ru-RU" b="1" i="1" dirty="0"/>
              <a:t>эластичности</a:t>
            </a:r>
            <a:r>
              <a:rPr lang="ru-RU" dirty="0"/>
              <a:t> (или обратной ей характеристики – </a:t>
            </a:r>
            <a:r>
              <a:rPr lang="ru-RU" b="1" i="1" dirty="0"/>
              <a:t>жесткости</a:t>
            </a:r>
            <a:r>
              <a:rPr lang="ru-RU" dirty="0"/>
              <a:t>) нормальных и патологических тканей на основе оценки локальной деформации при дозированной компрессии или вибрации.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Эластичность ткани оценивается по смещению и деформации структуры в ответ на нагрузку или же в результате анализа появляющихся при этом сдвиговых волн. </a:t>
            </a:r>
            <a:endParaRPr lang="ru-RU" dirty="0" smtClean="0"/>
          </a:p>
          <a:p>
            <a:r>
              <a:rPr lang="ru-RU" dirty="0" smtClean="0"/>
              <a:t>более </a:t>
            </a:r>
            <a:r>
              <a:rPr lang="ru-RU" dirty="0"/>
              <a:t>эластичные (мягкие) ткани деформируются в более сильной </a:t>
            </a:r>
            <a:r>
              <a:rPr lang="ru-RU" dirty="0" smtClean="0"/>
              <a:t>степени</a:t>
            </a:r>
          </a:p>
          <a:p>
            <a:r>
              <a:rPr lang="ru-RU" dirty="0" smtClean="0"/>
              <a:t> </a:t>
            </a:r>
            <a:r>
              <a:rPr lang="ru-RU" dirty="0"/>
              <a:t>жесткие (плотные) – </a:t>
            </a:r>
            <a:r>
              <a:rPr lang="ru-RU" dirty="0" smtClean="0"/>
              <a:t>ткани деформируются в </a:t>
            </a:r>
            <a:r>
              <a:rPr lang="ru-RU" dirty="0"/>
              <a:t>меньшей </a:t>
            </a:r>
            <a:r>
              <a:rPr lang="ru-RU" dirty="0" smtClean="0"/>
              <a:t>степени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5214" y="206227"/>
            <a:ext cx="10515600" cy="92579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основа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6" y="14087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упругости Юнга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свойства мягких тканей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сопротивляться растяжению/сжатию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упругой деформации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модуля Юнга пропорциональна жесткости (ригидности) ткани: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его величина, тем больше жесткость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7doctor.ru/wp-content/uploads/2018/11/53213f2f0a3d58f3715b6d51ef539e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25" y="797898"/>
            <a:ext cx="4274427" cy="24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0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zheltuha.lechenie-pechen.ru/wp-content/uploads/2018/06/analiz1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6402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 Л.В. Технология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ультразвуковой диагностике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3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153" y="991907"/>
            <a:ext cx="11223812" cy="1509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проводят линейным датчиком с применением компрессии, способствующей деформации тканей.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упругий, твёрдый объект (опухоль), уменьшается в объеме меньше, чем менее упругий, мягкий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8576" y="0"/>
            <a:ext cx="11452412" cy="64545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Компрессионная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elastography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RTE)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0" y="2501153"/>
            <a:ext cx="4123764" cy="3081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64" y="2501153"/>
            <a:ext cx="4133850" cy="31058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44988" y="5607038"/>
            <a:ext cx="5060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карциномы простаты (выделено синим цветом) с использованием ректального датчика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3730" y="5745537"/>
            <a:ext cx="4370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Соноэластография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реальном времени: рак молочной железы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6402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 Л.В. Технология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ультразвуковой диагностике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7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7576"/>
            <a:ext cx="10515600" cy="1089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Компрессионная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elastography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RTE)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Стандартизированная методика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76" y="962535"/>
            <a:ext cx="46750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этап: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Врежим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выявление патологического очага – выбор оптимального режима визуализации, где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определяются максимальный размер,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спектр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эхоструктуры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очага,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взаимоотношение очагового образования с близлежащими структурами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730" y="41597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оптимального расположения очага на экране для оценки его в режиме компрессионной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для очагов диаметром 5–20 мм (D – диаметр очагового образования);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– для очагов диаметром 20–50 мм (D – диаметр очагового образования);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– для очагов неправильной формы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минимальный размер очага).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3694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визуализация №4 2014г,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94" y="962535"/>
            <a:ext cx="3989296" cy="2468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8" y="860712"/>
            <a:ext cx="3865802" cy="2671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35" y="3544010"/>
            <a:ext cx="3991899" cy="28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47" y="265766"/>
            <a:ext cx="5347447" cy="60005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этап: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или стабилизация изображения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 (по аналогии с I этапом);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компрессии датчиком со шкалой допустимых компрессионных движений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разверткой по времени 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полагается под режимами сканирования, изображается в виде графика,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корректного соотношения двух параметров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 интенсивности давления с разверткой по времени – внизу экрана и наличие максимального 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прокрашивания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зоны интереса – на экране;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визуализации в активном “окне”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подбором оптимального режима для визуальной оценки врачом оператором: контрастность изображения, интенсивность цветопередачи, яркость изображения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1605" y="4878206"/>
            <a:ext cx="5989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Эластографические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признаки кисты. Тип 6 по E.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Ueno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950" y="850034"/>
            <a:ext cx="567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Эластограмма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единичного очагового образования по типу коллоидного зоба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3694" y="6519446"/>
            <a:ext cx="8731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визуализация №4 2014г,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Борсуков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Морозова Т.Г., Ковалев А.В.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22" y="1563973"/>
            <a:ext cx="4701395" cy="32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9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1677</Words>
  <Application>Microsoft Office PowerPoint</Application>
  <PresentationFormat>Широкоэкранный</PresentationFormat>
  <Paragraphs>175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SchoolBookAC</vt:lpstr>
      <vt:lpstr>Times New Roman</vt:lpstr>
      <vt:lpstr>yandex-sans</vt:lpstr>
      <vt:lpstr>Тема Office</vt:lpstr>
      <vt:lpstr>Презентация PowerPoint</vt:lpstr>
      <vt:lpstr>Презентация PowerPoint</vt:lpstr>
      <vt:lpstr>Клиническое применение эластографии</vt:lpstr>
      <vt:lpstr>Презентация PowerPoint</vt:lpstr>
      <vt:lpstr>Физическая основа эластографии </vt:lpstr>
      <vt:lpstr>Презентация PowerPoint</vt:lpstr>
      <vt:lpstr>Компрессионная эластография (real-time elastography - RTE)</vt:lpstr>
      <vt:lpstr>Компрессионная эластография (real-time elastography - RTE) Стандартизированная методика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Клинический случай</vt:lpstr>
      <vt:lpstr>Презентация PowerPoint</vt:lpstr>
      <vt:lpstr>Транзиентная эластография</vt:lpstr>
      <vt:lpstr>Презентация PowerPoint</vt:lpstr>
      <vt:lpstr>Эластография сдвиговой волны</vt:lpstr>
      <vt:lpstr>Точечная эластография сдвиговой волной </vt:lpstr>
      <vt:lpstr>Двумерная эластография сдвиговой волной. </vt:lpstr>
      <vt:lpstr>Презентация PowerPoint</vt:lpstr>
      <vt:lpstr> Используемая  литература: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33</cp:revision>
  <dcterms:created xsi:type="dcterms:W3CDTF">2019-04-16T04:48:50Z</dcterms:created>
  <dcterms:modified xsi:type="dcterms:W3CDTF">2019-04-17T04:48:59Z</dcterms:modified>
</cp:coreProperties>
</file>