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0"/>
  </p:notesMasterIdLst>
  <p:sldIdLst>
    <p:sldId id="293" r:id="rId3"/>
    <p:sldId id="272" r:id="rId4"/>
    <p:sldId id="273" r:id="rId5"/>
    <p:sldId id="256" r:id="rId6"/>
    <p:sldId id="294" r:id="rId7"/>
    <p:sldId id="265" r:id="rId8"/>
    <p:sldId id="308" r:id="rId9"/>
    <p:sldId id="309" r:id="rId10"/>
    <p:sldId id="289" r:id="rId11"/>
    <p:sldId id="290" r:id="rId12"/>
    <p:sldId id="314" r:id="rId13"/>
    <p:sldId id="275" r:id="rId14"/>
    <p:sldId id="261" r:id="rId15"/>
    <p:sldId id="315" r:id="rId16"/>
    <p:sldId id="316" r:id="rId17"/>
    <p:sldId id="303" r:id="rId18"/>
    <p:sldId id="304" r:id="rId19"/>
    <p:sldId id="305" r:id="rId20"/>
    <p:sldId id="306" r:id="rId21"/>
    <p:sldId id="278" r:id="rId22"/>
    <p:sldId id="313" r:id="rId23"/>
    <p:sldId id="271" r:id="rId24"/>
    <p:sldId id="285" r:id="rId25"/>
    <p:sldId id="286" r:id="rId26"/>
    <p:sldId id="287" r:id="rId27"/>
    <p:sldId id="292" r:id="rId28"/>
    <p:sldId id="288" r:id="rId29"/>
    <p:sldId id="302" r:id="rId30"/>
    <p:sldId id="298" r:id="rId31"/>
    <p:sldId id="301" r:id="rId32"/>
    <p:sldId id="280" r:id="rId33"/>
    <p:sldId id="268" r:id="rId34"/>
    <p:sldId id="295" r:id="rId35"/>
    <p:sldId id="296" r:id="rId36"/>
    <p:sldId id="282" r:id="rId37"/>
    <p:sldId id="258" r:id="rId38"/>
    <p:sldId id="281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257" autoAdjust="0"/>
  </p:normalViewPr>
  <p:slideViewPr>
    <p:cSldViewPr snapToGrid="0">
      <p:cViewPr varScale="1">
        <p:scale>
          <a:sx n="81" d="100"/>
          <a:sy n="81" d="100"/>
        </p:scale>
        <p:origin x="96" y="6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47755-49BA-4092-AF5D-533EE77B2421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6B975-2D2F-4471-9B69-7F1861ED5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335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B19618-EF2D-4F0A-9C20-177A08846D6E}" type="slidenum">
              <a:rPr lang="ru-RU" altLang="ru-RU" smtClean="0">
                <a:solidFill>
                  <a:prstClr val="black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ru-RU" altLang="ru-RU" smtClea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2035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107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535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429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875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2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278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439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36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583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941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86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269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77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40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26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048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15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67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362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655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13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200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552A0-264D-46C6-AC3F-BBB4D939EA31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92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33342-3E1C-44B5-BA13-BEBF43D3D3D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5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947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504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738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234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2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34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633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A771B-E406-46A6-A652-74141D43BE13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4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9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0628" y="1379566"/>
            <a:ext cx="11519065" cy="324036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sz="5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Лекция №6</a:t>
            </a:r>
            <a:r>
              <a:rPr lang="ru-RU" altLang="ru-RU" sz="2800" dirty="0">
                <a:latin typeface="Arial Black" panose="020B0A04020102020204" pitchFamily="34" charset="0"/>
              </a:rPr>
              <a:t/>
            </a:r>
            <a:br>
              <a:rPr lang="ru-RU" altLang="ru-RU" sz="2800" dirty="0">
                <a:latin typeface="Arial Black" panose="020B0A04020102020204" pitchFamily="34" charset="0"/>
              </a:rPr>
            </a:br>
            <a:r>
              <a:rPr lang="ru-RU" altLang="ru-RU" sz="1200" dirty="0">
                <a:latin typeface="Arial Black" panose="020B0A04020102020204" pitchFamily="34" charset="0"/>
              </a:rPr>
              <a:t/>
            </a:r>
            <a:br>
              <a:rPr lang="ru-RU" altLang="ru-RU" sz="1200" dirty="0">
                <a:latin typeface="Arial Black" panose="020B0A04020102020204" pitchFamily="34" charset="0"/>
              </a:rPr>
            </a:br>
            <a:r>
              <a:rPr lang="ru-RU" altLang="ru-RU" sz="4000" b="1" dirty="0">
                <a:latin typeface="Arial" panose="020B0604020202020204" pitchFamily="34" charset="0"/>
              </a:rPr>
              <a:t>Осложненные формы первичного </a:t>
            </a:r>
            <a:r>
              <a:rPr lang="ru-RU" altLang="ru-RU" sz="4000" b="1" dirty="0" smtClean="0">
                <a:latin typeface="Arial" panose="020B0604020202020204" pitchFamily="34" charset="0"/>
              </a:rPr>
              <a:t>туберкулеза</a:t>
            </a:r>
            <a:r>
              <a:rPr lang="ru-RU" altLang="ru-RU" sz="4000" b="1" dirty="0">
                <a:latin typeface="Arial" panose="020B0604020202020204" pitchFamily="34" charset="0"/>
              </a:rPr>
              <a:t/>
            </a:r>
            <a:br>
              <a:rPr lang="ru-RU" altLang="ru-RU" sz="4000" b="1" dirty="0">
                <a:latin typeface="Arial" panose="020B0604020202020204" pitchFamily="34" charset="0"/>
              </a:rPr>
            </a:br>
            <a:r>
              <a:rPr lang="ru-RU" altLang="ru-RU" sz="4000" b="1" dirty="0">
                <a:latin typeface="Arial" panose="020B0604020202020204" pitchFamily="34" charset="0"/>
              </a:rPr>
              <a:t>Диссеминированный туберкулез </a:t>
            </a:r>
            <a:r>
              <a:rPr lang="ru-RU" altLang="ru-RU" sz="4000" b="1" dirty="0" smtClean="0">
                <a:latin typeface="Arial" panose="020B0604020202020204" pitchFamily="34" charset="0"/>
              </a:rPr>
              <a:t>легких</a:t>
            </a:r>
            <a:br>
              <a:rPr lang="ru-RU" altLang="ru-RU" sz="4000" b="1" dirty="0" smtClean="0">
                <a:latin typeface="Arial" panose="020B0604020202020204" pitchFamily="34" charset="0"/>
              </a:rPr>
            </a:br>
            <a:r>
              <a:rPr lang="ru-RU" altLang="ru-RU" sz="2200" b="1" dirty="0">
                <a:latin typeface="Arial" panose="020B0604020202020204" pitchFamily="34" charset="0"/>
              </a:rPr>
              <a:t/>
            </a:r>
            <a:br>
              <a:rPr lang="ru-RU" altLang="ru-RU" sz="2200" b="1" dirty="0">
                <a:latin typeface="Arial" panose="020B0604020202020204" pitchFamily="34" charset="0"/>
              </a:rPr>
            </a:br>
            <a:r>
              <a:rPr lang="ru-RU" altLang="ru-RU" sz="1400" dirty="0" smtClean="0">
                <a:latin typeface="Arial Black" panose="020B0A04020102020204" pitchFamily="34" charset="0"/>
              </a:rPr>
              <a:t>    </a:t>
            </a:r>
            <a:r>
              <a:rPr lang="ru-RU" altLang="ru-RU" sz="2000" dirty="0">
                <a:latin typeface="Arial Black" panose="020B0A04020102020204" pitchFamily="34" charset="0"/>
              </a:rPr>
              <a:t/>
            </a:r>
            <a:br>
              <a:rPr lang="ru-RU" altLang="ru-RU" sz="2000" dirty="0">
                <a:latin typeface="Arial Black" panose="020B0A04020102020204" pitchFamily="34" charset="0"/>
              </a:rPr>
            </a:br>
            <a:r>
              <a:rPr lang="ru-RU" altLang="ru-RU" sz="1600" dirty="0">
                <a:latin typeface="Arial Black" panose="020B0A04020102020204" pitchFamily="34" charset="0"/>
              </a:rPr>
              <a:t> Дисциплина: «Фтизиатрия» </a:t>
            </a:r>
            <a:br>
              <a:rPr lang="ru-RU" altLang="ru-RU" sz="1600" dirty="0">
                <a:latin typeface="Arial Black" panose="020B0A04020102020204" pitchFamily="34" charset="0"/>
              </a:rPr>
            </a:br>
            <a:r>
              <a:rPr lang="ru-RU" altLang="ru-RU" sz="1600" dirty="0">
                <a:latin typeface="Arial Black" panose="020B0A04020102020204" pitchFamily="34" charset="0"/>
              </a:rPr>
              <a:t>Специальность: 31.05.01.- лечебное дело</a:t>
            </a:r>
            <a:endParaRPr lang="ru-RU" altLang="ru-RU" sz="16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0243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03912" y="5124675"/>
            <a:ext cx="6552728" cy="1524000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Лектор: </a:t>
            </a:r>
            <a:r>
              <a:rPr lang="ru-RU" altLang="ru-RU" sz="2200" b="1" spc="300" dirty="0" err="1">
                <a:solidFill>
                  <a:srgbClr val="7030A0"/>
                </a:solidFill>
                <a:latin typeface="Arial Black" panose="020B0A04020102020204" pitchFamily="34" charset="0"/>
                <a:cs typeface="Arial" charset="0"/>
              </a:rPr>
              <a:t>Омельчук</a:t>
            </a:r>
            <a:r>
              <a:rPr lang="ru-RU" altLang="ru-RU" sz="2200" b="1" spc="300" dirty="0">
                <a:solidFill>
                  <a:srgbClr val="7030A0"/>
                </a:solidFill>
                <a:latin typeface="Arial Black" panose="020B0A04020102020204" pitchFamily="34" charset="0"/>
                <a:cs typeface="Arial" charset="0"/>
              </a:rPr>
              <a:t> Данил Евгеньевич</a:t>
            </a:r>
          </a:p>
          <a:p>
            <a:pPr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Зав. кафедрой туберкулеза курсом ПО </a:t>
            </a:r>
            <a:r>
              <a:rPr lang="ru-RU" altLang="ru-RU" sz="1600" b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КрасГМУ</a:t>
            </a:r>
            <a:endParaRPr lang="ru-RU" altLang="ru-RU" sz="16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Кандидат медицинских </a:t>
            </a:r>
            <a:r>
              <a:rPr lang="ru-RU" altLang="ru-RU" sz="1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наук, доцент</a:t>
            </a:r>
            <a:endParaRPr lang="ru-RU" altLang="ru-RU" sz="16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Заслуженный врач РФ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27448" y="179237"/>
            <a:ext cx="9721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</a:rPr>
              <a:t>ФГБОУ ВО «Красноярский государственный медицинский университет </a:t>
            </a:r>
            <a:r>
              <a:rPr lang="ru-RU" sz="2400" b="1" dirty="0" smtClean="0">
                <a:solidFill>
                  <a:prstClr val="black"/>
                </a:solidFill>
              </a:rPr>
              <a:t>им. </a:t>
            </a:r>
            <a:r>
              <a:rPr lang="ru-RU" sz="2400" b="1" dirty="0">
                <a:solidFill>
                  <a:prstClr val="black"/>
                </a:solidFill>
              </a:rPr>
              <a:t>проф. В. Ф. </a:t>
            </a:r>
            <a:r>
              <a:rPr lang="ru-RU" sz="2400" b="1" dirty="0" err="1">
                <a:solidFill>
                  <a:prstClr val="black"/>
                </a:solidFill>
              </a:rPr>
              <a:t>Войно-Ясенецкого</a:t>
            </a:r>
            <a:r>
              <a:rPr lang="ru-RU" sz="2400" b="1" dirty="0">
                <a:solidFill>
                  <a:prstClr val="black"/>
                </a:solidFill>
              </a:rPr>
              <a:t>»</a:t>
            </a:r>
            <a:br>
              <a:rPr lang="ru-RU" sz="2400" b="1" dirty="0">
                <a:solidFill>
                  <a:prstClr val="black"/>
                </a:solidFill>
              </a:rPr>
            </a:b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7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6394" y="223936"/>
            <a:ext cx="4359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ТУБЕРКУЛЕЗ БРОНХА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67647" y="2256929"/>
            <a:ext cx="58426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ИСХОД ТУБЕРКУЛЕЗА БРОНХОВ – </a:t>
            </a:r>
            <a:r>
              <a:rPr lang="ru-RU" sz="2800" b="1" dirty="0"/>
              <a:t>деформация стенки бронха, вплоть до развития стеноза в результате рубцовых изменений.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95" y="1322330"/>
            <a:ext cx="4299444" cy="442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8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926" y="335806"/>
            <a:ext cx="2540841" cy="26380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340922" y="302531"/>
            <a:ext cx="4230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АТЕЛЕКТАЗ ЛЕГКОГО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40449" y="1402473"/>
            <a:ext cx="720407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      ПРИЧИНЫ АТЕЛЕКТАЗА ЛЕГКОГО:</a:t>
            </a:r>
            <a:endParaRPr lang="ru-RU" sz="2800" b="1" dirty="0">
              <a:solidFill>
                <a:srgbClr val="002060"/>
              </a:solidFill>
            </a:endParaRPr>
          </a:p>
          <a:p>
            <a:pPr>
              <a:lnSpc>
                <a:spcPct val="130000"/>
              </a:lnSpc>
            </a:pPr>
            <a:r>
              <a:rPr lang="ru-RU" sz="2800" b="1" dirty="0"/>
              <a:t>	</a:t>
            </a:r>
            <a:r>
              <a:rPr lang="ru-RU" sz="2400" b="1" dirty="0" smtClean="0"/>
              <a:t>А) Сдавление </a:t>
            </a:r>
            <a:r>
              <a:rPr lang="ru-RU" sz="2400" b="1" dirty="0"/>
              <a:t>просвета бронха из вне увеличенными лимфоузлами средостения или корня легкого.    </a:t>
            </a:r>
          </a:p>
          <a:p>
            <a:pPr>
              <a:lnSpc>
                <a:spcPct val="130000"/>
              </a:lnSpc>
            </a:pPr>
            <a:r>
              <a:rPr lang="ru-RU" sz="2400" b="1" dirty="0"/>
              <a:t>	</a:t>
            </a:r>
            <a:r>
              <a:rPr lang="ru-RU" sz="2400" b="1" dirty="0" smtClean="0"/>
              <a:t>Б) Закрытие </a:t>
            </a:r>
            <a:r>
              <a:rPr lang="ru-RU" sz="2400" b="1" dirty="0"/>
              <a:t>просвета бронха грануляциями, растущими вокруг </a:t>
            </a:r>
            <a:r>
              <a:rPr lang="ru-RU" sz="2400" b="1" dirty="0" err="1"/>
              <a:t>нодулобронхиального</a:t>
            </a:r>
            <a:r>
              <a:rPr lang="ru-RU" sz="2400" b="1" dirty="0"/>
              <a:t> свища.</a:t>
            </a:r>
          </a:p>
          <a:p>
            <a:pPr>
              <a:lnSpc>
                <a:spcPct val="130000"/>
              </a:lnSpc>
            </a:pPr>
            <a:r>
              <a:rPr lang="ru-RU" sz="2400" b="1" dirty="0"/>
              <a:t>	</a:t>
            </a:r>
            <a:r>
              <a:rPr lang="ru-RU" sz="2400" b="1" dirty="0" smtClean="0"/>
              <a:t>В) Рубцовый стеноз </a:t>
            </a:r>
            <a:r>
              <a:rPr lang="ru-RU" sz="2400" b="1" dirty="0"/>
              <a:t>бронха, как исход туберкулеза бронха.</a:t>
            </a:r>
          </a:p>
        </p:txBody>
      </p:sp>
      <p:pic>
        <p:nvPicPr>
          <p:cNvPr id="3074" name="Picture 2" descr="C:\Users\tech\Desktop\Клинические фотографии\Туберкулез ВГЛУ\IMG_20201020_102508_HH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19998" r="21857" b="20734"/>
          <a:stretch/>
        </p:blipFill>
        <p:spPr bwMode="auto">
          <a:xfrm>
            <a:off x="565405" y="3449187"/>
            <a:ext cx="3661884" cy="26208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37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6554" y="281152"/>
            <a:ext cx="8509517" cy="623919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>
                <a:solidFill>
                  <a:srgbClr val="7030A0"/>
                </a:solidFill>
                <a:latin typeface="+mn-lt"/>
              </a:rPr>
              <a:t>ДИССЕМИНИРОВАННЫЙ ТУБЕРКУЛЕЗ </a:t>
            </a:r>
            <a:r>
              <a:rPr lang="ru-RU" altLang="ru-RU" sz="3200" b="1" dirty="0" smtClean="0">
                <a:solidFill>
                  <a:srgbClr val="7030A0"/>
                </a:solidFill>
                <a:latin typeface="+mn-lt"/>
              </a:rPr>
              <a:t>ЛЕГКИХ</a:t>
            </a: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201" y="1125828"/>
            <a:ext cx="9294420" cy="531059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ru-RU" sz="1800" dirty="0"/>
              <a:t>	</a:t>
            </a:r>
            <a:r>
              <a:rPr lang="ru-RU" sz="2200" b="1" dirty="0"/>
              <a:t>Диссеминированный туберкулез легких объединяет процессы различного генеза, развивающиеся в результате распространения микобактерий туберкулеза гематогенным, </a:t>
            </a:r>
            <a:r>
              <a:rPr lang="ru-RU" sz="2200" b="1" dirty="0" err="1"/>
              <a:t>лимфогенным</a:t>
            </a:r>
            <a:r>
              <a:rPr lang="ru-RU" sz="2200" b="1" dirty="0"/>
              <a:t> и </a:t>
            </a:r>
            <a:r>
              <a:rPr lang="ru-RU" sz="2200" b="1" dirty="0" err="1"/>
              <a:t>бронхогенным</a:t>
            </a:r>
            <a:r>
              <a:rPr lang="ru-RU" sz="2200" b="1" dirty="0"/>
              <a:t> путями, с чем и связано то многообразие его клинических и рентгенологических проявлений.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2200" b="1" dirty="0"/>
              <a:t>	По патогенезу можно выделить </a:t>
            </a:r>
            <a:r>
              <a:rPr lang="ru-RU" sz="2200" b="1" dirty="0" smtClean="0"/>
              <a:t>гематогенно-диссеминированный </a:t>
            </a:r>
            <a:r>
              <a:rPr lang="ru-RU" sz="2200" b="1" dirty="0"/>
              <a:t>туберкулез (когда микобактерии распространяются </a:t>
            </a:r>
            <a:r>
              <a:rPr lang="ru-RU" sz="2200" b="1" dirty="0" err="1"/>
              <a:t>гематогенно</a:t>
            </a:r>
            <a:r>
              <a:rPr lang="ru-RU" sz="2200" b="1" dirty="0"/>
              <a:t>) и диссеминированный туберкулез, развивающийся вследствие </a:t>
            </a:r>
            <a:r>
              <a:rPr lang="ru-RU" sz="2200" b="1" dirty="0" err="1"/>
              <a:t>лимфобронхогенного</a:t>
            </a:r>
            <a:r>
              <a:rPr lang="ru-RU" sz="2200" b="1" dirty="0"/>
              <a:t> распространения </a:t>
            </a:r>
            <a:r>
              <a:rPr lang="ru-RU" sz="2200" b="1" dirty="0" smtClean="0"/>
              <a:t>микобактерий.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2200" b="1" dirty="0"/>
              <a:t>	</a:t>
            </a:r>
            <a:r>
              <a:rPr lang="ru-RU" sz="2200" b="1" dirty="0" smtClean="0"/>
              <a:t>Однако </a:t>
            </a:r>
            <a:r>
              <a:rPr lang="ru-RU" sz="2200" b="1" dirty="0"/>
              <a:t>трудности определения генеза туберкулезных диссеминаций обусловило необходимость объединить их  в клинической классификации под общим названием –диссеминированный туберкулез.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27" y="1351175"/>
            <a:ext cx="2332656" cy="19838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6373" t="7776" r="10088" b="3754"/>
          <a:stretch/>
        </p:blipFill>
        <p:spPr>
          <a:xfrm>
            <a:off x="177736" y="3781126"/>
            <a:ext cx="2335147" cy="18661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804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2000" y="6019800"/>
            <a:ext cx="1905000" cy="457200"/>
          </a:xfrm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98A172-3A40-40AA-82D4-6EC0B6C1120F}" type="slidenum">
              <a:rPr lang="ru-RU" altLang="ru-RU" sz="1200">
                <a:solidFill>
                  <a:srgbClr val="FFFFFF"/>
                </a:solidFill>
              </a:rPr>
              <a:pPr eaLnBrk="1" hangingPunct="1"/>
              <a:t>13</a:t>
            </a:fld>
            <a:endParaRPr lang="ru-RU" altLang="ru-RU" sz="1200">
              <a:solidFill>
                <a:srgbClr val="FFFFFF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4495800" y="492125"/>
            <a:ext cx="3051175" cy="612775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altLang="ru-RU" sz="3600" b="1" dirty="0">
                <a:solidFill>
                  <a:srgbClr val="7030A0"/>
                </a:solidFill>
                <a:latin typeface="Times New Roman" pitchFamily="18" charset="0"/>
              </a:rPr>
              <a:t>ПАТОГЕНЕЗ</a:t>
            </a:r>
          </a:p>
        </p:txBody>
      </p:sp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2743200" y="1981200"/>
            <a:ext cx="2590800" cy="838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 dirty="0">
                <a:latin typeface="Times New Roman" panose="02020603050405020304" pitchFamily="18" charset="0"/>
              </a:rPr>
              <a:t>Бактериемия</a:t>
            </a:r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5715000" y="1981200"/>
            <a:ext cx="4343400" cy="9144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Изменение состояния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 реактивности организма</a:t>
            </a:r>
          </a:p>
        </p:txBody>
      </p:sp>
      <p:sp>
        <p:nvSpPr>
          <p:cNvPr id="9222" name="Rectangle 8"/>
          <p:cNvSpPr>
            <a:spLocks noChangeArrowheads="1"/>
          </p:cNvSpPr>
          <p:nvPr/>
        </p:nvSpPr>
        <p:spPr bwMode="auto">
          <a:xfrm>
            <a:off x="2362200" y="3810000"/>
            <a:ext cx="3124200" cy="14478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Снижение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реактивности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 организма</a:t>
            </a:r>
          </a:p>
        </p:txBody>
      </p:sp>
      <p:sp>
        <p:nvSpPr>
          <p:cNvPr id="9223" name="Rectangle 9"/>
          <p:cNvSpPr>
            <a:spLocks noChangeArrowheads="1"/>
          </p:cNvSpPr>
          <p:nvPr/>
        </p:nvSpPr>
        <p:spPr bwMode="auto">
          <a:xfrm>
            <a:off x="5943599" y="3810000"/>
            <a:ext cx="5041075" cy="14478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Повышенная </a:t>
            </a:r>
            <a:r>
              <a:rPr lang="ru-RU" altLang="ru-RU" sz="2800" b="1" dirty="0" smtClean="0">
                <a:latin typeface="Times New Roman" panose="02020603050405020304" pitchFamily="18" charset="0"/>
              </a:rPr>
              <a:t>реактивность </a:t>
            </a:r>
            <a:endParaRPr lang="ru-RU" altLang="ru-RU" sz="2800" b="1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органов и тканей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к восприятию МБТ</a:t>
            </a:r>
          </a:p>
        </p:txBody>
      </p:sp>
      <p:sp>
        <p:nvSpPr>
          <p:cNvPr id="9224" name="Line 20"/>
          <p:cNvSpPr>
            <a:spLocks noChangeShapeType="1"/>
          </p:cNvSpPr>
          <p:nvPr/>
        </p:nvSpPr>
        <p:spPr bwMode="auto">
          <a:xfrm flipH="1">
            <a:off x="3962400" y="1143000"/>
            <a:ext cx="21336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9225" name="Line 21"/>
          <p:cNvSpPr>
            <a:spLocks noChangeShapeType="1"/>
          </p:cNvSpPr>
          <p:nvPr/>
        </p:nvSpPr>
        <p:spPr bwMode="auto">
          <a:xfrm>
            <a:off x="6096000" y="1143000"/>
            <a:ext cx="20574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9226" name="Line 22"/>
          <p:cNvSpPr>
            <a:spLocks noChangeShapeType="1"/>
          </p:cNvSpPr>
          <p:nvPr/>
        </p:nvSpPr>
        <p:spPr bwMode="auto">
          <a:xfrm flipH="1">
            <a:off x="4495800" y="2895600"/>
            <a:ext cx="335280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9227" name="Line 23"/>
          <p:cNvSpPr>
            <a:spLocks noChangeShapeType="1"/>
          </p:cNvSpPr>
          <p:nvPr/>
        </p:nvSpPr>
        <p:spPr bwMode="auto">
          <a:xfrm>
            <a:off x="7848600" y="2895600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96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002" t="17948" r="12288" b="13689"/>
          <a:stretch/>
        </p:blipFill>
        <p:spPr>
          <a:xfrm>
            <a:off x="8411262" y="2179178"/>
            <a:ext cx="3266771" cy="20979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5746" t="8486" r="16373" b="4464"/>
          <a:stretch/>
        </p:blipFill>
        <p:spPr>
          <a:xfrm>
            <a:off x="444970" y="926069"/>
            <a:ext cx="3168963" cy="26994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34" y="4009581"/>
            <a:ext cx="3117499" cy="2459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19033" y="254934"/>
            <a:ext cx="64403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КЛИНИКО-АНАТОМИЧЕСКИЕ ФОРМЫ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</a:rPr>
              <a:t>ДИССЕМИНИРОВАННОГО ТУБЕРКУЛЕЗА: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9012" y="1309257"/>
            <a:ext cx="48838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А. Характер обсеменения:</a:t>
            </a:r>
          </a:p>
          <a:p>
            <a:r>
              <a:rPr lang="ru-RU" b="1" dirty="0"/>
              <a:t>	</a:t>
            </a:r>
            <a:r>
              <a:rPr lang="ru-RU" sz="2400" b="1" dirty="0"/>
              <a:t>1) мелкоочаговый;</a:t>
            </a:r>
          </a:p>
          <a:p>
            <a:r>
              <a:rPr lang="ru-RU" sz="2400" b="1" dirty="0"/>
              <a:t>	2) крупноочаговый.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5460" y="2953734"/>
            <a:ext cx="4417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Б. Протяженность:</a:t>
            </a:r>
          </a:p>
          <a:p>
            <a:r>
              <a:rPr lang="ru-RU" dirty="0"/>
              <a:t>	</a:t>
            </a:r>
            <a:r>
              <a:rPr lang="ru-RU" sz="2400" b="1" dirty="0"/>
              <a:t>1) распространенный;</a:t>
            </a:r>
          </a:p>
          <a:p>
            <a:r>
              <a:rPr lang="ru-RU" sz="2400" b="1" dirty="0"/>
              <a:t>	2) ограниченный.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55460" y="4638652"/>
            <a:ext cx="490551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В. Клинические варианты:</a:t>
            </a:r>
          </a:p>
          <a:p>
            <a:r>
              <a:rPr lang="ru-RU" dirty="0"/>
              <a:t>	</a:t>
            </a:r>
            <a:endParaRPr lang="ru-RU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8325350" y="5683360"/>
            <a:ext cx="284400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диссеминированный</a:t>
            </a:r>
          </a:p>
          <a:p>
            <a:pPr algn="ctr"/>
            <a:r>
              <a:rPr lang="ru-RU" b="1" dirty="0" smtClean="0"/>
              <a:t>туберкулез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00806" y="5239373"/>
            <a:ext cx="11528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/>
              <a:t>1) </a:t>
            </a:r>
            <a:r>
              <a:rPr lang="ru-RU" b="1" dirty="0" smtClean="0"/>
              <a:t>острый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400806" y="5667435"/>
            <a:ext cx="184217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/>
              <a:t>2) подострый;</a:t>
            </a:r>
          </a:p>
          <a:p>
            <a:r>
              <a:rPr lang="ru-RU" b="1" dirty="0"/>
              <a:t>3) хронический. 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7315201" y="5813892"/>
            <a:ext cx="978408" cy="353415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573065" y="5239373"/>
            <a:ext cx="1385316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милиарный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47" y="5283848"/>
            <a:ext cx="1638312" cy="28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65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716" t="16677" r="18793" b="3431"/>
          <a:stretch/>
        </p:blipFill>
        <p:spPr>
          <a:xfrm>
            <a:off x="845411" y="462780"/>
            <a:ext cx="2636637" cy="2528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63108" y="450547"/>
            <a:ext cx="4909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МИЛИАРНЫЙ ТУБЕРКУЛЕЗ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95106" y="1339822"/>
            <a:ext cx="78377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Милиарный </a:t>
            </a:r>
            <a:r>
              <a:rPr lang="ru-RU" sz="2400" b="1" dirty="0"/>
              <a:t>туберкулез </a:t>
            </a:r>
            <a:r>
              <a:rPr lang="ru-RU" sz="2400" b="1" dirty="0" err="1" smtClean="0"/>
              <a:t>патоморфологически</a:t>
            </a:r>
            <a:r>
              <a:rPr lang="ru-RU" sz="2400" b="1" dirty="0" smtClean="0"/>
              <a:t> характеризуется </a:t>
            </a:r>
            <a:r>
              <a:rPr lang="ru-RU" sz="2400" b="1" dirty="0"/>
              <a:t>тем, </a:t>
            </a:r>
            <a:r>
              <a:rPr lang="ru-RU" sz="2400" b="1" dirty="0" smtClean="0"/>
              <a:t>что </a:t>
            </a:r>
            <a:r>
              <a:rPr lang="ru-RU" sz="2400" b="1" dirty="0"/>
              <a:t>в различных органах и тканях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развивается </a:t>
            </a:r>
            <a:r>
              <a:rPr lang="ru-RU" sz="2400" b="1" dirty="0"/>
              <a:t>большое количество мелких</a:t>
            </a:r>
            <a:r>
              <a:rPr lang="ru-RU" sz="2400" b="1" dirty="0" smtClean="0"/>
              <a:t>,  </a:t>
            </a:r>
            <a:r>
              <a:rPr lang="ru-RU" sz="2400" b="1" dirty="0"/>
              <a:t>просовидных, </a:t>
            </a:r>
            <a:r>
              <a:rPr lang="ru-RU" sz="2400" b="1" dirty="0" smtClean="0"/>
              <a:t>бугорков.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Высыпания </a:t>
            </a:r>
            <a:r>
              <a:rPr lang="ru-RU" sz="2400" b="1" dirty="0"/>
              <a:t>носят равномерный характер и </a:t>
            </a:r>
            <a:r>
              <a:rPr lang="ru-RU" sz="2400" b="1" dirty="0" smtClean="0"/>
              <a:t>поражают </a:t>
            </a:r>
            <a:r>
              <a:rPr lang="ru-RU" sz="2400" b="1" dirty="0"/>
              <a:t>легкие на всем их протяжении, имеют одинаковые форму и анатомическое строение</a:t>
            </a:r>
            <a:r>
              <a:rPr lang="ru-RU" sz="2400" b="1" dirty="0" smtClean="0"/>
              <a:t>.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/>
              <a:t>Очаги различной тканевой реакции при </a:t>
            </a:r>
            <a:r>
              <a:rPr lang="ru-RU" sz="2400" b="1" dirty="0" smtClean="0"/>
              <a:t>милиарном </a:t>
            </a:r>
            <a:r>
              <a:rPr lang="ru-RU" sz="2400" b="1" dirty="0"/>
              <a:t>туберкулезе </a:t>
            </a:r>
            <a:r>
              <a:rPr lang="ru-RU" sz="2400" b="1" dirty="0" smtClean="0"/>
              <a:t>не наблюдаются.</a:t>
            </a:r>
            <a:endParaRPr lang="ru-RU" sz="2400" b="1" dirty="0"/>
          </a:p>
        </p:txBody>
      </p:sp>
      <p:pic>
        <p:nvPicPr>
          <p:cNvPr id="6" name="Picture 2" descr="C:\Users\tech\Desktop\Клинические фотографии\Миллиарный туберкулез\Ткачук 2Милиарный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" t="4114" r="5025" b="17047"/>
          <a:stretch/>
        </p:blipFill>
        <p:spPr bwMode="auto">
          <a:xfrm>
            <a:off x="598990" y="3489820"/>
            <a:ext cx="3241715" cy="2739652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0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01" t="6357" r="22669" b="4937"/>
          <a:stretch/>
        </p:blipFill>
        <p:spPr>
          <a:xfrm>
            <a:off x="845410" y="3481141"/>
            <a:ext cx="2636637" cy="25127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716" t="16677" r="18793" b="3431"/>
          <a:stretch/>
        </p:blipFill>
        <p:spPr>
          <a:xfrm>
            <a:off x="845411" y="462780"/>
            <a:ext cx="2636637" cy="2528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63108" y="450547"/>
            <a:ext cx="4909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МИЛИАРНЫЙ ТУБЕРКУЛЕЗ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63108" y="1731708"/>
            <a:ext cx="5503623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/>
              <a:t>Варианты</a:t>
            </a:r>
          </a:p>
          <a:p>
            <a:pPr algn="ctr"/>
            <a:r>
              <a:rPr lang="ru-RU" sz="3200" b="1" dirty="0"/>
              <a:t>острого диссеминированного</a:t>
            </a:r>
          </a:p>
          <a:p>
            <a:pPr algn="ctr"/>
            <a:r>
              <a:rPr lang="ru-RU" sz="3200" b="1" dirty="0"/>
              <a:t>(милиарного) туберкулеза</a:t>
            </a:r>
          </a:p>
          <a:p>
            <a:endParaRPr lang="ru-RU" dirty="0"/>
          </a:p>
          <a:p>
            <a:pPr>
              <a:lnSpc>
                <a:spcPct val="150000"/>
              </a:lnSpc>
            </a:pPr>
            <a:r>
              <a:rPr lang="ru-RU" sz="2400" dirty="0"/>
              <a:t>             </a:t>
            </a:r>
            <a:r>
              <a:rPr lang="ru-RU" sz="2400" b="1" dirty="0"/>
              <a:t>1. </a:t>
            </a:r>
            <a:r>
              <a:rPr lang="ru-RU" sz="2400" b="1" dirty="0" smtClean="0"/>
              <a:t>ТИФОИДНАЯ ФОРМА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             </a:t>
            </a:r>
            <a:r>
              <a:rPr lang="ru-RU" sz="2400" b="1" dirty="0"/>
              <a:t>2. </a:t>
            </a:r>
            <a:r>
              <a:rPr lang="ru-RU" sz="2400" b="1" dirty="0" smtClean="0"/>
              <a:t>ЛЕГОЧНАЯ ФОРМА</a:t>
            </a:r>
            <a:endParaRPr lang="ru-RU" sz="2400" b="1" dirty="0"/>
          </a:p>
          <a:p>
            <a:pPr>
              <a:lnSpc>
                <a:spcPct val="150000"/>
              </a:lnSpc>
            </a:pPr>
            <a:r>
              <a:rPr lang="ru-RU" sz="2400" b="1" dirty="0"/>
              <a:t>             3. </a:t>
            </a:r>
            <a:r>
              <a:rPr lang="ru-RU" sz="2400" b="1" dirty="0" smtClean="0"/>
              <a:t>МЕНИНГЕАЛЬНАЯ ФОРМА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1349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01" t="6357" r="22669" b="4937"/>
          <a:stretch/>
        </p:blipFill>
        <p:spPr>
          <a:xfrm>
            <a:off x="845410" y="3481141"/>
            <a:ext cx="2636637" cy="25127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716" t="16677" r="18793" b="3431"/>
          <a:stretch/>
        </p:blipFill>
        <p:spPr>
          <a:xfrm>
            <a:off x="845411" y="462780"/>
            <a:ext cx="2636637" cy="2528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9996" y="462780"/>
            <a:ext cx="4909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МИЛИАРНЫЙ ТУБЕРКУЛЕЗ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2608" y="1126803"/>
            <a:ext cx="80633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/>
              <a:t>ТИФОИДНАЯ ФОРМА</a:t>
            </a:r>
          </a:p>
          <a:p>
            <a:pPr algn="ctr">
              <a:lnSpc>
                <a:spcPct val="150000"/>
              </a:lnSpc>
            </a:pPr>
            <a:r>
              <a:rPr lang="ru-RU" sz="2400" b="1" dirty="0"/>
              <a:t>Настоящего инкубационного периода при милиарном </a:t>
            </a:r>
            <a:r>
              <a:rPr lang="ru-RU" sz="2400" b="1" dirty="0" smtClean="0"/>
              <a:t>туберкулезе </a:t>
            </a:r>
            <a:r>
              <a:rPr lang="ru-RU" sz="2400" b="1" dirty="0"/>
              <a:t>не </a:t>
            </a:r>
            <a:r>
              <a:rPr lang="ru-RU" sz="2400" b="1" dirty="0" smtClean="0"/>
              <a:t>бывает.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/>
              <a:t>В </a:t>
            </a:r>
            <a:r>
              <a:rPr lang="ru-RU" sz="2400" b="1" dirty="0"/>
              <a:t>большинстве случаев </a:t>
            </a:r>
            <a:r>
              <a:rPr lang="ru-RU" sz="2400" b="1" dirty="0" smtClean="0"/>
              <a:t>больной заболевает неожиданно. </a:t>
            </a:r>
            <a:r>
              <a:rPr lang="ru-RU" sz="2400" b="1" dirty="0"/>
              <a:t>температура тела </a:t>
            </a:r>
            <a:r>
              <a:rPr lang="ru-RU" sz="2400" b="1" dirty="0" smtClean="0"/>
              <a:t>поднимается </a:t>
            </a:r>
            <a:r>
              <a:rPr lang="ru-RU" sz="2400" b="1" dirty="0"/>
              <a:t>до высоких цифр с резко выраженными явления общей </a:t>
            </a:r>
            <a:r>
              <a:rPr lang="ru-RU" sz="2400" b="1" dirty="0" smtClean="0"/>
              <a:t>интоксикации.</a:t>
            </a:r>
          </a:p>
          <a:p>
            <a:pPr algn="ctr">
              <a:lnSpc>
                <a:spcPct val="150000"/>
              </a:lnSpc>
            </a:pPr>
            <a:r>
              <a:rPr lang="ru-RU" sz="2400" b="1" dirty="0"/>
              <a:t>Течение заболевания очень напоминает картину брюшного </a:t>
            </a:r>
            <a:r>
              <a:rPr lang="ru-RU" sz="2400" b="1" dirty="0" smtClean="0"/>
              <a:t>тифа.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5200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12672" y="235167"/>
            <a:ext cx="4909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МИЛИАРНЫЙ ТУБЕРКУЛЕЗ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5677" y="643773"/>
            <a:ext cx="806334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/>
              <a:t>ТИФОИДНАЯ ФОРМА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980130"/>
              </p:ext>
            </p:extLst>
          </p:nvPr>
        </p:nvGraphicFramePr>
        <p:xfrm>
          <a:off x="1460664" y="1484150"/>
          <a:ext cx="9013371" cy="4960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1403"/>
                <a:gridCol w="2610601"/>
                <a:gridCol w="4251367"/>
              </a:tblGrid>
              <a:tr h="1131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Симптом</a:t>
                      </a:r>
                      <a:endParaRPr lang="ru-RU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Брюшной тиф</a:t>
                      </a:r>
                      <a:endParaRPr lang="ru-RU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Милиарный туберкулез</a:t>
                      </a:r>
                      <a:endParaRPr lang="ru-RU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4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Начало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постепенное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/>
                        <a:t>острое (озноб, рвота)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4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Температура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постоянная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неправильная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4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Пульс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брадикардия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тахикардия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4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Кровь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лимфоцитоз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err="1" smtClean="0"/>
                        <a:t>лимфопения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4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Одышка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отсутствует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сильно выражена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4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Поты</a:t>
                      </a:r>
                      <a:endParaRPr lang="ru-RU" sz="28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/>
                        <a:t>отсутствует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обильные</a:t>
                      </a:r>
                      <a:endParaRPr lang="ru-RU" sz="28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49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01" t="6357" r="22669" b="4937"/>
          <a:stretch/>
        </p:blipFill>
        <p:spPr>
          <a:xfrm>
            <a:off x="845410" y="3481141"/>
            <a:ext cx="2636637" cy="25127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716" t="16677" r="18793" b="3431"/>
          <a:stretch/>
        </p:blipFill>
        <p:spPr>
          <a:xfrm>
            <a:off x="845411" y="462780"/>
            <a:ext cx="2636637" cy="2528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6245" y="170392"/>
            <a:ext cx="4909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МИЛИАРНЫЙ ТУБЕРКУЛЕЗ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1357" y="849651"/>
            <a:ext cx="80633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/>
              <a:t>ЛЕГОЧНАЯ ФОРМА</a:t>
            </a:r>
            <a:endParaRPr lang="ru-RU" sz="3200" b="1" dirty="0" smtClean="0"/>
          </a:p>
          <a:p>
            <a:pPr algn="ctr">
              <a:lnSpc>
                <a:spcPct val="130000"/>
              </a:lnSpc>
            </a:pPr>
            <a:r>
              <a:rPr lang="ru-RU" sz="2000" b="1" dirty="0"/>
              <a:t>При этой форме доминируют явления со стороны легких. Температура высокая, как и при тифоидной форме. Одним из самых постоянных симптомов является одышка – до 50-70 в минуту, которая преобладает во всей клинической </a:t>
            </a:r>
            <a:r>
              <a:rPr lang="ru-RU" sz="2000" b="1" dirty="0" smtClean="0"/>
              <a:t>картине.</a:t>
            </a:r>
          </a:p>
          <a:p>
            <a:pPr algn="ctr">
              <a:lnSpc>
                <a:spcPct val="130000"/>
              </a:lnSpc>
            </a:pPr>
            <a:r>
              <a:rPr lang="ru-RU" sz="2000" b="1" dirty="0" smtClean="0"/>
              <a:t>Так </a:t>
            </a:r>
            <a:r>
              <a:rPr lang="ru-RU" sz="2000" b="1" dirty="0"/>
              <a:t>же характерным считается сухой, упорный, надсадный </a:t>
            </a:r>
            <a:r>
              <a:rPr lang="ru-RU" sz="2000" b="1" dirty="0" smtClean="0"/>
              <a:t>кашель без мокроты.</a:t>
            </a:r>
          </a:p>
          <a:p>
            <a:pPr algn="ctr">
              <a:lnSpc>
                <a:spcPct val="130000"/>
              </a:lnSpc>
            </a:pPr>
            <a:r>
              <a:rPr lang="ru-RU" sz="2000" b="1" dirty="0" smtClean="0"/>
              <a:t>МБТ в мокроте, методом микроскопии и при посеве на твердые питательные среды </a:t>
            </a:r>
            <a:r>
              <a:rPr lang="ru-RU" sz="2000" b="1" dirty="0"/>
              <a:t>не обнаруживаются почти никогда</a:t>
            </a:r>
            <a:r>
              <a:rPr lang="ru-RU" sz="2000" b="1" dirty="0" smtClean="0"/>
              <a:t>.</a:t>
            </a:r>
          </a:p>
          <a:p>
            <a:pPr algn="ctr">
              <a:lnSpc>
                <a:spcPct val="130000"/>
              </a:lnSpc>
            </a:pPr>
            <a:r>
              <a:rPr lang="ru-RU" sz="2000" b="1" dirty="0" smtClean="0"/>
              <a:t>При использовании современных методов выявления МБТ (молекулярно-генетические, посев на жидкие питательные среды) положительные результаты получаем более чем у половины пациентов, но данные требуют уточнения.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19658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9E6E4B-4F05-459E-9D50-E1574E285342}" type="slidenum">
              <a:rPr lang="ru-RU" altLang="ru-RU" sz="1200">
                <a:solidFill>
                  <a:srgbClr val="FFFFFF"/>
                </a:solidFill>
              </a:rPr>
              <a:pPr eaLnBrk="1" hangingPunct="1"/>
              <a:t>2</a:t>
            </a:fld>
            <a:endParaRPr lang="ru-RU" altLang="ru-RU" sz="1200">
              <a:solidFill>
                <a:srgbClr val="FFFFFF"/>
              </a:solidFill>
            </a:endParaRPr>
          </a:p>
        </p:txBody>
      </p:sp>
      <p:sp>
        <p:nvSpPr>
          <p:cNvPr id="614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7772400" cy="7747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4000" b="1" dirty="0">
                <a:solidFill>
                  <a:srgbClr val="7030A0"/>
                </a:solidFill>
                <a:latin typeface="+mn-lt"/>
              </a:rPr>
              <a:t>Цель лекции</a:t>
            </a:r>
          </a:p>
        </p:txBody>
      </p:sp>
      <p:sp>
        <p:nvSpPr>
          <p:cNvPr id="6147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4419600" y="908050"/>
            <a:ext cx="7772400" cy="11715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ru-RU" altLang="ru-RU" b="1" dirty="0"/>
              <a:t>Получение знаний по клинике, диагностике диссеминированного туберкулеза легких </a:t>
            </a:r>
            <a:r>
              <a:rPr lang="ru-RU" altLang="ru-RU" b="1" dirty="0" smtClean="0"/>
              <a:t>и </a:t>
            </a:r>
            <a:r>
              <a:rPr lang="ru-RU" altLang="ru-RU" b="1" dirty="0" err="1" smtClean="0"/>
              <a:t>осложненний</a:t>
            </a:r>
            <a:r>
              <a:rPr lang="ru-RU" altLang="ru-RU" b="1" dirty="0" smtClean="0"/>
              <a:t> первичного </a:t>
            </a:r>
            <a:r>
              <a:rPr lang="ru-RU" altLang="ru-RU" b="1" dirty="0"/>
              <a:t>туберкулеза</a:t>
            </a:r>
            <a:r>
              <a:rPr lang="ru-RU" altLang="ru-RU" b="1" dirty="0" smtClean="0"/>
              <a:t>.</a:t>
            </a:r>
            <a:endParaRPr lang="ru-RU" altLang="ru-RU" b="1" dirty="0"/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4980474" y="2187575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7030A0"/>
                </a:solidFill>
                <a:latin typeface="+mn-lt"/>
              </a:rPr>
              <a:t>Задачи</a:t>
            </a:r>
          </a:p>
        </p:txBody>
      </p:sp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2098676" y="2798762"/>
            <a:ext cx="799147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ru-RU" altLang="ru-RU" sz="2400" b="1" dirty="0">
                <a:latin typeface="+mn-lt"/>
              </a:rPr>
              <a:t>Изучить патогенез диссеминированного туберкулеза легких и выделить его особенности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ru-RU" altLang="ru-RU" sz="2400" b="1" dirty="0">
                <a:latin typeface="+mn-lt"/>
              </a:rPr>
              <a:t>Сформировать четкое представление об особенностях клинических проявлений, рентгенологических и лабораторных данных острого, подострого и хронического диссеминированного туберкулеза легких</a:t>
            </a:r>
          </a:p>
        </p:txBody>
      </p:sp>
    </p:spTree>
    <p:extLst>
      <p:ext uri="{BB962C8B-B14F-4D97-AF65-F5344CB8AC3E}">
        <p14:creationId xmlns:p14="http://schemas.microsoft.com/office/powerpoint/2010/main" val="145451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9498" y="199831"/>
            <a:ext cx="6237490" cy="975827"/>
          </a:xfrm>
        </p:spPr>
        <p:txBody>
          <a:bodyPr>
            <a:normAutofit/>
          </a:bodyPr>
          <a:lstStyle/>
          <a:p>
            <a:pPr algn="ctr"/>
            <a:r>
              <a:rPr lang="ru-RU" altLang="ru-RU" b="1" dirty="0" smtClean="0">
                <a:solidFill>
                  <a:srgbClr val="7030A0"/>
                </a:solidFill>
                <a:latin typeface="+mn-lt"/>
              </a:rPr>
              <a:t>РЕНТГЕНОЛОГИЧЕСКАЯ КАРТИНА</a:t>
            </a:r>
            <a:br>
              <a:rPr lang="ru-RU" altLang="ru-RU" b="1" dirty="0" smtClean="0">
                <a:solidFill>
                  <a:srgbClr val="7030A0"/>
                </a:solidFill>
                <a:latin typeface="+mn-lt"/>
              </a:rPr>
            </a:br>
            <a:r>
              <a:rPr lang="ru-RU" altLang="ru-RU" b="1" dirty="0" smtClean="0">
                <a:solidFill>
                  <a:srgbClr val="7030A0"/>
                </a:solidFill>
                <a:latin typeface="+mn-lt"/>
              </a:rPr>
              <a:t>МИЛИАРНОГО ТУБЕРКУЛЕЗА</a:t>
            </a:r>
            <a:endParaRPr lang="ru-RU" dirty="0">
              <a:latin typeface="+mn-lt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938" b="11938"/>
          <a:stretch>
            <a:fillRect/>
          </a:stretch>
        </p:blipFill>
        <p:spPr>
          <a:xfrm>
            <a:off x="325172" y="1404256"/>
            <a:ext cx="5596486" cy="49520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6507678" y="1404256"/>
            <a:ext cx="5260769" cy="495209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  <a:defRPr/>
            </a:pPr>
            <a:r>
              <a:rPr lang="ru-RU" altLang="ru-RU" sz="2600" b="1" dirty="0"/>
              <a:t>1. Изменения </a:t>
            </a:r>
            <a:r>
              <a:rPr lang="ru-RU" altLang="ru-RU" sz="2600" b="1" smtClean="0"/>
              <a:t>на обзорной </a:t>
            </a:r>
            <a:r>
              <a:rPr lang="ru-RU" altLang="ru-RU" sz="2600" b="1" dirty="0"/>
              <a:t>рентгенограмме появляются на 10-14 день заболевания.</a:t>
            </a:r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r>
              <a:rPr lang="ru-RU" altLang="ru-RU" sz="2600" b="1" dirty="0"/>
              <a:t>    2. Процесс </a:t>
            </a:r>
            <a:r>
              <a:rPr lang="ru-RU" altLang="ru-RU" sz="2600" b="1" dirty="0" smtClean="0"/>
              <a:t>двусторонний</a:t>
            </a:r>
            <a:r>
              <a:rPr lang="ru-RU" altLang="ru-RU" sz="2600" b="1" dirty="0"/>
              <a:t>, абсолютно симметричный</a:t>
            </a:r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r>
              <a:rPr lang="ru-RU" altLang="ru-RU" sz="2600" b="1" dirty="0"/>
              <a:t>    3. На фоне усиленного легочного рисунка на всем протяжении легких - множественные мономорфные очаговые тени 1-2 мм в диаметре, малой интенсивности, четко очерченные, не сливающиеся между собой</a:t>
            </a:r>
          </a:p>
        </p:txBody>
      </p:sp>
      <p:sp>
        <p:nvSpPr>
          <p:cNvPr id="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42D4E6-1262-4A75-802D-BEF5D5EA9A46}" type="slidenum">
              <a:rPr lang="ru-RU" altLang="ru-RU" sz="1200">
                <a:solidFill>
                  <a:srgbClr val="FFFFFF"/>
                </a:solidFill>
              </a:rPr>
              <a:pPr eaLnBrk="1" hangingPunct="1"/>
              <a:t>20</a:t>
            </a:fld>
            <a:endParaRPr lang="ru-RU" altLang="ru-RU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4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42D4E6-1262-4A75-802D-BEF5D5EA9A46}" type="slidenum">
              <a:rPr lang="ru-RU" altLang="ru-RU" sz="1200">
                <a:solidFill>
                  <a:srgbClr val="FFFFFF"/>
                </a:solidFill>
              </a:rPr>
              <a:pPr eaLnBrk="1" hangingPunct="1"/>
              <a:t>21</a:t>
            </a:fld>
            <a:endParaRPr lang="ru-RU" altLang="ru-RU" sz="120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01393" y="225192"/>
            <a:ext cx="10653712" cy="47942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solidFill>
                  <a:srgbClr val="7030A0"/>
                </a:solidFill>
                <a:latin typeface="+mn-lt"/>
              </a:rPr>
              <a:t>РЕНТГЕНОЛОГИЧЕСКАЯ КАРТИНА МИЛИАРНОГО ТУБЕРКУЛЕЗА</a:t>
            </a:r>
            <a:endParaRPr lang="ru-RU" sz="2800" dirty="0">
              <a:latin typeface="+mn-lt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88565" y="779914"/>
            <a:ext cx="10015537" cy="8636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  <a:defRPr/>
            </a:pPr>
            <a:r>
              <a:rPr lang="ru-RU" altLang="ru-RU" sz="2600" b="1" dirty="0" smtClean="0"/>
              <a:t>При компьютерной томографии изменения в легких выявляются уже на ранних стадиях заболевания. </a:t>
            </a:r>
            <a:endParaRPr lang="ru-RU" altLang="ru-RU" sz="2600" b="1" dirty="0"/>
          </a:p>
        </p:txBody>
      </p:sp>
      <p:pic>
        <p:nvPicPr>
          <p:cNvPr id="2050" name="Picture 2" descr="C:\Users\tech\Desktop\Клинические фотографии\Миллиарный туберкулез\Ткачук 2Милиарный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" t="4114" r="5025" b="17047"/>
          <a:stretch/>
        </p:blipFill>
        <p:spPr bwMode="auto">
          <a:xfrm>
            <a:off x="598990" y="1917571"/>
            <a:ext cx="5102092" cy="43119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ech\Desktop\Клинические фотографии\Миллиарный туберкулез\Ткачук 1Милиарный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1" r="5603" b="21661"/>
          <a:stretch/>
        </p:blipFill>
        <p:spPr bwMode="auto">
          <a:xfrm>
            <a:off x="6413614" y="2343664"/>
            <a:ext cx="4970248" cy="36209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17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8684" y="388839"/>
            <a:ext cx="8654142" cy="64466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ТУБЕРКУЛЕЗНЫЙ МЕНИНГО-ЭНЦЕФАЛИТ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992" y="4003962"/>
            <a:ext cx="7457704" cy="220758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ru-RU" sz="2400" b="1" dirty="0">
                <a:solidFill>
                  <a:srgbClr val="7030A0"/>
                </a:solidFill>
              </a:rPr>
              <a:t>В течении туберкулёзного </a:t>
            </a:r>
            <a:r>
              <a:rPr lang="ru-RU" sz="2400" b="1" dirty="0" smtClean="0">
                <a:solidFill>
                  <a:srgbClr val="7030A0"/>
                </a:solidFill>
              </a:rPr>
              <a:t>менингита выделяют три </a:t>
            </a:r>
            <a:r>
              <a:rPr lang="ru-RU" sz="2400" b="1" dirty="0">
                <a:solidFill>
                  <a:srgbClr val="7030A0"/>
                </a:solidFill>
              </a:rPr>
              <a:t>периода:</a:t>
            </a:r>
            <a:r>
              <a:rPr lang="ru-RU" sz="2400" b="1" u="sng" dirty="0">
                <a:solidFill>
                  <a:srgbClr val="7030A0"/>
                </a:solidFill>
              </a:rPr>
              <a:t> </a:t>
            </a:r>
            <a:endParaRPr lang="ru-RU" sz="2400" b="1" u="sng" dirty="0" smtClean="0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2400" b="1" dirty="0" smtClean="0"/>
              <a:t>		</a:t>
            </a:r>
            <a:r>
              <a:rPr lang="ru-RU" sz="2400" b="1" dirty="0" smtClean="0">
                <a:solidFill>
                  <a:srgbClr val="002060"/>
                </a:solidFill>
              </a:rPr>
              <a:t>А) ПРОДРОМАЛЬНЫЙ</a:t>
            </a:r>
            <a:r>
              <a:rPr lang="ru-RU" sz="2400" b="1" dirty="0">
                <a:solidFill>
                  <a:srgbClr val="002060"/>
                </a:solidFill>
              </a:rPr>
              <a:t>;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		Б) РАЗДРАЖЕНИЯ </a:t>
            </a:r>
            <a:r>
              <a:rPr lang="ru-RU" sz="2400" b="1" dirty="0">
                <a:solidFill>
                  <a:srgbClr val="002060"/>
                </a:solidFill>
              </a:rPr>
              <a:t>ЦНС;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		В) ПАРЕЗОВ </a:t>
            </a:r>
            <a:r>
              <a:rPr lang="ru-RU" sz="2400" b="1" dirty="0">
                <a:solidFill>
                  <a:srgbClr val="002060"/>
                </a:solidFill>
              </a:rPr>
              <a:t>И ПАРАЛИЧЕЙ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53247" y="1193334"/>
            <a:ext cx="6947065" cy="2308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- </a:t>
            </a:r>
            <a:r>
              <a:rPr lang="ru-RU" sz="2400" b="1" dirty="0" smtClean="0"/>
              <a:t>это </a:t>
            </a:r>
            <a:r>
              <a:rPr lang="ru-RU" sz="2400" b="1" dirty="0"/>
              <a:t>туберкулезное воспаление мозговых оболочек, характеризующееся множественным высыпанием милиарных бугорков на мягких мозговых оболочках и появлением серозно-фибринозного экссудата в </a:t>
            </a:r>
            <a:r>
              <a:rPr lang="ru-RU" sz="2400" b="1" dirty="0" err="1"/>
              <a:t>подпаутинном</a:t>
            </a:r>
            <a:r>
              <a:rPr lang="ru-RU" sz="2400" b="1" dirty="0"/>
              <a:t> пространстве.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264" y="388839"/>
            <a:ext cx="1759315" cy="23424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854" y="3372766"/>
            <a:ext cx="2633371" cy="283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571" y="270085"/>
            <a:ext cx="8654142" cy="64466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КЛИНИКА ТУБЕРКУЛЕЗНОГО МЕНИНГО-ЭНЦЕФАЛИТА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2297452"/>
            <a:ext cx="7184571" cy="24122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2000" b="1" dirty="0" smtClean="0"/>
              <a:t>В </a:t>
            </a:r>
            <a:r>
              <a:rPr lang="ru-RU" sz="2000" b="1" dirty="0"/>
              <a:t>этом периоде преобладают нарушения преимущественно психического характера - непостоянная головная боль, усиливающаяся при ярком свете и шуме; </a:t>
            </a:r>
            <a:r>
              <a:rPr lang="ru-RU" sz="2000" b="1" dirty="0" err="1"/>
              <a:t>гиперакузия</a:t>
            </a:r>
            <a:r>
              <a:rPr lang="ru-RU" sz="2000" b="1" dirty="0"/>
              <a:t> (непереносимость шума, громких звуков), светобоязнь (фотофобия), из-за которой больной лежит с закрытыми глазами, раздражительность, плаксивость, апатия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24580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0" y="1890865"/>
            <a:ext cx="3758040" cy="28188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12442" y="1122331"/>
            <a:ext cx="4594784" cy="892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ПРОДРОМАЛЬНЫЙ </a:t>
            </a:r>
            <a:r>
              <a:rPr lang="ru-RU" sz="2800" b="1" dirty="0" smtClean="0">
                <a:solidFill>
                  <a:srgbClr val="002060"/>
                </a:solidFill>
              </a:rPr>
              <a:t>ПЕРИОД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(длиться </a:t>
            </a:r>
            <a:r>
              <a:rPr lang="ru-RU" sz="2400" b="1" dirty="0">
                <a:solidFill>
                  <a:srgbClr val="002060"/>
                </a:solidFill>
              </a:rPr>
              <a:t>от 1 до 4-х </a:t>
            </a:r>
            <a:r>
              <a:rPr lang="ru-RU" sz="2400" b="1" dirty="0" smtClean="0">
                <a:solidFill>
                  <a:srgbClr val="002060"/>
                </a:solidFill>
              </a:rPr>
              <a:t>недель)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6934" y="4992280"/>
            <a:ext cx="105334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Постепенно нарастают симптомы интоксикации: субфебрильная температура, общее недомогание, потеря аппетита, повышенная утомляемость.  Постановка диагноза в этот период крайне затруднена. </a:t>
            </a:r>
          </a:p>
        </p:txBody>
      </p:sp>
    </p:spTree>
    <p:extLst>
      <p:ext uri="{BB962C8B-B14F-4D97-AF65-F5344CB8AC3E}">
        <p14:creationId xmlns:p14="http://schemas.microsoft.com/office/powerpoint/2010/main" val="100821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571" y="270085"/>
            <a:ext cx="8654142" cy="64466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КЛИНИКА ТУБЕРКУЛЕЗНОГО МЕНИНГО-ЭНЦЕФАЛИТА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6972" y="2051142"/>
            <a:ext cx="7944592" cy="26569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2000" b="1" dirty="0" err="1" smtClean="0"/>
              <a:t>Усивается</a:t>
            </a:r>
            <a:r>
              <a:rPr lang="ru-RU" sz="2000" b="1" dirty="0" smtClean="0"/>
              <a:t> клиническая </a:t>
            </a:r>
            <a:r>
              <a:rPr lang="ru-RU" sz="2000" b="1" dirty="0"/>
              <a:t>и </a:t>
            </a:r>
            <a:r>
              <a:rPr lang="ru-RU" sz="2000" b="1" dirty="0" smtClean="0"/>
              <a:t>неврологическая симптоматика:</a:t>
            </a:r>
          </a:p>
          <a:p>
            <a:pPr algn="ctr">
              <a:lnSpc>
                <a:spcPct val="120000"/>
              </a:lnSpc>
              <a:buFontTx/>
              <a:buChar char="-"/>
              <a:defRPr/>
            </a:pPr>
            <a:r>
              <a:rPr lang="ru-RU" sz="2000" b="1" dirty="0" smtClean="0"/>
              <a:t>нарастает головная боль, усиливается </a:t>
            </a:r>
            <a:r>
              <a:rPr lang="ru-RU" sz="2000" b="1" dirty="0"/>
              <a:t>светобоязнь; непереносимость шума</a:t>
            </a:r>
            <a:r>
              <a:rPr lang="ru-RU" sz="2000" b="1" dirty="0" smtClean="0"/>
              <a:t>;</a:t>
            </a:r>
          </a:p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2000" b="1" dirty="0" smtClean="0"/>
              <a:t>- появляется </a:t>
            </a:r>
            <a:r>
              <a:rPr lang="ru-RU" sz="2000" b="1" dirty="0"/>
              <a:t>рвота при перемене положения </a:t>
            </a:r>
            <a:r>
              <a:rPr lang="ru-RU" sz="2000" b="1" dirty="0" smtClean="0"/>
              <a:t>тела,</a:t>
            </a:r>
          </a:p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2000" b="1" dirty="0" smtClean="0"/>
              <a:t>нарастают </a:t>
            </a:r>
            <a:r>
              <a:rPr lang="ru-RU" sz="2000" b="1" dirty="0"/>
              <a:t>симптомы интоксикации: усиливается лихорадка, развивается анорексия, общая слабость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89918" y="1099092"/>
            <a:ext cx="606829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Период раздражения ЦНС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5687" y="5036579"/>
            <a:ext cx="110258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В конце недели болезни появляются не резко выраженные положительные </a:t>
            </a:r>
            <a:r>
              <a:rPr lang="ru-RU" sz="2000" b="1" dirty="0" err="1" smtClean="0"/>
              <a:t>менингиальные</a:t>
            </a:r>
            <a:r>
              <a:rPr lang="ru-RU" sz="2000" b="1" dirty="0" smtClean="0"/>
              <a:t> симптомы – ригидность затылочных мышц, симптомы </a:t>
            </a:r>
            <a:r>
              <a:rPr lang="ru-RU" sz="2000" b="1" dirty="0" err="1" smtClean="0"/>
              <a:t>Кернига</a:t>
            </a:r>
            <a:r>
              <a:rPr lang="ru-RU" sz="2000" b="1" dirty="0" smtClean="0"/>
              <a:t> и </a:t>
            </a:r>
            <a:r>
              <a:rPr lang="ru-RU" sz="2000" b="1" dirty="0" err="1" smtClean="0"/>
              <a:t>Брудзинского</a:t>
            </a:r>
            <a:r>
              <a:rPr lang="ru-RU" sz="2000" b="1" dirty="0" smtClean="0"/>
              <a:t>.</a:t>
            </a:r>
          </a:p>
          <a:p>
            <a:pPr algn="ctr"/>
            <a:r>
              <a:rPr lang="ru-RU" sz="2000" b="1" dirty="0" smtClean="0"/>
              <a:t>Интенсивность </a:t>
            </a:r>
            <a:r>
              <a:rPr lang="ru-RU" sz="2000" b="1" dirty="0" err="1"/>
              <a:t>менингиальных</a:t>
            </a:r>
            <a:r>
              <a:rPr lang="ru-RU" sz="2000" b="1" dirty="0"/>
              <a:t> симптомов постепенно </a:t>
            </a:r>
            <a:r>
              <a:rPr lang="ru-RU" sz="2000" b="1" dirty="0" smtClean="0"/>
              <a:t>нарастает.</a:t>
            </a:r>
          </a:p>
          <a:p>
            <a:pPr algn="ctr"/>
            <a:r>
              <a:rPr lang="ru-RU" sz="2000" b="1" dirty="0" smtClean="0"/>
              <a:t>Появляются </a:t>
            </a:r>
            <a:r>
              <a:rPr lang="ru-RU" sz="2000" b="1" dirty="0"/>
              <a:t>симптомы повреждения черепно-мозговых </a:t>
            </a:r>
            <a:r>
              <a:rPr lang="ru-RU" sz="2000" b="1" dirty="0" smtClean="0"/>
              <a:t>нервов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7533" t="26617" r="6469" b="4900"/>
          <a:stretch/>
        </p:blipFill>
        <p:spPr>
          <a:xfrm>
            <a:off x="411537" y="1181374"/>
            <a:ext cx="2470067" cy="35267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792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571" y="270085"/>
            <a:ext cx="8654142" cy="64466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КЛИНИКА ТУБЕРКУЛЕЗНОГО МЕНИНГО-ЭНЦЕФАЛИТА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7003" y="2035978"/>
            <a:ext cx="6840188" cy="293649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/>
              <a:t>В этот период характерно преобладание признаков </a:t>
            </a:r>
            <a:r>
              <a:rPr lang="ru-RU" sz="2000" b="1" dirty="0" err="1"/>
              <a:t>менингоэнцефалита</a:t>
            </a:r>
            <a:r>
              <a:rPr lang="ru-RU" sz="2000" b="1" dirty="0"/>
              <a:t>:</a:t>
            </a:r>
          </a:p>
          <a:p>
            <a:pPr marL="0" indent="0">
              <a:buNone/>
            </a:pPr>
            <a:r>
              <a:rPr lang="ru-RU" sz="2000" b="1" dirty="0"/>
              <a:t>гипертермия до 41 градуса, сознание полностью утрачено, появление судорог, тахикардия;</a:t>
            </a:r>
          </a:p>
          <a:p>
            <a:pPr marL="0" indent="0">
              <a:buNone/>
            </a:pPr>
            <a:r>
              <a:rPr lang="ru-RU" sz="2000" b="1" dirty="0"/>
              <a:t> ритм дыхания нарушен по типу </a:t>
            </a:r>
            <a:r>
              <a:rPr lang="ru-RU" sz="2000" b="1" dirty="0" err="1"/>
              <a:t>Чейн</a:t>
            </a:r>
            <a:r>
              <a:rPr lang="ru-RU" sz="2000" b="1" dirty="0"/>
              <a:t>-Стокса;</a:t>
            </a:r>
          </a:p>
          <a:p>
            <a:pPr marL="0" indent="0">
              <a:buNone/>
            </a:pPr>
            <a:r>
              <a:rPr lang="ru-RU" sz="2000" b="1" dirty="0"/>
              <a:t>нарастает неврологическая симптоматика: появляются параличи, парезы, обычно по центральному типу и спастического характера.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14312" y="1066376"/>
            <a:ext cx="606829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ТЕРМИНАЛЬНЫЙ ПЕРИОД </a:t>
            </a:r>
            <a:endParaRPr lang="ru-RU" sz="4000" b="1" dirty="0" smtClean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8191" y="5131582"/>
            <a:ext cx="110258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К концу болезни развивается истощение ребенка, появляются пролежни, как следствие нарушения трофической функции нервной системы и вслед за этим наступает летальный исход при явлениях паралича дыхательного и сосудодвигательного центров.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26" y="2051142"/>
            <a:ext cx="3889021" cy="29213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239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46467"/>
          <a:stretch/>
        </p:blipFill>
        <p:spPr>
          <a:xfrm>
            <a:off x="8839022" y="2356250"/>
            <a:ext cx="3178808" cy="39505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948" y="365088"/>
            <a:ext cx="9516234" cy="64466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ЛИКВОРОГРАММА ПРИ ТУБЕРКУЛЕЗНОМ МЕНИНГИТЕ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1273" y="1173962"/>
            <a:ext cx="10652167" cy="477557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ru-RU" sz="2400" b="1" dirty="0" smtClean="0"/>
              <a:t>- </a:t>
            </a:r>
            <a:r>
              <a:rPr lang="ru-RU" sz="2400" b="1" dirty="0" smtClean="0">
                <a:solidFill>
                  <a:srgbClr val="002060"/>
                </a:solidFill>
              </a:rPr>
              <a:t>ДАВЛЕНИЕ СПИННОМОЗГОВОЙ ЖИДКОСТИ </a:t>
            </a:r>
            <a:r>
              <a:rPr lang="ru-RU" sz="2400" b="1" dirty="0" smtClean="0"/>
              <a:t>- </a:t>
            </a:r>
            <a:r>
              <a:rPr lang="ru-RU" sz="2400" b="1" dirty="0"/>
              <a:t>повышено (300-400 мм </a:t>
            </a:r>
            <a:r>
              <a:rPr lang="ru-RU" sz="2400" b="1" dirty="0" err="1"/>
              <a:t>вод.ст</a:t>
            </a:r>
            <a:r>
              <a:rPr lang="ru-RU" sz="2400" b="1" dirty="0"/>
              <a:t>., норма 50 - 150);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400" b="1" dirty="0" smtClean="0"/>
              <a:t>- </a:t>
            </a:r>
            <a:r>
              <a:rPr lang="ru-RU" sz="2400" b="1" dirty="0" smtClean="0">
                <a:solidFill>
                  <a:srgbClr val="002060"/>
                </a:solidFill>
              </a:rPr>
              <a:t>ЦВЕТ-</a:t>
            </a:r>
            <a:r>
              <a:rPr lang="ru-RU" sz="2400" b="1" dirty="0" smtClean="0"/>
              <a:t> </a:t>
            </a:r>
            <a:r>
              <a:rPr lang="ru-RU" sz="2400" b="1" dirty="0"/>
              <a:t>ликвор прозрачный, бесцветный или слегка желтоватый, опалесцирующий.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400" b="1" dirty="0" smtClean="0"/>
              <a:t>- </a:t>
            </a:r>
            <a:r>
              <a:rPr lang="ru-RU" sz="2400" b="1" dirty="0" smtClean="0">
                <a:solidFill>
                  <a:srgbClr val="002060"/>
                </a:solidFill>
              </a:rPr>
              <a:t>БЕЛОК</a:t>
            </a:r>
            <a:r>
              <a:rPr lang="ru-RU" sz="2400" b="1" dirty="0" smtClean="0"/>
              <a:t> </a:t>
            </a:r>
            <a:r>
              <a:rPr lang="ru-RU" sz="2400" b="1" dirty="0"/>
              <a:t>- повышение уровня (норма – 0,15-0,33 г/л)</a:t>
            </a:r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ЦИТОЗ</a:t>
            </a:r>
            <a:r>
              <a:rPr lang="ru-RU" sz="2400" b="1" dirty="0" smtClean="0"/>
              <a:t> </a:t>
            </a:r>
            <a:r>
              <a:rPr lang="ru-RU" sz="2400" b="1" dirty="0"/>
              <a:t>- 100-600 в 1 </a:t>
            </a:r>
            <a:r>
              <a:rPr lang="ru-RU" sz="2400" b="1" dirty="0" err="1"/>
              <a:t>мкл</a:t>
            </a:r>
            <a:r>
              <a:rPr lang="ru-RU" sz="2400" b="1" dirty="0"/>
              <a:t> (норма – до 6 клеток в 1 </a:t>
            </a:r>
            <a:r>
              <a:rPr lang="ru-RU" sz="2400" b="1" dirty="0" err="1"/>
              <a:t>мкл</a:t>
            </a:r>
            <a:r>
              <a:rPr lang="ru-RU" sz="2400" b="1" dirty="0"/>
              <a:t>), </a:t>
            </a:r>
            <a:r>
              <a:rPr lang="ru-RU" sz="2400" b="1" dirty="0" err="1"/>
              <a:t>плеоцитоз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400" b="1" dirty="0"/>
              <a:t>	</a:t>
            </a:r>
            <a:r>
              <a:rPr lang="ru-RU" sz="2400" b="1" dirty="0" err="1" smtClean="0"/>
              <a:t>лимфоцитарный</a:t>
            </a:r>
            <a:r>
              <a:rPr lang="ru-RU" sz="2400" b="1" dirty="0" smtClean="0"/>
              <a:t> (</a:t>
            </a:r>
            <a:r>
              <a:rPr lang="ru-RU" sz="2400" b="1" dirty="0"/>
              <a:t>в начале заболевания </a:t>
            </a:r>
            <a:r>
              <a:rPr lang="ru-RU" sz="2400" b="1" dirty="0" smtClean="0"/>
              <a:t>смешанный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400" b="1" dirty="0"/>
              <a:t>	</a:t>
            </a:r>
            <a:r>
              <a:rPr lang="ru-RU" sz="2400" b="1" dirty="0" smtClean="0"/>
              <a:t> </a:t>
            </a:r>
            <a:r>
              <a:rPr lang="ru-RU" sz="2400" b="1" dirty="0"/>
              <a:t>– </a:t>
            </a:r>
            <a:r>
              <a:rPr lang="ru-RU" sz="2400" b="1" dirty="0" err="1" smtClean="0"/>
              <a:t>нейтрофильно-лимфоцитарный</a:t>
            </a:r>
            <a:r>
              <a:rPr lang="ru-RU" sz="2400" b="1" dirty="0"/>
              <a:t>)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400" b="1" dirty="0" smtClean="0"/>
              <a:t>- </a:t>
            </a:r>
            <a:r>
              <a:rPr lang="ru-RU" sz="2400" b="1" dirty="0" smtClean="0">
                <a:solidFill>
                  <a:srgbClr val="002060"/>
                </a:solidFill>
              </a:rPr>
              <a:t>ХЛОРИДЫ</a:t>
            </a:r>
            <a:r>
              <a:rPr lang="ru-RU" sz="2400" b="1" dirty="0" smtClean="0"/>
              <a:t> </a:t>
            </a:r>
            <a:r>
              <a:rPr lang="ru-RU" sz="2400" b="1" dirty="0"/>
              <a:t>– снижение уровня (норма – 120-130 </a:t>
            </a:r>
            <a:r>
              <a:rPr lang="ru-RU" sz="2400" b="1" dirty="0" err="1"/>
              <a:t>ммоль</a:t>
            </a:r>
            <a:r>
              <a:rPr lang="ru-RU" sz="2400" b="1" dirty="0"/>
              <a:t>/л)</a:t>
            </a:r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САХАР</a:t>
            </a:r>
            <a:r>
              <a:rPr lang="ru-RU" sz="2400" b="1" dirty="0" smtClean="0"/>
              <a:t> </a:t>
            </a:r>
            <a:r>
              <a:rPr lang="ru-RU" sz="2400" b="1" dirty="0"/>
              <a:t>– снижение уровня (норма – 2,5-3,5 </a:t>
            </a:r>
            <a:r>
              <a:rPr lang="ru-RU" sz="2400" b="1" dirty="0" err="1"/>
              <a:t>ммоль</a:t>
            </a:r>
            <a:r>
              <a:rPr lang="ru-RU" sz="2400" b="1" dirty="0"/>
              <a:t>/л) </a:t>
            </a:r>
            <a:r>
              <a:rPr lang="ru-RU" sz="2400" b="1" dirty="0" smtClean="0"/>
              <a:t>одновременно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400" b="1" dirty="0"/>
              <a:t>	</a:t>
            </a:r>
            <a:r>
              <a:rPr lang="ru-RU" sz="2400" b="1" dirty="0" smtClean="0"/>
              <a:t> </a:t>
            </a:r>
            <a:r>
              <a:rPr lang="ru-RU" sz="2400" b="1" dirty="0"/>
              <a:t>с сахаром ликвора исследовать сахар крови, так как в </a:t>
            </a:r>
            <a:r>
              <a:rPr lang="ru-RU" sz="2400" b="1" dirty="0" smtClean="0"/>
              <a:t>норме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400" b="1" dirty="0"/>
              <a:t>	</a:t>
            </a:r>
            <a:r>
              <a:rPr lang="ru-RU" sz="2400" b="1" dirty="0" smtClean="0"/>
              <a:t>сахар </a:t>
            </a:r>
            <a:r>
              <a:rPr lang="ru-RU" sz="2400" b="1" dirty="0"/>
              <a:t>ликвора в два раза ниже сахара крови.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400" b="1" dirty="0" smtClean="0"/>
              <a:t>- </a:t>
            </a:r>
            <a:r>
              <a:rPr lang="ru-RU" sz="2400" b="1" dirty="0" smtClean="0">
                <a:solidFill>
                  <a:srgbClr val="002060"/>
                </a:solidFill>
              </a:rPr>
              <a:t>ВЫПАДЕНИЕ ПАУТИНООБРАЗНОЙ ПЛЕНКИ </a:t>
            </a:r>
            <a:r>
              <a:rPr lang="ru-RU" sz="2400" b="1" dirty="0" smtClean="0"/>
              <a:t>– </a:t>
            </a:r>
            <a:r>
              <a:rPr lang="ru-RU" sz="2400" b="1" dirty="0"/>
              <a:t>«сеточка» (через 12-24 часа)</a:t>
            </a:r>
          </a:p>
        </p:txBody>
      </p:sp>
    </p:spTree>
    <p:extLst>
      <p:ext uri="{BB962C8B-B14F-4D97-AF65-F5344CB8AC3E}">
        <p14:creationId xmlns:p14="http://schemas.microsoft.com/office/powerpoint/2010/main" val="419893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04533" y="331602"/>
            <a:ext cx="11685587" cy="36466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sz="2000" b="1" dirty="0"/>
              <a:t>Таким образом характерными изменениями в спинномозговой жидкости при туберкулезном менингите </a:t>
            </a:r>
            <a:r>
              <a:rPr lang="ru-RU" sz="2000" b="1" dirty="0" smtClean="0"/>
              <a:t>являются: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sz="2000" b="1" dirty="0" smtClean="0"/>
              <a:t>выраженный </a:t>
            </a:r>
            <a:r>
              <a:rPr lang="ru-RU" sz="2000" b="1" dirty="0" err="1"/>
              <a:t>цитоз</a:t>
            </a:r>
            <a:r>
              <a:rPr lang="ru-RU" sz="2000" b="1" dirty="0"/>
              <a:t>, увеличение содержания белка, снижение уровня глюкозы и хлоридов, образование фибринозной пленки.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sz="2000" b="1" dirty="0"/>
              <a:t>	Абсолютным диагностическим критерием является обнаружение МБТ в спинномозговой жидкости, </a:t>
            </a:r>
            <a:r>
              <a:rPr lang="ru-RU" sz="2000" b="1" dirty="0" smtClean="0"/>
              <a:t>которые ране выявлялись </a:t>
            </a:r>
            <a:r>
              <a:rPr lang="ru-RU" sz="2000" b="1" dirty="0"/>
              <a:t>не более чем в 20% </a:t>
            </a:r>
            <a:r>
              <a:rPr lang="ru-RU" sz="2000" b="1" dirty="0" smtClean="0"/>
              <a:t>случаев.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sz="2000" b="1" dirty="0" smtClean="0"/>
              <a:t>Но применение молекулярно-генетических методов обнаружения МБТ (ПЦР-тест) позволяет идентифицировать возбудителя у 67,7% случаев.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sz="2000" b="1" dirty="0" smtClean="0"/>
              <a:t>Методы посева выявляют МБТ: твердые питательные среды – 48,6%, жидкие питательные среды – 52,6%.</a:t>
            </a:r>
            <a:endParaRPr lang="ru-RU" sz="20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304533" y="4180114"/>
            <a:ext cx="11685587" cy="228370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dirty="0"/>
              <a:t>При отсутствии лечения смерть  наступает в течении 2-3 недель от начала </a:t>
            </a:r>
            <a:r>
              <a:rPr lang="ru-RU" sz="2000" b="1" dirty="0" smtClean="0"/>
              <a:t>заболевания.</a:t>
            </a:r>
          </a:p>
          <a:p>
            <a:pPr algn="ctr">
              <a:lnSpc>
                <a:spcPct val="120000"/>
              </a:lnSpc>
            </a:pPr>
            <a:r>
              <a:rPr lang="ru-RU" sz="2000" b="1" dirty="0" smtClean="0"/>
              <a:t>В </a:t>
            </a:r>
            <a:r>
              <a:rPr lang="ru-RU" sz="2000" b="1" dirty="0" err="1"/>
              <a:t>доантибактериальную</a:t>
            </a:r>
            <a:r>
              <a:rPr lang="ru-RU" sz="2000" b="1" dirty="0"/>
              <a:t> эру смертность была 100%.</a:t>
            </a:r>
          </a:p>
          <a:p>
            <a:pPr algn="ctr">
              <a:lnSpc>
                <a:spcPct val="120000"/>
              </a:lnSpc>
            </a:pPr>
            <a:r>
              <a:rPr lang="ru-RU" sz="2000" b="1" dirty="0" smtClean="0"/>
              <a:t>При </a:t>
            </a:r>
            <a:r>
              <a:rPr lang="ru-RU" sz="2000" b="1" dirty="0"/>
              <a:t>своевременной диагностике </a:t>
            </a:r>
            <a:r>
              <a:rPr lang="ru-RU" sz="2000" b="1" dirty="0" smtClean="0"/>
              <a:t>– не позднее </a:t>
            </a:r>
            <a:r>
              <a:rPr lang="ru-RU" sz="2000" b="1" dirty="0"/>
              <a:t>10 дня заболевания – прогноз </a:t>
            </a:r>
            <a:r>
              <a:rPr lang="ru-RU" sz="2000" b="1" dirty="0" smtClean="0"/>
              <a:t>благоприятный</a:t>
            </a:r>
            <a:r>
              <a:rPr lang="ru-RU" sz="2000" b="1" dirty="0"/>
              <a:t>.</a:t>
            </a:r>
          </a:p>
          <a:p>
            <a:pPr algn="ctr">
              <a:lnSpc>
                <a:spcPct val="120000"/>
              </a:lnSpc>
            </a:pPr>
            <a:r>
              <a:rPr lang="ru-RU" sz="2000" b="1" dirty="0" smtClean="0"/>
              <a:t>При </a:t>
            </a:r>
            <a:r>
              <a:rPr lang="ru-RU" sz="2000" b="1" dirty="0"/>
              <a:t>поздней диагностике, </a:t>
            </a:r>
            <a:r>
              <a:rPr lang="ru-RU" sz="2000" b="1" dirty="0" smtClean="0"/>
              <a:t>(</a:t>
            </a:r>
            <a:r>
              <a:rPr lang="ru-RU" sz="2000" b="1" dirty="0"/>
              <a:t>позднее 10 дня </a:t>
            </a:r>
            <a:r>
              <a:rPr lang="ru-RU" sz="2000" b="1" dirty="0" smtClean="0"/>
              <a:t>заболевания)</a:t>
            </a:r>
          </a:p>
          <a:p>
            <a:pPr algn="ctr">
              <a:lnSpc>
                <a:spcPct val="120000"/>
              </a:lnSpc>
            </a:pPr>
            <a:r>
              <a:rPr lang="ru-RU" sz="2000" b="1" dirty="0" smtClean="0"/>
              <a:t>шансы </a:t>
            </a:r>
            <a:r>
              <a:rPr lang="ru-RU" sz="2000" b="1" dirty="0"/>
              <a:t>на благоприятный исход резко </a:t>
            </a:r>
            <a:r>
              <a:rPr lang="ru-RU" sz="2000" b="1" dirty="0" smtClean="0"/>
              <a:t>уменьшаются и</a:t>
            </a:r>
          </a:p>
          <a:p>
            <a:pPr algn="ctr">
              <a:lnSpc>
                <a:spcPct val="120000"/>
              </a:lnSpc>
            </a:pPr>
            <a:r>
              <a:rPr lang="ru-RU" sz="2000" b="1" dirty="0" smtClean="0"/>
              <a:t>заболевание часто </a:t>
            </a:r>
            <a:r>
              <a:rPr lang="ru-RU" sz="2000" b="1" dirty="0"/>
              <a:t>приводит к летальному исходу. </a:t>
            </a:r>
          </a:p>
        </p:txBody>
      </p:sp>
    </p:spTree>
    <p:extLst>
      <p:ext uri="{BB962C8B-B14F-4D97-AF65-F5344CB8AC3E}">
        <p14:creationId xmlns:p14="http://schemas.microsoft.com/office/powerpoint/2010/main" val="320671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230" t="7775" r="14646" b="2335"/>
          <a:stretch/>
        </p:blipFill>
        <p:spPr>
          <a:xfrm>
            <a:off x="651064" y="206973"/>
            <a:ext cx="3583983" cy="29671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696" t="7539" r="9900" b="3990"/>
          <a:stretch/>
        </p:blipFill>
        <p:spPr>
          <a:xfrm>
            <a:off x="484141" y="3406776"/>
            <a:ext cx="3750906" cy="29626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438900" y="359581"/>
            <a:ext cx="61415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altLang="ru-RU" sz="2800" b="1" dirty="0" smtClean="0">
                <a:solidFill>
                  <a:srgbClr val="7030A0"/>
                </a:solidFill>
              </a:rPr>
              <a:t>ПОДОСТРЫЙ ДИССЕМИНИРОВАННЫЙ</a:t>
            </a:r>
          </a:p>
          <a:p>
            <a:pPr algn="ctr">
              <a:defRPr/>
            </a:pPr>
            <a:r>
              <a:rPr lang="ru-RU" altLang="ru-RU" sz="2800" b="1" dirty="0" smtClean="0">
                <a:solidFill>
                  <a:srgbClr val="7030A0"/>
                </a:solidFill>
              </a:rPr>
              <a:t>ТУБЕРКУЛЕЗ</a:t>
            </a:r>
            <a:endParaRPr lang="ru-RU" altLang="ru-RU" sz="28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8878" y="1583867"/>
            <a:ext cx="70252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ПРОТЕКАЕТ МНОГООБРАЗНО: 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под </a:t>
            </a:r>
            <a:r>
              <a:rPr lang="ru-RU" sz="2000" b="1" dirty="0">
                <a:solidFill>
                  <a:prstClr val="black"/>
                </a:solidFill>
              </a:rPr>
              <a:t>маской гриппа, очаговой </a:t>
            </a:r>
            <a:r>
              <a:rPr lang="ru-RU" sz="2000" b="1" dirty="0" smtClean="0">
                <a:solidFill>
                  <a:prstClr val="black"/>
                </a:solidFill>
              </a:rPr>
              <a:t>пневмонии, бронхита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может проявляется кровохарканьем.</a:t>
            </a:r>
            <a:endParaRPr lang="ru-RU" sz="2000" b="1" dirty="0">
              <a:solidFill>
                <a:prstClr val="black"/>
              </a:solidFill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</a:rPr>
              <a:t>Ч</a:t>
            </a:r>
            <a:r>
              <a:rPr lang="ru-RU" sz="2000" b="1" dirty="0" smtClean="0">
                <a:solidFill>
                  <a:prstClr val="black"/>
                </a:solidFill>
              </a:rPr>
              <a:t>асто </a:t>
            </a:r>
            <a:r>
              <a:rPr lang="ru-RU" sz="2000" b="1" dirty="0">
                <a:solidFill>
                  <a:prstClr val="black"/>
                </a:solidFill>
              </a:rPr>
              <a:t>поводом для обращения </a:t>
            </a:r>
            <a:r>
              <a:rPr lang="ru-RU" sz="2000" b="1" dirty="0" smtClean="0">
                <a:solidFill>
                  <a:prstClr val="black"/>
                </a:solidFill>
              </a:rPr>
              <a:t>к </a:t>
            </a:r>
            <a:r>
              <a:rPr lang="ru-RU" sz="2000" b="1" dirty="0">
                <a:solidFill>
                  <a:prstClr val="black"/>
                </a:solidFill>
              </a:rPr>
              <a:t>врачу служат различные симптомы, характерные для внелегочной локализации процесса, например боль при глотании, охриплость </a:t>
            </a:r>
            <a:r>
              <a:rPr lang="ru-RU" sz="2000" b="1" dirty="0" smtClean="0">
                <a:solidFill>
                  <a:prstClr val="black"/>
                </a:solidFill>
              </a:rPr>
              <a:t>голоса.</a:t>
            </a:r>
          </a:p>
          <a:p>
            <a:pPr algn="ctr"/>
            <a:endParaRPr lang="ru-RU" sz="2000" b="1" dirty="0">
              <a:solidFill>
                <a:prstClr val="black"/>
              </a:solidFill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ОДНАКО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При всем разнообразии клинических проявлений подострого гематогенно-диссеминированного туберкула легких обращает на себя внимание относительно удовлетворительное общее состояние </a:t>
            </a:r>
            <a:r>
              <a:rPr lang="ru-RU" sz="2000" b="1" dirty="0" smtClean="0">
                <a:solidFill>
                  <a:prstClr val="black"/>
                </a:solidFill>
              </a:rPr>
              <a:t>больных.</a:t>
            </a:r>
            <a:endParaRPr lang="ru-RU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8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55942" y="692090"/>
            <a:ext cx="5479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rgbClr val="7030A0"/>
                </a:solidFill>
              </a:rPr>
              <a:t>РЕНТГЕНОЛОГИЧЕСКАЯ КАРТИНА</a:t>
            </a:r>
          </a:p>
          <a:p>
            <a:pPr algn="ctr">
              <a:defRPr/>
            </a:pPr>
            <a:r>
              <a:rPr lang="ru-RU" altLang="ru-RU" sz="2400" b="1" dirty="0" smtClean="0">
                <a:solidFill>
                  <a:srgbClr val="7030A0"/>
                </a:solidFill>
              </a:rPr>
              <a:t>ПОДОСТРОГО ДИССЕМИНИРОВАННОГО</a:t>
            </a:r>
          </a:p>
          <a:p>
            <a:pPr algn="ctr">
              <a:defRPr/>
            </a:pPr>
            <a:r>
              <a:rPr lang="ru-RU" altLang="ru-RU" sz="2400" b="1" dirty="0" smtClean="0">
                <a:solidFill>
                  <a:srgbClr val="7030A0"/>
                </a:solidFill>
              </a:rPr>
              <a:t>ТУБЕРКУЛЕЗА</a:t>
            </a:r>
            <a:endParaRPr lang="ru-RU" altLang="ru-RU" sz="24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6792" y="2416632"/>
            <a:ext cx="47620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b="1" dirty="0"/>
              <a:t>1. В обоих легких множественные очаговые тени малой и средней интенсивности, по диаметру более крупные, чем при милиарном туберкулезе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5" t="4740" r="11153" b="7759"/>
          <a:stretch/>
        </p:blipFill>
        <p:spPr>
          <a:xfrm>
            <a:off x="450805" y="461352"/>
            <a:ext cx="5753442" cy="56621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853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38CBA0E-1D49-4D5B-98A2-277CD6D72375}" type="slidenum">
              <a:rPr lang="ru-RU" altLang="ru-RU" sz="1200">
                <a:solidFill>
                  <a:srgbClr val="FFFFFF"/>
                </a:solidFill>
              </a:rPr>
              <a:pPr eaLnBrk="1" hangingPunct="1"/>
              <a:t>3</a:t>
            </a:fld>
            <a:endParaRPr lang="ru-RU" altLang="ru-RU" sz="1200">
              <a:solidFill>
                <a:srgbClr val="FFFFFF"/>
              </a:solidFill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b="1" dirty="0" smtClean="0">
                <a:solidFill>
                  <a:srgbClr val="7030A0"/>
                </a:solidFill>
                <a:latin typeface="+mn-lt"/>
              </a:rPr>
              <a:t>ПЛАН ЛЕКЦИИ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22514" y="1847850"/>
            <a:ext cx="10515600" cy="4351338"/>
          </a:xfrm>
        </p:spPr>
        <p:txBody>
          <a:bodyPr/>
          <a:lstStyle/>
          <a:p>
            <a:pPr>
              <a:buNone/>
              <a:defRPr/>
            </a:pPr>
            <a:r>
              <a:rPr lang="ru-RU" altLang="ru-RU" b="1" dirty="0"/>
              <a:t>1. </a:t>
            </a:r>
            <a:r>
              <a:rPr lang="ru-RU" altLang="ru-RU" b="1" dirty="0" smtClean="0"/>
              <a:t>Осложнения первичного </a:t>
            </a:r>
            <a:r>
              <a:rPr lang="ru-RU" altLang="ru-RU" b="1" dirty="0"/>
              <a:t>туберкулеза</a:t>
            </a:r>
            <a:r>
              <a:rPr lang="ru-RU" altLang="ru-RU" b="1" dirty="0" smtClean="0"/>
              <a:t>.</a:t>
            </a:r>
          </a:p>
          <a:p>
            <a:pPr eaLnBrk="1" hangingPunct="1">
              <a:buFontTx/>
              <a:buNone/>
              <a:defRPr/>
            </a:pPr>
            <a:r>
              <a:rPr lang="ru-RU" altLang="ru-RU" b="1" dirty="0"/>
              <a:t>2</a:t>
            </a:r>
            <a:r>
              <a:rPr lang="ru-RU" altLang="ru-RU" b="1" dirty="0" smtClean="0"/>
              <a:t>. Патогенез диссеминированного туберкулеза</a:t>
            </a:r>
          </a:p>
          <a:p>
            <a:pPr eaLnBrk="1" hangingPunct="1">
              <a:buFontTx/>
              <a:buNone/>
              <a:defRPr/>
            </a:pPr>
            <a:r>
              <a:rPr lang="ru-RU" altLang="ru-RU" b="1" dirty="0"/>
              <a:t>3</a:t>
            </a:r>
            <a:r>
              <a:rPr lang="ru-RU" altLang="ru-RU" b="1" dirty="0" smtClean="0"/>
              <a:t>. Клиника и диагностика острого, подострого и хронического диссеминированного туберкулеза</a:t>
            </a:r>
          </a:p>
          <a:p>
            <a:pPr eaLnBrk="1" hangingPunct="1">
              <a:buFontTx/>
              <a:buNone/>
              <a:defRPr/>
            </a:pPr>
            <a:endParaRPr lang="ru-RU" alt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372194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84293" y="692091"/>
            <a:ext cx="5479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rgbClr val="7030A0"/>
                </a:solidFill>
              </a:rPr>
              <a:t>РЕНТГЕНОЛОГИЧЕСКАЯ КАРТИНА</a:t>
            </a:r>
          </a:p>
          <a:p>
            <a:pPr algn="ctr">
              <a:defRPr/>
            </a:pPr>
            <a:r>
              <a:rPr lang="ru-RU" altLang="ru-RU" sz="2400" b="1" dirty="0" smtClean="0">
                <a:solidFill>
                  <a:srgbClr val="7030A0"/>
                </a:solidFill>
              </a:rPr>
              <a:t>ПОДОСТРОГО ДИССЕМИНИРОВАННОГО</a:t>
            </a:r>
          </a:p>
          <a:p>
            <a:pPr algn="ctr">
              <a:defRPr/>
            </a:pPr>
            <a:r>
              <a:rPr lang="ru-RU" altLang="ru-RU" sz="2400" b="1" dirty="0" smtClean="0">
                <a:solidFill>
                  <a:srgbClr val="7030A0"/>
                </a:solidFill>
              </a:rPr>
              <a:t>ТУБЕРКУЛЕЗА</a:t>
            </a:r>
            <a:endParaRPr lang="ru-RU" altLang="ru-RU" sz="24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22219" y="2444659"/>
            <a:ext cx="52041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2. Очаги могут сливаться между собой, образуя </a:t>
            </a:r>
            <a:r>
              <a:rPr lang="ru-RU" sz="2400" b="1" dirty="0" smtClean="0">
                <a:solidFill>
                  <a:prstClr val="black"/>
                </a:solidFill>
              </a:rPr>
              <a:t>картину</a:t>
            </a: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</a:rPr>
              <a:t>«СНЕЖНОЙ БУРИ»</a:t>
            </a: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</a:rPr>
              <a:t>(</a:t>
            </a:r>
            <a:r>
              <a:rPr lang="ru-RU" sz="2400" b="1" dirty="0">
                <a:solidFill>
                  <a:prstClr val="black"/>
                </a:solidFill>
              </a:rPr>
              <a:t>преимущественно экссудативный характер воспаления).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7759" r="1412"/>
          <a:stretch/>
        </p:blipFill>
        <p:spPr>
          <a:xfrm>
            <a:off x="290537" y="253820"/>
            <a:ext cx="6280070" cy="624098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191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479E861-6BEC-43C9-881F-4B65040AF19E}" type="slidenum">
              <a:rPr lang="ru-RU" altLang="ru-RU" sz="1200">
                <a:solidFill>
                  <a:srgbClr val="FFFFFF"/>
                </a:solidFill>
              </a:rPr>
              <a:pPr eaLnBrk="1" hangingPunct="1"/>
              <a:t>31</a:t>
            </a:fld>
            <a:endParaRPr lang="ru-RU" altLang="ru-RU" sz="1200" dirty="0">
              <a:solidFill>
                <a:srgbClr val="FFFFFF"/>
              </a:solidFill>
            </a:endParaRP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524001" y="181704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>
              <a:latin typeface="Times New Roman" panose="02020603050405020304" pitchFamily="18" charset="0"/>
            </a:endParaRPr>
          </a:p>
        </p:txBody>
      </p:sp>
      <p:pic>
        <p:nvPicPr>
          <p:cNvPr id="20484" name="Picture 3" descr="P4041501 ДТЛ штамп кав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8" b="5910"/>
          <a:stretch/>
        </p:blipFill>
        <p:spPr bwMode="auto">
          <a:xfrm>
            <a:off x="2381251" y="368135"/>
            <a:ext cx="6355313" cy="517764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2122326" y="5654454"/>
            <a:ext cx="7296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+mn-lt"/>
                <a:cs typeface="Times New Roman" panose="02020603050405020304" pitchFamily="18" charset="0"/>
              </a:rPr>
              <a:t>В верхних долях легких определяются тонкостенные</a:t>
            </a:r>
            <a:endParaRPr lang="ru-RU" altLang="ru-RU" sz="2400" b="1" dirty="0">
              <a:latin typeface="+mn-lt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ru-RU" sz="2400" b="1" smtClean="0">
                <a:latin typeface="+mn-lt"/>
                <a:cs typeface="Times New Roman" panose="02020603050405020304" pitchFamily="18" charset="0"/>
              </a:rPr>
              <a:t>(«ШТАМПОВАННЫЕ») </a:t>
            </a:r>
            <a:r>
              <a:rPr lang="ru-RU" altLang="ru-RU" sz="2400" b="1" dirty="0">
                <a:latin typeface="+mn-lt"/>
                <a:cs typeface="Times New Roman" panose="02020603050405020304" pitchFamily="18" charset="0"/>
              </a:rPr>
              <a:t>каверны</a:t>
            </a:r>
            <a:r>
              <a:rPr lang="ru-RU" altLang="ru-RU" sz="2400" b="1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78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275" t="18656" r="24229" b="12981"/>
          <a:stretch/>
        </p:blipFill>
        <p:spPr>
          <a:xfrm>
            <a:off x="565663" y="3917234"/>
            <a:ext cx="3430697" cy="25752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788" t="2336" r="24073" b="442"/>
          <a:stretch/>
        </p:blipFill>
        <p:spPr>
          <a:xfrm>
            <a:off x="284995" y="153529"/>
            <a:ext cx="3825778" cy="35736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628994" y="251928"/>
            <a:ext cx="67712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altLang="ru-RU" sz="3000" b="1" dirty="0" smtClean="0">
                <a:solidFill>
                  <a:srgbClr val="7030A0"/>
                </a:solidFill>
              </a:rPr>
              <a:t>РЕНТГЕНО-МОРФОЛОГИЧЕСКИЕ</a:t>
            </a:r>
          </a:p>
          <a:p>
            <a:pPr algn="ctr">
              <a:defRPr/>
            </a:pPr>
            <a:r>
              <a:rPr lang="ru-RU" altLang="ru-RU" sz="3000" b="1" dirty="0" smtClean="0">
                <a:solidFill>
                  <a:srgbClr val="7030A0"/>
                </a:solidFill>
              </a:rPr>
              <a:t>ПРИЗНАКИ ХРОНИЧЕСКОГО</a:t>
            </a:r>
          </a:p>
          <a:p>
            <a:pPr algn="ctr">
              <a:defRPr/>
            </a:pPr>
            <a:r>
              <a:rPr lang="ru-RU" altLang="ru-RU" sz="3000" b="1" dirty="0" smtClean="0">
                <a:solidFill>
                  <a:srgbClr val="7030A0"/>
                </a:solidFill>
              </a:rPr>
              <a:t>ДИССЕМИНИРОВАННОГО ТУБЕРКУЛЕЗА</a:t>
            </a:r>
            <a:endParaRPr lang="ru-RU" altLang="ru-RU" sz="30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1216" y="1821588"/>
            <a:ext cx="7317276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ru-RU" altLang="ru-RU" sz="2400" b="1" dirty="0"/>
              <a:t>1.Относительная симметричность поражения 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2400" b="1" dirty="0"/>
              <a:t>2. </a:t>
            </a:r>
            <a:r>
              <a:rPr lang="ru-RU" altLang="ru-RU" sz="2400" b="1" dirty="0" err="1"/>
              <a:t>Кортикодорзальная</a:t>
            </a:r>
            <a:r>
              <a:rPr lang="ru-RU" altLang="ru-RU" sz="2400" b="1" dirty="0"/>
              <a:t> локализация (</a:t>
            </a:r>
            <a:r>
              <a:rPr lang="en-US" altLang="ru-RU" sz="2400" b="1" dirty="0"/>
              <a:t>S</a:t>
            </a:r>
            <a:r>
              <a:rPr lang="en-US" altLang="ru-RU" sz="2400" b="1" baseline="-25000" dirty="0"/>
              <a:t>1</a:t>
            </a:r>
            <a:r>
              <a:rPr lang="en-US" altLang="ru-RU" sz="2400" b="1" dirty="0"/>
              <a:t>S</a:t>
            </a:r>
            <a:r>
              <a:rPr lang="en-US" altLang="ru-RU" sz="2400" b="1" baseline="-25000" dirty="0"/>
              <a:t>2</a:t>
            </a:r>
            <a:r>
              <a:rPr lang="ru-RU" altLang="ru-RU" sz="2400" b="1" dirty="0"/>
              <a:t>).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2400" b="1" dirty="0"/>
              <a:t>3. Продуктивный характер поражения.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2400" b="1" dirty="0"/>
              <a:t>4. Наличие </a:t>
            </a:r>
            <a:r>
              <a:rPr lang="ru-RU" altLang="ru-RU" sz="2400" b="1" dirty="0" err="1"/>
              <a:t>мелкопетлистого</a:t>
            </a:r>
            <a:r>
              <a:rPr lang="ru-RU" altLang="ru-RU" sz="2400" b="1" dirty="0"/>
              <a:t> пневмосклероза.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2400" b="1" dirty="0"/>
              <a:t>5. Малая склонность очагов к слиянию и распаду.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2400" b="1" dirty="0"/>
              <a:t>6. Наличие эмфиземы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2400" b="1" dirty="0"/>
              <a:t>7. Формирование легочного сердца.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2400" b="1" dirty="0"/>
              <a:t>8. Наличие «очковых каверн».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2400" b="1" dirty="0"/>
              <a:t>9. Наличие внелегочных очагов поражения.</a:t>
            </a:r>
          </a:p>
        </p:txBody>
      </p:sp>
    </p:spTree>
    <p:extLst>
      <p:ext uri="{BB962C8B-B14F-4D97-AF65-F5344CB8AC3E}">
        <p14:creationId xmlns:p14="http://schemas.microsoft.com/office/powerpoint/2010/main" val="427795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531" y="1271710"/>
            <a:ext cx="6353175" cy="42195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760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275" t="18656" r="24229" b="12981"/>
          <a:stretch/>
        </p:blipFill>
        <p:spPr>
          <a:xfrm>
            <a:off x="565663" y="3917234"/>
            <a:ext cx="3430697" cy="25752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788" t="2336" r="24073" b="442"/>
          <a:stretch/>
        </p:blipFill>
        <p:spPr>
          <a:xfrm>
            <a:off x="284995" y="153529"/>
            <a:ext cx="3825778" cy="35736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628994" y="251928"/>
            <a:ext cx="67712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altLang="ru-RU" sz="3000" b="1" dirty="0" smtClean="0">
                <a:solidFill>
                  <a:srgbClr val="7030A0"/>
                </a:solidFill>
              </a:rPr>
              <a:t>РЕНТГЕНО-МОРФОЛОГИЧЕСКИЕ</a:t>
            </a:r>
          </a:p>
          <a:p>
            <a:pPr algn="ctr">
              <a:defRPr/>
            </a:pPr>
            <a:r>
              <a:rPr lang="ru-RU" altLang="ru-RU" sz="3000" b="1" dirty="0" smtClean="0">
                <a:solidFill>
                  <a:srgbClr val="7030A0"/>
                </a:solidFill>
              </a:rPr>
              <a:t>ПРИЗНАКИ ХРОНИЧЕСКОГО</a:t>
            </a:r>
          </a:p>
          <a:p>
            <a:pPr algn="ctr">
              <a:defRPr/>
            </a:pPr>
            <a:r>
              <a:rPr lang="ru-RU" altLang="ru-RU" sz="3000" b="1" dirty="0" smtClean="0">
                <a:solidFill>
                  <a:srgbClr val="7030A0"/>
                </a:solidFill>
              </a:rPr>
              <a:t>ДИССЕМИНИРОВАННОГО ТУБЕРКУЛЕЗА</a:t>
            </a:r>
            <a:endParaRPr lang="ru-RU" altLang="ru-RU" sz="30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1216" y="1821588"/>
            <a:ext cx="7317276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ru-RU" altLang="ru-RU" sz="2400" b="1" dirty="0"/>
              <a:t>1.Относительная симметричность поражения 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2400" b="1" dirty="0"/>
              <a:t>2. </a:t>
            </a:r>
            <a:r>
              <a:rPr lang="ru-RU" altLang="ru-RU" sz="2400" b="1" dirty="0" err="1"/>
              <a:t>Кортикодорзальная</a:t>
            </a:r>
            <a:r>
              <a:rPr lang="ru-RU" altLang="ru-RU" sz="2400" b="1" dirty="0"/>
              <a:t> локализация (</a:t>
            </a:r>
            <a:r>
              <a:rPr lang="en-US" altLang="ru-RU" sz="2400" b="1" dirty="0"/>
              <a:t>S</a:t>
            </a:r>
            <a:r>
              <a:rPr lang="en-US" altLang="ru-RU" sz="2400" b="1" baseline="-25000" dirty="0"/>
              <a:t>1</a:t>
            </a:r>
            <a:r>
              <a:rPr lang="en-US" altLang="ru-RU" sz="2400" b="1" dirty="0"/>
              <a:t>S</a:t>
            </a:r>
            <a:r>
              <a:rPr lang="en-US" altLang="ru-RU" sz="2400" b="1" baseline="-25000" dirty="0"/>
              <a:t>2</a:t>
            </a:r>
            <a:r>
              <a:rPr lang="ru-RU" altLang="ru-RU" sz="2400" b="1" dirty="0"/>
              <a:t>).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2400" b="1" dirty="0"/>
              <a:t>3. Продуктивный характер поражения.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2400" b="1" dirty="0"/>
              <a:t>4. Наличие </a:t>
            </a:r>
            <a:r>
              <a:rPr lang="ru-RU" altLang="ru-RU" sz="2400" b="1" dirty="0" err="1"/>
              <a:t>мелкопетлистого</a:t>
            </a:r>
            <a:r>
              <a:rPr lang="ru-RU" altLang="ru-RU" sz="2400" b="1" dirty="0"/>
              <a:t> пневмосклероза.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2400" b="1" dirty="0"/>
              <a:t>5. Малая склонность очагов к слиянию и распаду.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2400" b="1" dirty="0"/>
              <a:t>6. Наличие эмфиземы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2400" b="1" dirty="0"/>
              <a:t>7. Формирование легочного сердца.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2400" b="1" dirty="0"/>
              <a:t>8. Наличие «очковых каверн».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2400" b="1" dirty="0"/>
              <a:t>9. Наличие внелегочных очагов поражения.</a:t>
            </a:r>
          </a:p>
        </p:txBody>
      </p:sp>
    </p:spTree>
    <p:extLst>
      <p:ext uri="{BB962C8B-B14F-4D97-AF65-F5344CB8AC3E}">
        <p14:creationId xmlns:p14="http://schemas.microsoft.com/office/powerpoint/2010/main" val="40008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339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90813" y="4465638"/>
            <a:ext cx="7010400" cy="812800"/>
          </a:xfrm>
        </p:spPr>
        <p:txBody>
          <a:bodyPr/>
          <a:lstStyle/>
          <a:p>
            <a:pPr algn="ctr"/>
            <a:r>
              <a:rPr lang="ru-RU" alt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</a:t>
            </a:r>
          </a:p>
        </p:txBody>
      </p:sp>
      <p:pic>
        <p:nvPicPr>
          <p:cNvPr id="68609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24013" y="1"/>
            <a:ext cx="8839200" cy="6723063"/>
          </a:xfrm>
        </p:spPr>
      </p:pic>
      <p:sp>
        <p:nvSpPr>
          <p:cNvPr id="2" name="TextBox 1"/>
          <p:cNvSpPr txBox="1"/>
          <p:nvPr/>
        </p:nvSpPr>
        <p:spPr>
          <a:xfrm>
            <a:off x="3390405" y="4570552"/>
            <a:ext cx="5611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482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4E107E9-D34E-4355-813B-A4F659EA258A}" type="slidenum">
              <a:rPr lang="ru-RU" altLang="ru-RU" sz="1200">
                <a:solidFill>
                  <a:srgbClr val="FFFFFF"/>
                </a:solidFill>
              </a:rPr>
              <a:pPr eaLnBrk="1" hangingPunct="1"/>
              <a:t>37</a:t>
            </a:fld>
            <a:endParaRPr lang="ru-RU" altLang="ru-RU" sz="1200">
              <a:solidFill>
                <a:srgbClr val="FFFFFF"/>
              </a:solidFill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b="1" dirty="0" smtClean="0">
                <a:solidFill>
                  <a:srgbClr val="7030A0"/>
                </a:solidFill>
                <a:latin typeface="+mn-lt"/>
              </a:rPr>
              <a:t>ЛИТЕРАТУРА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 typeface="Arial" charset="0"/>
              <a:buAutoNum type="arabicPeriod"/>
              <a:defRPr/>
            </a:pPr>
            <a:r>
              <a:rPr lang="ru-RU" altLang="ru-RU" sz="2600" dirty="0"/>
              <a:t>Перельман М.И., В.А. Корякин, И.Б. </a:t>
            </a:r>
            <a:r>
              <a:rPr lang="ru-RU" altLang="ru-RU" sz="2600" dirty="0" err="1"/>
              <a:t>Богадельникова</a:t>
            </a:r>
            <a:r>
              <a:rPr lang="ru-RU" altLang="ru-RU" sz="2600" dirty="0"/>
              <a:t>. Фтизиатрия. – М., 2012. – 441с.</a:t>
            </a:r>
          </a:p>
          <a:p>
            <a:pPr marL="609600" indent="-609600">
              <a:lnSpc>
                <a:spcPct val="80000"/>
              </a:lnSpc>
              <a:buFont typeface="Arial" charset="0"/>
              <a:buAutoNum type="arabicPeriod"/>
              <a:defRPr/>
            </a:pPr>
            <a:r>
              <a:rPr lang="ru-RU" altLang="ru-RU" sz="2600" dirty="0"/>
              <a:t>Фтизиатрия: Национальное руководство / под ред. М.И. Перельмана. – М., 2007. – 505с.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AutoNum type="arabicPeriod"/>
              <a:defRPr/>
            </a:pPr>
            <a:r>
              <a:rPr lang="ru-RU" altLang="ru-RU" sz="2400" dirty="0"/>
              <a:t>Корецкая Н.М., Большакова И.А. Основы выявления, диагностики и лечения туберкулеза. – Красноярск, 2009. – 126с.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AutoNum type="arabicPeriod"/>
              <a:defRPr/>
            </a:pPr>
            <a:r>
              <a:rPr lang="ru-RU" altLang="ru-RU" sz="2400" dirty="0"/>
              <a:t>Приказ МЗ РФ №109 от 21 марта 2003 года «О совершенствовании противотуберкулезной помощи населению РФ», М. 2003.- с. 347 </a:t>
            </a:r>
          </a:p>
        </p:txBody>
      </p:sp>
    </p:spTree>
    <p:extLst>
      <p:ext uri="{BB962C8B-B14F-4D97-AF65-F5344CB8AC3E}">
        <p14:creationId xmlns:p14="http://schemas.microsoft.com/office/powerpoint/2010/main" val="248665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019800"/>
            <a:ext cx="1905000" cy="4572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0F0D47-5398-4158-9CEF-B42078D7CEC7}" type="slidenum">
              <a:rPr kumimoji="1" lang="ru-RU" altLang="ru-RU" smtClean="0">
                <a:solidFill>
                  <a:srgbClr val="898989"/>
                </a:solidFill>
                <a:latin typeface="Times New Roman" pitchFamily="18" charset="0"/>
                <a:cs typeface="Arial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kumimoji="1" lang="ru-RU" altLang="ru-RU" smtClean="0">
              <a:solidFill>
                <a:srgbClr val="89898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041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300988" y="319273"/>
            <a:ext cx="8135937" cy="6157727"/>
          </a:xfrm>
        </p:spPr>
        <p:txBody>
          <a:bodyPr>
            <a:normAutofit/>
          </a:bodyPr>
          <a:lstStyle/>
          <a:p>
            <a:pPr marL="711200" indent="-711200" algn="ctr">
              <a:buNone/>
            </a:pPr>
            <a:r>
              <a:rPr lang="ru-RU" altLang="ru-RU" b="1" dirty="0" smtClean="0">
                <a:solidFill>
                  <a:srgbClr val="7030A0"/>
                </a:solidFill>
              </a:rPr>
              <a:t>ОСЛОЖНЕНИЯ ЛОКАЛЬНЫХ ФОРМ </a:t>
            </a:r>
            <a:br>
              <a:rPr lang="ru-RU" altLang="ru-RU" b="1" dirty="0" smtClean="0">
                <a:solidFill>
                  <a:srgbClr val="7030A0"/>
                </a:solidFill>
              </a:rPr>
            </a:br>
            <a:r>
              <a:rPr lang="ru-RU" altLang="ru-RU" b="1" dirty="0" smtClean="0">
                <a:solidFill>
                  <a:srgbClr val="7030A0"/>
                </a:solidFill>
              </a:rPr>
              <a:t>ПЕРВИЧНОГО ТУБЕРКУЛЕЗА</a:t>
            </a:r>
          </a:p>
          <a:p>
            <a:pPr marL="711200" indent="-711200" algn="ctr">
              <a:buNone/>
            </a:pPr>
            <a:endParaRPr lang="ru-RU" altLang="ru-RU" b="1" dirty="0" smtClean="0">
              <a:solidFill>
                <a:srgbClr val="7030A0"/>
              </a:solidFill>
            </a:endParaRPr>
          </a:p>
          <a:p>
            <a:pPr marL="711200" indent="-711200">
              <a:buNone/>
            </a:pPr>
            <a:r>
              <a:rPr lang="ru-RU" altLang="ru-RU" sz="2400" b="1" dirty="0" smtClean="0">
                <a:cs typeface="Times New Roman" pitchFamily="18" charset="0"/>
              </a:rPr>
              <a:t>I</a:t>
            </a:r>
            <a:r>
              <a:rPr lang="ru-RU" altLang="ru-RU" sz="2400" b="1" dirty="0"/>
              <a:t>. ГЕНЕРАЛИЗАЦИЯ ПРОЦЕССА</a:t>
            </a:r>
            <a:r>
              <a:rPr lang="ru-RU" altLang="ru-RU" sz="2000" b="1" dirty="0"/>
              <a:t>:</a:t>
            </a:r>
          </a:p>
          <a:p>
            <a:pPr marL="711200" indent="-711200">
              <a:buNone/>
            </a:pPr>
            <a:r>
              <a:rPr lang="ru-RU" altLang="ru-RU" sz="2000" b="1" dirty="0"/>
              <a:t>		1) </a:t>
            </a:r>
            <a:r>
              <a:rPr lang="ru-RU" altLang="ru-RU" sz="2400" b="1" dirty="0"/>
              <a:t>гематогенная</a:t>
            </a:r>
          </a:p>
          <a:p>
            <a:pPr marL="711200" indent="-711200">
              <a:lnSpc>
                <a:spcPct val="50000"/>
              </a:lnSpc>
              <a:buNone/>
            </a:pPr>
            <a:r>
              <a:rPr lang="ru-RU" altLang="ru-RU" sz="2000" b="1" dirty="0"/>
              <a:t>            				</a:t>
            </a:r>
            <a:r>
              <a:rPr lang="ru-RU" altLang="ru-RU" sz="1800" b="1" dirty="0"/>
              <a:t>а) крупноочаговая</a:t>
            </a:r>
          </a:p>
          <a:p>
            <a:pPr marL="711200" indent="-711200">
              <a:lnSpc>
                <a:spcPct val="50000"/>
              </a:lnSpc>
              <a:buNone/>
            </a:pPr>
            <a:r>
              <a:rPr lang="ru-RU" altLang="ru-RU" sz="1800" b="1" dirty="0"/>
              <a:t>           				б) милиарная</a:t>
            </a:r>
          </a:p>
          <a:p>
            <a:pPr marL="711200" indent="-711200">
              <a:buNone/>
            </a:pPr>
            <a:r>
              <a:rPr lang="ru-RU" altLang="ru-RU" sz="2000" b="1" dirty="0"/>
              <a:t>	   	</a:t>
            </a:r>
            <a:r>
              <a:rPr lang="ru-RU" altLang="ru-RU" sz="2400" b="1" dirty="0"/>
              <a:t>2) </a:t>
            </a:r>
            <a:r>
              <a:rPr lang="ru-RU" altLang="ru-RU" sz="2400" b="1" dirty="0" err="1" smtClean="0"/>
              <a:t>лимфожелезистая</a:t>
            </a:r>
            <a:endParaRPr lang="ru-RU" altLang="ru-RU" sz="2400" b="1" dirty="0" smtClean="0"/>
          </a:p>
          <a:p>
            <a:pPr marL="711200" indent="-711200">
              <a:buNone/>
            </a:pPr>
            <a:r>
              <a:rPr lang="ru-RU" altLang="ru-RU" sz="2400" b="1" dirty="0" smtClean="0"/>
              <a:t> </a:t>
            </a:r>
          </a:p>
          <a:p>
            <a:pPr marL="711200" indent="-711200">
              <a:buNone/>
            </a:pPr>
            <a:r>
              <a:rPr lang="ru-RU" altLang="ru-RU" sz="2400" b="1" dirty="0" smtClean="0">
                <a:cs typeface="Times New Roman" pitchFamily="18" charset="0"/>
              </a:rPr>
              <a:t>II</a:t>
            </a:r>
            <a:r>
              <a:rPr lang="ru-RU" altLang="ru-RU" sz="2400" b="1" dirty="0"/>
              <a:t>. БРОНХОЛЕГОЧНЫЕ ПОРАЖЕНИЯ.</a:t>
            </a:r>
            <a:endParaRPr lang="ru-RU" altLang="ru-RU" sz="2000" b="1" dirty="0"/>
          </a:p>
          <a:p>
            <a:pPr marL="711200" indent="-711200">
              <a:buNone/>
            </a:pPr>
            <a:r>
              <a:rPr lang="ru-RU" altLang="ru-RU" sz="2400" b="1" dirty="0">
                <a:cs typeface="Times New Roman" pitchFamily="18" charset="0"/>
              </a:rPr>
              <a:t>III</a:t>
            </a:r>
            <a:r>
              <a:rPr lang="ru-RU" altLang="ru-RU" sz="2400" b="1" dirty="0"/>
              <a:t>. ОБРАЗОВАНИЕ ПЕРВИЧНОЙ КАВЕРНЫ.</a:t>
            </a:r>
          </a:p>
          <a:p>
            <a:pPr marL="711200" indent="-711200">
              <a:buNone/>
            </a:pPr>
            <a:r>
              <a:rPr lang="ru-RU" altLang="ru-RU" sz="2400" b="1" dirty="0">
                <a:cs typeface="Times New Roman" pitchFamily="18" charset="0"/>
              </a:rPr>
              <a:t>IV</a:t>
            </a:r>
            <a:r>
              <a:rPr lang="ru-RU" altLang="ru-RU" sz="2400" b="1" dirty="0"/>
              <a:t>. КАЗЕОЗНАЯ ПНЕВМОНИЯ. </a:t>
            </a:r>
          </a:p>
          <a:p>
            <a:pPr marL="711200" indent="-711200">
              <a:buNone/>
            </a:pPr>
            <a:r>
              <a:rPr lang="ru-RU" altLang="ru-RU" sz="2400" b="1" dirty="0">
                <a:cs typeface="Times New Roman" pitchFamily="18" charset="0"/>
              </a:rPr>
              <a:t>V</a:t>
            </a:r>
            <a:r>
              <a:rPr lang="ru-RU" altLang="ru-RU" sz="2400" b="1" dirty="0"/>
              <a:t>. ТУБЕРКУЛЕЗ БРОНХОВ. </a:t>
            </a:r>
          </a:p>
          <a:p>
            <a:pPr marL="711200" indent="-711200">
              <a:buNone/>
            </a:pPr>
            <a:r>
              <a:rPr lang="ru-RU" altLang="ru-RU" sz="2400" b="1" dirty="0">
                <a:cs typeface="Times New Roman" pitchFamily="18" charset="0"/>
              </a:rPr>
              <a:t>VI</a:t>
            </a:r>
            <a:r>
              <a:rPr lang="ru-RU" altLang="ru-RU" sz="2400" b="1" dirty="0"/>
              <a:t>. АТЕЛЕКТАЗ. </a:t>
            </a:r>
          </a:p>
        </p:txBody>
      </p:sp>
    </p:spTree>
    <p:extLst>
      <p:ext uri="{BB962C8B-B14F-4D97-AF65-F5344CB8AC3E}">
        <p14:creationId xmlns:p14="http://schemas.microsoft.com/office/powerpoint/2010/main" val="140678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019800"/>
            <a:ext cx="1905000" cy="4572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0F0D47-5398-4158-9CEF-B42078D7CEC7}" type="slidenum">
              <a:rPr kumimoji="1" lang="ru-RU" altLang="ru-RU" smtClean="0">
                <a:solidFill>
                  <a:srgbClr val="898989"/>
                </a:solidFill>
                <a:latin typeface="Times New Roman" pitchFamily="18" charset="0"/>
                <a:cs typeface="Arial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kumimoji="1" lang="ru-RU" altLang="ru-RU" smtClean="0">
              <a:solidFill>
                <a:srgbClr val="89898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041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581891" y="319273"/>
            <a:ext cx="11091553" cy="6262688"/>
          </a:xfrm>
        </p:spPr>
        <p:txBody>
          <a:bodyPr/>
          <a:lstStyle/>
          <a:p>
            <a:pPr marL="711200" indent="-711200" algn="ctr">
              <a:buNone/>
            </a:pPr>
            <a:r>
              <a:rPr lang="ru-RU" altLang="ru-RU" b="1" dirty="0" smtClean="0">
                <a:solidFill>
                  <a:srgbClr val="7030A0"/>
                </a:solidFill>
              </a:rPr>
              <a:t>ОСЛОЖНЕНИЯ ЛОКАЛЬНЫХ ФОРМ </a:t>
            </a:r>
            <a:br>
              <a:rPr lang="ru-RU" altLang="ru-RU" b="1" dirty="0" smtClean="0">
                <a:solidFill>
                  <a:srgbClr val="7030A0"/>
                </a:solidFill>
              </a:rPr>
            </a:br>
            <a:r>
              <a:rPr lang="ru-RU" altLang="ru-RU" b="1" dirty="0" smtClean="0">
                <a:solidFill>
                  <a:srgbClr val="7030A0"/>
                </a:solidFill>
              </a:rPr>
              <a:t>ПЕРВИЧНОГО ТУБЕРКУЛЕЗА</a:t>
            </a:r>
          </a:p>
          <a:p>
            <a:pPr marL="711200" indent="-711200" algn="ctr">
              <a:buNone/>
            </a:pPr>
            <a:endParaRPr lang="ru-RU" altLang="ru-RU" b="1" dirty="0" smtClean="0">
              <a:solidFill>
                <a:srgbClr val="7030A0"/>
              </a:solidFill>
            </a:endParaRPr>
          </a:p>
          <a:p>
            <a:pPr marL="711200" indent="-711200">
              <a:buAutoNum type="romanUcPeriod"/>
            </a:pPr>
            <a:r>
              <a:rPr lang="ru-RU" altLang="ru-RU" sz="2400" b="1" dirty="0" smtClean="0"/>
              <a:t>ГЕНЕРАЛИЗАЦИЯ </a:t>
            </a:r>
            <a:r>
              <a:rPr lang="ru-RU" altLang="ru-RU" sz="2400" b="1" dirty="0"/>
              <a:t>ПРОЦЕССА</a:t>
            </a:r>
            <a:r>
              <a:rPr lang="ru-RU" altLang="ru-RU" sz="2000" b="1" dirty="0"/>
              <a:t>: </a:t>
            </a:r>
            <a:endParaRPr lang="ru-RU" altLang="ru-RU" sz="2000" b="1" dirty="0" smtClean="0"/>
          </a:p>
          <a:p>
            <a:pPr marL="0" indent="0">
              <a:buNone/>
            </a:pPr>
            <a:r>
              <a:rPr lang="ru-RU" altLang="ru-RU" sz="2000" b="1" dirty="0"/>
              <a:t>	</a:t>
            </a:r>
            <a:r>
              <a:rPr lang="ru-RU" altLang="ru-RU" sz="2000" b="1" dirty="0" smtClean="0"/>
              <a:t>	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прогрессирование </a:t>
            </a:r>
            <a:r>
              <a:rPr lang="ru-RU" altLang="ru-RU" sz="2000" b="1" dirty="0">
                <a:solidFill>
                  <a:srgbClr val="002060"/>
                </a:solidFill>
              </a:rPr>
              <a:t>первичного туберкулеза характеризуется усилением 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			специфического </a:t>
            </a:r>
            <a:r>
              <a:rPr lang="ru-RU" altLang="ru-RU" sz="2000" b="1" dirty="0">
                <a:solidFill>
                  <a:srgbClr val="002060"/>
                </a:solidFill>
              </a:rPr>
              <a:t>воспаления в очагах первичного комплекса и 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				распространением туберкулезной </a:t>
            </a:r>
            <a:r>
              <a:rPr lang="ru-RU" altLang="ru-RU" sz="2000" b="1" dirty="0">
                <a:solidFill>
                  <a:srgbClr val="002060"/>
                </a:solidFill>
              </a:rPr>
              <a:t>инфекции на другие органы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.</a:t>
            </a:r>
            <a:endParaRPr lang="ru-RU" altLang="ru-RU" sz="2000" b="1" dirty="0">
              <a:solidFill>
                <a:srgbClr val="002060"/>
              </a:solidFill>
            </a:endParaRPr>
          </a:p>
          <a:p>
            <a:pPr marL="711200" indent="-711200">
              <a:buNone/>
            </a:pPr>
            <a:r>
              <a:rPr lang="ru-RU" altLang="ru-RU" sz="2000" b="1" dirty="0"/>
              <a:t>		1) </a:t>
            </a:r>
            <a:r>
              <a:rPr lang="ru-RU" altLang="ru-RU" sz="2400" b="1" dirty="0"/>
              <a:t>гематогенная</a:t>
            </a:r>
          </a:p>
          <a:p>
            <a:pPr marL="711200" indent="-711200">
              <a:lnSpc>
                <a:spcPct val="50000"/>
              </a:lnSpc>
              <a:buNone/>
            </a:pPr>
            <a:r>
              <a:rPr lang="ru-RU" altLang="ru-RU" sz="2000" b="1" dirty="0"/>
              <a:t>            				</a:t>
            </a:r>
            <a:r>
              <a:rPr lang="ru-RU" altLang="ru-RU" sz="1800" b="1" dirty="0"/>
              <a:t>а) крупноочаговая</a:t>
            </a:r>
          </a:p>
          <a:p>
            <a:pPr marL="711200" indent="-711200">
              <a:lnSpc>
                <a:spcPct val="50000"/>
              </a:lnSpc>
              <a:buNone/>
            </a:pPr>
            <a:r>
              <a:rPr lang="ru-RU" altLang="ru-RU" sz="1800" b="1" dirty="0"/>
              <a:t>           				б) милиарная</a:t>
            </a:r>
          </a:p>
          <a:p>
            <a:pPr marL="711200" indent="-711200">
              <a:buNone/>
            </a:pPr>
            <a:r>
              <a:rPr lang="ru-RU" altLang="ru-RU" sz="2000" b="1" dirty="0"/>
              <a:t>	   	</a:t>
            </a:r>
            <a:r>
              <a:rPr lang="ru-RU" altLang="ru-RU" sz="2400" b="1" dirty="0"/>
              <a:t>2) </a:t>
            </a:r>
            <a:r>
              <a:rPr lang="ru-RU" altLang="ru-RU" sz="2400" b="1" dirty="0" err="1" smtClean="0"/>
              <a:t>лимфожелезистая</a:t>
            </a:r>
            <a:r>
              <a:rPr lang="ru-RU" altLang="ru-RU" sz="2400" b="1" dirty="0" smtClean="0"/>
              <a:t>: </a:t>
            </a:r>
          </a:p>
          <a:p>
            <a:pPr marL="711200" indent="-711200">
              <a:buNone/>
            </a:pPr>
            <a:r>
              <a:rPr lang="ru-RU" altLang="ru-RU" sz="2400" b="1" dirty="0"/>
              <a:t>	</a:t>
            </a:r>
            <a:r>
              <a:rPr lang="ru-RU" altLang="ru-RU" sz="2400" b="1" dirty="0" smtClean="0"/>
              <a:t>		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распространение </a:t>
            </a:r>
            <a:r>
              <a:rPr lang="ru-RU" altLang="ru-RU" sz="2000" b="1" dirty="0">
                <a:solidFill>
                  <a:srgbClr val="002060"/>
                </a:solidFill>
              </a:rPr>
              <a:t>туберкулезной инфекции по цепи лимфатических 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узлов</a:t>
            </a:r>
            <a:endParaRPr lang="ru-RU" alt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7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888" t="3045" r="15902" b="1152"/>
          <a:stretch/>
        </p:blipFill>
        <p:spPr>
          <a:xfrm>
            <a:off x="6210795" y="1808850"/>
            <a:ext cx="3776353" cy="36853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67" y="1808850"/>
            <a:ext cx="3225657" cy="36853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427306" y="5760706"/>
            <a:ext cx="2371098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/>
              <a:t>Первичная каверна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1688" y="5760706"/>
            <a:ext cx="4034566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/>
              <a:t>Лобулярная казеозная пневмония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2520" y="235326"/>
            <a:ext cx="10189028" cy="1273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0" lvl="0" indent="-711200" algn="ctr">
              <a:lnSpc>
                <a:spcPct val="90000"/>
              </a:lnSpc>
              <a:spcBef>
                <a:spcPts val="1000"/>
              </a:spcBef>
            </a:pPr>
            <a:r>
              <a:rPr lang="ru-RU" altLang="ru-RU" sz="3600" b="1" dirty="0" smtClean="0">
                <a:solidFill>
                  <a:srgbClr val="7030A0"/>
                </a:solidFill>
              </a:rPr>
              <a:t>БРОНХОЛЕГОЧНЫЕ </a:t>
            </a:r>
            <a:r>
              <a:rPr lang="ru-RU" altLang="ru-RU" sz="3600" b="1" dirty="0">
                <a:solidFill>
                  <a:srgbClr val="7030A0"/>
                </a:solidFill>
              </a:rPr>
              <a:t>ПОРАЖЕНИЯ:</a:t>
            </a:r>
          </a:p>
          <a:p>
            <a:pPr marL="711200" lvl="0" indent="-711200">
              <a:lnSpc>
                <a:spcPct val="90000"/>
              </a:lnSpc>
              <a:spcBef>
                <a:spcPts val="1000"/>
              </a:spcBef>
            </a:pPr>
            <a:r>
              <a:rPr lang="ru-RU" altLang="ru-RU" sz="2000" b="1" dirty="0">
                <a:solidFill>
                  <a:prstClr val="black"/>
                </a:solidFill>
              </a:rPr>
              <a:t> 			</a:t>
            </a:r>
            <a:r>
              <a:rPr lang="ru-RU" altLang="ru-RU" sz="2000" b="1" dirty="0">
                <a:solidFill>
                  <a:srgbClr val="002060"/>
                </a:solidFill>
              </a:rPr>
              <a:t>выражается в росте первичного легочного аффекта  путем распространения 	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туберкулезного </a:t>
            </a:r>
            <a:r>
              <a:rPr lang="ru-RU" altLang="ru-RU" sz="2000" b="1" dirty="0">
                <a:solidFill>
                  <a:srgbClr val="002060"/>
                </a:solidFill>
              </a:rPr>
              <a:t>воспаления на окружающую легочную ткань</a:t>
            </a:r>
          </a:p>
        </p:txBody>
      </p:sp>
    </p:spTree>
    <p:extLst>
      <p:ext uri="{BB962C8B-B14F-4D97-AF65-F5344CB8AC3E}">
        <p14:creationId xmlns:p14="http://schemas.microsoft.com/office/powerpoint/2010/main" val="97803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6394" y="223936"/>
            <a:ext cx="4359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ТУБЕРКУЛЕЗ БРОНХА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18317" y="1526418"/>
            <a:ext cx="478575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ФОРМЫ ТУБЕРКУЛЕЗА БРОНХОВ: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b="1" dirty="0" smtClean="0"/>
              <a:t>	А) ИНФИЛЬТРАТИВНАЯ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 	Б) СВИЩЕВАЯ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	В) ЯЗВЕННАЯ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60144" y="886686"/>
            <a:ext cx="61192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Инфильтративный </a:t>
            </a:r>
            <a:r>
              <a:rPr lang="ru-RU" sz="2800" b="1" dirty="0" smtClean="0"/>
              <a:t>туберкулез ЛВДБ </a:t>
            </a:r>
            <a:endParaRPr lang="ru-RU" sz="28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67" y="1543510"/>
            <a:ext cx="6669088" cy="47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74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6394" y="223936"/>
            <a:ext cx="4359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ТУБЕРКУЛЕЗ БРОНХА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18317" y="1526418"/>
            <a:ext cx="478575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ФОРМЫ ТУБЕРКУЛЕЗА БРОНХОВ: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b="1" dirty="0" smtClean="0"/>
              <a:t>	А) ИНФИЛЬТРАТИВНАЯ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 	Б) СВИЩЕВАЯ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	В) ЯЗВЕННАЯ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71470" y="905182"/>
            <a:ext cx="4271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/>
              <a:t>Лимфопищеводный</a:t>
            </a:r>
            <a:r>
              <a:rPr lang="ru-RU" sz="2800" b="1" dirty="0"/>
              <a:t> свищ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80" y="1705880"/>
            <a:ext cx="6029438" cy="447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57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6394" y="223936"/>
            <a:ext cx="4359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ТУБЕРКУЛЕЗ БРОНХА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18317" y="1526418"/>
            <a:ext cx="478575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ФОРМЫ ТУБЕРКУЛЕЗА БРОНХОВ: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b="1" dirty="0" smtClean="0"/>
              <a:t>	А) ИНФИЛЬТРАТИВНАЯ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 	Б) СВИЩЕВАЯ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	В) ЯЗВЕННАЯ</a:t>
            </a:r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38" y="1678714"/>
            <a:ext cx="6310312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2367" y="905182"/>
            <a:ext cx="4336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Язвенный туберкулез </a:t>
            </a:r>
            <a:r>
              <a:rPr lang="ru-RU" sz="2800" b="1" dirty="0" smtClean="0"/>
              <a:t>ЛБ6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88950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1099</TotalTime>
  <Words>1342</Words>
  <Application>Microsoft Office PowerPoint</Application>
  <PresentationFormat>Широкоэкранный</PresentationFormat>
  <Paragraphs>274</Paragraphs>
  <Slides>37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1_Тема Office</vt:lpstr>
      <vt:lpstr>Лекция №6  Осложненные формы первичного туберкулеза Диссеминированный туберкулез легких        Дисциплина: «Фтизиатрия»  Специальность: 31.05.01.- лечебное дело</vt:lpstr>
      <vt:lpstr>Цель лекции</vt:lpstr>
      <vt:lpstr>ПЛАН ЛЕКЦИИ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ДИССЕМИНИРОВАННЫЙ ТУБЕРКУЛЕЗ ЛЕГКИХ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РЕНТГЕНОЛОГИЧЕСКАЯ КАРТИНА МИЛИАРНОГО ТУБЕРКУЛЕЗА</vt:lpstr>
      <vt:lpstr>РЕНТГЕНОЛОГИЧЕСКАЯ КАРТИНА МИЛИАРНОГО ТУБЕРКУЛЕЗА</vt:lpstr>
      <vt:lpstr>ТУБЕРКУЛЕЗНЫЙ МЕНИНГО-ЭНЦЕФАЛИТ</vt:lpstr>
      <vt:lpstr>КЛИНИКА ТУБЕРКУЛЕЗНОГО МЕНИНГО-ЭНЦЕФАЛИТА</vt:lpstr>
      <vt:lpstr>КЛИНИКА ТУБЕРКУЛЕЗНОГО МЕНИНГО-ЭНЦЕФАЛИТА</vt:lpstr>
      <vt:lpstr>КЛИНИКА ТУБЕРКУЛЕЗНОГО МЕНИНГО-ЭНЦЕФАЛИТА</vt:lpstr>
      <vt:lpstr>ЛИКВОРОГРАММА ПРИ ТУБЕРКУЛЕЗНОМ МЕНИНГИТЕ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</vt:lpstr>
      <vt:lpstr>ЛИТЕРАТУРА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№6  Осложненные формы первичного туберкулеза. Диссеминированный туберкулез легких.</dc:title>
  <dc:creator>User</dc:creator>
  <cp:lastModifiedBy>User</cp:lastModifiedBy>
  <cp:revision>99</cp:revision>
  <dcterms:created xsi:type="dcterms:W3CDTF">2017-10-26T14:23:10Z</dcterms:created>
  <dcterms:modified xsi:type="dcterms:W3CDTF">2023-03-15T14:46:09Z</dcterms:modified>
</cp:coreProperties>
</file>