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65" r:id="rId7"/>
    <p:sldId id="266" r:id="rId8"/>
    <p:sldId id="267" r:id="rId9"/>
    <p:sldId id="269" r:id="rId10"/>
    <p:sldId id="271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D86D0-0F16-48CB-9DDD-5233741DE3E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D9123A-437E-4F62-BC98-DDAC4DA4A2DF}">
      <dgm:prSet phldrT="[Текст]"/>
      <dgm:spPr/>
      <dgm:t>
        <a:bodyPr/>
        <a:lstStyle/>
        <a:p>
          <a:r>
            <a:rPr lang="ru-RU" dirty="0" smtClean="0"/>
            <a:t>Управление ПРРЗ</a:t>
          </a:r>
          <a:endParaRPr lang="ru-RU" dirty="0"/>
        </a:p>
      </dgm:t>
    </dgm:pt>
    <dgm:pt modelId="{72DE25C1-2431-404F-B418-11B2775D9475}" type="parTrans" cxnId="{3A4BC2F5-9A69-4645-B38C-329464F6438D}">
      <dgm:prSet/>
      <dgm:spPr/>
      <dgm:t>
        <a:bodyPr/>
        <a:lstStyle/>
        <a:p>
          <a:endParaRPr lang="ru-RU"/>
        </a:p>
      </dgm:t>
    </dgm:pt>
    <dgm:pt modelId="{77D43CB4-F14B-4BEF-9366-1E684AE43005}" type="sibTrans" cxnId="{3A4BC2F5-9A69-4645-B38C-329464F6438D}">
      <dgm:prSet/>
      <dgm:spPr/>
      <dgm:t>
        <a:bodyPr/>
        <a:lstStyle/>
        <a:p>
          <a:endParaRPr lang="ru-RU"/>
        </a:p>
      </dgm:t>
    </dgm:pt>
    <dgm:pt modelId="{542C1EA5-7178-4AB9-B55F-86CB2F011DB9}">
      <dgm:prSet phldrT="[Текст]"/>
      <dgm:spPr/>
      <dgm:t>
        <a:bodyPr/>
        <a:lstStyle/>
        <a:p>
          <a:r>
            <a:rPr lang="ru-RU" dirty="0" smtClean="0"/>
            <a:t>Сбор данных</a:t>
          </a:r>
          <a:endParaRPr lang="ru-RU" dirty="0"/>
        </a:p>
      </dgm:t>
    </dgm:pt>
    <dgm:pt modelId="{DB09FCB6-FBBB-4015-8D66-4D0FC613819C}" type="parTrans" cxnId="{E45C2554-75FE-4458-9600-AC315D839408}">
      <dgm:prSet/>
      <dgm:spPr/>
      <dgm:t>
        <a:bodyPr/>
        <a:lstStyle/>
        <a:p>
          <a:endParaRPr lang="ru-RU"/>
        </a:p>
      </dgm:t>
    </dgm:pt>
    <dgm:pt modelId="{F4BE5EB9-D391-4A3D-9BEF-E69D6E4F9F49}" type="sibTrans" cxnId="{E45C2554-75FE-4458-9600-AC315D839408}">
      <dgm:prSet/>
      <dgm:spPr/>
      <dgm:t>
        <a:bodyPr/>
        <a:lstStyle/>
        <a:p>
          <a:endParaRPr lang="ru-RU"/>
        </a:p>
      </dgm:t>
    </dgm:pt>
    <dgm:pt modelId="{77D2F662-1DE4-4DE5-BBB3-98EF60A7184E}">
      <dgm:prSet phldrT="[Текст]"/>
      <dgm:spPr/>
      <dgm:t>
        <a:bodyPr/>
        <a:lstStyle/>
        <a:p>
          <a:r>
            <a:rPr lang="ru-RU" dirty="0" smtClean="0"/>
            <a:t>Анализ дефектов</a:t>
          </a:r>
          <a:endParaRPr lang="ru-RU" dirty="0"/>
        </a:p>
      </dgm:t>
    </dgm:pt>
    <dgm:pt modelId="{7B2165E9-CE43-4CBE-8D8D-E62E66D9C2CF}" type="parTrans" cxnId="{9DC2AEBC-2FDF-4DF3-A460-E2B4483DFE64}">
      <dgm:prSet/>
      <dgm:spPr/>
      <dgm:t>
        <a:bodyPr/>
        <a:lstStyle/>
        <a:p>
          <a:endParaRPr lang="ru-RU"/>
        </a:p>
      </dgm:t>
    </dgm:pt>
    <dgm:pt modelId="{82393019-FC39-4797-8AD6-73294928AF4B}" type="sibTrans" cxnId="{9DC2AEBC-2FDF-4DF3-A460-E2B4483DFE64}">
      <dgm:prSet/>
      <dgm:spPr/>
      <dgm:t>
        <a:bodyPr/>
        <a:lstStyle/>
        <a:p>
          <a:endParaRPr lang="ru-RU"/>
        </a:p>
      </dgm:t>
    </dgm:pt>
    <dgm:pt modelId="{DB20B53B-3055-4E9D-8A05-F86776EC40F0}">
      <dgm:prSet phldrT="[Текст]"/>
      <dgm:spPr/>
      <dgm:t>
        <a:bodyPr/>
        <a:lstStyle/>
        <a:p>
          <a:r>
            <a:rPr lang="ru-RU" dirty="0" smtClean="0"/>
            <a:t>Коррекция программ</a:t>
          </a:r>
          <a:endParaRPr lang="ru-RU" dirty="0"/>
        </a:p>
      </dgm:t>
    </dgm:pt>
    <dgm:pt modelId="{F3D61A7A-3AB1-4F0D-857A-76AD7D381790}" type="parTrans" cxnId="{28C31C31-7BD9-45BF-91E4-1C658D8AF0C0}">
      <dgm:prSet/>
      <dgm:spPr/>
      <dgm:t>
        <a:bodyPr/>
        <a:lstStyle/>
        <a:p>
          <a:endParaRPr lang="ru-RU"/>
        </a:p>
      </dgm:t>
    </dgm:pt>
    <dgm:pt modelId="{7317701A-DDF0-4D25-981F-B042BB9B0341}" type="sibTrans" cxnId="{28C31C31-7BD9-45BF-91E4-1C658D8AF0C0}">
      <dgm:prSet/>
      <dgm:spPr/>
      <dgm:t>
        <a:bodyPr/>
        <a:lstStyle/>
        <a:p>
          <a:endParaRPr lang="ru-RU"/>
        </a:p>
      </dgm:t>
    </dgm:pt>
    <dgm:pt modelId="{3B851618-B149-4850-8AE5-A74D9ABEB06F}">
      <dgm:prSet phldrT="[Текст]"/>
      <dgm:spPr/>
      <dgm:t>
        <a:bodyPr/>
        <a:lstStyle/>
        <a:p>
          <a:r>
            <a:rPr lang="ru-RU" dirty="0" smtClean="0"/>
            <a:t>Внедрение в ЛПУ</a:t>
          </a:r>
          <a:endParaRPr lang="ru-RU" dirty="0"/>
        </a:p>
      </dgm:t>
    </dgm:pt>
    <dgm:pt modelId="{7B986C03-0745-4324-B700-A3FD6F51A0A9}" type="parTrans" cxnId="{9117CC12-4123-403F-902A-06649BCC69C5}">
      <dgm:prSet/>
      <dgm:spPr/>
      <dgm:t>
        <a:bodyPr/>
        <a:lstStyle/>
        <a:p>
          <a:endParaRPr lang="ru-RU"/>
        </a:p>
      </dgm:t>
    </dgm:pt>
    <dgm:pt modelId="{BB639FC9-9A7A-4528-9659-DF6FD7327DF2}" type="sibTrans" cxnId="{9117CC12-4123-403F-902A-06649BCC69C5}">
      <dgm:prSet/>
      <dgm:spPr/>
      <dgm:t>
        <a:bodyPr/>
        <a:lstStyle/>
        <a:p>
          <a:endParaRPr lang="ru-RU"/>
        </a:p>
      </dgm:t>
    </dgm:pt>
    <dgm:pt modelId="{C3C42F71-B413-4BCC-BF40-2D4136347E7E}">
      <dgm:prSet/>
      <dgm:spPr/>
      <dgm:t>
        <a:bodyPr/>
        <a:lstStyle/>
        <a:p>
          <a:endParaRPr lang="ru-RU" dirty="0"/>
        </a:p>
      </dgm:t>
    </dgm:pt>
    <dgm:pt modelId="{67F479BB-EAC5-4098-85D1-CDAB1ED3A216}" type="parTrans" cxnId="{D77A888A-B8FC-43D9-92A3-2D66EA62A64B}">
      <dgm:prSet/>
      <dgm:spPr/>
      <dgm:t>
        <a:bodyPr/>
        <a:lstStyle/>
        <a:p>
          <a:endParaRPr lang="ru-RU"/>
        </a:p>
      </dgm:t>
    </dgm:pt>
    <dgm:pt modelId="{015B56EE-128C-4744-B9C2-4DB3A276B93B}" type="sibTrans" cxnId="{D77A888A-B8FC-43D9-92A3-2D66EA62A64B}">
      <dgm:prSet/>
      <dgm:spPr/>
      <dgm:t>
        <a:bodyPr/>
        <a:lstStyle/>
        <a:p>
          <a:endParaRPr lang="ru-RU"/>
        </a:p>
      </dgm:t>
    </dgm:pt>
    <dgm:pt modelId="{D5957193-BE90-4C27-A06F-E7A6C51E6D7A}" type="pres">
      <dgm:prSet presAssocID="{118D86D0-0F16-48CB-9DDD-5233741DE3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4688D0-524C-42CB-9F45-7873D26E3035}" type="pres">
      <dgm:prSet presAssocID="{118D86D0-0F16-48CB-9DDD-5233741DE3EE}" presName="radial" presStyleCnt="0">
        <dgm:presLayoutVars>
          <dgm:animLvl val="ctr"/>
        </dgm:presLayoutVars>
      </dgm:prSet>
      <dgm:spPr/>
    </dgm:pt>
    <dgm:pt modelId="{F7F5AB8A-AB94-4BB7-861B-D5CF7475CE32}" type="pres">
      <dgm:prSet presAssocID="{DBD9123A-437E-4F62-BC98-DDAC4DA4A2DF}" presName="centerShape" presStyleLbl="vennNode1" presStyleIdx="0" presStyleCnt="5" custScaleX="123947" custScaleY="126430"/>
      <dgm:spPr/>
      <dgm:t>
        <a:bodyPr/>
        <a:lstStyle/>
        <a:p>
          <a:endParaRPr lang="ru-RU"/>
        </a:p>
      </dgm:t>
    </dgm:pt>
    <dgm:pt modelId="{9BE176B6-63D5-4732-B14F-777DC07B1888}" type="pres">
      <dgm:prSet presAssocID="{542C1EA5-7178-4AB9-B55F-86CB2F011DB9}" presName="node" presStyleLbl="vennNode1" presStyleIdx="1" presStyleCnt="5" custScaleX="160667" custScaleY="128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06935-CC77-4EF9-9337-EA2FD14B308D}" type="pres">
      <dgm:prSet presAssocID="{77D2F662-1DE4-4DE5-BBB3-98EF60A7184E}" presName="node" presStyleLbl="vennNode1" presStyleIdx="2" presStyleCnt="5" custScaleX="174098" custScaleY="125105" custRadScaleRad="138972" custRadScaleInc="-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FF9E6-BD9F-4910-82D5-CEF8F3F1CDD2}" type="pres">
      <dgm:prSet presAssocID="{DB20B53B-3055-4E9D-8A05-F86776EC40F0}" presName="node" presStyleLbl="vennNode1" presStyleIdx="3" presStyleCnt="5" custScaleX="169888" custScaleY="133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7F859-2FC0-4BB3-8F8A-25626A067396}" type="pres">
      <dgm:prSet presAssocID="{3B851618-B149-4850-8AE5-A74D9ABEB06F}" presName="node" presStyleLbl="vennNode1" presStyleIdx="4" presStyleCnt="5" custScaleX="176221" custScaleY="136936" custRadScaleRad="13752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C2AEBC-2FDF-4DF3-A460-E2B4483DFE64}" srcId="{DBD9123A-437E-4F62-BC98-DDAC4DA4A2DF}" destId="{77D2F662-1DE4-4DE5-BBB3-98EF60A7184E}" srcOrd="1" destOrd="0" parTransId="{7B2165E9-CE43-4CBE-8D8D-E62E66D9C2CF}" sibTransId="{82393019-FC39-4797-8AD6-73294928AF4B}"/>
    <dgm:cxn modelId="{E731689C-7FC5-4479-8D30-4C0D485B92AF}" type="presOf" srcId="{DB20B53B-3055-4E9D-8A05-F86776EC40F0}" destId="{75BFF9E6-BD9F-4910-82D5-CEF8F3F1CDD2}" srcOrd="0" destOrd="0" presId="urn:microsoft.com/office/officeart/2005/8/layout/radial3"/>
    <dgm:cxn modelId="{E45C2554-75FE-4458-9600-AC315D839408}" srcId="{DBD9123A-437E-4F62-BC98-DDAC4DA4A2DF}" destId="{542C1EA5-7178-4AB9-B55F-86CB2F011DB9}" srcOrd="0" destOrd="0" parTransId="{DB09FCB6-FBBB-4015-8D66-4D0FC613819C}" sibTransId="{F4BE5EB9-D391-4A3D-9BEF-E69D6E4F9F49}"/>
    <dgm:cxn modelId="{10931A1D-0376-4B2A-A751-80D16F45E97C}" type="presOf" srcId="{118D86D0-0F16-48CB-9DDD-5233741DE3EE}" destId="{D5957193-BE90-4C27-A06F-E7A6C51E6D7A}" srcOrd="0" destOrd="0" presId="urn:microsoft.com/office/officeart/2005/8/layout/radial3"/>
    <dgm:cxn modelId="{A59BAA22-AB60-4A17-9861-6034D1E762C7}" type="presOf" srcId="{77D2F662-1DE4-4DE5-BBB3-98EF60A7184E}" destId="{D3006935-CC77-4EF9-9337-EA2FD14B308D}" srcOrd="0" destOrd="0" presId="urn:microsoft.com/office/officeart/2005/8/layout/radial3"/>
    <dgm:cxn modelId="{9117CC12-4123-403F-902A-06649BCC69C5}" srcId="{DBD9123A-437E-4F62-BC98-DDAC4DA4A2DF}" destId="{3B851618-B149-4850-8AE5-A74D9ABEB06F}" srcOrd="3" destOrd="0" parTransId="{7B986C03-0745-4324-B700-A3FD6F51A0A9}" sibTransId="{BB639FC9-9A7A-4528-9659-DF6FD7327DF2}"/>
    <dgm:cxn modelId="{9110390A-FBC4-4BEC-A918-69C2F91C431B}" type="presOf" srcId="{DBD9123A-437E-4F62-BC98-DDAC4DA4A2DF}" destId="{F7F5AB8A-AB94-4BB7-861B-D5CF7475CE32}" srcOrd="0" destOrd="0" presId="urn:microsoft.com/office/officeart/2005/8/layout/radial3"/>
    <dgm:cxn modelId="{8E0402A0-1530-48B9-8E55-A7DACBA3A41E}" type="presOf" srcId="{542C1EA5-7178-4AB9-B55F-86CB2F011DB9}" destId="{9BE176B6-63D5-4732-B14F-777DC07B1888}" srcOrd="0" destOrd="0" presId="urn:microsoft.com/office/officeart/2005/8/layout/radial3"/>
    <dgm:cxn modelId="{28C31C31-7BD9-45BF-91E4-1C658D8AF0C0}" srcId="{DBD9123A-437E-4F62-BC98-DDAC4DA4A2DF}" destId="{DB20B53B-3055-4E9D-8A05-F86776EC40F0}" srcOrd="2" destOrd="0" parTransId="{F3D61A7A-3AB1-4F0D-857A-76AD7D381790}" sibTransId="{7317701A-DDF0-4D25-981F-B042BB9B0341}"/>
    <dgm:cxn modelId="{3A4BC2F5-9A69-4645-B38C-329464F6438D}" srcId="{118D86D0-0F16-48CB-9DDD-5233741DE3EE}" destId="{DBD9123A-437E-4F62-BC98-DDAC4DA4A2DF}" srcOrd="0" destOrd="0" parTransId="{72DE25C1-2431-404F-B418-11B2775D9475}" sibTransId="{77D43CB4-F14B-4BEF-9366-1E684AE43005}"/>
    <dgm:cxn modelId="{D77A888A-B8FC-43D9-92A3-2D66EA62A64B}" srcId="{118D86D0-0F16-48CB-9DDD-5233741DE3EE}" destId="{C3C42F71-B413-4BCC-BF40-2D4136347E7E}" srcOrd="1" destOrd="0" parTransId="{67F479BB-EAC5-4098-85D1-CDAB1ED3A216}" sibTransId="{015B56EE-128C-4744-B9C2-4DB3A276B93B}"/>
    <dgm:cxn modelId="{51BFD94E-4A93-4D51-A9C0-0790D82DE915}" type="presOf" srcId="{3B851618-B149-4850-8AE5-A74D9ABEB06F}" destId="{6707F859-2FC0-4BB3-8F8A-25626A067396}" srcOrd="0" destOrd="0" presId="urn:microsoft.com/office/officeart/2005/8/layout/radial3"/>
    <dgm:cxn modelId="{B2E10FD7-7F25-4CD7-9B59-2FD9DDFB4C56}" type="presParOf" srcId="{D5957193-BE90-4C27-A06F-E7A6C51E6D7A}" destId="{454688D0-524C-42CB-9F45-7873D26E3035}" srcOrd="0" destOrd="0" presId="urn:microsoft.com/office/officeart/2005/8/layout/radial3"/>
    <dgm:cxn modelId="{4DB7EB1C-4FE4-423D-9C9D-F97B6395E5B8}" type="presParOf" srcId="{454688D0-524C-42CB-9F45-7873D26E3035}" destId="{F7F5AB8A-AB94-4BB7-861B-D5CF7475CE32}" srcOrd="0" destOrd="0" presId="urn:microsoft.com/office/officeart/2005/8/layout/radial3"/>
    <dgm:cxn modelId="{1BEF602A-57CD-4D46-862D-4120FBE6031D}" type="presParOf" srcId="{454688D0-524C-42CB-9F45-7873D26E3035}" destId="{9BE176B6-63D5-4732-B14F-777DC07B1888}" srcOrd="1" destOrd="0" presId="urn:microsoft.com/office/officeart/2005/8/layout/radial3"/>
    <dgm:cxn modelId="{915DFC16-B521-44E6-946B-754D8B7B75D2}" type="presParOf" srcId="{454688D0-524C-42CB-9F45-7873D26E3035}" destId="{D3006935-CC77-4EF9-9337-EA2FD14B308D}" srcOrd="2" destOrd="0" presId="urn:microsoft.com/office/officeart/2005/8/layout/radial3"/>
    <dgm:cxn modelId="{FDAD95A5-85CD-4FC5-BC9E-F3EB4E0A5AD9}" type="presParOf" srcId="{454688D0-524C-42CB-9F45-7873D26E3035}" destId="{75BFF9E6-BD9F-4910-82D5-CEF8F3F1CDD2}" srcOrd="3" destOrd="0" presId="urn:microsoft.com/office/officeart/2005/8/layout/radial3"/>
    <dgm:cxn modelId="{3A7D2C97-60FF-4B8C-BFD4-EE29034AF3D9}" type="presParOf" srcId="{454688D0-524C-42CB-9F45-7873D26E3035}" destId="{6707F859-2FC0-4BB3-8F8A-25626A06739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5AB8A-AB94-4BB7-861B-D5CF7475CE32}">
      <dsp:nvSpPr>
        <dsp:cNvPr id="0" name=""/>
        <dsp:cNvSpPr/>
      </dsp:nvSpPr>
      <dsp:spPr>
        <a:xfrm>
          <a:off x="2187071" y="822842"/>
          <a:ext cx="3872038" cy="39496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Управление ПРРЗ</a:t>
          </a:r>
          <a:endParaRPr lang="ru-RU" sz="3800" kern="1200" dirty="0"/>
        </a:p>
      </dsp:txBody>
      <dsp:txXfrm>
        <a:off x="2754118" y="1401248"/>
        <a:ext cx="2737944" cy="2792793"/>
      </dsp:txXfrm>
    </dsp:sp>
    <dsp:sp modelId="{9BE176B6-63D5-4732-B14F-777DC07B1888}">
      <dsp:nvSpPr>
        <dsp:cNvPr id="0" name=""/>
        <dsp:cNvSpPr/>
      </dsp:nvSpPr>
      <dsp:spPr>
        <a:xfrm>
          <a:off x="2868302" y="-242969"/>
          <a:ext cx="2509575" cy="2012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Сбор данных</a:t>
          </a:r>
          <a:endParaRPr lang="ru-RU" sz="2800" kern="1200" dirty="0"/>
        </a:p>
      </dsp:txBody>
      <dsp:txXfrm>
        <a:off x="3235821" y="51742"/>
        <a:ext cx="1774537" cy="1422993"/>
      </dsp:txXfrm>
    </dsp:sp>
    <dsp:sp modelId="{D3006935-CC77-4EF9-9337-EA2FD14B308D}">
      <dsp:nvSpPr>
        <dsp:cNvPr id="0" name=""/>
        <dsp:cNvSpPr/>
      </dsp:nvSpPr>
      <dsp:spPr>
        <a:xfrm>
          <a:off x="5510235" y="1728190"/>
          <a:ext cx="2719364" cy="19541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Анализ дефектов</a:t>
          </a:r>
          <a:endParaRPr lang="ru-RU" sz="2800" kern="1200" dirty="0"/>
        </a:p>
      </dsp:txBody>
      <dsp:txXfrm>
        <a:off x="5908477" y="2014362"/>
        <a:ext cx="1922880" cy="1381762"/>
      </dsp:txXfrm>
    </dsp:sp>
    <dsp:sp modelId="{75BFF9E6-BD9F-4910-82D5-CEF8F3F1CDD2}">
      <dsp:nvSpPr>
        <dsp:cNvPr id="0" name=""/>
        <dsp:cNvSpPr/>
      </dsp:nvSpPr>
      <dsp:spPr>
        <a:xfrm>
          <a:off x="2796287" y="3789233"/>
          <a:ext cx="2653605" cy="20856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Коррекция программ</a:t>
          </a:r>
          <a:endParaRPr lang="ru-RU" sz="2800" kern="1200" dirty="0"/>
        </a:p>
      </dsp:txBody>
      <dsp:txXfrm>
        <a:off x="3184898" y="4094668"/>
        <a:ext cx="1876383" cy="1474770"/>
      </dsp:txXfrm>
    </dsp:sp>
    <dsp:sp modelId="{6707F859-2FC0-4BB3-8F8A-25626A067396}">
      <dsp:nvSpPr>
        <dsp:cNvPr id="0" name=""/>
        <dsp:cNvSpPr/>
      </dsp:nvSpPr>
      <dsp:spPr>
        <a:xfrm>
          <a:off x="0" y="1728193"/>
          <a:ext cx="2752525" cy="21389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Внедрение в ЛПУ</a:t>
          </a:r>
          <a:endParaRPr lang="ru-RU" sz="2800" kern="1200" dirty="0"/>
        </a:p>
      </dsp:txBody>
      <dsp:txXfrm>
        <a:off x="403098" y="2041428"/>
        <a:ext cx="1946329" cy="1512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12/4/2020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08912" cy="3312368"/>
          </a:xfrm>
        </p:spPr>
        <p:txBody>
          <a:bodyPr>
            <a:noAutofit/>
          </a:bodyPr>
          <a:lstStyle/>
          <a:p>
            <a:r>
              <a:rPr lang="ru-RU" sz="5400" dirty="0" smtClean="0"/>
              <a:t>КРУГЛЫЙ СТОЛ</a:t>
            </a:r>
            <a:br>
              <a:rPr lang="ru-RU" sz="5400" dirty="0" smtClean="0"/>
            </a:br>
            <a:r>
              <a:rPr lang="ru-RU" sz="5400" dirty="0" smtClean="0"/>
              <a:t>Опыт работы проектных офисов ВУЗов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085184"/>
            <a:ext cx="7854696" cy="15365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Модераторы:</a:t>
            </a:r>
          </a:p>
          <a:p>
            <a:r>
              <a:rPr lang="ru-RU" dirty="0" err="1" smtClean="0"/>
              <a:t>Черданцев</a:t>
            </a:r>
            <a:r>
              <a:rPr lang="ru-RU" dirty="0" smtClean="0"/>
              <a:t> Дмитрий Владимирович, д.м.н., профессор</a:t>
            </a:r>
            <a:endParaRPr lang="ru-RU" dirty="0" smtClean="0"/>
          </a:p>
          <a:p>
            <a:r>
              <a:rPr lang="ru-RU" dirty="0" err="1" smtClean="0"/>
              <a:t>Злаказов</a:t>
            </a:r>
            <a:r>
              <a:rPr lang="ru-RU" dirty="0" smtClean="0"/>
              <a:t> Олег </a:t>
            </a:r>
            <a:r>
              <a:rPr lang="ru-RU" dirty="0" smtClean="0"/>
              <a:t>Владимирович, к.м.н</a:t>
            </a:r>
            <a:r>
              <a:rPr lang="ru-RU" dirty="0" smtClean="0"/>
              <a:t>., доцент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83"/>
            <a:ext cx="8229600" cy="1143000"/>
          </a:xfrm>
        </p:spPr>
        <p:txBody>
          <a:bodyPr/>
          <a:lstStyle/>
          <a:p>
            <a:r>
              <a:rPr lang="ru-RU" dirty="0"/>
              <a:t>План </a:t>
            </a:r>
            <a:r>
              <a:rPr lang="ru-RU" dirty="0" smtClean="0"/>
              <a:t>работы (продолжение):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89888"/>
              </p:ext>
            </p:extLst>
          </p:nvPr>
        </p:nvGraphicFramePr>
        <p:xfrm>
          <a:off x="457200" y="1140915"/>
          <a:ext cx="8229600" cy="552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26201986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030137596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561629867"/>
                    </a:ext>
                  </a:extLst>
                </a:gridCol>
              </a:tblGrid>
              <a:tr h="449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964147"/>
                  </a:ext>
                </a:extLst>
              </a:tr>
              <a:tr h="1046911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Совместные заседания рабочих групп Управления проектами и развитию регионального здравоохранения и представителей ТФ ОМС,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Тер.отделениями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Росздравнадзора Красноярского края и Хакасии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Ежемесячно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19894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работе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Медсовета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Минздраве Красноярского края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графику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88806"/>
                  </a:ext>
                </a:extLst>
              </a:tr>
              <a:tr h="75770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селекторных совещаниях по актуальным вопросам развития регионального здравоохранения.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графику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23624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заседаний комиссии развитию здравоохранения Красноярского края, формирование повестки заседаний, отчет сторон о проделанной работе, формирование перечня задач на очередной период.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Первое заседание – март 2020 года, далее 2 раза в год (Май, Февраль)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16168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5.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совещании руководителей Проектных офисов (обучение)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82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50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ru-RU" dirty="0" smtClean="0"/>
              <a:t>Инструменты: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2565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Соглашение о сотрудничестве в сфере развитии здравоохранения в Красноярском крае (Пятистороннее соглашение)</a:t>
            </a:r>
          </a:p>
          <a:p>
            <a:r>
              <a:rPr lang="ru-RU" sz="2000" dirty="0" smtClean="0"/>
              <a:t>Формирование  системы постановки задач на основе анализа объективных критериев качества:</a:t>
            </a:r>
          </a:p>
          <a:p>
            <a:pPr>
              <a:buNone/>
            </a:pPr>
            <a:r>
              <a:rPr lang="en-US" sz="2000" dirty="0" smtClean="0"/>
              <a:t>	A.</a:t>
            </a:r>
            <a:r>
              <a:rPr lang="ru-RU" sz="2000" dirty="0" smtClean="0"/>
              <a:t>	Исполнения клинических рекомендаций (структура дефектов оказания медицинской помощи, ТФ ОМС, Приказ МЗ РФ № 203н) </a:t>
            </a:r>
          </a:p>
          <a:p>
            <a:pPr>
              <a:buNone/>
            </a:pPr>
            <a:r>
              <a:rPr lang="ru-RU" sz="2000" dirty="0" smtClean="0"/>
              <a:t>	В.	Критериев качества и безопасности медицинской деятельности (структура дефектов  качества и безопасности тер. управления Росздравнадзора, Приказ МЗ РФ №381н)</a:t>
            </a:r>
          </a:p>
          <a:p>
            <a:pPr>
              <a:buNone/>
            </a:pPr>
            <a:r>
              <a:rPr lang="ru-RU" sz="2000" dirty="0" smtClean="0"/>
              <a:t>	С.	Структуры нарушений санитарного законодательства (база дефектов тер. управления </a:t>
            </a:r>
            <a:r>
              <a:rPr lang="ru-RU" sz="2000" dirty="0" err="1" smtClean="0"/>
              <a:t>Роспотребнадзора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Коррекция программ обучения с учетом выявленной структуры дефектов</a:t>
            </a:r>
          </a:p>
          <a:p>
            <a:r>
              <a:rPr lang="ru-RU" sz="2000" dirty="0" smtClean="0"/>
              <a:t>Формирование механизма внедрения в практику и контроль эффективности изменений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7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 rot="19337348">
            <a:off x="6084168" y="1340768"/>
            <a:ext cx="936104" cy="792088"/>
          </a:xfrm>
          <a:prstGeom prst="downArrow">
            <a:avLst>
              <a:gd name="adj1" fmla="val 581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549758">
            <a:off x="6372663" y="4856702"/>
            <a:ext cx="936104" cy="792088"/>
          </a:xfrm>
          <a:prstGeom prst="downArrow">
            <a:avLst>
              <a:gd name="adj1" fmla="val 581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8186833">
            <a:off x="1908167" y="4784694"/>
            <a:ext cx="936104" cy="792088"/>
          </a:xfrm>
          <a:prstGeom prst="downArrow">
            <a:avLst>
              <a:gd name="adj1" fmla="val 581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2935257">
            <a:off x="2052183" y="1472326"/>
            <a:ext cx="936104" cy="792088"/>
          </a:xfrm>
          <a:prstGeom prst="downArrow">
            <a:avLst>
              <a:gd name="adj1" fmla="val 581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488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«Лаборатория качества»</a:t>
            </a:r>
          </a:p>
          <a:p>
            <a:r>
              <a:rPr lang="ru-RU" sz="2800" dirty="0" smtClean="0"/>
              <a:t>Аудит лечебных подразделений </a:t>
            </a:r>
            <a:r>
              <a:rPr lang="ru-RU" sz="2800" dirty="0" err="1" smtClean="0"/>
              <a:t>КрасГМУ</a:t>
            </a:r>
            <a:r>
              <a:rPr lang="ru-RU" sz="2800" dirty="0" smtClean="0"/>
              <a:t> (пилотный проект)</a:t>
            </a:r>
          </a:p>
          <a:p>
            <a:r>
              <a:rPr lang="ru-RU" sz="2800" dirty="0"/>
              <a:t>Создание рабочей группы Медицинского управления, разработка плана корректирующих мероприятий (на основании данных и анализа аудита медицинских подразделений </a:t>
            </a:r>
            <a:r>
              <a:rPr lang="ru-RU" sz="2800" dirty="0" err="1"/>
              <a:t>КрасГМУ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Другие актуальные задачи </a:t>
            </a:r>
            <a:r>
              <a:rPr lang="ru-RU" sz="2800" dirty="0" err="1" smtClean="0"/>
              <a:t>КрасГМУ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Задачи </a:t>
            </a:r>
            <a:r>
              <a:rPr lang="ru-RU" sz="2800" dirty="0"/>
              <a:t>Министерства здравоохранения Красноярского края и РФ (нацпроект)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25" y="366748"/>
            <a:ext cx="8570749" cy="649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2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644792"/>
          </a:xfrm>
        </p:spPr>
        <p:txBody>
          <a:bodyPr>
            <a:noAutofit/>
          </a:bodyPr>
          <a:lstStyle/>
          <a:p>
            <a:r>
              <a:rPr lang="ru-RU" sz="2800" b="1" dirty="0"/>
              <a:t>Приказ Министерства здравоохранения РФ от 10 ноября 2017 г. N 904 "Об организации проектной деятельности в Министерстве здравоохранения Российской Федерации</a:t>
            </a:r>
            <a:r>
              <a:rPr lang="ru-RU" sz="2800" b="1" dirty="0" smtClean="0"/>
              <a:t>"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993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Управление является структурным подразделением ФГБОУ ВО </a:t>
            </a:r>
            <a:r>
              <a:rPr lang="ru-RU" dirty="0" err="1"/>
              <a:t>КрасГМУ</a:t>
            </a:r>
            <a:r>
              <a:rPr lang="ru-RU" dirty="0"/>
              <a:t> им. проф. В.Ф. </a:t>
            </a:r>
            <a:r>
              <a:rPr lang="ru-RU" dirty="0" err="1"/>
              <a:t>Войно-Ясенецкого</a:t>
            </a:r>
            <a:r>
              <a:rPr lang="ru-RU" dirty="0"/>
              <a:t> Минздрава </a:t>
            </a:r>
            <a:r>
              <a:rPr lang="ru-RU" dirty="0" smtClean="0"/>
              <a:t>России, </a:t>
            </a:r>
            <a:r>
              <a:rPr lang="ru-RU" dirty="0"/>
              <a:t>осуществляющим методическую, научно-исследовательскую и организационную работу по разработке и сопровождению проектов и программ взаимодействия с регионами по развитию здравоохранения, взаимодействию с органами исполнительной власти РФ, субъектов РФ, ТФОМС, другими предприятиями и организациями, вовлеченными в обеспечение регионального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417664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 и сопровождение механизмов взаимодействия с органами исполнительной власти РФ, субъектов РФ, ТФОМС, другими предприятиями и организациями, участвующими в организации и оказании медицинской помощи на территории Красноярского края и Хакасии.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596"/>
            <a:ext cx="8229600" cy="1143000"/>
          </a:xfrm>
        </p:spPr>
        <p:txBody>
          <a:bodyPr/>
          <a:lstStyle/>
          <a:p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70596"/>
            <a:ext cx="8229600" cy="51540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3.2.1. Организация </a:t>
            </a:r>
            <a:r>
              <a:rPr lang="ru-RU" dirty="0"/>
              <a:t>взаимодействия университета c органами управления здравоохранением, территориальными фондами ОМС, территориальными органами Росздравнадзора Красноярского края и Республики Хакасия по вопросам управления медико-демографической ситуацией в субъектах</a:t>
            </a:r>
            <a:r>
              <a:rPr lang="ru-RU" dirty="0" smtClean="0"/>
              <a:t>;</a:t>
            </a:r>
          </a:p>
          <a:p>
            <a:r>
              <a:rPr lang="ru-RU" dirty="0"/>
              <a:t>3.2.3. Обеспечение в рамках имеющихся полномочий и компетенций деятельности по анализу медико-демографической ситуации в Красноярском крае и Республике Хакасия; периодическому мониторингу и аудиту деятельности отдельных медицинских организаций и медицинских специалистов курируемых субъектов;</a:t>
            </a:r>
          </a:p>
          <a:p>
            <a:r>
              <a:rPr lang="ru-RU" dirty="0"/>
              <a:t>3.2.4. Разработка совместно с органами управления здравоохранением, территориальными фондами ОМС, территориальными органами Росздравнадзора решений по развитию кадрового потенциала систем здравоохранения Красноярского края и Республики Хакасия.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0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3.2.6. Организация, координация и обеспечение экспертной и консультационной поддержки медицинских организаций Красноярского края и Республики Хакасия;</a:t>
            </a:r>
          </a:p>
          <a:p>
            <a:r>
              <a:rPr lang="ru-RU" dirty="0" smtClean="0"/>
              <a:t>3.2.7</a:t>
            </a:r>
            <a:r>
              <a:rPr lang="ru-RU" dirty="0"/>
              <a:t>. Участие в разработке и актуализации проектов и программ в сфере здравоохранения Красноярского края и Республики Хакасия;</a:t>
            </a:r>
          </a:p>
          <a:p>
            <a:r>
              <a:rPr lang="ru-RU" dirty="0"/>
              <a:t>3.2.8.Изучение лучших практик организации и развития высшего образования, системы здравоохранения и медицинских технологий, программ и проектов по развитию регионального здравоохранения, формирование предложений по развитию </a:t>
            </a:r>
            <a:r>
              <a:rPr lang="ru-RU" dirty="0" err="1" smtClean="0"/>
              <a:t>КрасГМУ</a:t>
            </a:r>
            <a:r>
              <a:rPr lang="ru-RU" dirty="0" smtClean="0"/>
              <a:t>;</a:t>
            </a:r>
          </a:p>
          <a:p>
            <a:r>
              <a:rPr lang="ru-RU" dirty="0"/>
              <a:t>3.2.9. Формирование предложений от </a:t>
            </a:r>
            <a:r>
              <a:rPr lang="ru-RU" dirty="0" err="1"/>
              <a:t>КрасГМУ</a:t>
            </a:r>
            <a:r>
              <a:rPr lang="ru-RU" dirty="0"/>
              <a:t> по развитию регионального здравоохранения Красноярского края и других регионов;</a:t>
            </a:r>
          </a:p>
          <a:p>
            <a:r>
              <a:rPr lang="ru-RU" dirty="0" smtClean="0"/>
              <a:t>3.2.12</a:t>
            </a:r>
            <a:r>
              <a:rPr lang="ru-RU" dirty="0"/>
              <a:t>. Организация деятельности проектного офиса по развитию регионального </a:t>
            </a:r>
            <a:r>
              <a:rPr lang="ru-RU" dirty="0" smtClean="0"/>
              <a:t>здравоохранения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39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Начальник управления</a:t>
            </a:r>
          </a:p>
          <a:p>
            <a:r>
              <a:rPr lang="ru-RU" dirty="0" smtClean="0"/>
              <a:t>Специалисты на постоянной основе</a:t>
            </a:r>
          </a:p>
          <a:p>
            <a:r>
              <a:rPr lang="ru-RU" dirty="0" smtClean="0"/>
              <a:t>Специалисты на временной основе</a:t>
            </a:r>
          </a:p>
          <a:p>
            <a:r>
              <a:rPr lang="ru-RU" dirty="0" smtClean="0"/>
              <a:t>Менеджер (специалист)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36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83"/>
            <a:ext cx="8229600" cy="1143000"/>
          </a:xfrm>
        </p:spPr>
        <p:txBody>
          <a:bodyPr/>
          <a:lstStyle/>
          <a:p>
            <a:r>
              <a:rPr lang="ru-RU" dirty="0"/>
              <a:t>План работы: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667968"/>
              </p:ext>
            </p:extLst>
          </p:nvPr>
        </p:nvGraphicFramePr>
        <p:xfrm>
          <a:off x="457200" y="1140915"/>
          <a:ext cx="8229600" cy="548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26201986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3030137596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561629867"/>
                    </a:ext>
                  </a:extLst>
                </a:gridCol>
              </a:tblGrid>
              <a:tr h="449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964147"/>
                  </a:ext>
                </a:extLst>
              </a:tr>
              <a:tr h="1046911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Формирование офиса Управления проектов и развития регионального здравоохранения (кадры, инструкции, распределение полномочий, обучение, помещения,</a:t>
                      </a:r>
                      <a:r>
                        <a:rPr lang="ru-RU" baseline="0" dirty="0" smtClean="0"/>
                        <a:t> оснащение</a:t>
                      </a:r>
                      <a:r>
                        <a:rPr lang="ru-RU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Февраль-март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19894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участников Соглашения по развитию здравоохранения Красноярского края о создании Управления проектов и развития регионального здравоохранения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88806"/>
                  </a:ext>
                </a:extLst>
              </a:tr>
              <a:tr h="75770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рабочих групп из представителей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КрасГМУ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органов управления региональным здравоохранением Красноярского края (Хакасии)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23624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регламента передачи данных (обмена данными) между участниками Комиссии по развитию регионального здравоохранения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16168"/>
                  </a:ext>
                </a:extLst>
              </a:tr>
              <a:tr h="44908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5.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доступа к базе данных Регионального регистра работников здравоохранения Красноярского края и Хакасии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82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66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</TotalTime>
  <Words>743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КРУГЛЫЙ СТОЛ Опыт работы проектных офисов ВУЗов</vt:lpstr>
      <vt:lpstr>Презентация PowerPoint</vt:lpstr>
      <vt:lpstr>Приказ Министерства здравоохранения РФ от 10 ноября 2017 г. N 904 "Об организации проектной деятельности в Министерстве здравоохранения Российской Федерации"</vt:lpstr>
      <vt:lpstr>Общие положения</vt:lpstr>
      <vt:lpstr>Цель: </vt:lpstr>
      <vt:lpstr>Функции:</vt:lpstr>
      <vt:lpstr>Функции:</vt:lpstr>
      <vt:lpstr>Структура:</vt:lpstr>
      <vt:lpstr>План работы:</vt:lpstr>
      <vt:lpstr>План работы (продолжение):</vt:lpstr>
      <vt:lpstr>Инструменты:</vt:lpstr>
      <vt:lpstr>Презентация PowerPoint</vt:lpstr>
      <vt:lpstr>Проектная работа</vt:lpstr>
    </vt:vector>
  </TitlesOfParts>
  <Company>KGMA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проектов и развития регионального здравоохранения</dc:title>
  <dc:creator>zlakazov</dc:creator>
  <cp:lastModifiedBy>User</cp:lastModifiedBy>
  <cp:revision>22</cp:revision>
  <dcterms:created xsi:type="dcterms:W3CDTF">2020-02-28T09:42:22Z</dcterms:created>
  <dcterms:modified xsi:type="dcterms:W3CDTF">2020-12-04T01:23:38Z</dcterms:modified>
</cp:coreProperties>
</file>