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8" r:id="rId2"/>
    <p:sldId id="257" r:id="rId3"/>
    <p:sldId id="304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4" r:id="rId18"/>
    <p:sldId id="28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9" r:id="rId42"/>
    <p:sldId id="387" r:id="rId43"/>
    <p:sldId id="388" r:id="rId44"/>
    <p:sldId id="390" r:id="rId45"/>
    <p:sldId id="400" r:id="rId46"/>
    <p:sldId id="391" r:id="rId47"/>
    <p:sldId id="392" r:id="rId48"/>
    <p:sldId id="393" r:id="rId49"/>
    <p:sldId id="394" r:id="rId50"/>
    <p:sldId id="395" r:id="rId51"/>
    <p:sldId id="401" r:id="rId52"/>
    <p:sldId id="40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FF256-664B-4DA0-9136-C211F2B74281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3841-854C-4022-865B-3DC96951F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6D20-6755-417C-9F04-DC2922671800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C19-4E10-495D-A291-6A7D40BD0A8C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8077-A05B-46DA-91AF-27D60D78E91B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773F-42AF-4E63-ADEF-522463590FA7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C74B-33E3-4E36-BDC7-E5820C3379A7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643-4238-4F39-B6F0-5149171627A3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5489-8C78-490B-9FF6-01579E13B933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7E1C-E074-4EA4-8A94-F3A79CC30E7C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30C-F69A-4107-AFC4-4D522E421AAD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85D-4A3B-459F-BC80-05C2613459AB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587B-0BAE-40A8-88ED-AC86E634D98A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4009-7195-4971-A731-5DD6DD90B13E}" type="datetime1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15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6548"/>
            <a:ext cx="8784976" cy="71438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«Одноатомные спирты</a:t>
            </a:r>
            <a:r>
              <a:rPr lang="ru-RU" sz="3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32656"/>
            <a:ext cx="8784976" cy="9387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ИМЕНИ ПРОФЕССОРА В.Ф. ВОЙНО-ЯСЕНЕЦКОГО»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99992" y="5972363"/>
            <a:ext cx="4464496" cy="4770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 Агафонова Н.В.</a:t>
            </a:r>
            <a:endParaRPr kumimoji="0" lang="ru-RU" sz="2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2008"/>
            <a:ext cx="764690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893038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два члена гомологического ряда – СН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и 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изомеров не имеют. Для остальных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алканолов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возможны </a:t>
            </a:r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структурная</a:t>
            </a:r>
            <a:r>
              <a:rPr lang="ru-RU" sz="28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и пространственная изомерия</a:t>
            </a:r>
            <a:endParaRPr lang="ru-RU" sz="2800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Структурная изомерия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442915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Изомерия положения функциональной группы –ОН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(начиная с 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15218"/>
            <a:ext cx="7416824" cy="387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604448" cy="442915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2"/>
            </a:pPr>
            <a:r>
              <a:rPr lang="ru-RU" sz="26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Изомерия цепи (углеродного скелета)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(начиная с С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41844"/>
            <a:ext cx="6984776" cy="572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604448" cy="442915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3"/>
            </a:pPr>
            <a:r>
              <a:rPr lang="ru-RU" sz="26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Межклассовая изомерия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(с простыми эфирами)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206" y="1268760"/>
            <a:ext cx="665516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347172"/>
            <a:ext cx="8143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Название спиртов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 заместительной номенклатуре ИЮПАК образуется от названия соответствующих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алканов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добавлением суффикса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цифры, указывающей положение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гидроксигруппы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(если это необходимо).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36963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3299500"/>
            <a:ext cx="8143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Нумерацию цепи начинают с того края, ближе к которому расположена гидроксильная группа. Цифрами после суффикса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указывают положение гидроксильной группы в главной цепи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41168"/>
            <a:ext cx="59766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567839"/>
            <a:ext cx="81439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другому способу </a:t>
            </a:r>
            <a:r>
              <a:rPr lang="ru-RU" sz="26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i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радикально-функциональная номенклатура ИЮПАК</a:t>
            </a:r>
            <a:r>
              <a:rPr lang="ru-RU" sz="26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названия спиртов производят от соответствующего углеводородного радикала с добавлением слова «спирт», например: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– метиловый спирт,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– этиловый спирт,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-ОН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н-пропиловый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спирт,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-СН(ОН) -СН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изопропиловый спирт.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42" y="4005064"/>
            <a:ext cx="836893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531837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нумерации атомов углерода в главной цепи положение гидроксильной группы имеет приоритет перед положением кратных связей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2739692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Непредельные спирты, содержащие гидроксильную группу у атома углерода, связанного двойной связью, называются </a:t>
            </a:r>
            <a:r>
              <a:rPr lang="ru-RU" sz="24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енолами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Название этого класса соединений образовано из суффиксов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указывающих на присутствие в молекулах двойной связи и гидроксильной группы.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правило, неустойчивы и самопроизвольно превращаются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изомеризуются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карбонильные соединения - альдегиды и кетоны. Эта реакция обратима, а сам процесс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кето-енольной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таутомерией.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1872208" cy="11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5178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Правила составления названий </a:t>
            </a:r>
            <a:r>
              <a:rPr lang="ru-RU" sz="32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алканолов</a:t>
            </a:r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 с разветвленной цепью по международной номенклатуре</a:t>
            </a:r>
            <a:endParaRPr lang="ru-RU" sz="3200" dirty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80920" cy="612068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в молекуле самую длинную прямую углеродную цепь, связанную с гидроксильной группой</a:t>
            </a: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Пронумеровать атомы «С» в этой цепи так, чтобы атом «С», связанный с группой –ОН, имел наименьший номер</a:t>
            </a: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соответствующий самой длинной цепи, указав положение всех заместителей</a:t>
            </a: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3456384" cy="11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3240360" cy="10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146524"/>
            <a:ext cx="3240360" cy="13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544616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Спирты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Классификация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Электронное строение предельных одноатомных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Гомологический ряд предельных одноатомных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Изомерия предельных одноатомных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Номенклатура предельных одноатомных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Физические свойства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Химические свойства предельных одноатомных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Получение предельных одноатомных спиртов</a:t>
            </a:r>
          </a:p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предельных одноатомных спиртов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80920" cy="612068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Обозначить гидроксильную группу суффиксом 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Цифрой указать положение группы –ОН</a:t>
            </a:r>
          </a:p>
          <a:p>
            <a:pPr marL="51435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312368" cy="14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3312368" cy="14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1913348"/>
            <a:ext cx="8143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Метиловый спирт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(метанол, карбинол, древесный спирт) – простейший одноатомный спирт, бесцветная жидкость с запахом алкоголя,  хорошо растворяется в воде, горюч.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Сильный яд!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Метанол вызывает слепоту и летальный исход.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400590"/>
            <a:ext cx="81439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7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Этиловый спирт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(этанол, винный спирт) – бесцветная жидкость, с запахом спирта, хорошо смешивается с водой, ядовитое наркотическое вещество. Горит слабо светящимся пламенем.</a:t>
            </a:r>
          </a:p>
          <a:p>
            <a:pPr fontAlgn="base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Винный спирт – исторически сложившееся название, которое отражает, что этанол является основным компонентом винной продукции.</a:t>
            </a:r>
          </a:p>
          <a:p>
            <a:pPr fontAlgn="base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Вызывает сильное привыкание и деградацию личности. Может вызвать смертельный исход.</a:t>
            </a:r>
          </a:p>
          <a:p>
            <a:pPr fontAlgn="base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Так как метанол и этанол фактически не отличить друг от друга, то большинство отравления суррогатным алкоголем связано с употреблением продукции, содержащей  метиловый спирт вместо этилового.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34" y="0"/>
            <a:ext cx="801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Физические свойства спиртов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t="18900"/>
          <a:stretch>
            <a:fillRect/>
          </a:stretch>
        </p:blipFill>
        <p:spPr bwMode="auto">
          <a:xfrm>
            <a:off x="827584" y="1052736"/>
            <a:ext cx="7560840" cy="148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t="7316"/>
          <a:stretch>
            <a:fillRect/>
          </a:stretch>
        </p:blipFill>
        <p:spPr bwMode="auto">
          <a:xfrm>
            <a:off x="1010865" y="2708920"/>
            <a:ext cx="730555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155530"/>
            <a:ext cx="81439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два основных типа реакций спиртов с участием функциональной группы –ОН:</a:t>
            </a:r>
          </a:p>
          <a:p>
            <a:pPr fontAlgn="base"/>
            <a:r>
              <a:rPr lang="ru-RU" sz="24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с разрывом связи О-Н:</a:t>
            </a:r>
            <a:endParaRPr lang="ru-RU" sz="2400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взаимодействие спиртов со щелочными металлами с образованием алкоголятов;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реакции спиртов с органическими и минеральными кислотами с образованием сложных эфиров;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окисление спиртов под действием дихромата или перманганата калия до карбонильных соединений.</a:t>
            </a:r>
          </a:p>
          <a:p>
            <a:pPr fontAlgn="base"/>
            <a:r>
              <a:rPr lang="ru-RU" sz="24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сопровождающиеся разрывом связи С-О:</a:t>
            </a:r>
            <a:endParaRPr lang="ru-RU" sz="2400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каталитическая дегидратация с образованием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(внутримолекулярная дегидратация) или простых эфиров (межмолекулярная дегидратация);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замещение группы –ОН галогеном, например при действии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галогеноводородов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образованием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алкилгалогенидов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Спирты – </a:t>
            </a:r>
            <a:r>
              <a:rPr lang="ru-RU" sz="24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амфотерные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 соединения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5178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замещения</a:t>
            </a:r>
            <a:endParaRPr lang="ru-RU" sz="3200" dirty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Кислотные свойства</a:t>
            </a:r>
          </a:p>
          <a:p>
            <a:r>
              <a:rPr lang="ru-RU" sz="26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Взаимодействие со щелочными и щелочноземельными металлами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K,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6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с разрывом связи О-Н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Образующиеся соединения (соли спиртов) называются алкоголятами - производные метилового спирта 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метилатами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производные этилового спирта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этилатами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600" b="1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2782"/>
            <a:ext cx="5976664" cy="79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3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Основные свойства</a:t>
            </a:r>
          </a:p>
          <a:p>
            <a:r>
              <a:rPr lang="ru-RU" sz="26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Взаимодействие с галогенводородными кислотами</a:t>
            </a:r>
          </a:p>
          <a:p>
            <a:r>
              <a:rPr lang="ru-RU" sz="26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с разрывом связи С-О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600" b="1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696" y="2056046"/>
            <a:ext cx="5124568" cy="9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76972"/>
            <a:ext cx="4637318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66" y="1471711"/>
            <a:ext cx="81439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82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Спиртами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называются органические соединения, в молекулах которых содержится одна или несколько гидроксильных групп (-ОН), соединенных с углеводородным радикалом.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82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Спирты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производные углеводородов, в молекулах которых один или несколько атомов углерода замещены на гидроксильную группу (-ОН).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82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Спирты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соединения алифатического ряда, содержащие одну или несколько гидроксильных групп.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0486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этерификации</a:t>
            </a:r>
          </a:p>
          <a:p>
            <a:pPr algn="ctr" fontAlgn="base"/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с разрывом связи О-Н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3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Спирты вступают в реакции с минеральными и органическими кислотами, образуя сложные эфиры. Реакция обратима (обратный процесс - гидролиз сложных эфиров).</a:t>
            </a:r>
          </a:p>
          <a:p>
            <a:pPr fontAlgn="base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этой реакции является то, что атом </a:t>
            </a:r>
            <a:r>
              <a:rPr lang="ru-RU" sz="26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отщепляется от спирта, а группа </a:t>
            </a:r>
            <a:r>
              <a:rPr lang="ru-RU" sz="26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- от кислоты</a:t>
            </a:r>
            <a:endParaRPr lang="ru-RU" sz="2600" dirty="0" smtClean="0"/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600" b="1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98" y="3356992"/>
            <a:ext cx="7996358" cy="187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20468"/>
            <a:ext cx="5981144" cy="11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5178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отщепления</a:t>
            </a:r>
            <a:endParaRPr lang="ru-RU" sz="3200" dirty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3"/>
            <a:ext cx="842493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1. Дегидратация (отщепление воды)</a:t>
            </a:r>
            <a:endParaRPr lang="ru-RU" sz="2400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с разрывом связи С-О</a:t>
            </a:r>
            <a:endParaRPr lang="ru-RU" sz="2400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действии на спирты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водоотнимающих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реагентов, например, концентрированной серной кислоты.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Реакция может протекать по двум направлениям: с участием одной молекулы спирта (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внутримолекулярная дегидратация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приводящая к образованию </a:t>
            </a:r>
            <a:r>
              <a:rPr lang="ru-RU" sz="24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или с участием двух молекул спирта (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межмолекулярная дегидратация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приводящая к получению 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простых эфиров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600" b="1" dirty="0" smtClean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3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5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а) </a:t>
            </a:r>
            <a:r>
              <a:rPr lang="ru-RU" sz="2500" i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Межмолекулярная дегидратация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спиртов с образованием </a:t>
            </a:r>
            <a:r>
              <a:rPr lang="ru-RU" sz="25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простых эфиров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R-O-R'. Эти реакции могут протекать с участием одного спирта или смеси двух и более спиртов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7272808" cy="22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3"/>
            <a:ext cx="84249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5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б) </a:t>
            </a:r>
            <a:r>
              <a:rPr lang="ru-RU" sz="2500" i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Внутримолекулярная дегидратация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спиртов с образованием</a:t>
            </a:r>
            <a:r>
              <a:rPr lang="ru-RU" sz="25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Протекает при более высокой температуре. В отличие от межмолекулярной дегидратации в процессе этих реакций происходит отщепление молекулы воды от одной молекулы спирта  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40633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5576" y="4655458"/>
            <a:ext cx="77048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Такие реакции отщепления называются </a:t>
            </a:r>
            <a:r>
              <a:rPr lang="ru-RU" sz="2500" b="1" i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реакциями</a:t>
            </a:r>
            <a:r>
              <a:rPr lang="ru-RU" sz="25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1" i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элиминирования</a:t>
            </a:r>
            <a:endParaRPr lang="ru-RU" sz="2500" dirty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342" y="188640"/>
            <a:ext cx="6655025" cy="645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5178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Реакции окисления</a:t>
            </a:r>
            <a:endParaRPr lang="ru-RU" sz="3200" dirty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286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9552" y="2060848"/>
            <a:ext cx="31683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969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908720"/>
            <a:ext cx="81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Общая формула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спиртов с одной </a:t>
            </a:r>
            <a:r>
              <a:rPr lang="ru-RU" sz="28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гидроксигруппой</a:t>
            </a:r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 C</a:t>
            </a:r>
            <a:r>
              <a:rPr lang="ru-RU" sz="2800" b="1" i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i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2n+</a:t>
            </a:r>
            <a:r>
              <a:rPr lang="ru-RU" sz="28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OH или R–OH</a:t>
            </a:r>
            <a:endParaRPr lang="ru-RU" sz="265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75656" y="5301208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Метанол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5301208"/>
            <a:ext cx="2592288" cy="43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Этанол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04856" cy="584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5178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Качественные реакции на спирты</a:t>
            </a:r>
            <a:endParaRPr lang="ru-RU" sz="3200" dirty="0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48872" cy="636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180"/>
            <a:ext cx="7416824" cy="650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272808" cy="65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55576" y="1340768"/>
            <a:ext cx="56886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12976"/>
            <a:ext cx="4968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Получение предельных одноатомных спиртов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76864" cy="552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177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589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035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861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Классификация спиртов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442915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числу гидроксильных групп (атомности)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0468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3135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Метанол</a:t>
            </a:r>
            <a:r>
              <a:rPr lang="ru-RU" sz="24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используют как растворитель, в производстве муравьиной кислоты, а также в производстве формальдегида, применяемого для получения фенолформальдегидных смол, в последнее время метанол рассматривают как перспективное моторное топливо. Большие объемы метанола используют при добыче и транспорте природного газа.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5292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Этанол С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исходное соединение для получения ацетальдегида, уксусной кислоты, для производства сложных эфиров карбоновых кислот, используемых в качестве растворителей. Кроме того, этанол – основной компонент всех спиртных напитков, его широко применяют и в медицине как дезинфицирующее средство.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Бутанол C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используют как растворитель жиров и смол, служит сырьем для получения душистых веществ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бутилацетата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бутилсалицилата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др.). В шампунях он используется как компонент, повышающий прозрачность растворов.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6490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Бензиловый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 спирт С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-OH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свободном состоянии (и в виде сложных эфиров) содержится в эфирных маслах жасмина и гиацинта. Он обладает антисептическими (обеззараживающими) свойствами, в косметике он используется как консервант кремов, лосьонов, зубных эликсиров, а в парфюмерии - как душистое вещество.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36983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Фенетиловый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 спирт (фенилэтиловый) </a:t>
            </a:r>
          </a:p>
          <a:p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ru-RU" sz="2400" b="1" baseline="-250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-OH</a:t>
            </a:r>
            <a:r>
              <a:rPr lang="ru-RU" sz="2400" dirty="0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обладает запахом розы, содержится в розовом масле, его используют в парфюмерии.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442915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характеру атома углерода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1486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442915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buClr>
                <a:srgbClr val="008200"/>
              </a:buClr>
              <a:buFont typeface="+mj-lt"/>
              <a:buAutoNum type="arabicPeriod" startAt="3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строению углеводородного радикала, связанного с атомом кислорода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35742"/>
            <a:ext cx="6768752" cy="432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571763"/>
            <a:ext cx="81439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50" dirty="0" smtClean="0">
                <a:latin typeface="Times New Roman" pitchFamily="18" charset="0"/>
                <a:cs typeface="Times New Roman" pitchFamily="18" charset="0"/>
              </a:rPr>
              <a:t>Связи О–Н и С–О – полярные ковалентные. Это следует из различий в </a:t>
            </a:r>
            <a:r>
              <a:rPr lang="ru-RU" sz="2450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электроотрицательности</a:t>
            </a:r>
            <a:r>
              <a:rPr lang="ru-RU" sz="2450" dirty="0" smtClean="0">
                <a:latin typeface="Times New Roman" pitchFamily="18" charset="0"/>
                <a:cs typeface="Times New Roman" pitchFamily="18" charset="0"/>
              </a:rPr>
              <a:t> кислорода (3,5), водорода (2,1) и углерода (2,4). Электронная плотность обеих связей смещена к более электроотрицательному атому кислорода, поэтому атом «О» имеет частичный отрицательный заряд </a:t>
            </a:r>
            <a:r>
              <a:rPr lang="ru-RU" sz="245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50" baseline="300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50" baseline="30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50" dirty="0" smtClean="0">
                <a:latin typeface="Times New Roman" pitchFamily="18" charset="0"/>
                <a:cs typeface="Times New Roman" pitchFamily="18" charset="0"/>
              </a:rPr>
              <a:t>, а атомы «С» и «Н» - частичный </a:t>
            </a:r>
            <a:r>
              <a:rPr lang="ru-RU" sz="245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5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2016224" cy="116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4221088"/>
            <a:ext cx="820891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Полярность связи О-Н больше полярности связи С-О вследствие большой разницы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электроотрицательностей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кислорода и водорода. Однако полярность в этой связи недостаточна для диссоциации ее с образованием ионов Н</a:t>
            </a:r>
            <a:r>
              <a:rPr lang="ru-RU" sz="25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поэтому спирты являются </a:t>
            </a:r>
            <a:r>
              <a:rPr lang="ru-RU" sz="2500" b="1" dirty="0" err="1" smtClean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неэлектролитами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556" y="553904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Атому кислорода в спиртах свойственна sp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-гибридизация. В образовании его связей с атомами C и H участвуют две 2sp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-атомные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орбитали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валентный угол C–О–H близок к тетраэдрическому (около 108°). Каждая из двух других 2 sp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-орбиталей кислорода занята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неподеленной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парой электронов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4000996"/>
            <a:ext cx="8143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Подвижность атома водорода в гидроксильной группе спирта несколько меньше, чем в воде. Более «кислым» в ряду одноатомных предельных спиртов будет метанол.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Радикалы в молекуле спирта играют определенную роль в проявлении кислотных свойств. Обычно углеводородные радикалы понижают кислотные свойства.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654</Words>
  <Application>Microsoft Office PowerPoint</Application>
  <PresentationFormat>Экран (4:3)</PresentationFormat>
  <Paragraphs>188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План лекции</vt:lpstr>
      <vt:lpstr>Слайд 3</vt:lpstr>
      <vt:lpstr>Слайд 4</vt:lpstr>
      <vt:lpstr>Классификация спиртов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Структурная изомерия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Физические свойства спиртов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Получение предельных одноатомных спиртов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ната</cp:lastModifiedBy>
  <cp:revision>295</cp:revision>
  <dcterms:created xsi:type="dcterms:W3CDTF">2011-09-15T14:23:48Z</dcterms:created>
  <dcterms:modified xsi:type="dcterms:W3CDTF">2022-02-08T16:41:35Z</dcterms:modified>
</cp:coreProperties>
</file>