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81" r:id="rId6"/>
    <p:sldId id="286" r:id="rId7"/>
    <p:sldId id="260" r:id="rId8"/>
    <p:sldId id="261" r:id="rId9"/>
    <p:sldId id="262" r:id="rId10"/>
    <p:sldId id="263" r:id="rId11"/>
    <p:sldId id="264" r:id="rId12"/>
    <p:sldId id="282" r:id="rId13"/>
    <p:sldId id="265" r:id="rId14"/>
    <p:sldId id="266" r:id="rId15"/>
    <p:sldId id="268" r:id="rId16"/>
    <p:sldId id="267" r:id="rId17"/>
    <p:sldId id="269" r:id="rId18"/>
    <p:sldId id="270" r:id="rId19"/>
    <p:sldId id="271" r:id="rId20"/>
    <p:sldId id="283" r:id="rId21"/>
    <p:sldId id="272" r:id="rId22"/>
    <p:sldId id="284" r:id="rId23"/>
    <p:sldId id="274" r:id="rId24"/>
    <p:sldId id="275" r:id="rId25"/>
    <p:sldId id="276" r:id="rId26"/>
    <p:sldId id="277" r:id="rId27"/>
    <p:sldId id="278" r:id="rId28"/>
    <p:sldId id="285" r:id="rId29"/>
    <p:sldId id="279" r:id="rId30"/>
    <p:sldId id="28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65" autoAdjust="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FC27D-A3ED-4E32-B31D-CA8122DD2F75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E3977-F7CE-490D-A786-309EBCD5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244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E3977-F7CE-490D-A786-309EBCD5C61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1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E3977-F7CE-490D-A786-309EBCD5C61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55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E3977-F7CE-490D-A786-309EBCD5C61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1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E3977-F7CE-490D-A786-309EBCD5C61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E3977-F7CE-490D-A786-309EBCD5C61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73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3898D-B889-4295-9BF2-820EE00C8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ECCB2A-1475-408D-BFE5-9AD2C189B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FE61EB-844E-48EE-91BE-C61A5360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93C8-7454-4702-8F06-AA7A949BABA6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85795F-3F21-4471-82E3-8981482A2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F02A8-8F47-4E70-994E-D68E38CF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79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CDC08-C92C-44FB-BE15-52E9DCD0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221998-18CC-40B4-AF89-8F5032BFB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9356B3-0AFA-4648-B410-8E6C3FFF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6F0-9057-4802-BAE7-960D968F57B9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8C8E18-5477-43E6-880F-24BFB5EC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99C58-0137-484C-A3B5-32240857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9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327419-44CE-4620-A05C-6DE74FC19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FC014-E88F-43C3-8B60-A40BD10EB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E7886B-5C7E-406A-9025-79AFA55E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8E0-6F93-454F-A366-5BC48BFA076C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185F-8FD0-4B2B-9249-1F8FDD1D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E60017-433F-4EF6-AB20-A9D71BBF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71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75421-DF66-41AB-A9A3-D43AB595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6BEA9-0298-4136-8412-78E27D912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D0B7B-F870-426C-BD2D-2D9907DC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1461-C4A6-4059-84FD-A38E1191EBDD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2CB913-423C-4877-8379-381E16FE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ED82C6-4277-4417-AF34-0DB97F96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7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E445A-7614-4325-85E7-3BB903A0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697ECC-EABB-4AC2-AE85-95B04A8E5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48018D-6169-4C3A-ABDE-9AA37A58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6C86-DE91-472B-B330-3DA8CD1605B1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671885-394C-4928-A222-B13C7ADC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F76DD-152E-45F6-A35C-2BF7039E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1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C2ED6-ED0B-49F5-9EE6-04DC9E2C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E4B50-357B-4357-81C9-2C7BB807A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2234EA-F37E-4866-9A4A-A6D09C8EA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8A57E1-F68A-426F-A035-71A300C9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05C8-3DE0-4A8D-9A43-62D2E76375C7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89F045-893A-4576-86F3-71ABF8CD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58AF93-BFA0-4A24-99CB-A77C98AA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86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4EA3C-9C0E-46CC-A817-278A6143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8FD11-06C8-4BA1-B8EA-E2E471E2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7F29A-5410-4A47-8A4F-F2A5F5857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CFAAA6-FC8B-4ADC-A529-BA15D4CC5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C9BACA-3579-4313-A2CA-7C5BF7202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65BAC8D-2EDF-43D0-843C-E20C544E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BD888-B5CC-4EF1-866F-D21114621707}" type="datetime1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7B614-3EA8-4DDD-BD62-14D758B2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D3CB31-9BE9-482F-AD47-812CF0BD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11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0B5D5-1093-4032-94DF-67EE86E4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8C9DE5-86EB-4D95-B27D-5FBB288CF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1027-663B-4823-AB46-9044B9F939CA}" type="datetime1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CA01CD-7701-4C79-9424-1CF65756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401B42-5782-4CD3-AEA6-AF2207BB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2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876E11-42AA-43AE-BCD2-1CAE8344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24DD-E8BC-4C3A-AA19-A4DD7CF3C623}" type="datetime1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463F78-D672-4A79-867C-35212445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8268C3-7348-4F0C-A7B0-BF5E4BF1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9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87018-D2E7-4344-B5AD-B911861D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B743C-6382-484E-8E14-ECB994983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D76105-1D90-41BB-B20D-A5AA9AA7B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3FDFC8-99AE-4703-BCC9-8C162F5B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F80D-A164-41F0-A8FB-6E6F9E35C4CB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F93760-1FCB-4600-8858-6F10C43E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96F189-1710-427E-978E-11A6388A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2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87CCE-9D60-4FC2-AE5F-781BB80C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E06F5A-C3DA-41FE-9E36-A25071E5E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E01EA9-DD3E-4D26-95FE-48D203506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8F6CB5-6CCD-457C-B55C-57278F43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BCAE-BB7A-4D39-807E-BA3CE9BDA560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2DDFB3-A8D2-454E-B0BF-F17B20F2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A9E325-C27A-4299-AAF1-56479768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2D6D0-DFAA-4472-BF55-784C70E2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435EA-DFFE-44DA-B697-023F4B66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080BF-3A8D-4BD7-97D6-BC716EB79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CD951-CF3A-4024-89D9-5C0989CA2154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B8AD2-E00A-4569-BA47-BCFE39B67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7DCD4-4A39-4B3F-8A9D-0D066BE19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8A846-B2A1-41D6-AC9B-868132C65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22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0C345-BD40-4805-915E-8E99DAE0D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391" y="30681"/>
            <a:ext cx="10767527" cy="16557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412CD0-8C36-47C0-87F6-19C15BB29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391" y="1838131"/>
            <a:ext cx="11028785" cy="488924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по производственной практике 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1B4152D2-B123-45B5-9F4B-05DD562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594384"/>
              </p:ext>
            </p:extLst>
          </p:nvPr>
        </p:nvGraphicFramePr>
        <p:xfrm>
          <a:off x="1642188" y="2362038"/>
          <a:ext cx="9144000" cy="394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010177681"/>
                    </a:ext>
                  </a:extLst>
                </a:gridCol>
              </a:tblGrid>
              <a:tr h="32651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33.02.01 Фармация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216771"/>
                  </a:ext>
                </a:extLst>
              </a:tr>
              <a:tr h="38600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наименования специальности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80516"/>
                  </a:ext>
                </a:extLst>
              </a:tr>
              <a:tr h="32651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03.01 Организация деятельности аптеки и её структурных подразделений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101936"/>
                  </a:ext>
                </a:extLst>
              </a:tr>
              <a:tr h="223555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междисциплинарного курса (дисциплины)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Студент, группа: Шелковая Дарья Николаевна, 205 группа</a:t>
                      </a:r>
                    </a:p>
                    <a:p>
                      <a:pPr algn="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Преподаватель: Тельных Маргарита </a:t>
                      </a:r>
                    </a:p>
                    <a:p>
                      <a:pPr algn="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Алексеевна (преподаватель)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4762"/>
                  </a:ext>
                </a:extLst>
              </a:tr>
              <a:tr h="54023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427256"/>
                  </a:ext>
                </a:extLst>
              </a:tr>
            </a:tbl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B6E0AA-6402-415D-8025-06BC58CC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17437" y="6362246"/>
            <a:ext cx="2743200" cy="365125"/>
          </a:xfrm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</a:t>
            </a:r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id="{3050DCE6-1F48-520B-2457-1AC1D934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86" y="3924300"/>
            <a:ext cx="9144001" cy="4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DDD11-70B2-4C62-B799-897678401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50449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2. 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Санитарный режим в аптечной организации.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78FC5C-737A-4ED3-A29A-46BB68969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771615"/>
            <a:ext cx="12191999" cy="241552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Помещение для хранения уборочного инвентаря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EA36A6B-987A-401E-9D1C-01BCDC43F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8" y="1522638"/>
            <a:ext cx="5143500" cy="43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AEBD8D-56A9-4475-9D11-A17F49EFE1C6}"/>
              </a:ext>
            </a:extLst>
          </p:cNvPr>
          <p:cNvSpPr txBox="1"/>
          <p:nvPr/>
        </p:nvSpPr>
        <p:spPr>
          <a:xfrm>
            <a:off x="585498" y="5824051"/>
            <a:ext cx="514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Рис.13. Шкаф для хранения уборочного инвентаря снаружи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D4963-0670-489B-8101-593DEEDB0B3F}"/>
              </a:ext>
            </a:extLst>
          </p:cNvPr>
          <p:cNvSpPr txBox="1"/>
          <p:nvPr/>
        </p:nvSpPr>
        <p:spPr>
          <a:xfrm>
            <a:off x="7239081" y="6086385"/>
            <a:ext cx="361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Рис.14. Шкаф для хранения уборочного инвентаря внутри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DDDC33-5D39-44CC-952A-D01890FF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10</a:t>
            </a:fld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03445AA-DA78-5A67-A8AB-F5667FF5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81" y="1260303"/>
            <a:ext cx="3619562" cy="48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02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DC215-7058-41F4-93D4-D036C0BCC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55541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Уборочный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инвентарь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15532-5CCC-4A4F-A277-BDB2EBBF03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57444-4038-44BE-BB2C-C413160E145A}"/>
              </a:ext>
            </a:extLst>
          </p:cNvPr>
          <p:cNvSpPr txBox="1"/>
          <p:nvPr/>
        </p:nvSpPr>
        <p:spPr>
          <a:xfrm>
            <a:off x="686781" y="5936385"/>
            <a:ext cx="396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Рис.15. Промаркированный таз для замачивания ковриков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ED972-653C-44F4-8A70-5F8F1FEA6E93}"/>
              </a:ext>
            </a:extLst>
          </p:cNvPr>
          <p:cNvSpPr txBox="1"/>
          <p:nvPr/>
        </p:nvSpPr>
        <p:spPr>
          <a:xfrm>
            <a:off x="7009939" y="6202458"/>
            <a:ext cx="412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Рис.16. Промаркированные швабры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4627B0-C6D2-496C-9F51-1A6BDCDE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11</a:t>
            </a:fld>
            <a:endParaRPr lang="ru-RU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4E1B787-63B6-C1FA-75EA-355516C1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39" y="676742"/>
            <a:ext cx="4128387" cy="550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AA2A111-0201-E291-2644-0613D0B4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1" y="655541"/>
            <a:ext cx="3960633" cy="52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7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5D26F-5319-02EA-A569-FBF900F9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C595EE-53BA-37B6-99AB-99E97D4F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63D65-1495-2891-05A2-1CBFDCA2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12</a:t>
            </a:fld>
            <a:endParaRPr lang="ru-RU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719C451-43BC-4F9F-8CBA-3E8CC53F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68" y="719712"/>
            <a:ext cx="5479263" cy="51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4A130D-2533-3DEC-073D-A8AD8A27628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2.Уборочный инвентарь</a:t>
            </a:r>
            <a:endParaRPr lang="ru-RU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C72191-31D4-5913-D75B-0DC7144B7012}"/>
              </a:ext>
            </a:extLst>
          </p:cNvPr>
          <p:cNvSpPr txBox="1"/>
          <p:nvPr/>
        </p:nvSpPr>
        <p:spPr>
          <a:xfrm>
            <a:off x="3356368" y="5879675"/>
            <a:ext cx="5537034" cy="59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Рис.17. Промаркированное ведро для помещений хранения. Ведро для пола.</a:t>
            </a:r>
          </a:p>
        </p:txBody>
      </p:sp>
    </p:spTree>
    <p:extLst>
      <p:ext uri="{BB962C8B-B14F-4D97-AF65-F5344CB8AC3E}">
        <p14:creationId xmlns:p14="http://schemas.microsoft.com/office/powerpoint/2010/main" val="138920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B81AC-6CF4-481F-9A95-0AD7DCC98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4BA604-CE66-427C-8A83-15C61E3867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FA1EA-3A15-4F1E-874B-4D41E308A3CC}"/>
              </a:ext>
            </a:extLst>
          </p:cNvPr>
          <p:cNvSpPr txBox="1"/>
          <p:nvPr/>
        </p:nvSpPr>
        <p:spPr>
          <a:xfrm>
            <a:off x="4243039" y="6320826"/>
            <a:ext cx="370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Рис.18. Санузел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F1B2F-EAD1-4C08-9F50-82CF349C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13</a:t>
            </a:fld>
            <a:endParaRPr lang="ru-RU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D7F54D5-8237-7390-8C14-0F7CF0947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r="11437"/>
          <a:stretch/>
        </p:blipFill>
        <p:spPr bwMode="auto">
          <a:xfrm>
            <a:off x="4243039" y="532450"/>
            <a:ext cx="3705922" cy="57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7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B1027-926E-4D0A-B702-FC8EB830F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96380"/>
            <a:ext cx="12192000" cy="53883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Санитарная одежда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EF8130-5B78-4CDC-BB5F-5C87905D9A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B86D5-B61B-422A-B5EE-F1977C45C5B5}"/>
              </a:ext>
            </a:extLst>
          </p:cNvPr>
          <p:cNvSpPr txBox="1"/>
          <p:nvPr/>
        </p:nvSpPr>
        <p:spPr>
          <a:xfrm>
            <a:off x="4031397" y="6491211"/>
            <a:ext cx="42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19. Фармацевт в санитарной одежде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31360-B5FC-440D-BBDC-FC8FC4B0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14</a:t>
            </a:fld>
            <a:endParaRPr lang="ru-RU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1821150-531D-A744-CB61-3CED4DAC6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 bwMode="auto">
          <a:xfrm>
            <a:off x="4257640" y="468389"/>
            <a:ext cx="3676719" cy="60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20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A4E79-A64A-431E-B07E-BF73EBAB6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49019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Зона хранения верхней и санитарной одежды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EE3E9C-0B4C-4C71-B11E-F48DF6681A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97F6252-756C-44A9-A992-3641E91DF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8" y="928539"/>
            <a:ext cx="5306009" cy="50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1D6B4E52-11A3-4E5F-8BBC-E0A9D0372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54" y="909734"/>
            <a:ext cx="5371322" cy="50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AA9EF-5830-4696-85D0-F94EA675A8F1}"/>
              </a:ext>
            </a:extLst>
          </p:cNvPr>
          <p:cNvSpPr txBox="1"/>
          <p:nvPr/>
        </p:nvSpPr>
        <p:spPr>
          <a:xfrm>
            <a:off x="359438" y="5987017"/>
            <a:ext cx="530600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20. Шкаф для хранения верхней одежды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A5040-E70F-4592-A1D0-675FD8F1447E}"/>
              </a:ext>
            </a:extLst>
          </p:cNvPr>
          <p:cNvSpPr txBox="1"/>
          <p:nvPr/>
        </p:nvSpPr>
        <p:spPr>
          <a:xfrm>
            <a:off x="6291554" y="5948265"/>
            <a:ext cx="537132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21. Шкаф для хранения санитарной одежды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3E05F9-419C-4DB6-96CC-A8F1B907D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38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96237-9B89-426B-A8AC-414BA2A61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5493"/>
            <a:ext cx="12192000" cy="49188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Административно-бытовая зона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46569E-1538-4CF5-8087-2101424A6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99C14B2-E7FB-49CC-8390-1F9527818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96" y="662450"/>
            <a:ext cx="5143500" cy="563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63C44-F0F7-44F7-8735-CB4CCE0335D9}"/>
              </a:ext>
            </a:extLst>
          </p:cNvPr>
          <p:cNvSpPr txBox="1"/>
          <p:nvPr/>
        </p:nvSpPr>
        <p:spPr>
          <a:xfrm>
            <a:off x="6392595" y="6291659"/>
            <a:ext cx="511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23. Комната для персонала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8374A-AA90-4310-99CC-85CC0C5636C4}"/>
              </a:ext>
            </a:extLst>
          </p:cNvPr>
          <p:cNvSpPr txBox="1"/>
          <p:nvPr/>
        </p:nvSpPr>
        <p:spPr>
          <a:xfrm>
            <a:off x="681884" y="6344196"/>
            <a:ext cx="530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22. Кабинет заведующей аптекой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CE6772C-28EA-487A-BD6F-B7568C99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16</a:t>
            </a:fld>
            <a:endParaRPr lang="ru-RU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CC11E9-BAAF-E855-050D-0EA03DBDC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/>
          <a:stretch/>
        </p:blipFill>
        <p:spPr bwMode="auto">
          <a:xfrm>
            <a:off x="655903" y="634406"/>
            <a:ext cx="5335258" cy="56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45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F3DA4-8C3B-47CD-B481-85502C55D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678821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3. 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Классификация товаров аптечного ассортимента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64A342-667D-4012-8A5A-657DD5826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9144000" cy="3429000"/>
          </a:xfrm>
        </p:spPr>
        <p:txBody>
          <a:bodyPr>
            <a:norm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C99903-C9BB-4D48-8FDD-3F22687F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17</a:t>
            </a:fld>
            <a:endParaRPr lang="ru-RU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001F970B-3D06-642F-61CA-54DFDE37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7" y="1239690"/>
            <a:ext cx="3837495" cy="51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5DA115D-02E7-2305-2AB2-E97018CF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86" y="1309135"/>
            <a:ext cx="3844246" cy="51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6DE77-E1AB-02C3-8B8E-220C523603DD}"/>
              </a:ext>
            </a:extLst>
          </p:cNvPr>
          <p:cNvSpPr txBox="1"/>
          <p:nvPr/>
        </p:nvSpPr>
        <p:spPr>
          <a:xfrm>
            <a:off x="508103" y="6270887"/>
            <a:ext cx="3889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Рис.24. Ящики с группами 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присутствующих в аптеке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C21EE-ED62-E794-D678-84807A5A6BFD}"/>
              </a:ext>
            </a:extLst>
          </p:cNvPr>
          <p:cNvSpPr txBox="1"/>
          <p:nvPr/>
        </p:nvSpPr>
        <p:spPr>
          <a:xfrm>
            <a:off x="7712069" y="6434796"/>
            <a:ext cx="3750926" cy="36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Рис.25. Антибиотики</a:t>
            </a:r>
          </a:p>
        </p:txBody>
      </p:sp>
    </p:spTree>
    <p:extLst>
      <p:ext uri="{BB962C8B-B14F-4D97-AF65-F5344CB8AC3E}">
        <p14:creationId xmlns:p14="http://schemas.microsoft.com/office/powerpoint/2010/main" val="1501511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55726-C3E0-4CB2-A19C-C6172A7FC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57849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4. 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хранения товаров аптечного ассортимента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C3F5D4-AA9F-4486-8130-B45883C5B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8499"/>
            <a:ext cx="12192000" cy="57849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Помещения для хранения аптечных товаров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9FD1F-FF88-453D-9864-64EA739CB171}"/>
              </a:ext>
            </a:extLst>
          </p:cNvPr>
          <p:cNvSpPr txBox="1"/>
          <p:nvPr/>
        </p:nvSpPr>
        <p:spPr>
          <a:xfrm>
            <a:off x="121298" y="6111550"/>
            <a:ext cx="35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26. Материальная комната №1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C4816-F3D3-4F4E-8E6E-B70EF5BDA26E}"/>
              </a:ext>
            </a:extLst>
          </p:cNvPr>
          <p:cNvSpPr txBox="1"/>
          <p:nvPr/>
        </p:nvSpPr>
        <p:spPr>
          <a:xfrm>
            <a:off x="8299573" y="6144875"/>
            <a:ext cx="376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28. Материальная комната №2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05915-002C-4D11-A4FC-4B394E3FC289}"/>
              </a:ext>
            </a:extLst>
          </p:cNvPr>
          <p:cNvSpPr txBox="1"/>
          <p:nvPr/>
        </p:nvSpPr>
        <p:spPr>
          <a:xfrm>
            <a:off x="4178486" y="6107513"/>
            <a:ext cx="35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27. Материальная комната БАДы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5037D84-E7C9-48BE-8491-7B031A0C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18</a:t>
            </a:fld>
            <a:endParaRPr lang="ru-R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53166E1-2364-2C53-9176-C642B31AB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1315722"/>
            <a:ext cx="3596872" cy="47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0F4680A-7372-7F20-CF0E-D9703C46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86" y="1311685"/>
            <a:ext cx="3596871" cy="47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2AA8F9C-1EA0-E0FA-DD77-C79779DD9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232"/>
          <a:stretch/>
        </p:blipFill>
        <p:spPr bwMode="auto">
          <a:xfrm>
            <a:off x="8299572" y="1345010"/>
            <a:ext cx="3767162" cy="47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25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7442-465A-4D76-A296-B04A6689D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6675"/>
            <a:ext cx="12192000" cy="110237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Шкафы для хранения наружных ЛП, внутренних ЛП и ЛП для инъекций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4C66D-1295-4CE1-AA3E-376071161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2E478-27E8-47B1-BCAA-4F3CF6F2097E}"/>
              </a:ext>
            </a:extLst>
          </p:cNvPr>
          <p:cNvSpPr txBox="1"/>
          <p:nvPr/>
        </p:nvSpPr>
        <p:spPr>
          <a:xfrm>
            <a:off x="901959" y="6174594"/>
            <a:ext cx="473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Рис.29. Шкаф для хранения ЛП в материальной комнате №1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1D4748-2D6D-4B79-9196-5753D7EC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19</a:t>
            </a:fld>
            <a:endParaRPr lang="ru-RU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E9B09A1-3EAF-0CDB-169E-24D149C5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97" y="1035698"/>
            <a:ext cx="3795664" cy="50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ED81E87B-3117-A5F0-8B60-597C212B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6" y="1035697"/>
            <a:ext cx="6747847" cy="50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282818-EE53-130A-8204-C3BF502C160A}"/>
              </a:ext>
            </a:extLst>
          </p:cNvPr>
          <p:cNvSpPr txBox="1"/>
          <p:nvPr/>
        </p:nvSpPr>
        <p:spPr>
          <a:xfrm>
            <a:off x="5236676" y="6056327"/>
            <a:ext cx="6747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Рис.30. Ящики для хранения перевязочного материала в материальной комнате №1</a:t>
            </a:r>
          </a:p>
        </p:txBody>
      </p:sp>
    </p:spTree>
    <p:extLst>
      <p:ext uri="{BB962C8B-B14F-4D97-AF65-F5344CB8AC3E}">
        <p14:creationId xmlns:p14="http://schemas.microsoft.com/office/powerpoint/2010/main" val="3483362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F7874-0770-4DCF-82E8-2B0F8805B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34481"/>
            <a:ext cx="12192000" cy="1268962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1. 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со структурой аптечной организации.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AEF01C-AAE6-42D5-9ADC-B86FEEDDE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1C896-B1D6-41DA-9FA3-11BF18094D46}"/>
              </a:ext>
            </a:extLst>
          </p:cNvPr>
          <p:cNvSpPr txBox="1"/>
          <p:nvPr/>
        </p:nvSpPr>
        <p:spPr>
          <a:xfrm>
            <a:off x="4419615" y="6471154"/>
            <a:ext cx="305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Рис.1. Вывеска аптеки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13D31-ADD7-4AD9-927E-536853ED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D406B9-0AE4-A625-95E0-12B4DB21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39" y="1419715"/>
            <a:ext cx="6819242" cy="51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3A1133-990C-1C69-E1C9-2D5B4730C148}"/>
              </a:ext>
            </a:extLst>
          </p:cNvPr>
          <p:cNvSpPr txBox="1"/>
          <p:nvPr/>
        </p:nvSpPr>
        <p:spPr>
          <a:xfrm>
            <a:off x="3244326" y="61160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Красноярск, Советский район, ул.            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Молокова 1 ст.1 Аптека №190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29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9D1DA-C493-B4C2-EC60-FB069EF4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33E28-3358-C46D-9421-8EC9ED3DB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EFFC68-8D6F-3411-E6F6-CE1EF629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A7747-1EBF-A7B2-D944-CB0A91DD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3" y="1373226"/>
            <a:ext cx="6170905" cy="48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98CF72-11DB-6879-37C0-DC04EB70541D}"/>
              </a:ext>
            </a:extLst>
          </p:cNvPr>
          <p:cNvSpPr txBox="1"/>
          <p:nvPr/>
        </p:nvSpPr>
        <p:spPr>
          <a:xfrm>
            <a:off x="288303" y="6176963"/>
            <a:ext cx="6170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Рис.31. Шкаф для хранения 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в материальной комнате №2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EFEFCEFD-107E-14DB-6315-B783A085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70" y="397798"/>
            <a:ext cx="4493419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1C56BD-8656-5E76-D260-39F81D3C0046}"/>
              </a:ext>
            </a:extLst>
          </p:cNvPr>
          <p:cNvSpPr txBox="1"/>
          <p:nvPr/>
        </p:nvSpPr>
        <p:spPr>
          <a:xfrm>
            <a:off x="7032396" y="6389022"/>
            <a:ext cx="4559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Рис.32. Шкаф для хранения р-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инъекций</a:t>
            </a:r>
          </a:p>
        </p:txBody>
      </p:sp>
    </p:spTree>
    <p:extLst>
      <p:ext uri="{BB962C8B-B14F-4D97-AF65-F5344CB8AC3E}">
        <p14:creationId xmlns:p14="http://schemas.microsoft.com/office/powerpoint/2010/main" val="385327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ED48A-0BD0-4CE2-B71F-BA9141B722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C934E8-41F6-422C-91F0-146AC5E49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6A9F0F-AE9E-4B4C-8E3F-3B8F1B76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21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DE371-C1EE-17F0-2675-006693C9F944}"/>
              </a:ext>
            </a:extLst>
          </p:cNvPr>
          <p:cNvSpPr txBox="1"/>
          <p:nvPr/>
        </p:nvSpPr>
        <p:spPr>
          <a:xfrm>
            <a:off x="425187" y="5560757"/>
            <a:ext cx="5240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Рис.33. 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Шкаф для хранения наружных лекарственных препаратов</a:t>
            </a:r>
            <a:endParaRPr lang="ru-RU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662025A-22F5-C068-5E57-4DB12D3FD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10"/>
          <a:stretch/>
        </p:blipFill>
        <p:spPr bwMode="auto">
          <a:xfrm>
            <a:off x="425187" y="1319249"/>
            <a:ext cx="5240321" cy="421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BAAC4-ED65-1E2F-29E5-AE31F93E862E}"/>
              </a:ext>
            </a:extLst>
          </p:cNvPr>
          <p:cNvSpPr txBox="1"/>
          <p:nvPr/>
        </p:nvSpPr>
        <p:spPr>
          <a:xfrm>
            <a:off x="6438471" y="6181957"/>
            <a:ext cx="4462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Рис.34. 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Шкаф для хранения внутренних лекарственных препаратов</a:t>
            </a:r>
            <a:endParaRPr lang="ru-RU" dirty="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6098929C-053D-EE75-7082-F48EB923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71" y="257139"/>
            <a:ext cx="4462462" cy="59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845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2A56F-D2A9-3C63-930A-B35B8648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569BBE-13C7-B076-AD9F-B49D083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893B2-CEFF-0417-709C-1032EC8F4F6D}"/>
              </a:ext>
            </a:extLst>
          </p:cNvPr>
          <p:cNvSpPr txBox="1"/>
          <p:nvPr/>
        </p:nvSpPr>
        <p:spPr>
          <a:xfrm>
            <a:off x="1000748" y="6232874"/>
            <a:ext cx="4400811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Рис. 35. Шкаф </a:t>
            </a:r>
            <a:r>
              <a:rPr lang="ru-RU" sz="16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для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хранения резиновых изделий.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4240C08-9C45-9358-8634-26E6257050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48" y="365125"/>
            <a:ext cx="4400811" cy="586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86BAF554-CCC7-09D5-B742-2D00A7AC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95" y="365125"/>
            <a:ext cx="4400811" cy="586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40EAE-9F60-72C0-E891-1AE8C65EC7EE}"/>
              </a:ext>
            </a:extLst>
          </p:cNvPr>
          <p:cNvSpPr txBox="1"/>
          <p:nvPr/>
        </p:nvSpPr>
        <p:spPr>
          <a:xfrm>
            <a:off x="6479095" y="6232875"/>
            <a:ext cx="4400811" cy="64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ru-RU" sz="16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Рис. 36. Шкафы для хранения лекарственного растительного сырья.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13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EDF4E-038F-49BE-80F4-1D43EBAC4C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9CBFDD-EDA8-453C-99E2-95D4CF69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D841B-D707-4162-8EA3-62F623D74A48}"/>
              </a:ext>
            </a:extLst>
          </p:cNvPr>
          <p:cNvSpPr txBox="1"/>
          <p:nvPr/>
        </p:nvSpPr>
        <p:spPr>
          <a:xfrm>
            <a:off x="583405" y="6058799"/>
            <a:ext cx="4379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37. Шкаф для хранения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94A03-184E-4C89-B9AD-E72E4C3F408D}"/>
              </a:ext>
            </a:extLst>
          </p:cNvPr>
          <p:cNvSpPr txBox="1"/>
          <p:nvPr/>
        </p:nvSpPr>
        <p:spPr>
          <a:xfrm>
            <a:off x="7172298" y="6058799"/>
            <a:ext cx="4326271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38. Шкаф для хранения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71C5E3-D852-462B-8BE0-0F8BE345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23</a:t>
            </a:fld>
            <a:endParaRPr lang="ru-RU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E154F68-B5A7-8F7B-A1BC-F3700763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5" y="219974"/>
            <a:ext cx="4379119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0ED5016B-2D7B-19B8-8CF2-0DDC441C5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50" y="219974"/>
            <a:ext cx="4379119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2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64C4B-3B79-4E52-957F-67E39EFE9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C16D23-5BFC-4D47-B35E-B37D821DE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0FE18-6203-450D-B893-940F902E0E8B}"/>
              </a:ext>
            </a:extLst>
          </p:cNvPr>
          <p:cNvSpPr txBox="1"/>
          <p:nvPr/>
        </p:nvSpPr>
        <p:spPr>
          <a:xfrm>
            <a:off x="200025" y="5311466"/>
            <a:ext cx="666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Рис.39. 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Шкаф для хранения взрывоопасных веществ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7C1C7A-099F-43EE-8814-5D2C91F3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24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92C65-A63B-7775-B290-85F723DA0533}"/>
              </a:ext>
            </a:extLst>
          </p:cNvPr>
          <p:cNvSpPr txBox="1"/>
          <p:nvPr/>
        </p:nvSpPr>
        <p:spPr>
          <a:xfrm>
            <a:off x="7393239" y="5735637"/>
            <a:ext cx="3960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Рис.40. 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Шкаф для хранения взрывоопасных веществ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6310915-0509-1ED4-E869-98B8D7CD8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9"/>
          <a:stretch/>
        </p:blipFill>
        <p:spPr bwMode="auto">
          <a:xfrm>
            <a:off x="200025" y="1546533"/>
            <a:ext cx="6665783" cy="376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97DF1571-84F3-5C22-3305-FCF40C49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39" y="454889"/>
            <a:ext cx="3960561" cy="5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61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F2B23-391E-4A77-8A6D-8725511D8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84755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Препараты стоящие на ПКУ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C91431-9FC5-4798-8832-0F53CE6A51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7B156-FD9E-4DCA-B102-1DC46A485BA7}"/>
              </a:ext>
            </a:extLst>
          </p:cNvPr>
          <p:cNvSpPr txBox="1"/>
          <p:nvPr/>
        </p:nvSpPr>
        <p:spPr>
          <a:xfrm>
            <a:off x="4315409" y="6310312"/>
            <a:ext cx="389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42. Закрытый шкаф с препаратами стоящими на ПКУ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67634B-FFF2-4AED-8A76-73816EEB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25</a:t>
            </a:fld>
            <a:endParaRPr lang="ru-RU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1DD84074-9B4B-F0AF-BC92-4F8476BC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00" y="954086"/>
            <a:ext cx="4017170" cy="53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3086F4BE-FFBC-E543-88FA-284B9C03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" y="954087"/>
            <a:ext cx="4017170" cy="53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0B7EEF74-0CB6-6CA5-5962-02A53D8A0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67" y="954086"/>
            <a:ext cx="4017170" cy="535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20098-EC9B-DEF6-2B47-C4E9135F38EB}"/>
              </a:ext>
            </a:extLst>
          </p:cNvPr>
          <p:cNvSpPr txBox="1"/>
          <p:nvPr/>
        </p:nvSpPr>
        <p:spPr>
          <a:xfrm>
            <a:off x="70246" y="6310312"/>
            <a:ext cx="4017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41. Препараты стоящими на ПКУ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45154-68AB-F178-15E7-C6C66B89C836}"/>
              </a:ext>
            </a:extLst>
          </p:cNvPr>
          <p:cNvSpPr txBox="1"/>
          <p:nvPr/>
        </p:nvSpPr>
        <p:spPr>
          <a:xfrm>
            <a:off x="7591425" y="6326187"/>
            <a:ext cx="5196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43. Препараты стоящими на ПКУ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956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60BBA-FD89-4F6B-9A8C-3C0EB2E3A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A241C0-A412-42E9-B7E3-73918723F2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2D472717-524B-43F3-B908-813D7FEC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89399"/>
            <a:ext cx="5308341" cy="55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A1400A-593C-452E-9233-EABA3D3113BF}"/>
              </a:ext>
            </a:extLst>
          </p:cNvPr>
          <p:cNvSpPr txBox="1"/>
          <p:nvPr/>
        </p:nvSpPr>
        <p:spPr>
          <a:xfrm>
            <a:off x="885825" y="6200962"/>
            <a:ext cx="4295775" cy="369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Рис.44. Холодильник снаружи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AAACF-DFD1-4C3E-BB29-77884C39B19D}"/>
              </a:ext>
            </a:extLst>
          </p:cNvPr>
          <p:cNvSpPr txBox="1"/>
          <p:nvPr/>
        </p:nvSpPr>
        <p:spPr>
          <a:xfrm>
            <a:off x="6419850" y="6089953"/>
            <a:ext cx="5448106" cy="369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Рис.45. Холодильник внутри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F24802-A14A-4EB9-AFAC-FC106A86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26</a:t>
            </a:fld>
            <a:endParaRPr lang="ru-RU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3EDA407F-769C-E577-88B9-5B8DA62C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73262"/>
            <a:ext cx="4295775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83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A8460-AB65-4886-B617-C02C080CD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89156"/>
            <a:ext cx="12192000" cy="788435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Карантинные зоны хранения лекарственных препаратов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557E1D-635B-47B4-BD38-897A0DACB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AA24B0D-4A72-4A10-AA96-267037A3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5" y="1449995"/>
            <a:ext cx="5143500" cy="4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A42A9962-B9A0-49E7-90F9-D3D53F89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75" y="1449995"/>
            <a:ext cx="5143500" cy="44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49A-5FB7-48D5-8E89-4F35B6DD32BA}"/>
              </a:ext>
            </a:extLst>
          </p:cNvPr>
          <p:cNvSpPr txBox="1"/>
          <p:nvPr/>
        </p:nvSpPr>
        <p:spPr>
          <a:xfrm>
            <a:off x="660725" y="5919358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46. Карантинная зона лекарственных средств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4B1D9-3F99-44F9-BB5C-3FD58478DD40}"/>
              </a:ext>
            </a:extLst>
          </p:cNvPr>
          <p:cNvSpPr txBox="1"/>
          <p:nvPr/>
        </p:nvSpPr>
        <p:spPr>
          <a:xfrm>
            <a:off x="6502075" y="5919359"/>
            <a:ext cx="51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47. Карантинная зона изделий медицинского назначения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36F489-3D2A-4959-9C00-CD712443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79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ACFD3-C470-2139-8D51-0441D975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6DC9D9-7825-F08A-F78C-56D4CE3D5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80DDA5-7C53-0F8B-C69A-5C666DB7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28</a:t>
            </a:fld>
            <a:endParaRPr lang="ru-RU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0824F29-2ABC-AC70-A480-FACC82F6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660678"/>
            <a:ext cx="688974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EAEC36-BFB7-3FA9-13BF-E76F3F123EFC}"/>
              </a:ext>
            </a:extLst>
          </p:cNvPr>
          <p:cNvSpPr txBox="1"/>
          <p:nvPr/>
        </p:nvSpPr>
        <p:spPr>
          <a:xfrm>
            <a:off x="2501900" y="5827990"/>
            <a:ext cx="6889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48. Карантинная зона  продовольственных товаров. Холодильник от +2 до +8</a:t>
            </a:r>
          </a:p>
        </p:txBody>
      </p:sp>
    </p:spTree>
    <p:extLst>
      <p:ext uri="{BB962C8B-B14F-4D97-AF65-F5344CB8AC3E}">
        <p14:creationId xmlns:p14="http://schemas.microsoft.com/office/powerpoint/2010/main" val="2760929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C2970-8DD5-47F9-80D7-3B84F3C3B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6FA96A-B0E7-4A66-916D-4AB302C617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A5DACA9D-0958-451A-AE1B-727FA23EE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277"/>
          <a:stretch/>
        </p:blipFill>
        <p:spPr bwMode="auto">
          <a:xfrm>
            <a:off x="2883159" y="319088"/>
            <a:ext cx="6956166" cy="51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0885E3-30CF-49C6-B2FE-C4651D7029F1}"/>
              </a:ext>
            </a:extLst>
          </p:cNvPr>
          <p:cNvSpPr txBox="1"/>
          <p:nvPr/>
        </p:nvSpPr>
        <p:spPr>
          <a:xfrm>
            <a:off x="2883159" y="5483583"/>
            <a:ext cx="6460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49. Зона для хранения фальсифицированных, недоброкачественных, контрафактных ЛП, а так ЛП с истекшим сроком годности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C2A23F-7B73-42E0-AB13-D254612B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3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7ED63-3130-4970-8C15-03D11DDC9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5618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C023EB-FA68-405A-B5A0-0C7FA9D8A1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F8931-CB1D-42D2-A449-847AF0B53783}"/>
              </a:ext>
            </a:extLst>
          </p:cNvPr>
          <p:cNvSpPr txBox="1"/>
          <p:nvPr/>
        </p:nvSpPr>
        <p:spPr>
          <a:xfrm>
            <a:off x="439919" y="5757668"/>
            <a:ext cx="619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2. Торговый зал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698C9-0DA2-4C53-994A-BB2C9043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3</a:t>
            </a:fld>
            <a:endParaRPr lang="ru-RU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20E7D21-30EC-2A38-D1A9-39F3C41A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8" y="1107649"/>
            <a:ext cx="6190268" cy="46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4838FA3-D06C-ACEC-3DE1-9C16D03C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08" y="605340"/>
            <a:ext cx="3892092" cy="51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AAD02-E314-ADF9-7B9E-85B6AB03C993}"/>
              </a:ext>
            </a:extLst>
          </p:cNvPr>
          <p:cNvSpPr txBox="1"/>
          <p:nvPr/>
        </p:nvSpPr>
        <p:spPr>
          <a:xfrm>
            <a:off x="7461708" y="5819354"/>
            <a:ext cx="3892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3. Торговый зал</a:t>
            </a:r>
          </a:p>
        </p:txBody>
      </p:sp>
    </p:spTree>
    <p:extLst>
      <p:ext uri="{BB962C8B-B14F-4D97-AF65-F5344CB8AC3E}">
        <p14:creationId xmlns:p14="http://schemas.microsoft.com/office/powerpoint/2010/main" val="285379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E45E9-A7C4-4C51-995C-38706BAD1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0643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отходы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A272FB-BCED-422F-9091-312FB7897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3E4B2-5CA7-48A0-A4F1-7A8D9015B0E2}"/>
              </a:ext>
            </a:extLst>
          </p:cNvPr>
          <p:cNvSpPr txBox="1"/>
          <p:nvPr/>
        </p:nvSpPr>
        <p:spPr>
          <a:xfrm>
            <a:off x="163916" y="6075144"/>
            <a:ext cx="4273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50. Тара для сбора медицинских отходов класса 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A55D6-AEC4-49B5-BCA3-625E5D1F6CBE}"/>
              </a:ext>
            </a:extLst>
          </p:cNvPr>
          <p:cNvSpPr txBox="1"/>
          <p:nvPr/>
        </p:nvSpPr>
        <p:spPr>
          <a:xfrm>
            <a:off x="6667501" y="6059471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51. Тара для сбора медицинских отходов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34A902-AEB0-405C-9261-707E4366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FCF5E216-CBE6-AABD-C5B7-5B4EE3DC2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803267"/>
            <a:ext cx="3948113" cy="52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EBB3114D-D6EE-0375-0E85-F8545AE06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4" y="696894"/>
            <a:ext cx="4021932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6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6A58C-5FB9-4A4D-B09C-EADC867A3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D8D442-1509-4135-AF44-F5BA1764F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D23E3-1922-4F47-A50C-BB09F1BC1855}"/>
              </a:ext>
            </a:extLst>
          </p:cNvPr>
          <p:cNvSpPr txBox="1"/>
          <p:nvPr/>
        </p:nvSpPr>
        <p:spPr>
          <a:xfrm>
            <a:off x="514631" y="6133933"/>
            <a:ext cx="413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4. Материальная комната №1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8A86C-9B38-452A-A359-078E756C006A}"/>
              </a:ext>
            </a:extLst>
          </p:cNvPr>
          <p:cNvSpPr txBox="1"/>
          <p:nvPr/>
        </p:nvSpPr>
        <p:spPr>
          <a:xfrm>
            <a:off x="6694280" y="6133933"/>
            <a:ext cx="4207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5. Материальная комната для хранения БАДов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28905-8F18-4BBE-AE6C-AE2C1C48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4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62DBBA0-335E-4A0F-C67E-5FEA194A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7" y="495209"/>
            <a:ext cx="4229044" cy="56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E7DB241-A4DF-542A-0577-58CD70A2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59" y="495209"/>
            <a:ext cx="4229043" cy="56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3422EF-7309-312F-249D-5B3CB7112B70}"/>
              </a:ext>
            </a:extLst>
          </p:cNvPr>
          <p:cNvSpPr txBox="1"/>
          <p:nvPr/>
        </p:nvSpPr>
        <p:spPr>
          <a:xfrm>
            <a:off x="0" y="-63825"/>
            <a:ext cx="12192000" cy="581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54334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E9943-DE45-ABDE-ACBF-7DF634E7B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9F389A-E751-0029-ADF9-3E714021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5</a:t>
            </a:fld>
            <a:endParaRPr lang="ru-RU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04691C6-F919-273C-3C50-A8A2D2D6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9" y="1102936"/>
            <a:ext cx="6790220" cy="50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ABD5E8B-564D-6419-CFC9-DCFFA1768B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51" y="532799"/>
            <a:ext cx="4247101" cy="56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84467-5EBD-C4B6-620F-C991738DD9A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36216-1914-01F7-BAF2-E6808417D509}"/>
              </a:ext>
            </a:extLst>
          </p:cNvPr>
          <p:cNvSpPr txBox="1"/>
          <p:nvPr/>
        </p:nvSpPr>
        <p:spPr>
          <a:xfrm>
            <a:off x="316478" y="6195601"/>
            <a:ext cx="6790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6. Материальная комната №2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D4B16F-749E-732F-357E-71F65B9C34B8}"/>
              </a:ext>
            </a:extLst>
          </p:cNvPr>
          <p:cNvSpPr txBox="1"/>
          <p:nvPr/>
        </p:nvSpPr>
        <p:spPr>
          <a:xfrm>
            <a:off x="7579151" y="6195601"/>
            <a:ext cx="4247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7. Шкаф в материальной комнате №2 для хранения р-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инъекций</a:t>
            </a:r>
          </a:p>
        </p:txBody>
      </p:sp>
    </p:spTree>
    <p:extLst>
      <p:ext uri="{BB962C8B-B14F-4D97-AF65-F5344CB8AC3E}">
        <p14:creationId xmlns:p14="http://schemas.microsoft.com/office/powerpoint/2010/main" val="2406912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8893C-D221-9041-2B47-4F11EFA7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E563E4-199A-DB6E-FDE1-3A7084B50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0663AA-4282-539D-6A0A-3C170504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6</a:t>
            </a:fld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BE6E86-A59B-CF7A-C248-01FB142D4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7" y="584776"/>
            <a:ext cx="4543425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4243A3-4060-C513-1CC3-B5AE9A69D3FE}"/>
              </a:ext>
            </a:extLst>
          </p:cNvPr>
          <p:cNvSpPr txBox="1"/>
          <p:nvPr/>
        </p:nvSpPr>
        <p:spPr>
          <a:xfrm>
            <a:off x="4371501" y="6536809"/>
            <a:ext cx="333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7. Комната приемки товара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23032-FBB8-E392-14DE-643883B1F98E}"/>
              </a:ext>
            </a:extLst>
          </p:cNvPr>
          <p:cNvSpPr txBox="1"/>
          <p:nvPr/>
        </p:nvSpPr>
        <p:spPr>
          <a:xfrm>
            <a:off x="-114300" y="1"/>
            <a:ext cx="12306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49849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0F4AE-4663-46E9-B4CE-F2D588AEA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193469-B63B-4BE7-81D6-377D509D65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A35F89-7B55-4C95-876C-B3C45483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5" y="536349"/>
            <a:ext cx="5143500" cy="563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9FCBD3-F7EA-4F8C-9048-2CE9935D64D3}"/>
              </a:ext>
            </a:extLst>
          </p:cNvPr>
          <p:cNvSpPr txBox="1"/>
          <p:nvPr/>
        </p:nvSpPr>
        <p:spPr>
          <a:xfrm>
            <a:off x="613965" y="6171684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8. Комната персонала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49B61-FD81-4412-A2B1-AA53730F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7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EC6F8-CE4D-1702-BDD4-9CFFD2244301}"/>
              </a:ext>
            </a:extLst>
          </p:cNvPr>
          <p:cNvSpPr txBox="1"/>
          <p:nvPr/>
        </p:nvSpPr>
        <p:spPr>
          <a:xfrm>
            <a:off x="6862079" y="6169844"/>
            <a:ext cx="4228359" cy="373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Рис.9. Рабочее место фармацевта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763C8024-5481-6461-7DA2-093E0A8D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79" y="532032"/>
            <a:ext cx="4228359" cy="563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E91A2-9586-A1B5-D9DA-B4361ED66FC8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6642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CDA2B-B869-4B1F-9A15-E927BF890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9796"/>
            <a:ext cx="9144000" cy="28101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0639EC-316D-4E8E-BB44-CD4AB079A0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9F5114-D283-4EAA-8237-2BF4E1A9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8</a:t>
            </a:fld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C8831A5-0C44-83E6-BFBE-C33E30BFE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/>
          <a:stretch/>
        </p:blipFill>
        <p:spPr bwMode="auto">
          <a:xfrm>
            <a:off x="3275342" y="582050"/>
            <a:ext cx="5335258" cy="56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0540DE-9D28-7DF8-36AA-AA5AA2E83355}"/>
              </a:ext>
            </a:extLst>
          </p:cNvPr>
          <p:cNvSpPr txBox="1"/>
          <p:nvPr/>
        </p:nvSpPr>
        <p:spPr>
          <a:xfrm>
            <a:off x="3275342" y="6275949"/>
            <a:ext cx="5335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10. Кабинет заведующей аптекой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1B8A3-0CE3-407C-175A-E532A44E1D15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4478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8DBDB-F92D-4FD2-AC6F-D130EB4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544" y="660622"/>
            <a:ext cx="7275748" cy="20003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07D6E3-5750-457D-B655-A2A0DA16A7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D10F9-2D4D-4120-B169-895E21900D5D}"/>
              </a:ext>
            </a:extLst>
          </p:cNvPr>
          <p:cNvSpPr txBox="1"/>
          <p:nvPr/>
        </p:nvSpPr>
        <p:spPr>
          <a:xfrm>
            <a:off x="520501" y="6151059"/>
            <a:ext cx="430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Рис.11. Информационный стенд для посетителей №1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026EF6-C4B2-4566-90BD-15899391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846-B2A1-41D6-AC9B-868132C65464}" type="slidenum">
              <a:rPr lang="ru-RU" smtClean="0"/>
              <a:t>9</a:t>
            </a:fld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D38022D-C780-3AB5-3E5B-B4CDD9B5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43" y="451741"/>
            <a:ext cx="4309228" cy="57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1EFF432-B44C-3748-D709-8F824862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85" y="451739"/>
            <a:ext cx="4309229" cy="574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24AD6E-62A7-72A4-DB6B-6BACD439678B}"/>
              </a:ext>
            </a:extLst>
          </p:cNvPr>
          <p:cNvSpPr txBox="1"/>
          <p:nvPr/>
        </p:nvSpPr>
        <p:spPr>
          <a:xfrm>
            <a:off x="6455985" y="6197378"/>
            <a:ext cx="4309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Рис.12. Информационный стенд для посетителей №2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14108-15FD-9598-2D45-60BCF3FCE70D}"/>
              </a:ext>
            </a:extLst>
          </p:cNvPr>
          <p:cNvSpPr txBox="1"/>
          <p:nvPr/>
        </p:nvSpPr>
        <p:spPr>
          <a:xfrm>
            <a:off x="0" y="-10230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потребителю</a:t>
            </a:r>
          </a:p>
        </p:txBody>
      </p:sp>
    </p:spTree>
    <p:extLst>
      <p:ext uri="{BB962C8B-B14F-4D97-AF65-F5344CB8AC3E}">
        <p14:creationId xmlns:p14="http://schemas.microsoft.com/office/powerpoint/2010/main" val="3291288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721</Words>
  <Application>Microsoft Office PowerPoint</Application>
  <PresentationFormat>Широкоэкранный</PresentationFormat>
  <Paragraphs>124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 Фармацевтический колледж</vt:lpstr>
      <vt:lpstr>Тема 1. Знакомство со структурой аптечной организации.</vt:lpstr>
      <vt:lpstr>Помещения аптеки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2. Санитарный режим в аптечной организации.</vt:lpstr>
      <vt:lpstr>2. Уборочный инвентарь</vt:lpstr>
      <vt:lpstr>Презентация PowerPoint</vt:lpstr>
      <vt:lpstr>Презентация PowerPoint</vt:lpstr>
      <vt:lpstr>3. Санитарная одежда</vt:lpstr>
      <vt:lpstr>4. Зона хранения верхней и санитарной одежды</vt:lpstr>
      <vt:lpstr>5. Административно-бытовая зона</vt:lpstr>
      <vt:lpstr>Тема 3. Классификация товаров аптечного ассортимента</vt:lpstr>
      <vt:lpstr>Тема 4. Организация хранения товаров аптечного ассортимента.</vt:lpstr>
      <vt:lpstr>2. Шкафы для хранения наружных ЛП, внутренних ЛП и ЛП для инъекций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Препараты стоящие на ПКУ</vt:lpstr>
      <vt:lpstr>Презентация PowerPoint</vt:lpstr>
      <vt:lpstr>4. Карантинные зоны хранения лекарственных препаратов</vt:lpstr>
      <vt:lpstr>Презентация PowerPoint</vt:lpstr>
      <vt:lpstr>Презентация PowerPoint</vt:lpstr>
      <vt:lpstr>Медицинские отходы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 Фармацевтический колледж</dc:title>
  <dc:creator>Василина Дементьева</dc:creator>
  <cp:lastModifiedBy>Дарья Шелковая</cp:lastModifiedBy>
  <cp:revision>5</cp:revision>
  <dcterms:created xsi:type="dcterms:W3CDTF">2022-12-24T08:11:56Z</dcterms:created>
  <dcterms:modified xsi:type="dcterms:W3CDTF">2022-12-24T16:20:32Z</dcterms:modified>
</cp:coreProperties>
</file>