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334" r:id="rId2"/>
    <p:sldId id="257" r:id="rId3"/>
    <p:sldId id="33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11" r:id="rId35"/>
    <p:sldId id="308" r:id="rId36"/>
    <p:sldId id="310" r:id="rId37"/>
    <p:sldId id="312" r:id="rId38"/>
    <p:sldId id="313" r:id="rId39"/>
    <p:sldId id="314" r:id="rId40"/>
    <p:sldId id="315" r:id="rId41"/>
    <p:sldId id="316" r:id="rId42"/>
    <p:sldId id="318" r:id="rId43"/>
    <p:sldId id="320" r:id="rId44"/>
    <p:sldId id="321" r:id="rId45"/>
    <p:sldId id="324" r:id="rId46"/>
    <p:sldId id="325" r:id="rId47"/>
    <p:sldId id="326" r:id="rId48"/>
    <p:sldId id="327" r:id="rId49"/>
    <p:sldId id="328" r:id="rId50"/>
    <p:sldId id="329" r:id="rId51"/>
    <p:sldId id="274" r:id="rId52"/>
    <p:sldId id="275" r:id="rId53"/>
    <p:sldId id="276" r:id="rId54"/>
    <p:sldId id="278" r:id="rId55"/>
    <p:sldId id="282" r:id="rId56"/>
    <p:sldId id="279" r:id="rId57"/>
    <p:sldId id="281" r:id="rId58"/>
    <p:sldId id="280" r:id="rId59"/>
    <p:sldId id="331" r:id="rId60"/>
    <p:sldId id="283" r:id="rId61"/>
    <p:sldId id="284" r:id="rId62"/>
    <p:sldId id="285" r:id="rId63"/>
    <p:sldId id="288" r:id="rId64"/>
    <p:sldId id="286" r:id="rId65"/>
    <p:sldId id="287" r:id="rId66"/>
    <p:sldId id="289" r:id="rId67"/>
    <p:sldId id="290" r:id="rId68"/>
    <p:sldId id="332" r:id="rId69"/>
    <p:sldId id="333" r:id="rId70"/>
    <p:sldId id="330" r:id="rId7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AB485-F552-47BC-8763-B1FA81F781C3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64A0C-8D92-4E32-A692-A87F46988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38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Изменение позиции ребенка, возрастание его самостоятельности и активности, требуют от близких взрослых своевременной перестройки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2ED3BA-F5A3-475F-BF9E-9E7EF518642F}" type="slidenum">
              <a:rPr lang="ru-RU">
                <a:latin typeface="Arial" pitchFamily="34" charset="0"/>
              </a:rPr>
              <a:pPr/>
              <a:t>32</a:t>
            </a:fld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AEBCB-8CF5-4ABC-BAE3-1D6085502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F1342-F4EE-4FDE-B581-C2143F847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%D1%81%D0%B0%D0%BD%D0%BA%D0%B0" TargetMode="External"/><Relationship Id="rId2" Type="http://schemas.openxmlformats.org/officeDocument/2006/relationships/hyperlink" Target="http://ru.wikipedia.org/wiki/%D0%A0%D0%BE%D1%81%D1%82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slide" Target="slide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0.png"/><Relationship Id="rId7" Type="http://schemas.openxmlformats.org/officeDocument/2006/relationships/image" Target="../media/image42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41.png"/><Relationship Id="rId4" Type="http://schemas.openxmlformats.org/officeDocument/2006/relationships/slide" Target="slide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krasgmu.ru/index.php?page%5bcommon%5d=elib&amp;cat=catalog&amp;res_id=72289" TargetMode="External"/><Relationship Id="rId2" Type="http://schemas.openxmlformats.org/officeDocument/2006/relationships/hyperlink" Target="http://krasgmu.ru/index.php?page%5bcommon%5d=elib&amp;cat=catalog&amp;res_id=5069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rasgmu.ru/index.php?page%5bcommon%5d=elib&amp;cat=catalog&amp;res_id=61289" TargetMode="External"/><Relationship Id="rId5" Type="http://schemas.openxmlformats.org/officeDocument/2006/relationships/hyperlink" Target="http://krasgmu.ru/index.php?page%5bcommon%5d=elib&amp;cat=catalog&amp;res_id=61259" TargetMode="External"/><Relationship Id="rId4" Type="http://schemas.openxmlformats.org/officeDocument/2006/relationships/hyperlink" Target="http://krasgmu.ru/index.php?page%5bcommon%5d=elib&amp;cat=catalog&amp;res_id=61136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38" y="2357438"/>
            <a:ext cx="6772275" cy="13700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b="1" dirty="0"/>
              <a:t>Характеристика возрастов на разных этапах онтогенеза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3075" name="Picture 2" descr="C:\Users\Алексей\Desktop\женщ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643438"/>
            <a:ext cx="4572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C:\Users\Алексей\Desktop\мужчина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4421188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214313" y="3929063"/>
            <a:ext cx="4500562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>
                <a:latin typeface="Times New Roman" pitchFamily="18" charset="0"/>
              </a:rPr>
              <a:t>Лекция </a:t>
            </a:r>
            <a:r>
              <a:rPr lang="ru-RU" sz="2000" dirty="0" smtClean="0">
                <a:latin typeface="Times New Roman" pitchFamily="18" charset="0"/>
              </a:rPr>
              <a:t>№6 </a:t>
            </a:r>
            <a:r>
              <a:rPr lang="ru-RU" sz="2000" dirty="0">
                <a:latin typeface="Times New Roman" pitchFamily="18" charset="0"/>
              </a:rPr>
              <a:t>для студентов 3 курса, обучающихся по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>
                <a:latin typeface="Times New Roman" pitchFamily="18" charset="0"/>
              </a:rPr>
              <a:t>специальности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33.05.01 - Фармация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u="sng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u="sng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u="sng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dirty="0">
                <a:latin typeface="Times New Roman" pitchFamily="18" charset="0"/>
              </a:rPr>
              <a:t>Канд. психол. наук, доцент Артюхова Т.Ю.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dirty="0">
                <a:latin typeface="Times New Roman" pitchFamily="18" charset="0"/>
              </a:rPr>
              <a:t>Красноярск, 2017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004047" y="184786"/>
            <a:ext cx="3892357" cy="8679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Кафедра педагогики и психологии с курсом ПО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77269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Новообразования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folHlink"/>
                </a:solidFill>
              </a:rPr>
              <a:t>Возникает индивидуальная психическая жизнь: </a:t>
            </a:r>
            <a:r>
              <a:rPr lang="ru-RU" i="1" smtClean="0">
                <a:solidFill>
                  <a:schemeClr val="folHlink"/>
                </a:solidFill>
              </a:rPr>
              <a:t>мир в нем самом, жизнь вплетена в жизнь других людей</a:t>
            </a:r>
            <a:r>
              <a:rPr lang="ru-RU" i="1" smtClean="0"/>
              <a:t>.</a:t>
            </a:r>
          </a:p>
          <a:p>
            <a:pPr eaLnBrk="1" hangingPunct="1"/>
            <a:r>
              <a:rPr lang="ru-RU" smtClean="0"/>
              <a:t>Зарождение координации движения.</a:t>
            </a:r>
          </a:p>
          <a:p>
            <a:pPr eaLnBrk="1" hangingPunct="1"/>
            <a:r>
              <a:rPr lang="ru-RU" smtClean="0">
                <a:solidFill>
                  <a:schemeClr val="folHlink"/>
                </a:solidFill>
              </a:rPr>
              <a:t>Первый акт поведения – акт выделения взрослого.</a:t>
            </a:r>
          </a:p>
          <a:p>
            <a:pPr eaLnBrk="1" hangingPunct="1"/>
            <a:r>
              <a:rPr lang="ru-RU" smtClean="0"/>
              <a:t>Первый акт общения.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sz="2800" dirty="0" smtClean="0"/>
              <a:t>Младенчество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1143000"/>
            <a:ext cx="5562600" cy="5334000"/>
          </a:xfrm>
        </p:spPr>
        <p:txBody>
          <a:bodyPr/>
          <a:lstStyle/>
          <a:p>
            <a:pPr eaLnBrk="1" hangingPunct="1"/>
            <a:r>
              <a:rPr lang="ru-RU" dirty="0" smtClean="0"/>
              <a:t>1,5-2,5  - 10-14 </a:t>
            </a:r>
            <a:r>
              <a:rPr lang="ru-RU" dirty="0" err="1" smtClean="0"/>
              <a:t>мес</a:t>
            </a:r>
            <a:endParaRPr lang="ru-RU" dirty="0" smtClean="0"/>
          </a:p>
          <a:p>
            <a:pPr eaLnBrk="1" hangingPunct="1"/>
            <a:r>
              <a:rPr lang="ru-RU" dirty="0" smtClean="0"/>
              <a:t>Ребенок – общественный взрослый, </a:t>
            </a:r>
            <a:r>
              <a:rPr lang="ru-RU" b="1" u="sng" dirty="0" smtClean="0"/>
              <a:t>единство Р </a:t>
            </a:r>
            <a:r>
              <a:rPr lang="ru-RU" u="sng" dirty="0" smtClean="0"/>
              <a:t>и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Взр</a:t>
            </a:r>
            <a:r>
              <a:rPr lang="ru-RU" dirty="0" smtClean="0"/>
              <a:t>! – система «Мы» (</a:t>
            </a:r>
            <a:r>
              <a:rPr lang="ru-RU" sz="1800" dirty="0" smtClean="0"/>
              <a:t>Выготский Л.С.) </a:t>
            </a:r>
          </a:p>
          <a:p>
            <a:pPr eaLnBrk="1" hangingPunct="1"/>
            <a:r>
              <a:rPr lang="ru-RU" dirty="0" smtClean="0"/>
              <a:t>Непосредственное эмоциональное общение</a:t>
            </a:r>
          </a:p>
          <a:p>
            <a:pPr eaLnBrk="1" hangingPunct="1"/>
            <a:r>
              <a:rPr lang="ru-RU" b="1" u="sng" dirty="0" smtClean="0"/>
              <a:t>Ходьба</a:t>
            </a:r>
            <a:r>
              <a:rPr lang="ru-RU" dirty="0" smtClean="0"/>
              <a:t>, первое слово</a:t>
            </a:r>
          </a:p>
          <a:p>
            <a:pPr eaLnBrk="1" hangingPunct="1"/>
            <a:r>
              <a:rPr lang="ru-RU" dirty="0" smtClean="0"/>
              <a:t>Синдром </a:t>
            </a:r>
            <a:r>
              <a:rPr lang="ru-RU" dirty="0" err="1" smtClean="0"/>
              <a:t>депривации</a:t>
            </a:r>
            <a:r>
              <a:rPr lang="ru-RU" dirty="0" smtClean="0"/>
              <a:t> </a:t>
            </a:r>
            <a:r>
              <a:rPr lang="ru-RU" sz="2000" dirty="0" smtClean="0"/>
              <a:t>(физической, эмоциональной, материнской)</a:t>
            </a:r>
          </a:p>
          <a:p>
            <a:pPr eaLnBrk="1" hangingPunct="1"/>
            <a:r>
              <a:rPr lang="ru-RU" sz="2400" dirty="0" smtClean="0"/>
              <a:t>Отставание в физическом развитии</a:t>
            </a:r>
          </a:p>
        </p:txBody>
      </p:sp>
      <p:pic>
        <p:nvPicPr>
          <p:cNvPr id="22532" name="Picture 5" descr="красавец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914400"/>
            <a:ext cx="2895600" cy="218122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4038600" cy="6019800"/>
          </a:xfrm>
        </p:spPr>
        <p:txBody>
          <a:bodyPr/>
          <a:lstStyle/>
          <a:p>
            <a:pPr eaLnBrk="1" hangingPunct="1"/>
            <a:r>
              <a:rPr lang="ru-RU" smtClean="0"/>
              <a:t>1п/г – до 5-6 мес – развитие сенсорных систем</a:t>
            </a:r>
          </a:p>
          <a:p>
            <a:pPr eaLnBrk="1" hangingPunct="1"/>
            <a:r>
              <a:rPr lang="ru-RU" smtClean="0"/>
              <a:t>2п/г – 5-6 – 10-14 мес – поведенческий акт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Акт хватания</a:t>
            </a:r>
          </a:p>
          <a:p>
            <a:pPr eaLnBrk="1" hangingPunct="1"/>
            <a:r>
              <a:rPr lang="ru-RU" smtClean="0"/>
              <a:t>Выготский: жест, развитие ВПФ</a:t>
            </a:r>
          </a:p>
        </p:txBody>
      </p:sp>
      <p:pic>
        <p:nvPicPr>
          <p:cNvPr id="23555" name="Picture 5" descr="iCAQOTYJ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84700" y="274638"/>
            <a:ext cx="4559300" cy="34432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Развитие действий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4-7 мес – результативные действия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chemeClr val="folHlink"/>
                </a:solidFill>
              </a:rPr>
              <a:t>7-10 мес – соотносимое действие: возможность манипулирования 2мя предметами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10-11-14 мес – этап функциональных действий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! </a:t>
            </a:r>
            <a:r>
              <a:rPr lang="ru-RU" smtClean="0">
                <a:solidFill>
                  <a:schemeClr val="hlink"/>
                </a:solidFill>
              </a:rPr>
              <a:t>Ж.Пиаже </a:t>
            </a:r>
            <a:r>
              <a:rPr lang="ru-RU" smtClean="0"/>
              <a:t>ст.развития структур взаимодействия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229600" cy="568168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Хватание – сидение – открытие других предметов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Закон опережающего знакомства ребенка с миром,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Закон опережающей ориентировки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r>
              <a:rPr lang="ru-RU" dirty="0" err="1" smtClean="0"/>
              <a:t>Лисина</a:t>
            </a:r>
            <a:r>
              <a:rPr lang="ru-RU" dirty="0" smtClean="0"/>
              <a:t> М.И.: ситуативно-деловое общение (с 6 </a:t>
            </a:r>
            <a:r>
              <a:rPr lang="ru-RU" dirty="0" err="1" smtClean="0"/>
              <a:t>мес</a:t>
            </a:r>
            <a:r>
              <a:rPr lang="ru-RU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8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9" name="Picture 5" descr="3000601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29450"/>
          </a:xfrm>
          <a:noFill/>
        </p:spPr>
      </p:pic>
      <p:sp>
        <p:nvSpPr>
          <p:cNvPr id="26630" name="Rectangle 11"/>
          <p:cNvSpPr>
            <a:spLocks noChangeArrowheads="1"/>
          </p:cNvSpPr>
          <p:nvPr/>
        </p:nvSpPr>
        <p:spPr bwMode="auto">
          <a:xfrm>
            <a:off x="838200" y="1600200"/>
            <a:ext cx="762000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Первое, что мы должны сформировать у наших детей … - это потребность детей в человеке, в другом человеке, сначала маме, папе, товарище, друге, коллективе, наконец, в обществе</a:t>
            </a:r>
          </a:p>
          <a:p>
            <a:r>
              <a:rPr lang="ru-RU"/>
              <a:t>                                                                    </a:t>
            </a:r>
            <a:r>
              <a:rPr lang="ru-RU" sz="2000"/>
              <a:t>Д.Б. Эльконин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30006017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838200" y="990600"/>
            <a:ext cx="7543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/>
              <a:t>…упреждающее влияние взрослого: он обрушивает на детей огромный арсенал средств, которые лишь постепенно станут индивидуальными средствами психической деятельности</a:t>
            </a:r>
          </a:p>
          <a:p>
            <a:pPr algn="ctr"/>
            <a:r>
              <a:rPr lang="ru-RU" dirty="0"/>
              <a:t>                                               </a:t>
            </a:r>
            <a:r>
              <a:rPr lang="ru-RU" sz="2000" dirty="0"/>
              <a:t>М.И. </a:t>
            </a:r>
            <a:r>
              <a:rPr lang="ru-RU" sz="2000" dirty="0" err="1"/>
              <a:t>Лисина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Изменение ССР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z="3600" smtClean="0"/>
              <a:t>Реб - Взр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1600200"/>
            <a:ext cx="3200400" cy="4525963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z="3600" smtClean="0"/>
              <a:t>Реб И Взр</a:t>
            </a:r>
          </a:p>
          <a:p>
            <a:pPr eaLnBrk="1" hangingPunct="1"/>
            <a:endParaRPr lang="ru-RU" sz="3600" smtClean="0"/>
          </a:p>
          <a:p>
            <a:pPr eaLnBrk="1" hangingPunct="1">
              <a:buFontTx/>
              <a:buNone/>
            </a:pPr>
            <a:r>
              <a:rPr lang="ru-RU" sz="3600" smtClean="0"/>
              <a:t>         предметная</a:t>
            </a:r>
          </a:p>
          <a:p>
            <a:pPr eaLnBrk="1" hangingPunct="1">
              <a:buFontTx/>
              <a:buNone/>
            </a:pPr>
            <a:r>
              <a:rPr lang="ru-RU" sz="3600" smtClean="0"/>
              <a:t>деятельность</a:t>
            </a:r>
          </a:p>
        </p:txBody>
      </p:sp>
      <p:sp>
        <p:nvSpPr>
          <p:cNvPr id="28677" name="AutoShape 7"/>
          <p:cNvSpPr>
            <a:spLocks noChangeArrowheads="1"/>
          </p:cNvSpPr>
          <p:nvPr/>
        </p:nvSpPr>
        <p:spPr bwMode="auto">
          <a:xfrm>
            <a:off x="3429000" y="2362200"/>
            <a:ext cx="1752600" cy="228600"/>
          </a:xfrm>
          <a:prstGeom prst="rightArrow">
            <a:avLst>
              <a:gd name="adj1" fmla="val 50000"/>
              <a:gd name="adj2" fmla="val 1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>
              <a:solidFill>
                <a:schemeClr val="folHlink"/>
              </a:solidFill>
            </a:endParaRPr>
          </a:p>
        </p:txBody>
      </p:sp>
      <p:sp>
        <p:nvSpPr>
          <p:cNvPr id="28678" name="AutoShape 8"/>
          <p:cNvSpPr>
            <a:spLocks noChangeArrowheads="1"/>
          </p:cNvSpPr>
          <p:nvPr/>
        </p:nvSpPr>
        <p:spPr bwMode="auto">
          <a:xfrm>
            <a:off x="6705600" y="2590800"/>
            <a:ext cx="609600" cy="1447800"/>
          </a:xfrm>
          <a:prstGeom prst="upArrow">
            <a:avLst>
              <a:gd name="adj1" fmla="val 50000"/>
              <a:gd name="adj2" fmla="val 59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Линии развития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линия развития ориентации в смыслах человеческой деятельности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линия развития ориентации в способах человеческой деятельности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Max </a:t>
            </a:r>
            <a:r>
              <a:rPr lang="ru-RU" dirty="0" smtClean="0"/>
              <a:t>расширять и развивать широкую ориентацию ребенка с окружающей действительностью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048000" cy="1470025"/>
          </a:xfrm>
        </p:spPr>
        <p:txBody>
          <a:bodyPr/>
          <a:lstStyle/>
          <a:p>
            <a:r>
              <a:rPr lang="ru-RU" smtClean="0"/>
              <a:t>От 3 лет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0" y="3886200"/>
            <a:ext cx="3733800" cy="1752600"/>
          </a:xfrm>
        </p:spPr>
        <p:txBody>
          <a:bodyPr/>
          <a:lstStyle/>
          <a:p>
            <a:endParaRPr lang="ru-RU" smtClean="0"/>
          </a:p>
          <a:p>
            <a:r>
              <a:rPr lang="ru-RU" smtClean="0"/>
              <a:t>До 7 лет</a:t>
            </a:r>
          </a:p>
        </p:txBody>
      </p:sp>
      <p:pic>
        <p:nvPicPr>
          <p:cNvPr id="2052" name="Picture 2" descr="C:\Users\Алексей\Desktop\6359112233437070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0"/>
            <a:ext cx="4246563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 descr="C:\Users\Алексей\Desktop\lori-0003900916-bigwww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81000"/>
            <a:ext cx="47244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1. Основные закономерности психологического развития детей и подростков. </a:t>
            </a:r>
          </a:p>
          <a:p>
            <a:pPr>
              <a:buNone/>
            </a:pPr>
            <a:r>
              <a:rPr lang="ru-RU" dirty="0" smtClean="0"/>
              <a:t>     2. ВКБ и ВКЗ как характеристика потребителей фармацевтической продукции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10429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/>
            <a:r>
              <a:rPr lang="ru-RU" sz="3200" b="1" i="1" dirty="0" smtClean="0"/>
              <a:t> </a:t>
            </a:r>
            <a:r>
              <a:rPr lang="ru-RU" sz="3200" b="1" dirty="0" smtClean="0"/>
              <a:t>Раннее детство (от 10-14 </a:t>
            </a:r>
            <a:r>
              <a:rPr lang="ru-RU" sz="3200" b="1" dirty="0" err="1" smtClean="0"/>
              <a:t>мес</a:t>
            </a:r>
            <a:r>
              <a:rPr lang="ru-RU" sz="3200" b="1" dirty="0" smtClean="0"/>
              <a:t> до 3 лет)</a:t>
            </a:r>
            <a:br>
              <a:rPr lang="ru-RU" sz="3200" b="1" dirty="0" smtClean="0"/>
            </a:br>
            <a:endParaRPr lang="ru-RU" sz="3200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i="1" dirty="0" smtClean="0"/>
              <a:t>В конце младенчества, приобретая некоторую самостоятельность, ребенок становится биологически независимым. Начинает разрушаться ситуация неразрывного единства ребенка и взрослого — ситуация «Мы» (Л.С. Выготский).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i="1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dirty="0" smtClean="0"/>
              <a:t>Психологическое отделение </a:t>
            </a:r>
            <a:r>
              <a:rPr lang="ru-RU" sz="2400" i="1" dirty="0" smtClean="0"/>
              <a:t>от матери наступает в раннем детстве: у ребенка не только возникают новые физические возможности, но и интенсивно развиваются психические функции, а к концу периода появляются первоначальные основы (зачатки) самосознания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Структура возраста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5105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ru-RU" sz="2800" u="sng" dirty="0" smtClean="0"/>
              <a:t>Границы возраста</a:t>
            </a:r>
            <a:r>
              <a:rPr lang="ru-RU" sz="2800" dirty="0" smtClean="0"/>
              <a:t> – 10-14 </a:t>
            </a:r>
            <a:r>
              <a:rPr lang="ru-RU" sz="2800" dirty="0" err="1" smtClean="0"/>
              <a:t>мес</a:t>
            </a:r>
            <a:r>
              <a:rPr lang="ru-RU" sz="2800" dirty="0" smtClean="0"/>
              <a:t> – 3 года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ru-RU" sz="2800" u="sng" dirty="0" smtClean="0"/>
              <a:t>ССР</a:t>
            </a:r>
            <a:r>
              <a:rPr lang="ru-RU" sz="2800" dirty="0" smtClean="0"/>
              <a:t> – Ребенок –</a:t>
            </a:r>
            <a:r>
              <a:rPr lang="ru-RU" sz="2800" dirty="0" err="1" smtClean="0"/>
              <a:t>Общ-ный</a:t>
            </a:r>
            <a:r>
              <a:rPr lang="ru-RU" sz="2800" dirty="0" smtClean="0"/>
              <a:t> Предмет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ru-RU" sz="2800" u="sng" dirty="0" smtClean="0"/>
              <a:t>ВВД</a:t>
            </a:r>
            <a:r>
              <a:rPr lang="ru-RU" sz="2800" dirty="0" smtClean="0"/>
              <a:t> – Предметная (</a:t>
            </a:r>
            <a:r>
              <a:rPr lang="ru-RU" sz="2800" dirty="0" err="1" smtClean="0"/>
              <a:t>предметно-манипулятивная</a:t>
            </a:r>
            <a:r>
              <a:rPr lang="ru-RU" sz="2800" dirty="0" smtClean="0"/>
              <a:t>) </a:t>
            </a:r>
            <a:r>
              <a:rPr lang="ru-RU" sz="2800" dirty="0" err="1" smtClean="0"/>
              <a:t>Д-ть</a:t>
            </a:r>
            <a:endParaRPr lang="ru-RU" sz="28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ru-RU" sz="2800" u="sng" dirty="0" smtClean="0"/>
              <a:t>Центральное новообразование</a:t>
            </a:r>
            <a:r>
              <a:rPr lang="ru-RU" sz="2800" dirty="0" smtClean="0"/>
              <a:t> –«Я сам!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ru-RU" sz="2800" u="sng" dirty="0" smtClean="0"/>
              <a:t>Проблемы возраста</a:t>
            </a:r>
            <a:r>
              <a:rPr lang="ru-RU" sz="2800" dirty="0" smtClean="0"/>
              <a:t> – несформированность образа Я, речь, познавательные процессы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"/>
            <a:ext cx="8458200" cy="6200796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defRPr/>
            </a:pPr>
            <a:r>
              <a:rPr lang="ru-RU" sz="2000" b="1" i="1" dirty="0" smtClean="0"/>
              <a:t>Речь. </a:t>
            </a:r>
            <a:r>
              <a:rPr lang="ru-RU" sz="2000" dirty="0" smtClean="0"/>
              <a:t>Автономная речь обычно в течение 6 </a:t>
            </a:r>
            <a:r>
              <a:rPr lang="ru-RU" sz="2000" dirty="0" err="1" smtClean="0"/>
              <a:t>мес</a:t>
            </a:r>
            <a:r>
              <a:rPr lang="ru-RU" sz="2000" dirty="0" smtClean="0"/>
              <a:t> трансформируется и исчезает.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2000" dirty="0" smtClean="0"/>
              <a:t>слова заменяются словами «взрослой» речи.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2000" dirty="0" smtClean="0"/>
              <a:t>!!! полноценное общение ребенка со взрослыми.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2000" dirty="0" smtClean="0"/>
              <a:t>к 3 годам усваиваются все основные звуки родного языка (фонетическая и семантическая сторона).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/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hlink"/>
                </a:solidFill>
              </a:rPr>
              <a:t>Самое важное</a:t>
            </a:r>
            <a:r>
              <a:rPr lang="ru-RU" sz="2000" dirty="0" smtClean="0"/>
              <a:t> изменение в речи ребенка — </a:t>
            </a:r>
            <a:r>
              <a:rPr lang="ru-RU" sz="2000" b="1" dirty="0" smtClean="0">
                <a:solidFill>
                  <a:srgbClr val="002060"/>
                </a:solidFill>
              </a:rPr>
              <a:t>СЛОВО ПРИОБРЕТАЕТ ДЛЯ НЕГО ПРЕДМЕТНОЕ ЗНАЧЕНИЕ</a:t>
            </a:r>
            <a:r>
              <a:rPr lang="ru-RU" sz="2000" dirty="0" smtClean="0"/>
              <a:t>.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2000" dirty="0" smtClean="0"/>
              <a:t>Предметные значения слов                    </a:t>
            </a:r>
            <a:r>
              <a:rPr lang="ru-RU" sz="2000" b="1" dirty="0" smtClean="0"/>
              <a:t>первые обобщения</a:t>
            </a:r>
            <a:r>
              <a:rPr lang="ru-RU" sz="2000" dirty="0" smtClean="0"/>
              <a:t>.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2000" dirty="0" smtClean="0"/>
              <a:t>быстро растет пассивный словарь - количество понимаемых слов.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2000" b="1" dirty="0" smtClean="0"/>
              <a:t>К 2 годам</a:t>
            </a:r>
            <a:r>
              <a:rPr lang="ru-RU" sz="2000" dirty="0" smtClean="0"/>
              <a:t>  понимает почти все слова, начинает понимать и объяснения взрослого (инструкции) относительно совместных действий.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2000" dirty="0" smtClean="0"/>
              <a:t>Инструктивная речь, организующая действия ребенка, понимается им достаточно рано.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2000" b="1" dirty="0" smtClean="0"/>
              <a:t>в 2—3 года</a:t>
            </a:r>
            <a:r>
              <a:rPr lang="ru-RU" sz="2000" dirty="0" smtClean="0"/>
              <a:t> возникает понимание и речи-рассказа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(!!! специально учить).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2000" dirty="0" smtClean="0"/>
              <a:t>растет активный словарь, появляются первые фразы, первые вопросы, обращенные ко взрослым. 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3786182" y="2786058"/>
            <a:ext cx="9144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57200"/>
            <a:ext cx="8305800" cy="6096000"/>
          </a:xfrm>
        </p:spPr>
        <p:txBody>
          <a:bodyPr/>
          <a:lstStyle/>
          <a:p>
            <a:pPr marL="85725" indent="0" eaLnBrk="1" hangingPunct="1">
              <a:lnSpc>
                <a:spcPct val="90000"/>
              </a:lnSpc>
            </a:pPr>
            <a:r>
              <a:rPr lang="ru-RU" sz="2800" b="1" smtClean="0"/>
              <a:t>доминирует восприятие</a:t>
            </a:r>
          </a:p>
          <a:p>
            <a:pPr marL="85725" indent="0" eaLnBrk="1" hangingPunct="1">
              <a:lnSpc>
                <a:spcPct val="90000"/>
              </a:lnSpc>
            </a:pPr>
            <a:r>
              <a:rPr lang="ru-RU" sz="2800" smtClean="0"/>
              <a:t>до 2 лет ребенок вообще не может действовать без опоры на восприятие. </a:t>
            </a:r>
          </a:p>
          <a:p>
            <a:pPr marL="85725" indent="0" eaLnBrk="1" hangingPunct="1">
              <a:lnSpc>
                <a:spcPct val="90000"/>
              </a:lnSpc>
            </a:pPr>
            <a:endParaRPr lang="ru-RU" sz="2800" smtClean="0"/>
          </a:p>
          <a:p>
            <a:pPr marL="85725" indent="0" eaLnBrk="1" hangingPunct="1">
              <a:lnSpc>
                <a:spcPct val="90000"/>
              </a:lnSpc>
            </a:pPr>
            <a:r>
              <a:rPr lang="ru-RU" sz="2800" smtClean="0"/>
              <a:t> мышление наглядно-действенное</a:t>
            </a:r>
          </a:p>
          <a:p>
            <a:pPr marL="85725" indent="0" eaLnBrk="1" hangingPunct="1">
              <a:lnSpc>
                <a:spcPct val="90000"/>
              </a:lnSpc>
            </a:pPr>
            <a:r>
              <a:rPr lang="ru-RU" sz="2800" smtClean="0"/>
              <a:t> память непроизвольная, </a:t>
            </a:r>
          </a:p>
          <a:p>
            <a:pPr marL="85725" indent="0" eaLnBrk="1" hangingPunct="1">
              <a:lnSpc>
                <a:spcPct val="90000"/>
              </a:lnSpc>
            </a:pPr>
            <a:r>
              <a:rPr lang="ru-RU" sz="2800" smtClean="0"/>
              <a:t> внимание одноканальное, неустойчивое.</a:t>
            </a:r>
          </a:p>
          <a:p>
            <a:pPr marL="85725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 </a:t>
            </a:r>
          </a:p>
          <a:p>
            <a:pPr marL="85725" indent="0" eaLnBrk="1" hangingPunct="1">
              <a:lnSpc>
                <a:spcPct val="90000"/>
              </a:lnSpc>
            </a:pPr>
            <a:r>
              <a:rPr lang="ru-RU" sz="2800" smtClean="0"/>
              <a:t>в раннем возрасте элементарные формы воображения, такие как предвосхищение, но творческого воображения еще нет. </a:t>
            </a:r>
          </a:p>
          <a:p>
            <a:pPr marL="85725" indent="0" eaLnBrk="1" hangingPunct="1">
              <a:lnSpc>
                <a:spcPct val="90000"/>
              </a:lnSpc>
            </a:pPr>
            <a:r>
              <a:rPr lang="ru-RU" sz="2800" smtClean="0"/>
              <a:t>Маленький ребенок не способен что-то выдумать, солгать. </a:t>
            </a:r>
          </a:p>
          <a:p>
            <a:pPr marL="85725" indent="0" eaLnBrk="1" hangingPunct="1">
              <a:lnSpc>
                <a:spcPct val="90000"/>
              </a:lnSpc>
            </a:pPr>
            <a:endParaRPr lang="ru-RU" sz="16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24200" cy="944562"/>
          </a:xfrm>
        </p:spPr>
        <p:txBody>
          <a:bodyPr/>
          <a:lstStyle/>
          <a:p>
            <a:r>
              <a:rPr lang="ru-RU" sz="2800" smtClean="0"/>
              <a:t>К </a:t>
            </a:r>
            <a:r>
              <a:rPr lang="ru-RU" sz="2800" b="1" smtClean="0"/>
              <a:t>3 годам</a:t>
            </a:r>
            <a:r>
              <a:rPr lang="ru-RU" sz="2800" smtClean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defRPr/>
            </a:pPr>
            <a:r>
              <a:rPr lang="ru-RU" sz="2000" dirty="0" smtClean="0"/>
              <a:t>активный словарь до 1500 слов.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2000" dirty="0" smtClean="0"/>
              <a:t>Предложения  </a:t>
            </a:r>
            <a:r>
              <a:rPr lang="ru-RU" sz="2000" b="1" dirty="0" smtClean="0"/>
              <a:t>в 1,5 года  </a:t>
            </a:r>
            <a:r>
              <a:rPr lang="ru-RU" sz="2000" dirty="0" smtClean="0"/>
              <a:t>из 2—3 слов («Мама идет»), («Дай булку», «Хочу конфету»), («Книга там»),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2000" dirty="0" smtClean="0"/>
              <a:t>К </a:t>
            </a:r>
            <a:r>
              <a:rPr lang="ru-RU" sz="2000" b="1" dirty="0" smtClean="0"/>
              <a:t>3 годам</a:t>
            </a:r>
            <a:r>
              <a:rPr lang="ru-RU" sz="2000" dirty="0" smtClean="0"/>
              <a:t> усваиваются основные грамматические формы и основные синтаксические конструкции родного языка.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2000" dirty="0" smtClean="0"/>
              <a:t>В речи - все части речи, разные типы предложений.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sz="2000" dirty="0" smtClean="0"/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2000" dirty="0" smtClean="0"/>
              <a:t>Речевая активность ребенка обычно </a:t>
            </a:r>
            <a:r>
              <a:rPr lang="ru-RU" sz="3600" b="1" dirty="0" smtClean="0">
                <a:solidFill>
                  <a:srgbClr val="00B050"/>
                </a:solidFill>
              </a:rPr>
              <a:t>РЕЗКО</a:t>
            </a:r>
            <a:r>
              <a:rPr lang="ru-RU" sz="2000" dirty="0" smtClean="0"/>
              <a:t> </a:t>
            </a:r>
            <a:r>
              <a:rPr lang="ru-RU" sz="2000" b="1" dirty="0" smtClean="0"/>
              <a:t>возрастает между 2 и 3 годами – </a:t>
            </a:r>
            <a:r>
              <a:rPr lang="ru-RU" sz="2000" b="1" dirty="0" err="1" smtClean="0"/>
              <a:t>сензитивный</a:t>
            </a:r>
            <a:r>
              <a:rPr lang="ru-RU" sz="2000" b="1" dirty="0" smtClean="0"/>
              <a:t> период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2000" dirty="0" smtClean="0"/>
              <a:t> Расширяется круг его общения — он уже может общаться с помощью речи не только с близкими людьми, но и с другими взрослыми, с детьми.</a:t>
            </a:r>
          </a:p>
          <a:p>
            <a:pPr>
              <a:buFontTx/>
              <a:buNone/>
              <a:defRPr/>
            </a:pPr>
            <a:endParaRPr lang="ru-RU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algn="l"/>
            <a:r>
              <a:rPr lang="ru-RU" smtClean="0"/>
              <a:t>К 3 годам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85725" indent="0" eaLnBrk="1" hangingPunct="1">
              <a:lnSpc>
                <a:spcPct val="90000"/>
              </a:lnSpc>
              <a:defRPr/>
            </a:pPr>
            <a:r>
              <a:rPr lang="ru-RU" sz="2000" dirty="0" smtClean="0"/>
              <a:t>появляется возможность говорить не то, что есть на самом деле.</a:t>
            </a:r>
          </a:p>
          <a:p>
            <a:pPr marL="85725" indent="0" eaLnBrk="1" hangingPunct="1">
              <a:lnSpc>
                <a:spcPct val="90000"/>
              </a:lnSpc>
              <a:defRPr/>
            </a:pPr>
            <a:endParaRPr lang="ru-RU" sz="2000" dirty="0" smtClean="0"/>
          </a:p>
          <a:p>
            <a:pPr marL="85725" indent="0" eaLnBrk="1" hangingPunct="1">
              <a:lnSpc>
                <a:spcPct val="90000"/>
              </a:lnSpc>
              <a:defRPr/>
            </a:pPr>
            <a:r>
              <a:rPr lang="ru-RU" sz="2000" dirty="0" smtClean="0"/>
              <a:t>в процесс активного восприятия включается </a:t>
            </a:r>
            <a:r>
              <a:rPr lang="ru-RU" sz="2000" b="1" i="1" dirty="0" smtClean="0"/>
              <a:t>память</a:t>
            </a:r>
            <a:r>
              <a:rPr lang="ru-RU" sz="2000" i="1" dirty="0" smtClean="0"/>
              <a:t>: </a:t>
            </a:r>
            <a:r>
              <a:rPr lang="ru-RU" sz="2000" dirty="0" smtClean="0"/>
              <a:t> узнавание, возможность непроизвольно воспроизводить увиденное и услышанное раньше. Т.К. память становится как бы продолжением и развитием восприятия, еще нельзя говорить об опоре на прошлый опыт. </a:t>
            </a:r>
          </a:p>
          <a:p>
            <a:pPr marL="85725" indent="0" eaLnBrk="1" hangingPunct="1">
              <a:lnSpc>
                <a:spcPct val="90000"/>
              </a:lnSpc>
              <a:defRPr/>
            </a:pPr>
            <a:endParaRPr lang="ru-RU" sz="2000" dirty="0" smtClean="0"/>
          </a:p>
          <a:p>
            <a:pPr marL="85725" indent="0" eaLnBrk="1" hangingPunct="1">
              <a:lnSpc>
                <a:spcPct val="90000"/>
              </a:lnSpc>
              <a:defRPr/>
            </a:pPr>
            <a:r>
              <a:rPr lang="ru-RU" sz="2000" dirty="0" smtClean="0"/>
              <a:t>Раннее детство забывается.</a:t>
            </a:r>
          </a:p>
          <a:p>
            <a:pPr marL="85725" indent="0" eaLnBrk="1" hangingPunct="1">
              <a:lnSpc>
                <a:spcPct val="90000"/>
              </a:lnSpc>
              <a:defRPr/>
            </a:pPr>
            <a:endParaRPr lang="ru-RU" sz="2000" dirty="0" smtClean="0"/>
          </a:p>
          <a:p>
            <a:pPr marL="85725" indent="0" eaLnBrk="1" hangingPunct="1">
              <a:lnSpc>
                <a:spcPct val="90000"/>
              </a:lnSpc>
              <a:defRPr/>
            </a:pPr>
            <a:r>
              <a:rPr lang="ru-RU" sz="2000" dirty="0" smtClean="0"/>
              <a:t>Важная характеристика восприятия -  </a:t>
            </a:r>
            <a:r>
              <a:rPr lang="ru-RU" sz="2000" i="1" dirty="0" smtClean="0"/>
              <a:t>аффективная окрашенность</a:t>
            </a:r>
            <a:r>
              <a:rPr lang="ru-RU" sz="2000" dirty="0" smtClean="0"/>
              <a:t>, приводит  к </a:t>
            </a:r>
            <a:r>
              <a:rPr lang="ru-RU" sz="2000" i="1" dirty="0" smtClean="0"/>
              <a:t>сенсомоторному единству:</a:t>
            </a:r>
            <a:r>
              <a:rPr lang="ru-RU" sz="2000" dirty="0" smtClean="0"/>
              <a:t> «</a:t>
            </a:r>
            <a:r>
              <a:rPr lang="ru-RU" sz="2000" i="1" dirty="0" smtClean="0">
                <a:solidFill>
                  <a:srgbClr val="002060"/>
                </a:solidFill>
              </a:rPr>
              <a:t>В раннем возрасте господствует наглядное аффективно окрашенное восприятие, непосредственно переходящее в действие» (Л.С. Выготский).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/>
              <a:t>Развитие рисования и игры</a:t>
            </a:r>
            <a:endParaRPr lang="ru-RU" sz="2800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2 г. скорее каракули. 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На </a:t>
            </a:r>
            <a:r>
              <a:rPr lang="ru-RU" b="1" smtClean="0"/>
              <a:t>3ем году</a:t>
            </a:r>
            <a:r>
              <a:rPr lang="ru-RU" smtClean="0"/>
              <a:t>  появляются формы, обладающие сходством с изображаемым объектом. 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В </a:t>
            </a:r>
            <a:r>
              <a:rPr lang="ru-RU" b="1" smtClean="0"/>
              <a:t>2,5 года</a:t>
            </a:r>
            <a:r>
              <a:rPr lang="ru-RU" smtClean="0"/>
              <a:t> дети могут вполне отчетливо нарисовать человека. На таком рисунке кроме круга-головы различаются мелкие детали — глаза, нос, рот.</a:t>
            </a:r>
          </a:p>
          <a:p>
            <a:pPr>
              <a:buFontTx/>
              <a:buNone/>
            </a:pPr>
            <a:endParaRPr lang="ru-RU" smtClean="0"/>
          </a:p>
        </p:txBody>
      </p:sp>
      <p:pic>
        <p:nvPicPr>
          <p:cNvPr id="10244" name="Picture 3" descr="C:\Users\Алексей\Desktop\CHem-zanyat-rebenka-v-2-goda-900x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28600"/>
            <a:ext cx="2351088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914400" y="381000"/>
            <a:ext cx="76962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b="1" smtClean="0"/>
              <a:t>К 3ем </a:t>
            </a:r>
            <a:r>
              <a:rPr lang="ru-RU" smtClean="0"/>
              <a:t>годам из манипулирования предметами проявляется игра с сюжетом.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Для развития игры важно появление символических или </a:t>
            </a:r>
            <a:r>
              <a:rPr lang="ru-RU" i="1" smtClean="0"/>
              <a:t>замещающих </a:t>
            </a:r>
            <a:r>
              <a:rPr lang="ru-RU" smtClean="0"/>
              <a:t>действий (н-р, кукла укладывается на деревянный брусок вместо кровати).</a:t>
            </a:r>
          </a:p>
          <a:p>
            <a:endParaRPr lang="ru-RU" smtClean="0"/>
          </a:p>
        </p:txBody>
      </p:sp>
      <p:pic>
        <p:nvPicPr>
          <p:cNvPr id="11267" name="Picture 2" descr="C:\Users\Алексей\Desktop\igry-onlayn-dlya-detey-3-g-16794-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962400"/>
            <a:ext cx="33528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724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800" smtClean="0"/>
              <a:t>Эмоциональное развитие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36735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</a:pPr>
            <a:r>
              <a:rPr lang="ru-RU" sz="2400" b="1" dirty="0" smtClean="0"/>
              <a:t>Эмоционально реагирует только на то, что непосредственно воспринимает</a:t>
            </a:r>
            <a:r>
              <a:rPr lang="ru-RU" sz="2400" dirty="0" smtClean="0"/>
              <a:t>.</a:t>
            </a:r>
          </a:p>
          <a:p>
            <a:pPr marL="0" indent="0" eaLnBrk="1" hangingPunct="1">
              <a:lnSpc>
                <a:spcPct val="80000"/>
              </a:lnSpc>
            </a:pPr>
            <a:endParaRPr lang="ru-RU" sz="2400" dirty="0" smtClean="0"/>
          </a:p>
          <a:p>
            <a:pPr marL="0" indent="0" eaLnBrk="1" hangingPunct="1">
              <a:lnSpc>
                <a:spcPct val="80000"/>
              </a:lnSpc>
            </a:pPr>
            <a:r>
              <a:rPr lang="ru-RU" sz="2400" dirty="0" smtClean="0"/>
              <a:t>Желания неустойчивы и быстро преходящи, не может их контролировать и сдерживать; </a:t>
            </a:r>
          </a:p>
          <a:p>
            <a:pPr marL="0" indent="0" eaLnBrk="1" hangingPunct="1">
              <a:lnSpc>
                <a:spcPct val="80000"/>
              </a:lnSpc>
            </a:pPr>
            <a:endParaRPr lang="ru-RU" sz="2400" dirty="0" smtClean="0"/>
          </a:p>
          <a:p>
            <a:pPr marL="0" indent="0" eaLnBrk="1" hangingPunct="1">
              <a:lnSpc>
                <a:spcPct val="80000"/>
              </a:lnSpc>
            </a:pPr>
            <a:r>
              <a:rPr lang="ru-RU" sz="2400" dirty="0" smtClean="0"/>
              <a:t>ограничивают их только наказания и поощрения взрослых. </a:t>
            </a:r>
          </a:p>
          <a:p>
            <a:pPr marL="0" indent="0" eaLnBrk="1" hangingPunct="1">
              <a:lnSpc>
                <a:spcPct val="80000"/>
              </a:lnSpc>
            </a:pPr>
            <a:endParaRPr lang="ru-RU" sz="2400" dirty="0" smtClean="0"/>
          </a:p>
          <a:p>
            <a:pPr marL="0" indent="0" eaLnBrk="1" hangingPunct="1">
              <a:lnSpc>
                <a:spcPct val="80000"/>
              </a:lnSpc>
            </a:pPr>
            <a:r>
              <a:rPr lang="ru-RU" sz="2400" dirty="0" smtClean="0"/>
              <a:t>в раннем детстве </a:t>
            </a:r>
            <a:r>
              <a:rPr lang="ru-RU" sz="2400" i="1" dirty="0" smtClean="0"/>
              <a:t>отсутствует соподчинение мотивов.</a:t>
            </a:r>
          </a:p>
          <a:p>
            <a:pPr marL="0" indent="0" eaLnBrk="1" hangingPunct="1">
              <a:lnSpc>
                <a:spcPct val="80000"/>
              </a:lnSpc>
            </a:pPr>
            <a:endParaRPr lang="ru-RU" sz="2400" dirty="0" smtClean="0"/>
          </a:p>
          <a:p>
            <a:pPr marL="0" indent="0" eaLnBrk="1" hangingPunct="1">
              <a:lnSpc>
                <a:spcPct val="80000"/>
              </a:lnSpc>
            </a:pPr>
            <a:r>
              <a:rPr lang="ru-RU" sz="2400" b="1" dirty="0" smtClean="0"/>
              <a:t>Развитие </a:t>
            </a:r>
            <a:r>
              <a:rPr lang="ru-RU" sz="2400" b="1" dirty="0" err="1" smtClean="0"/>
              <a:t>эмоционально-потребностной</a:t>
            </a:r>
            <a:r>
              <a:rPr lang="ru-RU" sz="2400" b="1" dirty="0" smtClean="0"/>
              <a:t> сферы зависит от характера общения ребенка со взрослыми и сверстниками. </a:t>
            </a:r>
          </a:p>
          <a:p>
            <a:pPr marL="0" indent="0" eaLnBrk="1" hangingPunct="1">
              <a:lnSpc>
                <a:spcPct val="80000"/>
              </a:lnSpc>
            </a:pPr>
            <a:endParaRPr lang="ru-RU" sz="2400" b="1" dirty="0" smtClean="0"/>
          </a:p>
          <a:p>
            <a:pPr marL="0" indent="0" eaLnBrk="1" hangingPunct="1">
              <a:lnSpc>
                <a:spcPct val="80000"/>
              </a:lnSpc>
            </a:pPr>
            <a:r>
              <a:rPr lang="ru-RU" sz="2400" dirty="0" smtClean="0"/>
              <a:t>В общении с близкими взрослыми преобладают </a:t>
            </a:r>
            <a:r>
              <a:rPr lang="ru-RU" sz="2400" b="1" i="1" dirty="0" smtClean="0"/>
              <a:t>мотивы сотрудничества</a:t>
            </a:r>
            <a:r>
              <a:rPr lang="ru-RU" sz="2400" i="1" dirty="0" smtClean="0"/>
              <a:t> при</a:t>
            </a:r>
            <a:r>
              <a:rPr lang="ru-RU" sz="2400" dirty="0" smtClean="0"/>
              <a:t> сохранном эмоциональном общении.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200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85728"/>
            <a:ext cx="8477280" cy="6286544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/>
              <a:t>Общение с другими детьми</a:t>
            </a:r>
            <a:r>
              <a:rPr lang="ru-RU" sz="2800" dirty="0" smtClean="0"/>
              <a:t> появляется и еще не полноценно.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2800" dirty="0" smtClean="0"/>
              <a:t> На </a:t>
            </a:r>
            <a:r>
              <a:rPr lang="ru-RU" sz="2800" b="1" dirty="0" smtClean="0"/>
              <a:t>2ом году</a:t>
            </a:r>
            <a:r>
              <a:rPr lang="ru-RU" sz="2800" dirty="0" smtClean="0"/>
              <a:t> жизни при приближении сверстника ребенок ощущает беспокойство, может прервать свои занятия и броситься под защиту матери.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2800" dirty="0" smtClean="0"/>
              <a:t>На </a:t>
            </a:r>
            <a:r>
              <a:rPr lang="ru-RU" sz="2800" b="1" dirty="0" smtClean="0"/>
              <a:t>3ем году</a:t>
            </a:r>
            <a:r>
              <a:rPr lang="ru-RU" sz="2800" dirty="0" smtClean="0"/>
              <a:t> он уже спокойно играет рядом с другим ребенком, но моменты общей игры кратковременны, без правил.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2800" dirty="0" smtClean="0"/>
              <a:t>всегда исходит из своих, собственных желаний, совершенно не учитывая желания другого.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2800" dirty="0" smtClean="0"/>
              <a:t>эгоцентричен и не только не понимает другого ребенка, но и не умеет ему сопереживать.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2800" dirty="0" smtClean="0"/>
              <a:t>яркие </a:t>
            </a:r>
            <a:r>
              <a:rPr lang="ru-RU" sz="2800" i="1" dirty="0" smtClean="0"/>
              <a:t>эмоциональные реакции, </a:t>
            </a:r>
            <a:r>
              <a:rPr lang="ru-RU" sz="2800" dirty="0" smtClean="0"/>
              <a:t>связаны с непосредственными желаниями ребенка.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2800" dirty="0" smtClean="0"/>
              <a:t>к </a:t>
            </a:r>
            <a:r>
              <a:rPr lang="ru-RU" sz="2800" b="1" dirty="0" smtClean="0"/>
              <a:t>3м годам</a:t>
            </a:r>
            <a:r>
              <a:rPr lang="ru-RU" sz="2800" dirty="0" smtClean="0"/>
              <a:t> наблюдаются аффективные реакции на трудности (игнорировать или переключить внимание).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ru-RU" sz="2400" dirty="0" smtClean="0"/>
              <a:t>Знания по разделу «Введение в возрастную психологию» необходимы </a:t>
            </a:r>
            <a:r>
              <a:rPr lang="ru-RU" sz="2400" dirty="0"/>
              <a:t>не только в профессиональном контексте, но и в личностном. Понимание структуры возраста, знание периодизаций психического </a:t>
            </a:r>
            <a:r>
              <a:rPr lang="ru-RU" sz="2400" dirty="0" smtClean="0"/>
              <a:t>развития, понимание содержания возраста, </a:t>
            </a:r>
            <a:r>
              <a:rPr lang="ru-RU" sz="2400" dirty="0"/>
              <a:t>становятся основой для </a:t>
            </a:r>
            <a:r>
              <a:rPr lang="ru-RU" sz="2400" dirty="0" smtClean="0"/>
              <a:t>эффективного личностного развития и профессионального становления.</a:t>
            </a:r>
          </a:p>
          <a:p>
            <a:pPr marL="0" indent="0" algn="just">
              <a:buNone/>
              <a:defRPr/>
            </a:pPr>
            <a:r>
              <a:rPr lang="ru-RU" sz="2400" dirty="0" smtClean="0"/>
              <a:t>Роль </a:t>
            </a:r>
            <a:r>
              <a:rPr lang="ru-RU" sz="2400" dirty="0" smtClean="0"/>
              <a:t>психолого-педагогических знаний в структуре деятельности фармацевта определена профессиональным стандартом по специальности 33.05.01 – Фармация</a:t>
            </a:r>
          </a:p>
          <a:p>
            <a:pPr marL="0" indent="0">
              <a:buFont typeface="Arial" charset="0"/>
              <a:buNone/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30880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Развитие эмоционально-потребностной</a:t>
            </a:r>
            <a:r>
              <a:rPr lang="ru-RU" sz="2800" smtClean="0"/>
              <a:t> </a:t>
            </a:r>
            <a:r>
              <a:rPr lang="ru-RU" sz="2800" b="1" smtClean="0"/>
              <a:t>сферы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defRPr/>
            </a:pPr>
            <a:r>
              <a:rPr lang="ru-RU" sz="3600" dirty="0" smtClean="0"/>
              <a:t>связано с зарождающимся </a:t>
            </a:r>
            <a:r>
              <a:rPr lang="ru-RU" sz="3600" b="1" i="1" dirty="0" smtClean="0"/>
              <a:t>самосознанием</a:t>
            </a:r>
            <a:r>
              <a:rPr lang="ru-RU" sz="3600" i="1" dirty="0" smtClean="0"/>
              <a:t>.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3600" dirty="0" smtClean="0"/>
              <a:t>В </a:t>
            </a:r>
            <a:r>
              <a:rPr lang="ru-RU" sz="3600" b="1" dirty="0" smtClean="0"/>
              <a:t>2 года</a:t>
            </a:r>
            <a:r>
              <a:rPr lang="ru-RU" sz="3600" dirty="0" smtClean="0"/>
              <a:t>  </a:t>
            </a:r>
            <a:r>
              <a:rPr lang="ru-RU" sz="3600" i="1" dirty="0" smtClean="0"/>
              <a:t>узнает себя </a:t>
            </a:r>
            <a:r>
              <a:rPr lang="ru-RU" sz="3600" dirty="0" smtClean="0"/>
              <a:t>в зеркале.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3600" dirty="0" smtClean="0"/>
              <a:t>называет себя сначала по имени,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3600" dirty="0" smtClean="0"/>
              <a:t>к </a:t>
            </a:r>
            <a:r>
              <a:rPr lang="ru-RU" sz="3600" b="1" dirty="0" smtClean="0"/>
              <a:t>3ем годам</a:t>
            </a:r>
            <a:r>
              <a:rPr lang="ru-RU" sz="3600" dirty="0" smtClean="0"/>
              <a:t> - «Я».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3600" i="1" dirty="0" smtClean="0"/>
              <a:t>первичная самооценка - </a:t>
            </a:r>
            <a:r>
              <a:rPr lang="ru-RU" sz="3600" dirty="0" smtClean="0"/>
              <a:t>осознание не только своего «Я», но того, что «я хороший.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3600" i="1" dirty="0" smtClean="0"/>
              <a:t>самооценка </a:t>
            </a:r>
            <a:r>
              <a:rPr lang="ru-RU" sz="3600" b="1" dirty="0" smtClean="0"/>
              <a:t>всегда максимально завышена</a:t>
            </a:r>
            <a:r>
              <a:rPr lang="ru-RU" sz="3600" dirty="0" smtClean="0"/>
              <a:t>.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dirty="0" smtClean="0"/>
              <a:t>Сознание «Я», «Я хороший», «Я сам» и появление личных действий продвигают ребенка на новый уровень развития. </a:t>
            </a:r>
          </a:p>
          <a:p>
            <a:r>
              <a:rPr lang="ru-RU" sz="4000" dirty="0" smtClean="0"/>
              <a:t>Начинается переходный период — кризис 3 лет.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77813"/>
            <a:ext cx="8329642" cy="79373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/>
            <a:r>
              <a:rPr lang="ru-RU" sz="2800" dirty="0" smtClean="0"/>
              <a:t>Кризис 3 лет — </a:t>
            </a:r>
            <a:br>
              <a:rPr lang="ru-RU" sz="2800" dirty="0" smtClean="0"/>
            </a:br>
            <a:r>
              <a:rPr lang="ru-RU" sz="2800" dirty="0" smtClean="0"/>
              <a:t>граница между ранним и дошкольным возрастом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772400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….разрушение, пересмотр старой системы социальных отношений, кризис выделения своего «Я»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Ребенок, отделяясь от взрослых, пытается установить с ними новые, более глубокие отношения</a:t>
            </a:r>
            <a:r>
              <a:rPr lang="ru-RU" sz="20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Если новые отношения его инициатива не поощряется, самостоятельность ограничивается, у ребенка возникают собственно кризисные явления, проявляющиеся в отношениях со взрослыми (и никогда — со сверстниками).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    </a:t>
            </a:r>
            <a:r>
              <a:rPr lang="ru-RU" sz="2000" b="1" dirty="0" smtClean="0"/>
              <a:t>У ребенка изменяется отношение к другим людям и к самому себе.</a:t>
            </a:r>
          </a:p>
        </p:txBody>
      </p:sp>
      <p:pic>
        <p:nvPicPr>
          <p:cNvPr id="16388" name="Picture 4" descr="C:\Users\Алексей\Desktop\c7c1b93cffbbf52c1750281cf61aa3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95800"/>
            <a:ext cx="4772025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648200" y="4038600"/>
            <a:ext cx="4114800" cy="2514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kern="0" dirty="0">
                <a:solidFill>
                  <a:schemeClr val="tx1"/>
                </a:solidFill>
              </a:rPr>
              <a:t>Он психологически отделяется от близких взрослых.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kern="0" dirty="0">
                <a:solidFill>
                  <a:schemeClr val="tx1"/>
                </a:solidFill>
              </a:rPr>
              <a:t>Это важный этап в </a:t>
            </a:r>
            <a:r>
              <a:rPr lang="ru-RU" b="1" kern="0" dirty="0">
                <a:solidFill>
                  <a:schemeClr val="tx1"/>
                </a:solidFill>
              </a:rPr>
              <a:t>эмансипации ребенка</a:t>
            </a:r>
            <a:r>
              <a:rPr lang="ru-RU" kern="0" dirty="0">
                <a:solidFill>
                  <a:schemeClr val="tx1"/>
                </a:solidFill>
              </a:rPr>
              <a:t>; не менее бурный этап ждет его в дальнейшем — в подростковом возрасте.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b="1" kern="0" dirty="0">
                <a:solidFill>
                  <a:schemeClr val="tx1"/>
                </a:solidFill>
              </a:rPr>
              <a:t>Социально закрепленная форма отделения ребенка – ДОУ.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792162"/>
          </a:xfrm>
        </p:spPr>
        <p:txBody>
          <a:bodyPr/>
          <a:lstStyle/>
          <a:p>
            <a:r>
              <a:rPr lang="ru-RU" sz="2400" smtClean="0"/>
              <a:t>Характеристики кризиса 3 лет (Э. Келер, Л.С. Выготский) 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895600" y="1066800"/>
            <a:ext cx="57912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1) </a:t>
            </a:r>
            <a:r>
              <a:rPr lang="ru-RU" sz="1800" b="1" i="1" dirty="0" smtClean="0"/>
              <a:t>негативизм</a:t>
            </a:r>
            <a:r>
              <a:rPr lang="ru-RU" sz="1800" i="1" dirty="0" smtClean="0"/>
              <a:t> - </a:t>
            </a:r>
            <a:r>
              <a:rPr lang="ru-RU" sz="1800" dirty="0" smtClean="0"/>
              <a:t>негативную реакцию не на само действие, а на требование или просьбу взрослого.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2</a:t>
            </a:r>
            <a:r>
              <a:rPr lang="ru-RU" sz="1800" b="1" dirty="0" smtClean="0"/>
              <a:t>) </a:t>
            </a:r>
            <a:r>
              <a:rPr lang="ru-RU" sz="1800" b="1" i="1" dirty="0" smtClean="0"/>
              <a:t>упрямство </a:t>
            </a:r>
            <a:r>
              <a:rPr lang="ru-RU" sz="1800" i="1" dirty="0" smtClean="0"/>
              <a:t>- э</a:t>
            </a:r>
            <a:r>
              <a:rPr lang="ru-RU" sz="1800" dirty="0" smtClean="0"/>
              <a:t>то реакция ребенка, который настаивает на чем-то не потому, что ему этого очень хочется, а потому, что он сам об этом сказал взрослым и требует, чтобы с его мнением считались.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3) </a:t>
            </a:r>
            <a:r>
              <a:rPr lang="ru-RU" sz="1800" b="1" i="1" dirty="0" smtClean="0"/>
              <a:t>строптивость</a:t>
            </a:r>
            <a:r>
              <a:rPr lang="ru-RU" sz="1800" i="1" dirty="0" smtClean="0"/>
              <a:t> - </a:t>
            </a:r>
            <a:r>
              <a:rPr lang="ru-RU" sz="1800" dirty="0" smtClean="0"/>
              <a:t>направлена не против конкретного взрослого, а против всей сложившейся в раннем детстве системы отношений, против принятых в семье норм воспитания. «Да ну!» —распространенная реакция.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4) гипертрофированная тенденция к самостоятельности приводит </a:t>
            </a:r>
            <a:r>
              <a:rPr lang="ru-RU" sz="1800" i="1" dirty="0" smtClean="0"/>
              <a:t>к </a:t>
            </a:r>
            <a:r>
              <a:rPr lang="ru-RU" sz="1800" b="1" i="1" dirty="0" smtClean="0"/>
              <a:t>своеволию</a:t>
            </a:r>
            <a:r>
              <a:rPr lang="ru-RU" sz="1800" i="1" dirty="0" smtClean="0"/>
              <a:t>, </a:t>
            </a:r>
            <a:r>
              <a:rPr lang="ru-RU" sz="1800" dirty="0" smtClean="0"/>
              <a:t>она часто неадекватна возможностям ребенка и вызывает дополнительные конфликты со взрослыми.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5) </a:t>
            </a:r>
            <a:r>
              <a:rPr lang="ru-RU" sz="1800" b="1" i="1" dirty="0" smtClean="0"/>
              <a:t>протест-бунт</a:t>
            </a:r>
            <a:r>
              <a:rPr lang="ru-RU" sz="1800" i="1" dirty="0" smtClean="0"/>
              <a:t> - </a:t>
            </a:r>
            <a:r>
              <a:rPr lang="ru-RU" sz="1800" dirty="0" smtClean="0"/>
              <a:t>как бы постоянное состояние войны со взрослыми.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6) </a:t>
            </a:r>
            <a:r>
              <a:rPr lang="ru-RU" sz="1800" b="1" i="1" dirty="0" smtClean="0"/>
              <a:t>деспотизм</a:t>
            </a:r>
            <a:r>
              <a:rPr lang="ru-RU" sz="1800" i="1" dirty="0" smtClean="0"/>
              <a:t> -</a:t>
            </a:r>
            <a:r>
              <a:rPr lang="ru-RU" sz="1800" dirty="0" smtClean="0"/>
              <a:t> тенденция к власти (при нескольких детях в семье -  </a:t>
            </a:r>
            <a:r>
              <a:rPr lang="ru-RU" sz="1800" i="1" dirty="0" smtClean="0"/>
              <a:t>ревность).</a:t>
            </a:r>
            <a:endParaRPr lang="ru-RU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7) </a:t>
            </a:r>
            <a:r>
              <a:rPr lang="ru-RU" sz="1800" b="1" i="1" dirty="0" smtClean="0"/>
              <a:t>обесценивание всего</a:t>
            </a:r>
            <a:r>
              <a:rPr lang="ru-RU" sz="1800" i="1" dirty="0" smtClean="0"/>
              <a:t>, </a:t>
            </a:r>
            <a:r>
              <a:rPr lang="ru-RU" sz="1800" dirty="0" smtClean="0"/>
              <a:t>что раньше было привычно, интересно и дорого </a:t>
            </a:r>
          </a:p>
          <a:p>
            <a:endParaRPr lang="ru-RU" dirty="0" smtClean="0"/>
          </a:p>
        </p:txBody>
      </p:sp>
      <p:pic>
        <p:nvPicPr>
          <p:cNvPr id="17412" name="Picture 2" descr="C:\Users\Алексей\Desktop\big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9718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германия дошк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 rot="637537">
            <a:off x="304800" y="304800"/>
            <a:ext cx="3048000" cy="1876425"/>
          </a:xfrm>
          <a:noFill/>
        </p:spPr>
      </p:pic>
      <p:pic>
        <p:nvPicPr>
          <p:cNvPr id="22531" name="Picture 6" descr="де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28600"/>
            <a:ext cx="25146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 descr="ке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28600"/>
            <a:ext cx="31242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 descr="красавиц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981200"/>
            <a:ext cx="2055813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9" descr="Татарстан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2057400"/>
            <a:ext cx="32004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0" descr="татарчат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2514600"/>
            <a:ext cx="2476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1" descr="узбеки, русские, унгуры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14800" y="4267200"/>
            <a:ext cx="259080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2" descr="лиз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796730">
            <a:off x="990600" y="4343400"/>
            <a:ext cx="304800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sz="3600" b="1" dirty="0" smtClean="0"/>
              <a:t>Структура дошкольного возраста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74"/>
            <a:ext cx="8305800" cy="4976826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ru-RU" sz="2800" u="sng" dirty="0" smtClean="0"/>
              <a:t>Границы возраста</a:t>
            </a:r>
            <a:r>
              <a:rPr lang="ru-RU" sz="2800" dirty="0" smtClean="0"/>
              <a:t> – 2,5-3,5 – 6-7лет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ru-RU" sz="2800" u="sng" dirty="0" smtClean="0"/>
              <a:t>ССР</a:t>
            </a:r>
            <a:r>
              <a:rPr lang="ru-RU" sz="2800" dirty="0" smtClean="0"/>
              <a:t> – Ребенок –</a:t>
            </a:r>
            <a:r>
              <a:rPr lang="ru-RU" sz="2800" dirty="0" err="1" smtClean="0"/>
              <a:t>Общ-ный</a:t>
            </a:r>
            <a:r>
              <a:rPr lang="ru-RU" sz="2800" dirty="0" smtClean="0"/>
              <a:t> Взрослый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ru-RU" sz="2800" u="sng" dirty="0" smtClean="0"/>
              <a:t>ВВД</a:t>
            </a:r>
            <a:r>
              <a:rPr lang="ru-RU" sz="2800" dirty="0" smtClean="0"/>
              <a:t> – Игра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ru-RU" sz="2800" u="sng" dirty="0" smtClean="0"/>
              <a:t>Центральное новообразование</a:t>
            </a:r>
            <a:r>
              <a:rPr lang="ru-RU" sz="2800" dirty="0" smtClean="0"/>
              <a:t> – соподчинение мотивов и развитие самосознания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ru-RU" sz="2800" u="sng" dirty="0" smtClean="0"/>
              <a:t>Проблемы возраста</a:t>
            </a:r>
            <a:r>
              <a:rPr lang="ru-RU" sz="2800" dirty="0" smtClean="0"/>
              <a:t> – несформированность игры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305800" cy="58213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«…</a:t>
            </a:r>
            <a:r>
              <a:rPr lang="ru-RU" sz="2800" i="1" dirty="0" smtClean="0"/>
              <a:t>он появляется на свет беспомощнее большинства животных, совершенно пассивным, еще лишенным духовного пробуждения; спустя три года перед нами стоит духовное существо, перегнавшее всех животных, оставившее их далеко позади, потому что оно говорит человеческим языком, рассуждает, делает выводы, обладает мировоззрением, хотя еще очень примитивным и недостаточным, и некоторым отношением к истинному и ложному, доброму и злому, красивому и безобразному»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                                      </a:t>
            </a:r>
            <a:r>
              <a:rPr lang="ru-RU" sz="2800" dirty="0" err="1" smtClean="0"/>
              <a:t>Бюлер</a:t>
            </a:r>
            <a:r>
              <a:rPr lang="ru-RU" sz="2800" dirty="0" smtClean="0"/>
              <a:t> К., 1924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Периоды дошкольного возраста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  <a:p>
            <a:pPr eaLnBrk="1" hangingPunct="1"/>
            <a:r>
              <a:rPr lang="ru-RU" sz="2800" smtClean="0"/>
              <a:t>младший дошкольный возраст — от 3 до 4 лет;</a:t>
            </a:r>
          </a:p>
          <a:p>
            <a:pPr eaLnBrk="1" hangingPunct="1">
              <a:buFontTx/>
              <a:buNone/>
            </a:pPr>
            <a:endParaRPr lang="ru-RU" sz="2800" smtClean="0"/>
          </a:p>
          <a:p>
            <a:pPr eaLnBrk="1" hangingPunct="1"/>
            <a:r>
              <a:rPr lang="ru-RU" sz="2800" smtClean="0"/>
              <a:t>средний дошкольный возраст — от 4 до 5 лет;</a:t>
            </a:r>
          </a:p>
          <a:p>
            <a:pPr eaLnBrk="1" hangingPunct="1">
              <a:buFontTx/>
              <a:buNone/>
            </a:pPr>
            <a:endParaRPr lang="ru-RU" sz="2800" smtClean="0"/>
          </a:p>
          <a:p>
            <a:pPr eaLnBrk="1" hangingPunct="1"/>
            <a:r>
              <a:rPr lang="ru-RU" sz="2800" smtClean="0"/>
              <a:t>старший дошкольный возраст — от 5 до 7лет.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Физическое развитие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ru-RU" sz="2400" smtClean="0"/>
              <a:t>Первое ускорение </a:t>
            </a:r>
            <a:r>
              <a:rPr lang="ru-RU" sz="2400" b="1" smtClean="0">
                <a:hlinkClick r:id="rId2" tooltip="Рост"/>
              </a:rPr>
              <a:t>роста</a:t>
            </a:r>
            <a:r>
              <a:rPr lang="ru-RU" sz="2400" smtClean="0"/>
              <a:t> наблюдается у мальчиков с 4 до 5,5 лет, а у девочек после 6 лет.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400" b="1" smtClean="0"/>
              <a:t>Длина тела</a:t>
            </a:r>
            <a:r>
              <a:rPr lang="ru-RU" sz="2400" smtClean="0"/>
              <a:t> увеличивается из-за относительного увеличения нижних конечностей.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400" smtClean="0"/>
              <a:t>В возрасте 3-5 лет </a:t>
            </a:r>
            <a:r>
              <a:rPr lang="ru-RU" sz="2400" b="1" smtClean="0"/>
              <a:t>масса тела</a:t>
            </a:r>
            <a:r>
              <a:rPr lang="ru-RU" sz="2400" smtClean="0"/>
              <a:t> равномерно увеличивается на 2 кг в год.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400" smtClean="0"/>
              <a:t>Ежегодное увеличение </a:t>
            </a:r>
            <a:r>
              <a:rPr lang="ru-RU" sz="2400" b="1" smtClean="0"/>
              <a:t>окружности головы</a:t>
            </a:r>
            <a:r>
              <a:rPr lang="ru-RU" sz="2400" smtClean="0"/>
              <a:t> до 5 лет составляет 1 см (в 5 лет - 50 см), а после 5-ти лет - 0,5 см в год.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400" b="1" smtClean="0"/>
              <a:t>Окружность груди</a:t>
            </a:r>
            <a:r>
              <a:rPr lang="ru-RU" sz="2400" smtClean="0"/>
              <a:t> увеличивается на 1,5 см ежегодно.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400" smtClean="0"/>
              <a:t>мышцы еще недостаточно развиты.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400" smtClean="0"/>
              <a:t>Иммунная защита - определенной зрелости.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 marL="0" indent="0" eaLnBrk="1" hangingPunct="1">
              <a:lnSpc>
                <a:spcPct val="80000"/>
              </a:lnSpc>
            </a:pPr>
            <a:r>
              <a:rPr lang="ru-RU" sz="2400" smtClean="0"/>
              <a:t>нарушение </a:t>
            </a:r>
            <a:r>
              <a:rPr lang="ru-RU" sz="2400" smtClean="0">
                <a:hlinkClick r:id="rId3" tooltip="Осанка"/>
              </a:rPr>
              <a:t>осанки</a:t>
            </a:r>
            <a:r>
              <a:rPr lang="ru-RU" sz="2400" smtClean="0"/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Игра дошкольника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                   </a:t>
            </a:r>
          </a:p>
        </p:txBody>
      </p:sp>
      <p:pic>
        <p:nvPicPr>
          <p:cNvPr id="25604" name="Picture 4" descr="игра на корабл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581400" y="1738313"/>
            <a:ext cx="487680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ja-JP" sz="2800"/>
              <a:t>…дает возможность такой ориентации во внешнем, зримом мире, которой никакая другая деятельность дать не может. </a:t>
            </a:r>
          </a:p>
          <a:p>
            <a:r>
              <a:rPr lang="ru-RU" altLang="ja-JP" sz="2800"/>
              <a:t>                    Д.Б. Эльконин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1600" y="609600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Кризис новорожденности.</a:t>
            </a:r>
            <a:br>
              <a:rPr lang="ru-RU" smtClean="0"/>
            </a:br>
            <a:r>
              <a:rPr lang="ru-RU" smtClean="0"/>
              <a:t>Младенчество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362200" y="4419600"/>
            <a:ext cx="6400800" cy="1752600"/>
          </a:xfrm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ru-RU" sz="2000" i="1" smtClean="0"/>
              <a:t>Крошка счастливец. Теперь для тебя</a:t>
            </a:r>
          </a:p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ru-RU" sz="2000" i="1" smtClean="0"/>
              <a:t>колыбель безгранична.</a:t>
            </a:r>
          </a:p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ru-RU" sz="2000" i="1" smtClean="0"/>
              <a:t>Мужем ты станешь – и мир целый</a:t>
            </a:r>
          </a:p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ru-RU" sz="2000" i="1" smtClean="0"/>
              <a:t>тебя не вместит.</a:t>
            </a:r>
          </a:p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ru-RU" sz="2000" b="1" smtClean="0"/>
              <a:t>Гете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ru-RU" sz="2000" b="1" smtClean="0"/>
          </a:p>
        </p:txBody>
      </p:sp>
      <p:pic>
        <p:nvPicPr>
          <p:cNvPr id="2052" name="Picture 5" descr="Мудрец-малыш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057400"/>
            <a:ext cx="3124200" cy="2343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Предмет деятельности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None/>
            </a:pPr>
            <a:r>
              <a:rPr lang="ru-RU" sz="2800" dirty="0" smtClean="0"/>
              <a:t>    </a:t>
            </a:r>
            <a:r>
              <a:rPr lang="ru-RU" dirty="0" smtClean="0"/>
              <a:t>Взрослый человек как носитель определенных общественных функций, вступающий в определенные отношения с другими людьми, использующий в своей предметно-практической деятельности определенные правила.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Компоненты игры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5029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800" smtClean="0"/>
              <a:t>1) роль,</a:t>
            </a:r>
          </a:p>
          <a:p>
            <a:pPr marL="0" indent="0" eaLnBrk="1" hangingPunct="1">
              <a:buFontTx/>
              <a:buNone/>
            </a:pPr>
            <a:r>
              <a:rPr lang="ru-RU" sz="2800" smtClean="0"/>
              <a:t>2) игровые действия, </a:t>
            </a:r>
          </a:p>
          <a:p>
            <a:pPr marL="0" indent="0" eaLnBrk="1" hangingPunct="1">
              <a:buFontTx/>
              <a:buNone/>
            </a:pPr>
            <a:r>
              <a:rPr lang="ru-RU" sz="2800" smtClean="0"/>
              <a:t>3) сюжет,</a:t>
            </a:r>
          </a:p>
          <a:p>
            <a:pPr marL="0" indent="0" eaLnBrk="1" hangingPunct="1">
              <a:buFontTx/>
              <a:buNone/>
            </a:pPr>
            <a:r>
              <a:rPr lang="ru-RU" sz="2800" smtClean="0"/>
              <a:t>4) правило,</a:t>
            </a:r>
          </a:p>
          <a:p>
            <a:pPr marL="0" indent="0" eaLnBrk="1" hangingPunct="1">
              <a:buFontTx/>
              <a:buNone/>
            </a:pPr>
            <a:r>
              <a:rPr lang="ru-RU" sz="2800" i="1" smtClean="0"/>
              <a:t>                         содержание </a:t>
            </a:r>
            <a:r>
              <a:rPr lang="ru-RU" sz="2800" smtClean="0"/>
              <a:t>игры. </a:t>
            </a:r>
          </a:p>
          <a:p>
            <a:pPr marL="0" indent="0" eaLnBrk="1" hangingPunct="1">
              <a:buFontTx/>
              <a:buNone/>
            </a:pPr>
            <a:endParaRPr lang="ru-RU" sz="2800" smtClean="0"/>
          </a:p>
          <a:p>
            <a:pPr marL="0" indent="0" eaLnBrk="1" hangingPunct="1">
              <a:buFontTx/>
              <a:buNone/>
            </a:pPr>
            <a:r>
              <a:rPr lang="ru-RU" sz="2800" smtClean="0">
                <a:solidFill>
                  <a:srgbClr val="800000"/>
                </a:solidFill>
              </a:rPr>
              <a:t>В игре происходит рождение смыслов человеческих действий – в этом величайшее гуманистическое значение игры</a:t>
            </a:r>
          </a:p>
          <a:p>
            <a:pPr marL="0" indent="0" algn="r" eaLnBrk="1" hangingPunct="1">
              <a:buFontTx/>
              <a:buNone/>
            </a:pPr>
            <a:r>
              <a:rPr lang="ru-RU" sz="2800" i="1" smtClean="0"/>
              <a:t>                                    Д.Б. Эльконин</a:t>
            </a:r>
          </a:p>
          <a:p>
            <a:pPr marL="0" indent="0" eaLnBrk="1" hangingPunct="1"/>
            <a:endParaRPr lang="ru-RU" sz="2800" smtClean="0"/>
          </a:p>
        </p:txBody>
      </p:sp>
      <p:pic>
        <p:nvPicPr>
          <p:cNvPr id="27652" name="Picture 2" descr="D: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133600"/>
            <a:ext cx="23463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ru-RU" sz="3600" b="1" smtClean="0"/>
              <a:t>Динамика игры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i="1" u="sng" smtClean="0"/>
              <a:t>Младшие дошкольники</a:t>
            </a:r>
            <a:r>
              <a:rPr lang="ru-RU" sz="2400" i="1" smtClean="0"/>
              <a:t> – </a:t>
            </a:r>
            <a:r>
              <a:rPr lang="ru-RU" sz="2400" smtClean="0"/>
              <a:t>имитация предметной деятельности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i="1" smtClean="0"/>
              <a:t>Для </a:t>
            </a:r>
            <a:r>
              <a:rPr lang="ru-RU" sz="2400" b="1" i="1" u="sng" smtClean="0"/>
              <a:t>средних дошкольников</a:t>
            </a:r>
            <a:r>
              <a:rPr lang="ru-RU" sz="2400" i="1" smtClean="0"/>
              <a:t> главное — </a:t>
            </a:r>
            <a:r>
              <a:rPr lang="ru-RU" sz="2400" smtClean="0"/>
              <a:t>отношения между людьми, игровые действия производятся ими не ради самих действий, а ради стоящих за ними отношений. Дети, включенные в общую систему отношений, распределяют между собой роли до начала игры.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i="1" smtClean="0"/>
              <a:t>Для </a:t>
            </a:r>
            <a:r>
              <a:rPr lang="ru-RU" sz="2400" b="1" i="1" u="sng" smtClean="0"/>
              <a:t>старших дошкольников</a:t>
            </a:r>
            <a:r>
              <a:rPr lang="ru-RU" sz="2400" i="1" smtClean="0"/>
              <a:t> </a:t>
            </a:r>
            <a:r>
              <a:rPr lang="ru-RU" sz="2400" smtClean="0"/>
              <a:t>важно подчинение правилам, вытекающим из роли, причем правильность выполнения этих правил ими жестко контролируется.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smtClean="0"/>
              <a:t>Развитие психических функций</a:t>
            </a:r>
            <a:r>
              <a:rPr lang="ru-RU" sz="3800" smtClean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4451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i="1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К 7 годам язык - средство общения и мышления ребенка, а также предмет сознательного изучения, поскольку при подготовке к школе начинается обучение чтению и письму. 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язык для ребенка становится действительно родным.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Развивается </a:t>
            </a:r>
            <a:r>
              <a:rPr lang="ru-RU" sz="2000" i="1" dirty="0" smtClean="0"/>
              <a:t>звуковая сторона </a:t>
            </a:r>
            <a:r>
              <a:rPr lang="ru-RU" sz="2000" dirty="0" smtClean="0"/>
              <a:t>речи.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Интенсивно растет </a:t>
            </a:r>
            <a:r>
              <a:rPr lang="ru-RU" sz="2000" i="1" dirty="0" smtClean="0"/>
              <a:t>словарный состав </a:t>
            </a:r>
            <a:r>
              <a:rPr lang="ru-RU" sz="2000" dirty="0" smtClean="0"/>
              <a:t>речи: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по В. Штерну: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в 1,5 года ребенок активно использует примерно 100 слов,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в 3 года — 1000—1100,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в 6 лет - 2500-3000 слов.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Развивается </a:t>
            </a:r>
            <a:r>
              <a:rPr lang="ru-RU" sz="2000" i="1" dirty="0" smtClean="0"/>
              <a:t>грамматический строй </a:t>
            </a:r>
            <a:r>
              <a:rPr lang="ru-RU" sz="2000" dirty="0" smtClean="0"/>
              <a:t>речи - усваиваются тонкие закономерности морфологического порядка (строение слова) и синтаксического (построение фразы).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Ребенок 3—5 лет не просто активно овладевает речью — он творчески осваивает языковую действительность.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200" b="1" i="1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3276600" y="381000"/>
            <a:ext cx="5410200" cy="6019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детская способность к самостоятельному словообразованию часто называют </a:t>
            </a:r>
            <a:r>
              <a:rPr lang="ru-RU" sz="1800" b="1" i="1" smtClean="0"/>
              <a:t>словотворчеством.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smtClean="0"/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«</a:t>
            </a:r>
            <a:r>
              <a:rPr lang="ru-RU" sz="1800" i="1" smtClean="0"/>
              <a:t>От мятных лепешек во рту — сквознячок», «У лысого голова — босиком», «Пойдем в этот лес заблуждаться</a:t>
            </a:r>
            <a:r>
              <a:rPr lang="ru-RU" sz="1800" smtClean="0"/>
              <a:t>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активный словарь позволяет в конце дошкольного возраста перейти к </a:t>
            </a:r>
            <a:r>
              <a:rPr lang="ru-RU" sz="1800" b="1" i="1" smtClean="0"/>
              <a:t>контекстной речи</a:t>
            </a:r>
            <a:r>
              <a:rPr lang="ru-RU" sz="1800" i="1" smtClean="0"/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i="1" smtClean="0"/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способность пересказать, передать свои впечатления об увиденном.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ситуативная речь сохраняется, но в разговорах на бытовые темы и рассказах о событиях, имеющих для ребенка яркую эмоциональную окраску.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овладевает </a:t>
            </a:r>
            <a:r>
              <a:rPr lang="ru-RU" sz="1800" b="1" smtClean="0"/>
              <a:t>ВСЕМИ ФОРМАМИ УСТНОЙ РЕЧИ</a:t>
            </a:r>
            <a:r>
              <a:rPr lang="ru-RU" sz="1800" smtClean="0"/>
              <a:t>, присущими взрослым: </a:t>
            </a:r>
            <a:r>
              <a:rPr lang="ru-RU" sz="1800" i="1" smtClean="0"/>
              <a:t>сообщения — </a:t>
            </a:r>
            <a:r>
              <a:rPr lang="ru-RU" sz="1800" smtClean="0"/>
              <a:t>монологи, рассказы, </a:t>
            </a:r>
            <a:r>
              <a:rPr lang="ru-RU" sz="1800" i="1" smtClean="0"/>
              <a:t>диалогическая </a:t>
            </a:r>
            <a:r>
              <a:rPr lang="ru-RU" sz="1800" smtClean="0"/>
              <a:t>речь, э</a:t>
            </a:r>
            <a:r>
              <a:rPr lang="ru-RU" sz="1800" i="1" smtClean="0"/>
              <a:t>гоцентрическая </a:t>
            </a:r>
            <a:r>
              <a:rPr lang="ru-RU" sz="1800" smtClean="0"/>
              <a:t>речь помогает ребенку планировать и регулировать его действия.</a:t>
            </a:r>
          </a:p>
        </p:txBody>
      </p:sp>
      <p:pic>
        <p:nvPicPr>
          <p:cNvPr id="32771" name="Picture 2" descr="C:\Users\Алексей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27336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792162"/>
          </a:xfrm>
        </p:spPr>
        <p:txBody>
          <a:bodyPr/>
          <a:lstStyle/>
          <a:p>
            <a:r>
              <a:rPr lang="ru-RU" sz="2000" b="1" smtClean="0"/>
              <a:t>Мышление</a:t>
            </a:r>
            <a:endParaRPr lang="ru-RU" sz="20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" indent="276225" eaLnBrk="1" hangingPunct="1">
              <a:lnSpc>
                <a:spcPct val="80000"/>
              </a:lnSpc>
              <a:defRPr/>
            </a:pPr>
            <a:r>
              <a:rPr lang="ru-RU" sz="2000" dirty="0" smtClean="0"/>
              <a:t>переход </a:t>
            </a:r>
            <a:r>
              <a:rPr lang="ru-RU" sz="2000" i="1" dirty="0" smtClean="0"/>
              <a:t>от наглядно-действенного к </a:t>
            </a:r>
            <a:r>
              <a:rPr lang="ru-RU" sz="2000" b="1" i="1" dirty="0" smtClean="0">
                <a:solidFill>
                  <a:srgbClr val="7030A0"/>
                </a:solidFill>
              </a:rPr>
              <a:t>наглядно-образному</a:t>
            </a:r>
            <a:r>
              <a:rPr lang="ru-RU" sz="2000" i="1" dirty="0" smtClean="0"/>
              <a:t> </a:t>
            </a:r>
            <a:r>
              <a:rPr lang="ru-RU" sz="2000" dirty="0" smtClean="0"/>
              <a:t>и в конце периода — </a:t>
            </a:r>
            <a:r>
              <a:rPr lang="ru-RU" sz="2000" i="1" dirty="0" smtClean="0"/>
              <a:t>к словесному </a:t>
            </a:r>
            <a:r>
              <a:rPr lang="ru-RU" sz="2000" dirty="0" smtClean="0"/>
              <a:t>мышлению. </a:t>
            </a:r>
          </a:p>
          <a:p>
            <a:pPr marL="85725" indent="276225"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marL="85725" indent="276225" eaLnBrk="1" hangingPunct="1">
              <a:lnSpc>
                <a:spcPct val="80000"/>
              </a:lnSpc>
              <a:defRPr/>
            </a:pPr>
            <a:r>
              <a:rPr lang="ru-RU" sz="2000" dirty="0" smtClean="0"/>
              <a:t>мышление в представлениях (Ж. Пиаже).</a:t>
            </a:r>
          </a:p>
          <a:p>
            <a:pPr marL="85725" indent="276225"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marL="85725" indent="276225"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Дошкольник образно мыслит, он еще не приобрел взрослой логики рассуждений</a:t>
            </a:r>
            <a:r>
              <a:rPr lang="ru-RU" sz="2000" dirty="0" smtClean="0"/>
              <a:t>. </a:t>
            </a:r>
          </a:p>
          <a:p>
            <a:pPr marL="85725" indent="276225" eaLnBrk="1" hangingPunct="1">
              <a:lnSpc>
                <a:spcPct val="80000"/>
              </a:lnSpc>
              <a:buFontTx/>
              <a:buNone/>
              <a:defRPr/>
            </a:pPr>
            <a:endParaRPr lang="ru-RU" sz="2000" dirty="0" smtClean="0"/>
          </a:p>
          <a:p>
            <a:pPr marL="85725" indent="276225" eaLnBrk="1" hangingPunct="1">
              <a:lnSpc>
                <a:spcPct val="80000"/>
              </a:lnSpc>
              <a:defRPr/>
            </a:pPr>
            <a:r>
              <a:rPr lang="ru-RU" sz="2000" dirty="0" smtClean="0"/>
              <a:t>появляется тенденция к обобщению, установлению связей. </a:t>
            </a:r>
          </a:p>
          <a:p>
            <a:pPr marL="85725" indent="276225"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marL="85725" indent="276225" eaLnBrk="1" hangingPunct="1">
              <a:lnSpc>
                <a:spcPct val="80000"/>
              </a:lnSpc>
              <a:defRPr/>
            </a:pPr>
            <a:r>
              <a:rPr lang="ru-RU" sz="2000" dirty="0" smtClean="0"/>
              <a:t>Возникновение обобщения важно для дальнейшего развития интеллекта (</a:t>
            </a:r>
            <a:r>
              <a:rPr lang="ru-RU" sz="1600" i="1" dirty="0" smtClean="0"/>
              <a:t>несмотря на то, что дети часто производят неправомерные обобщения, недостаточно учитывая особенности предметов и явлений, ориентируясь на яркие внешние признаки</a:t>
            </a:r>
            <a:r>
              <a:rPr lang="ru-RU" sz="2000" dirty="0" smtClean="0"/>
              <a:t>)</a:t>
            </a:r>
          </a:p>
          <a:p>
            <a:pPr>
              <a:defRPr/>
            </a:pPr>
            <a:endParaRPr lang="ru-RU" sz="2000" dirty="0"/>
          </a:p>
        </p:txBody>
      </p:sp>
      <p:pic>
        <p:nvPicPr>
          <p:cNvPr id="35844" name="Picture 2" descr="C:\Users\Алексей\Desktop\detskii-mikroskop-03-688x3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52400"/>
            <a:ext cx="242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5603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smtClean="0"/>
              <a:t>Развитие эмоций, мотивов и самосознания</a:t>
            </a:r>
            <a:r>
              <a:rPr lang="ru-RU" sz="3800" smtClean="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14400"/>
            <a:ext cx="79248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А.Н. Леонтьев </a:t>
            </a:r>
            <a:r>
              <a:rPr lang="ru-RU" sz="2400" b="1" smtClean="0"/>
              <a:t>— это «период первоначального фактического склада личности».</a:t>
            </a:r>
            <a:r>
              <a:rPr lang="ru-RU" sz="24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Происходит становление основных личностных механизмов и образований. Развиваются тесно связанные друг с другом эмоциональная и мотивационная сферы, </a:t>
            </a:r>
            <a:r>
              <a:rPr lang="ru-RU" sz="2400" b="1" smtClean="0">
                <a:solidFill>
                  <a:srgbClr val="7030A0"/>
                </a:solidFill>
              </a:rPr>
              <a:t>ФОРМИРУЕТСЯ САМОСОЗНАНИЕ</a:t>
            </a:r>
            <a:r>
              <a:rPr lang="ru-RU" sz="1800" b="1" smtClean="0">
                <a:solidFill>
                  <a:srgbClr val="7030A0"/>
                </a:solidFill>
              </a:rPr>
              <a:t>.</a:t>
            </a:r>
            <a:endParaRPr lang="ru-RU" sz="1800" b="1" i="1" smtClean="0">
              <a:solidFill>
                <a:srgbClr val="7030A0"/>
              </a:solidFill>
            </a:endParaRPr>
          </a:p>
        </p:txBody>
      </p:sp>
      <p:pic>
        <p:nvPicPr>
          <p:cNvPr id="36868" name="Picture 4" descr="C:\Users\Алексей\Desktop\image_image_114941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657600"/>
            <a:ext cx="42672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C:\Users\Алексей\Desktop\Rechevoe-razvitie-u-doshkolnik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733800"/>
            <a:ext cx="42306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b="1" i="1" smtClean="0"/>
              <a:t>Эмоции</a:t>
            </a:r>
            <a:endParaRPr lang="ru-RU" smtClean="0"/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329642" cy="543879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спокойная эмоциональность, отсутствие сильных аффективных вспышек и конфликтов по незначительным поводам.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День дошкольника настолько насыщен эмоциями, к вечеру он может, утомившись, дойти до полного изнеможения.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Происходит переход от желаний (мотивов), направленных на предметы воспринимаемой ситуации, к желаниям, связанным с представляемыми предметами, находящимися в «идеальном» плане. 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Эмоции, связанные с представлением, позволяют предвосхищать результаты действий ребенка, удовлетворение его желаний.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Происходит смещение аффекта с конца к началу деятельности.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Аффект (эмоциональный образ) становится первым звеном в структуре поведения.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7030A0"/>
                </a:solidFill>
              </a:rPr>
              <a:t>МЕХАНИЗМ ЭМОЦИОНАЛЬНОГО ПРЕДВОСХИЩЕНИЯ ПОСЛЕДСТВИЙ ДЕЯТЕЛЬНОСТИ ЛЕЖИТ В ОСНОВЕ </a:t>
            </a:r>
            <a:r>
              <a:rPr lang="ru-RU" sz="2000" i="1" dirty="0" smtClean="0">
                <a:solidFill>
                  <a:srgbClr val="7030A0"/>
                </a:solidFill>
              </a:rPr>
              <a:t>ЭМОЦИОНАЛЬНОЙ РЕГУЛЯЦИИ ДЕЙСТВИЙ </a:t>
            </a:r>
            <a:r>
              <a:rPr lang="ru-RU" sz="2000" dirty="0" smtClean="0">
                <a:solidFill>
                  <a:srgbClr val="7030A0"/>
                </a:solidFill>
              </a:rPr>
              <a:t>РЕБЕНКА.</a:t>
            </a:r>
          </a:p>
          <a:p>
            <a:endParaRPr lang="ru-RU" sz="1600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484187"/>
          </a:xfrm>
        </p:spPr>
        <p:txBody>
          <a:bodyPr/>
          <a:lstStyle/>
          <a:p>
            <a:pPr eaLnBrk="1" hangingPunct="1"/>
            <a:r>
              <a:rPr lang="ru-RU" sz="2400" b="1" i="1" smtClean="0"/>
              <a:t>Мотивы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51816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i="1" smtClean="0"/>
              <a:t>соподчинение мотивов.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начинает складываться </a:t>
            </a:r>
            <a:r>
              <a:rPr lang="ru-RU" sz="2000" i="1" smtClean="0"/>
              <a:t>индивидуальная мотивационная система </a:t>
            </a:r>
            <a:r>
              <a:rPr lang="ru-RU" sz="2000" smtClean="0"/>
              <a:t>ребенка. 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Главное достижение дошкольного детства </a:t>
            </a:r>
            <a:r>
              <a:rPr lang="ru-RU" sz="2000" smtClean="0"/>
              <a:t>— соподчинение мотивов, а построение стабильной мотивационной системы, начавшееся в это время, будет завершаться в младшем школьном и подростковом возрастах.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i="1" smtClean="0"/>
              <a:t>этические нормы - н</a:t>
            </a:r>
            <a:r>
              <a:rPr lang="ru-RU" sz="2000" smtClean="0"/>
              <a:t>ачинают соблюдаться элементарные этические нормы в отношениях с детьми, хотя и избирательно. 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Усвоение </a:t>
            </a:r>
            <a:r>
              <a:rPr lang="ru-RU" sz="2000" i="1" smtClean="0"/>
              <a:t>норм морали</a:t>
            </a:r>
            <a:r>
              <a:rPr lang="ru-RU" sz="2000" smtClean="0"/>
              <a:t>, так же как эмоциональная регуляция действий, способствует развитию произвольного поведения дошкольника.</a:t>
            </a:r>
            <a:endParaRPr lang="ru-RU" sz="20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smtClean="0"/>
          </a:p>
        </p:txBody>
      </p:sp>
      <p:pic>
        <p:nvPicPr>
          <p:cNvPr id="38916" name="Picture 4" descr="C:\Users\Алексей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8025" y="3733800"/>
            <a:ext cx="33559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40798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/>
            <a:r>
              <a:rPr lang="ru-RU" sz="3200" dirty="0" smtClean="0"/>
              <a:t>Развитие жизненного мира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71546"/>
            <a:ext cx="8610600" cy="559277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Л. Толстой : уже в пять лет ребенок на 80% тот, кем станет в зрелые годы.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Реальное соотношение формирующихся у детей типов жизненного мира в конечном итоге зависит от состояния общества, в котором они растут.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А. </a:t>
            </a:r>
            <a:r>
              <a:rPr lang="ru-RU" sz="2400" dirty="0" err="1" smtClean="0"/>
              <a:t>Экзюпери</a:t>
            </a:r>
            <a:r>
              <a:rPr lang="ru-RU" sz="2400" dirty="0" smtClean="0"/>
              <a:t>: «все мы родом из своего детства». 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Период творчества.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Период первоначального становления личности.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Начинается </a:t>
            </a:r>
            <a:r>
              <a:rPr lang="ru-RU" sz="2400" i="1" dirty="0" smtClean="0"/>
              <a:t>осознание себя во времени.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/>
              <a:t>Центральными новообразованиями</a:t>
            </a:r>
            <a:r>
              <a:rPr lang="ru-RU" sz="2400" b="1" dirty="0" smtClean="0"/>
              <a:t> </a:t>
            </a:r>
            <a:r>
              <a:rPr lang="ru-RU" sz="2400" dirty="0" smtClean="0"/>
              <a:t>этого возраста можно считать соподчинение мотивов и самосознание.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Структура периода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u="sng" dirty="0" smtClean="0"/>
              <a:t>Границы:</a:t>
            </a:r>
            <a:r>
              <a:rPr lang="ru-RU" sz="2400" dirty="0" smtClean="0"/>
              <a:t> 0 – 1,5-2,5 мес.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u="sng" dirty="0" smtClean="0"/>
              <a:t>ССР (особая</a:t>
            </a:r>
            <a:r>
              <a:rPr lang="ru-RU" sz="2400" dirty="0" smtClean="0"/>
              <a:t>): физиологическое отделение, но биологическая зависимость 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                      Ребенок – общественный взрослый.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u="sng" dirty="0" smtClean="0"/>
              <a:t>ВВД</a:t>
            </a:r>
            <a:r>
              <a:rPr lang="ru-RU" sz="2400" dirty="0" smtClean="0"/>
              <a:t> – физиологические отправления.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u="sng" dirty="0" smtClean="0"/>
              <a:t>Новообразование:</a:t>
            </a:r>
            <a:r>
              <a:rPr lang="ru-RU" sz="2400" dirty="0" smtClean="0"/>
              <a:t> комплекс оживления.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u="sng" dirty="0" smtClean="0"/>
              <a:t>Содержание общественной жизни</a:t>
            </a:r>
            <a:r>
              <a:rPr lang="ru-RU" sz="2400" dirty="0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2400" dirty="0" smtClean="0"/>
              <a:t>примитивность,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2400" dirty="0" smtClean="0"/>
              <a:t>своеобразие психической жизни.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    Божович Л.И., Выготский Л.С., Гальперин П.Я., </a:t>
            </a:r>
            <a:r>
              <a:rPr lang="ru-RU" sz="2400" dirty="0" err="1" smtClean="0"/>
              <a:t>Кистяковская</a:t>
            </a:r>
            <a:r>
              <a:rPr lang="ru-RU" sz="2400" dirty="0" smtClean="0"/>
              <a:t> М.Ю., </a:t>
            </a:r>
            <a:r>
              <a:rPr lang="ru-RU" sz="2400" dirty="0" err="1" smtClean="0"/>
              <a:t>Лисина</a:t>
            </a:r>
            <a:r>
              <a:rPr lang="ru-RU" sz="2400" dirty="0" smtClean="0"/>
              <a:t> М.И., Мещеряков С.Ю., Поливанова К.Н., </a:t>
            </a:r>
            <a:r>
              <a:rPr lang="ru-RU" sz="2400" dirty="0" err="1" smtClean="0"/>
              <a:t>Щелованов</a:t>
            </a:r>
            <a:r>
              <a:rPr lang="ru-RU" sz="2400" dirty="0" smtClean="0"/>
              <a:t> Н.М., 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Развитие общения ребенка со взрослыми</a:t>
            </a: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2895600" y="1676400"/>
            <a:ext cx="184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  <p:graphicFrame>
        <p:nvGraphicFramePr>
          <p:cNvPr id="5253" name="Group 133"/>
          <p:cNvGraphicFramePr>
            <a:graphicFrameLocks noGrp="1"/>
          </p:cNvGraphicFramePr>
          <p:nvPr/>
        </p:nvGraphicFramePr>
        <p:xfrm>
          <a:off x="357157" y="1143001"/>
          <a:ext cx="8429685" cy="5638800"/>
        </p:xfrm>
        <a:graphic>
          <a:graphicData uri="http://schemas.openxmlformats.org/drawingml/2006/table">
            <a:tbl>
              <a:tblPr/>
              <a:tblGrid>
                <a:gridCol w="1386843"/>
                <a:gridCol w="2007844"/>
                <a:gridCol w="2319249"/>
                <a:gridCol w="2715749"/>
              </a:tblGrid>
              <a:tr h="12610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общения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Дополнительная потребность, удовлетворяемая в общении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677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 года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Младенческий возраст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Ситуативно-личностное общение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Потребность в доброжелательном внимании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785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 года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Ранний возраст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Ситуативно-деловое общение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.Потребность в сотрудничестве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610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3-5 лет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Младший и средний дошкольный возраст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Внеситуативно-познавательное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общение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Потребность в уважении взрослого; познавательная потребность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610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4-6 лет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и старший дошкольный возраст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Внеситуативно-личностное общение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Потребность во взаимопонимании и сопереживании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0996" name="Rectangle 134"/>
          <p:cNvSpPr>
            <a:spLocks noChangeArrowheads="1"/>
          </p:cNvSpPr>
          <p:nvPr/>
        </p:nvSpPr>
        <p:spPr bwMode="auto">
          <a:xfrm>
            <a:off x="0" y="50927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Структура младшего школьного возраста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r>
              <a:rPr lang="ru-RU" dirty="0" smtClean="0"/>
              <a:t>Границы: 6-7 – 10-11 лет.</a:t>
            </a:r>
          </a:p>
          <a:p>
            <a:r>
              <a:rPr lang="ru-RU" dirty="0" smtClean="0"/>
              <a:t>ВВД – </a:t>
            </a:r>
            <a:r>
              <a:rPr lang="ru-RU" b="1" dirty="0" smtClean="0"/>
              <a:t>учебная деятельность</a:t>
            </a:r>
          </a:p>
          <a:p>
            <a:r>
              <a:rPr lang="ru-RU" dirty="0" smtClean="0"/>
              <a:t>ССР – Ребенок – общественный предмет</a:t>
            </a:r>
          </a:p>
          <a:p>
            <a:r>
              <a:rPr lang="ru-RU" dirty="0" smtClean="0"/>
              <a:t>Новообразование: внутренний план действия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>Психологическая готовность к школьному обучению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сложное образование, предполагающее достаточно высокий уровень развития мотивационной, интеллектуальной сфер и сферы произвольности.</a:t>
            </a:r>
          </a:p>
          <a:p>
            <a:endParaRPr lang="ru-RU" dirty="0" smtClean="0"/>
          </a:p>
          <a:p>
            <a:r>
              <a:rPr lang="ru-RU" dirty="0" smtClean="0"/>
              <a:t>Интеллектуальная</a:t>
            </a:r>
          </a:p>
          <a:p>
            <a:r>
              <a:rPr lang="ru-RU" dirty="0" smtClean="0"/>
              <a:t>Мотивационная</a:t>
            </a:r>
          </a:p>
          <a:p>
            <a:r>
              <a:rPr lang="ru-RU" dirty="0" smtClean="0"/>
              <a:t>Волевая</a:t>
            </a:r>
          </a:p>
          <a:p>
            <a:endParaRPr lang="ru-RU" dirty="0" smtClean="0"/>
          </a:p>
          <a:p>
            <a:r>
              <a:rPr lang="ru-RU" dirty="0" smtClean="0"/>
              <a:t>Иногда добавляют коммуникативную, физическую и др.!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Линии развития </a:t>
            </a:r>
            <a:br>
              <a:rPr lang="ru-RU" sz="2800" smtClean="0"/>
            </a:br>
            <a:r>
              <a:rPr lang="ru-RU" sz="2800" smtClean="0"/>
              <a:t>(по П.Я. Гальперину)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 smtClean="0"/>
              <a:t>Линия формирования произвольного поведения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 smtClean="0"/>
              <a:t>Линия овладения средствами и эталонами познавательной деятельности, которые позволяют ребенку перейти к пониманию сохранения количества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 smtClean="0"/>
              <a:t>Линия перехода от эгоцентризма к децентрации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800" smtClean="0"/>
              <a:t>+ 4 позиция по Д.Б. Эльконину: интеллектуальная готовность.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1571625"/>
            <a:ext cx="7239000" cy="2222500"/>
          </a:xfrm>
        </p:spPr>
        <p:txBody>
          <a:bodyPr/>
          <a:lstStyle/>
          <a:p>
            <a:pPr algn="ctr" eaLnBrk="1" hangingPunct="1"/>
            <a:r>
              <a:rPr lang="ru-RU" b="1" smtClean="0"/>
              <a:t>Подростковый возраст. Психологические особенности</a:t>
            </a:r>
          </a:p>
        </p:txBody>
      </p:sp>
      <p:pic>
        <p:nvPicPr>
          <p:cNvPr id="12291" name="Picture 7" descr="malch76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3789363"/>
            <a:ext cx="18605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8" descr="J028365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492375"/>
            <a:ext cx="15351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 descr="30 а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292600"/>
            <a:ext cx="1939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0" descr="child48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4508500"/>
            <a:ext cx="1098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4688" y="642938"/>
            <a:ext cx="5407025" cy="5321300"/>
          </a:xfrm>
        </p:spPr>
        <p:txBody>
          <a:bodyPr>
            <a:normAutofit fontScale="92500"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2500" b="1" i="1" dirty="0" smtClean="0"/>
              <a:t>Из психологического словаря:</a:t>
            </a:r>
            <a:r>
              <a:rPr lang="ru-RU" sz="2500" dirty="0" smtClean="0"/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sz="25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dirty="0" smtClean="0"/>
              <a:t>Подростковый возраст — стадия онтогенетического развития между детством и взрослостью, которая характеризуется качественными изменениями, связанными с половым созреванием и вхождением во взрослую жизнь </a:t>
            </a:r>
          </a:p>
        </p:txBody>
      </p:sp>
      <p:pic>
        <p:nvPicPr>
          <p:cNvPr id="16387" name="Picture 4" descr="podr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557338"/>
            <a:ext cx="246697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258888" y="1700213"/>
            <a:ext cx="7670800" cy="453548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ru-RU" b="1" smtClean="0">
              <a:latin typeface="Arial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ru-RU" b="1" smtClean="0">
              <a:latin typeface="Arial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ru-RU" sz="3600" b="1" smtClean="0">
                <a:latin typeface="Monotype Corsiva" pitchFamily="66" charset="0"/>
              </a:rPr>
              <a:t>Структура личности подростка…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3600" b="1" smtClean="0">
                <a:latin typeface="Monotype Corsiva" pitchFamily="66" charset="0"/>
              </a:rPr>
              <a:t>В ней нет ничего устойчивого, окончательного и неподвижного. 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3600" b="1" smtClean="0">
                <a:latin typeface="Monotype Corsiva" pitchFamily="66" charset="0"/>
              </a:rPr>
              <a:t>Все в ней- переход, все течет.</a:t>
            </a:r>
          </a:p>
          <a:p>
            <a:pPr marL="0" indent="0" algn="r">
              <a:buFont typeface="Wingdings" pitchFamily="2" charset="2"/>
              <a:buNone/>
            </a:pPr>
            <a:r>
              <a:rPr lang="ru-RU" b="1" smtClean="0">
                <a:latin typeface="Arial" charset="0"/>
              </a:rPr>
              <a:t>                                                 </a:t>
            </a:r>
            <a:r>
              <a:rPr lang="ru-RU" sz="2000" b="1" smtClean="0">
                <a:latin typeface="Arial" charset="0"/>
              </a:rPr>
              <a:t>Л.С. Выготский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Структура возраста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25" y="1827213"/>
            <a:ext cx="76835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u="sng" smtClean="0">
                <a:solidFill>
                  <a:srgbClr val="008000"/>
                </a:solidFill>
              </a:rPr>
              <a:t>Границы возраста </a:t>
            </a:r>
            <a:r>
              <a:rPr lang="ru-RU" sz="2800" smtClean="0">
                <a:solidFill>
                  <a:srgbClr val="008000"/>
                </a:solidFill>
              </a:rPr>
              <a:t>– 10-11 – 14-15</a:t>
            </a:r>
          </a:p>
          <a:p>
            <a:pPr>
              <a:buFont typeface="Wingdings" pitchFamily="2" charset="2"/>
              <a:buNone/>
            </a:pPr>
            <a:r>
              <a:rPr lang="ru-RU" sz="2800" u="sng" smtClean="0"/>
              <a:t>ВВД </a:t>
            </a:r>
            <a:r>
              <a:rPr lang="ru-RU" sz="2800" smtClean="0"/>
              <a:t>– интимно-личностное общение</a:t>
            </a:r>
          </a:p>
          <a:p>
            <a:pPr>
              <a:buFont typeface="Wingdings" pitchFamily="2" charset="2"/>
              <a:buNone/>
            </a:pPr>
            <a:r>
              <a:rPr lang="ru-RU" sz="2800" u="sng" smtClean="0">
                <a:solidFill>
                  <a:srgbClr val="008000"/>
                </a:solidFill>
              </a:rPr>
              <a:t>ССР</a:t>
            </a:r>
            <a:r>
              <a:rPr lang="ru-RU" sz="2800" smtClean="0">
                <a:solidFill>
                  <a:srgbClr val="008000"/>
                </a:solidFill>
              </a:rPr>
              <a:t> – Ребенок-общ-й Взрослый</a:t>
            </a:r>
          </a:p>
          <a:p>
            <a:pPr>
              <a:buFont typeface="Wingdings" pitchFamily="2" charset="2"/>
              <a:buNone/>
            </a:pPr>
            <a:r>
              <a:rPr lang="ru-RU" sz="2800" u="sng" smtClean="0"/>
              <a:t>Ц.Но</a:t>
            </a:r>
            <a:r>
              <a:rPr lang="ru-RU" sz="2800" smtClean="0"/>
              <a:t> – самосознание – «социальное сознание, перенесенное внутрь» </a:t>
            </a:r>
            <a:r>
              <a:rPr lang="ru-RU" sz="1800" smtClean="0"/>
              <a:t>(Выготский Л.С.)</a:t>
            </a:r>
          </a:p>
          <a:p>
            <a:pPr>
              <a:buFont typeface="Wingdings" pitchFamily="2" charset="2"/>
              <a:buNone/>
            </a:pPr>
            <a:endParaRPr lang="ru-RU" sz="1800" smtClean="0"/>
          </a:p>
          <a:p>
            <a:pPr>
              <a:buFont typeface="Wingdings" pitchFamily="2" charset="2"/>
              <a:buNone/>
            </a:pPr>
            <a:r>
              <a:rPr lang="ru-RU" sz="2800" u="sng" smtClean="0">
                <a:solidFill>
                  <a:srgbClr val="008000"/>
                </a:solidFill>
              </a:rPr>
              <a:t>Проблема возраста </a:t>
            </a:r>
            <a:r>
              <a:rPr lang="ru-RU" sz="2800" smtClean="0">
                <a:solidFill>
                  <a:srgbClr val="008000"/>
                </a:solidFill>
              </a:rPr>
              <a:t>– нарушенная идентификация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8215312" cy="6000792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Высокий уровень тревожности, озабоченности и неудовлетворённости своей внешностью.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этот период жизни к нелюбимым чертам характера ребята относят физические характеристики.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30% мальчиков и 20% девочек испытывают беспокойство по поводу своего роста.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60% девочек испытывают беспокойство по поводу лишнего веса. В действительности лишь 16% от этого числа склонны к ожирению и тучности.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Мальчики и девочки, достигшие раньше других физической зрелости, обладают более высоким социальным статусом в детском коллективе.</a:t>
            </a:r>
          </a:p>
          <a:p>
            <a:pPr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14339" name="Рисунок 7" descr="PE0223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5572125"/>
            <a:ext cx="1512888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Девочки, у которых позднее физическое созревание, часто страдают заниженной самооценкой в коллективе сверстников и попадают в группу изолированных детей.</a:t>
            </a:r>
          </a:p>
          <a:p>
            <a:pPr>
              <a:spcBef>
                <a:spcPct val="500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Опыт первой влюблённости девочек 11 лет – 60%, опыт первой влюблённости мальчиков – 13 лет.</a:t>
            </a:r>
          </a:p>
          <a:p>
            <a:pPr>
              <a:spcBef>
                <a:spcPct val="500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В этот период времени девочки больше стремятся к личной свободе и независимости.</a:t>
            </a:r>
          </a:p>
          <a:p>
            <a:pPr>
              <a:spcBef>
                <a:spcPct val="500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Большинство детей в этот период времени отдаляется от родителей, предпочитая группу сверстников.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700" smtClean="0"/>
              <a:t>Новорожденность (0-1,5-2,5 мес)</a:t>
            </a:r>
            <a:br>
              <a:rPr lang="ru-RU" sz="2700" smtClean="0"/>
            </a:br>
            <a:endParaRPr lang="ru-RU" sz="2700" smtClean="0"/>
          </a:p>
        </p:txBody>
      </p:sp>
      <p:graphicFrame>
        <p:nvGraphicFramePr>
          <p:cNvPr id="19510" name="Group 54"/>
          <p:cNvGraphicFramePr>
            <a:graphicFrameLocks noGrp="1"/>
          </p:cNvGraphicFramePr>
          <p:nvPr>
            <p:ph sz="half" idx="2"/>
          </p:nvPr>
        </p:nvGraphicFramePr>
        <p:xfrm>
          <a:off x="609600" y="1219200"/>
          <a:ext cx="8077200" cy="5140010"/>
        </p:xfrm>
        <a:graphic>
          <a:graphicData uri="http://schemas.openxmlformats.org/drawingml/2006/table">
            <a:tbl>
              <a:tblPr/>
              <a:tblGrid>
                <a:gridCol w="3883025"/>
                <a:gridCol w="4194175"/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Раздражители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Рефлексы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Действие яркого света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Глаза закрываются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Шлепок по переносице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Глаза закрываются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Хлопок руками возле головы ребенка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Глаза закрываются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Поворот головы ребенка направо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Подбородок поднимается, правая   рука вытягивается, левая сгибается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Разведение локтей в стороны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Руки быстро сгибаются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Нажатие пальцем на ладонь ребенка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Пальцы ребенка сжимаются и разжимаются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Нажатие пальцем на подошву ребенка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Пальцы ног сжимаются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Царапающим движением проводим пальцем по подошве от пальцев к пятке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Большой палец ноги поднимается, остальные — вытягиваются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Укол булавкой подошвы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Колено и стопа сгибаются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Поднимаем лежащего животом вниз ребенка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Ребенок пытается поднять голову, вытягивает ноги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i="1" dirty="0" smtClean="0"/>
              <a:t>Кризис подросткового возраста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43050"/>
            <a:ext cx="8229600" cy="4525963"/>
          </a:xfrm>
        </p:spPr>
        <p:txBody>
          <a:bodyPr/>
          <a:lstStyle/>
          <a:p>
            <a:pPr indent="14288" eaLnBrk="1" hangingPunct="1">
              <a:buFont typeface="Wingdings" pitchFamily="2" charset="2"/>
              <a:buNone/>
            </a:pPr>
            <a:r>
              <a:rPr lang="ru-RU" dirty="0" smtClean="0"/>
              <a:t>Кризис 13- 15 лет очень часто сравнивают с кризисом 3-х лет, только направлен он не на освоение пространства и предметные действия, а </a:t>
            </a:r>
            <a:r>
              <a:rPr lang="ru-RU" b="1" i="1" dirty="0" smtClean="0"/>
              <a:t>на освоение социального пространства, пространства человеческих взаимоотношений</a:t>
            </a:r>
            <a:r>
              <a:rPr lang="ru-RU" dirty="0" smtClean="0"/>
              <a:t> 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5643570" y="5143512"/>
            <a:ext cx="2736850" cy="647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7413" name="Рисунок 15" descr="PE0264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14313" y="428625"/>
            <a:ext cx="1255712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08" y="274638"/>
            <a:ext cx="6543692" cy="1143000"/>
          </a:xfrm>
        </p:spPr>
        <p:txBody>
          <a:bodyPr/>
          <a:lstStyle/>
          <a:p>
            <a:pPr algn="ctr" eaLnBrk="1" hangingPunct="1"/>
            <a:r>
              <a:rPr lang="ru-RU" sz="4400" b="1" i="1" dirty="0" smtClean="0"/>
              <a:t>Подростковый комплекс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569325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200" dirty="0" smtClean="0"/>
          </a:p>
          <a:p>
            <a:pPr eaLnBrk="1" hangingPunct="1">
              <a:lnSpc>
                <a:spcPct val="80000"/>
              </a:lnSpc>
            </a:pPr>
            <a:endParaRPr lang="en-US" sz="1200" dirty="0" smtClean="0"/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latin typeface="Arial" charset="0"/>
              </a:rPr>
              <a:t>чувствительность к оценке посторонних своей внешности,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latin typeface="Arial" charset="0"/>
              </a:rPr>
              <a:t>крайняя самонадеянность и </a:t>
            </a:r>
            <a:r>
              <a:rPr lang="ru-RU" sz="2800" dirty="0" err="1" smtClean="0">
                <a:latin typeface="Arial" charset="0"/>
              </a:rPr>
              <a:t>безаппеляционные</a:t>
            </a:r>
            <a:r>
              <a:rPr lang="ru-RU" sz="2800" dirty="0" smtClean="0">
                <a:latin typeface="Arial" charset="0"/>
              </a:rPr>
              <a:t> суждения в отношении окружающих,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latin typeface="Arial" charset="0"/>
              </a:rPr>
              <a:t>внимательность порой уживается с поразительной черствостью, болезненная застенчивость с развязностью,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latin typeface="Arial" charset="0"/>
              </a:rPr>
              <a:t>эмоциональная неустойчивость и резкие колебания настроения. Пик эмоциональной неустойчивости – мальчики 11 – 13 лет, девочки 13 - 15 лет.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latin typeface="Arial" charset="0"/>
            </a:endParaRPr>
          </a:p>
        </p:txBody>
      </p:sp>
      <p:pic>
        <p:nvPicPr>
          <p:cNvPr id="18436" name="Picture 4" descr="baby2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0"/>
            <a:ext cx="165735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092825"/>
            <a:ext cx="649287" cy="7651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333375"/>
            <a:ext cx="5507038" cy="1143000"/>
          </a:xfrm>
        </p:spPr>
        <p:txBody>
          <a:bodyPr/>
          <a:lstStyle/>
          <a:p>
            <a:pPr eaLnBrk="1" hangingPunct="1"/>
            <a:r>
              <a:rPr lang="ru-RU" sz="4000" b="1" i="1" smtClean="0"/>
              <a:t>Смена настроения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557338"/>
            <a:ext cx="7313612" cy="4751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008000"/>
                </a:solidFill>
              </a:rPr>
              <a:t>Потребность в общении</a:t>
            </a:r>
            <a:r>
              <a:rPr lang="ru-RU" sz="2400" smtClean="0"/>
              <a:t> сменяется </a:t>
            </a:r>
            <a:r>
              <a:rPr lang="ru-RU" sz="2400" smtClean="0">
                <a:solidFill>
                  <a:srgbClr val="FF0000"/>
                </a:solidFill>
              </a:rPr>
              <a:t>желанием уединиться</a:t>
            </a:r>
            <a:r>
              <a:rPr lang="ru-RU" sz="2400" smtClean="0"/>
              <a:t>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008000"/>
                </a:solidFill>
              </a:rPr>
              <a:t>Нежность, ласковость</a:t>
            </a:r>
            <a:r>
              <a:rPr lang="ru-RU" sz="2400" smtClean="0"/>
              <a:t> бывают на фоне </a:t>
            </a:r>
            <a:r>
              <a:rPr lang="ru-RU" sz="2400" smtClean="0">
                <a:solidFill>
                  <a:srgbClr val="FF0000"/>
                </a:solidFill>
              </a:rPr>
              <a:t>недетской жестокости,</a:t>
            </a:r>
            <a:endParaRPr lang="ru-RU" sz="2400" smtClean="0"/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008000"/>
                </a:solidFill>
              </a:rPr>
              <a:t>Веселье, радость</a:t>
            </a:r>
            <a:r>
              <a:rPr lang="ru-RU" sz="2400" smtClean="0"/>
              <a:t>  может  быстро смениться </a:t>
            </a:r>
            <a:r>
              <a:rPr lang="ru-RU" sz="2400" smtClean="0">
                <a:solidFill>
                  <a:srgbClr val="FF0000"/>
                </a:solidFill>
              </a:rPr>
              <a:t>апатией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FF0000"/>
                </a:solidFill>
              </a:rPr>
              <a:t>Повышенная самоуверенность, безаппеляционность в суждениях</a:t>
            </a:r>
            <a:r>
              <a:rPr lang="ru-RU" sz="2400" smtClean="0"/>
              <a:t> быстро сменяется </a:t>
            </a:r>
            <a:r>
              <a:rPr lang="ru-RU" sz="2400" smtClean="0">
                <a:solidFill>
                  <a:srgbClr val="008000"/>
                </a:solidFill>
              </a:rPr>
              <a:t>ранимостью и неуверенностью в себе;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008000"/>
                </a:solidFill>
              </a:rPr>
              <a:t>Романтические настроения</a:t>
            </a:r>
            <a:r>
              <a:rPr lang="ru-RU" sz="2400" smtClean="0"/>
              <a:t> нередко граничат с </a:t>
            </a:r>
            <a:r>
              <a:rPr lang="ru-RU" sz="2400" smtClean="0">
                <a:solidFill>
                  <a:srgbClr val="FF0000"/>
                </a:solidFill>
              </a:rPr>
              <a:t>цинизмом, расчетливостью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FF0000"/>
                </a:solidFill>
              </a:rPr>
              <a:t>Неустойчивость интересов</a:t>
            </a:r>
          </a:p>
          <a:p>
            <a:pPr eaLnBrk="1" hangingPunct="1">
              <a:lnSpc>
                <a:spcPct val="80000"/>
              </a:lnSpc>
            </a:pPr>
            <a:endParaRPr lang="ru-RU" sz="24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700" smtClean="0"/>
          </a:p>
        </p:txBody>
      </p:sp>
      <p:pic>
        <p:nvPicPr>
          <p:cNvPr id="21508" name="Picture 4" descr="BOY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8913"/>
            <a:ext cx="99853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BOY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4508500"/>
            <a:ext cx="12461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6300" y="6237288"/>
            <a:ext cx="647700" cy="6207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511" name="Picture 7" descr="BOY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650" y="2420938"/>
            <a:ext cx="10414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400" b="1" i="1" smtClean="0"/>
              <a:t>Внутренний конфликт</a:t>
            </a:r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4572000" y="1628775"/>
            <a:ext cx="4319588" cy="2592388"/>
          </a:xfrm>
          <a:prstGeom prst="wedgeEllipseCallout">
            <a:avLst>
              <a:gd name="adj1" fmla="val -49926"/>
              <a:gd name="adj2" fmla="val 82764"/>
            </a:avLst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000" b="1">
                <a:solidFill>
                  <a:schemeClr val="bg1"/>
                </a:solidFill>
              </a:rPr>
              <a:t>Я должен выглядеть как все в моей компании. Я не должен выделяться в классе. </a:t>
            </a:r>
          </a:p>
          <a:p>
            <a:pPr algn="ctr"/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6388" name="AutoShape 5"/>
          <p:cNvSpPr>
            <a:spLocks noChangeArrowheads="1"/>
          </p:cNvSpPr>
          <p:nvPr/>
        </p:nvSpPr>
        <p:spPr bwMode="auto">
          <a:xfrm>
            <a:off x="0" y="1628775"/>
            <a:ext cx="4427538" cy="2376488"/>
          </a:xfrm>
          <a:prstGeom prst="wedgeEllipseCallout">
            <a:avLst>
              <a:gd name="adj1" fmla="val 34079"/>
              <a:gd name="adj2" fmla="val 101037"/>
            </a:avLst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Я – это я. Я сам всё знаю! Я буду делать всё  так, как считаю нужным!</a:t>
            </a:r>
          </a:p>
        </p:txBody>
      </p:sp>
      <p:pic>
        <p:nvPicPr>
          <p:cNvPr id="26629" name="Picture 9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4508500"/>
            <a:ext cx="15144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4863" y="6165850"/>
            <a:ext cx="719137" cy="69215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4"/>
          <p:cNvSpPr>
            <a:spLocks noChangeArrowheads="1"/>
          </p:cNvSpPr>
          <p:nvPr/>
        </p:nvSpPr>
        <p:spPr bwMode="auto">
          <a:xfrm>
            <a:off x="1692275" y="188913"/>
            <a:ext cx="7200900" cy="14398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603AB"/>
              </a:gs>
              <a:gs pos="50000">
                <a:srgbClr val="0066FF"/>
              </a:gs>
              <a:gs pos="100000">
                <a:srgbClr val="A603AB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</a:rPr>
              <a:t>Каковы ощущения </a:t>
            </a:r>
          </a:p>
          <a:p>
            <a:pPr algn="ctr"/>
            <a:r>
              <a:rPr lang="ru-RU" sz="3200" b="1">
                <a:solidFill>
                  <a:schemeClr val="bg1"/>
                </a:solidFill>
              </a:rPr>
              <a:t>подростка?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2051050" y="4581525"/>
            <a:ext cx="4824413" cy="180022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hlinkClick r:id="rId2" action="ppaction://hlinksldjump"/>
              </a:rPr>
              <a:t>Внутренний </a:t>
            </a:r>
          </a:p>
          <a:p>
            <a:pPr algn="ctr">
              <a:defRPr/>
            </a:pPr>
            <a:r>
              <a:rPr lang="ru-RU" sz="2400" b="1" dirty="0">
                <a:hlinkClick r:id="rId2" action="ppaction://hlinksldjump"/>
              </a:rPr>
              <a:t>Конфликт</a:t>
            </a:r>
            <a:endParaRPr lang="ru-RU" sz="2400" b="1" dirty="0"/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Я – уникальная личность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Я – такой же как и все</a:t>
            </a:r>
          </a:p>
          <a:p>
            <a:pPr algn="ctr">
              <a:defRPr/>
            </a:pPr>
            <a:endParaRPr lang="ru-RU" sz="2400" b="1" dirty="0"/>
          </a:p>
        </p:txBody>
      </p:sp>
      <p:pic>
        <p:nvPicPr>
          <p:cNvPr id="22532" name="Picture 10" descr="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260350"/>
            <a:ext cx="13382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79388" y="2205038"/>
            <a:ext cx="2952750" cy="3570287"/>
            <a:chOff x="204" y="1389"/>
            <a:chExt cx="1860" cy="2249"/>
          </a:xfrm>
        </p:grpSpPr>
        <p:sp>
          <p:nvSpPr>
            <p:cNvPr id="11279" name="AutoShape 5"/>
            <p:cNvSpPr>
              <a:spLocks noChangeArrowheads="1"/>
            </p:cNvSpPr>
            <p:nvPr/>
          </p:nvSpPr>
          <p:spPr bwMode="auto">
            <a:xfrm>
              <a:off x="204" y="1752"/>
              <a:ext cx="1860" cy="95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800" b="1" dirty="0">
                  <a:solidFill>
                    <a:schemeClr val="accent3">
                      <a:lumMod val="95000"/>
                    </a:schemeClr>
                  </a:solidFill>
                  <a:hlinkClick r:id="rId4" action="ppaction://hlinksldjump"/>
                </a:rPr>
                <a:t>Чувство </a:t>
              </a:r>
            </a:p>
            <a:p>
              <a:pPr algn="ctr">
                <a:defRPr/>
              </a:pPr>
              <a:r>
                <a:rPr lang="ru-RU" sz="2800" b="1" dirty="0">
                  <a:solidFill>
                    <a:schemeClr val="accent3">
                      <a:lumMod val="95000"/>
                    </a:schemeClr>
                  </a:solidFill>
                  <a:hlinkClick r:id="rId4" action="ppaction://hlinksldjump"/>
                </a:rPr>
                <a:t>взрослости</a:t>
              </a:r>
              <a:endParaRPr lang="ru-RU" sz="2800" b="1" dirty="0">
                <a:solidFill>
                  <a:schemeClr val="accent3">
                    <a:lumMod val="95000"/>
                  </a:schemeClr>
                </a:solidFill>
              </a:endParaRPr>
            </a:p>
            <a:p>
              <a:pPr algn="ctr">
                <a:defRPr/>
              </a:pPr>
              <a:endParaRPr lang="ru-RU" sz="2800" b="1" dirty="0"/>
            </a:p>
          </p:txBody>
        </p:sp>
        <p:pic>
          <p:nvPicPr>
            <p:cNvPr id="22543" name="Picture 9" descr="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0" y="2840"/>
              <a:ext cx="798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4" name="Line 11"/>
            <p:cNvSpPr>
              <a:spLocks noChangeShapeType="1"/>
            </p:cNvSpPr>
            <p:nvPr/>
          </p:nvSpPr>
          <p:spPr bwMode="auto">
            <a:xfrm flipH="1">
              <a:off x="1247" y="1389"/>
              <a:ext cx="136" cy="2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067425" y="2276475"/>
            <a:ext cx="3076575" cy="2981325"/>
            <a:chOff x="3696" y="1389"/>
            <a:chExt cx="1938" cy="1878"/>
          </a:xfrm>
        </p:grpSpPr>
        <p:sp>
          <p:nvSpPr>
            <p:cNvPr id="11276" name="AutoShape 7"/>
            <p:cNvSpPr>
              <a:spLocks noChangeArrowheads="1"/>
            </p:cNvSpPr>
            <p:nvPr/>
          </p:nvSpPr>
          <p:spPr bwMode="auto">
            <a:xfrm>
              <a:off x="3696" y="1706"/>
              <a:ext cx="1860" cy="95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800" b="1" dirty="0">
                  <a:solidFill>
                    <a:schemeClr val="bg1"/>
                  </a:solidFill>
                  <a:hlinkClick r:id="rId6" action="ppaction://hlinksldjump"/>
                </a:rPr>
                <a:t>Половое </a:t>
              </a:r>
            </a:p>
            <a:p>
              <a:pPr algn="ctr">
                <a:defRPr/>
              </a:pPr>
              <a:r>
                <a:rPr lang="ru-RU" sz="2800" b="1" dirty="0">
                  <a:solidFill>
                    <a:schemeClr val="bg1"/>
                  </a:solidFill>
                  <a:hlinkClick r:id="rId6" action="ppaction://hlinksldjump"/>
                </a:rPr>
                <a:t>созревание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pic>
          <p:nvPicPr>
            <p:cNvPr id="22540" name="Picture 8" descr="BABY15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40" y="2523"/>
              <a:ext cx="894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1" name="Line 12"/>
            <p:cNvSpPr>
              <a:spLocks noChangeShapeType="1"/>
            </p:cNvSpPr>
            <p:nvPr/>
          </p:nvSpPr>
          <p:spPr bwMode="auto">
            <a:xfrm>
              <a:off x="4195" y="1389"/>
              <a:ext cx="227" cy="22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276600" y="1700213"/>
            <a:ext cx="2590800" cy="2736850"/>
            <a:chOff x="2064" y="1071"/>
            <a:chExt cx="1632" cy="1724"/>
          </a:xfrm>
        </p:grpSpPr>
        <p:sp>
          <p:nvSpPr>
            <p:cNvPr id="22536" name="AutoShape 21"/>
            <p:cNvSpPr>
              <a:spLocks noChangeArrowheads="1"/>
            </p:cNvSpPr>
            <p:nvPr/>
          </p:nvSpPr>
          <p:spPr bwMode="auto">
            <a:xfrm>
              <a:off x="2064" y="1480"/>
              <a:ext cx="1632" cy="131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FF33"/>
                </a:gs>
                <a:gs pos="100000">
                  <a:srgbClr val="003399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 b="1">
                  <a:solidFill>
                    <a:schemeClr val="bg1"/>
                  </a:solidFill>
                  <a:hlinkClick r:id="rId8" action="ppaction://hlinksldjump"/>
                </a:rPr>
                <a:t>Быстрая</a:t>
              </a:r>
              <a:r>
                <a:rPr lang="ru-RU" sz="2800" b="1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ru-RU" sz="2800" b="1">
                  <a:solidFill>
                    <a:schemeClr val="bg1"/>
                  </a:solidFill>
                </a:rPr>
                <a:t>смена </a:t>
              </a:r>
            </a:p>
            <a:p>
              <a:pPr algn="ctr"/>
              <a:r>
                <a:rPr lang="ru-RU" sz="2800" b="1">
                  <a:solidFill>
                    <a:schemeClr val="bg1"/>
                  </a:solidFill>
                  <a:hlinkClick r:id="rId8" action="ppaction://hlinksldjump"/>
                </a:rPr>
                <a:t>настроения</a:t>
              </a:r>
              <a:endParaRPr lang="ru-RU" sz="2800" b="1">
                <a:solidFill>
                  <a:schemeClr val="bg1"/>
                </a:solidFill>
              </a:endParaRPr>
            </a:p>
          </p:txBody>
        </p:sp>
        <p:sp>
          <p:nvSpPr>
            <p:cNvPr id="22537" name="Line 22"/>
            <p:cNvSpPr>
              <a:spLocks noChangeShapeType="1"/>
            </p:cNvSpPr>
            <p:nvPr/>
          </p:nvSpPr>
          <p:spPr bwMode="auto">
            <a:xfrm>
              <a:off x="2925" y="1071"/>
              <a:ext cx="0" cy="36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8" name="Oval 24"/>
            <p:cNvSpPr>
              <a:spLocks noChangeArrowheads="1"/>
            </p:cNvSpPr>
            <p:nvPr/>
          </p:nvSpPr>
          <p:spPr bwMode="auto">
            <a:xfrm>
              <a:off x="3424" y="1207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88" y="428625"/>
            <a:ext cx="5649912" cy="928688"/>
          </a:xfrm>
        </p:spPr>
        <p:txBody>
          <a:bodyPr/>
          <a:lstStyle/>
          <a:p>
            <a:pPr algn="ctr" eaLnBrk="1" hangingPunct="1"/>
            <a:r>
              <a:rPr lang="ru-RU" sz="4000" b="1" smtClean="0"/>
              <a:t>Чувство взрослости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43063"/>
            <a:ext cx="7786688" cy="4298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Подросток  объективно не может включиться во взрослую жизнь, но стремится к ней и претендует на равные со взрослыми права. Изменить он пока ничего не может, но внешне подражает взрослым.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smtClean="0"/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Появляются атрибуты </a:t>
            </a:r>
            <a:r>
              <a:rPr lang="ru-RU" sz="2400" smtClean="0">
                <a:solidFill>
                  <a:srgbClr val="FF0000"/>
                </a:solidFill>
              </a:rPr>
              <a:t>"</a:t>
            </a:r>
            <a:r>
              <a:rPr lang="ru-RU" sz="2400" b="1" smtClean="0">
                <a:solidFill>
                  <a:srgbClr val="FF0000"/>
                </a:solidFill>
              </a:rPr>
              <a:t>псевдовзрослости":</a:t>
            </a:r>
            <a:r>
              <a:rPr lang="ru-RU" sz="2400" smtClean="0"/>
              <a:t> курение сигарет, </a:t>
            </a:r>
            <a:r>
              <a:rPr lang="ru-RU" sz="2400" smtClean="0">
                <a:latin typeface="Arial" charset="0"/>
              </a:rPr>
              <a:t>употребление алкоголя, наркотиков, </a:t>
            </a:r>
            <a:r>
              <a:rPr lang="ru-RU" sz="2400" smtClean="0"/>
              <a:t>тусовки, (внешнее проявление "я тоже имею свою личную жизнь"). Копирует любые взрослые отношения.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23556" name="Picture 5" descr="CALVIN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933825"/>
            <a:ext cx="120332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Главное для подростка со стороны семьи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800" b="1" dirty="0" smtClean="0">
                <a:solidFill>
                  <a:srgbClr val="002060"/>
                </a:solidFill>
                <a:latin typeface="Arial" charset="0"/>
              </a:rPr>
              <a:t>Любовь</a:t>
            </a:r>
          </a:p>
          <a:p>
            <a:r>
              <a:rPr lang="ru-RU" sz="4800" b="1" dirty="0" smtClean="0">
                <a:solidFill>
                  <a:srgbClr val="002060"/>
                </a:solidFill>
                <a:latin typeface="Arial" charset="0"/>
              </a:rPr>
              <a:t>Доверие</a:t>
            </a:r>
          </a:p>
          <a:p>
            <a:r>
              <a:rPr lang="ru-RU" sz="4800" b="1" dirty="0" smtClean="0">
                <a:solidFill>
                  <a:srgbClr val="002060"/>
                </a:solidFill>
                <a:latin typeface="Arial" charset="0"/>
              </a:rPr>
              <a:t>Понимание</a:t>
            </a:r>
          </a:p>
          <a:p>
            <a:r>
              <a:rPr lang="ru-RU" sz="4800" b="1" dirty="0" smtClean="0">
                <a:solidFill>
                  <a:srgbClr val="002060"/>
                </a:solidFill>
                <a:latin typeface="Arial" charset="0"/>
              </a:rPr>
              <a:t>Поддержка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Правила общения с подростком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100" dirty="0" smtClean="0">
                <a:latin typeface="Arial" charset="0"/>
              </a:rPr>
              <a:t>Помочь ребенку найти компромисс души и тела.</a:t>
            </a:r>
          </a:p>
          <a:p>
            <a:pPr>
              <a:lnSpc>
                <a:spcPct val="90000"/>
              </a:lnSpc>
            </a:pPr>
            <a:r>
              <a:rPr lang="ru-RU" sz="2100" dirty="0" smtClean="0">
                <a:latin typeface="Arial" charset="0"/>
              </a:rPr>
              <a:t>Все замечания делать в доброжелательном , спокойном тоне, без ярлыков.</a:t>
            </a:r>
          </a:p>
          <a:p>
            <a:pPr>
              <a:lnSpc>
                <a:spcPct val="90000"/>
              </a:lnSpc>
            </a:pPr>
            <a:r>
              <a:rPr lang="ru-RU" sz="2100" dirty="0" smtClean="0">
                <a:latin typeface="Arial" charset="0"/>
              </a:rPr>
              <a:t>Помните, пока развивается тело ребенка, болит и ждет помощи его душа.</a:t>
            </a:r>
          </a:p>
          <a:p>
            <a:pPr>
              <a:lnSpc>
                <a:spcPct val="90000"/>
              </a:lnSpc>
            </a:pPr>
            <a:r>
              <a:rPr lang="ru-RU" sz="2100" dirty="0" smtClean="0">
                <a:latin typeface="Arial" charset="0"/>
              </a:rPr>
              <a:t>Не перегружайте ребенка опекой и контролем.</a:t>
            </a:r>
          </a:p>
          <a:p>
            <a:pPr>
              <a:lnSpc>
                <a:spcPct val="90000"/>
              </a:lnSpc>
            </a:pPr>
            <a:r>
              <a:rPr lang="ru-RU" sz="2100" dirty="0" smtClean="0">
                <a:latin typeface="Arial" charset="0"/>
              </a:rPr>
              <a:t>Демонстрируйте взаимное уважение.</a:t>
            </a:r>
          </a:p>
          <a:p>
            <a:pPr>
              <a:lnSpc>
                <a:spcPct val="90000"/>
              </a:lnSpc>
            </a:pPr>
            <a:r>
              <a:rPr lang="ru-RU" sz="2100" dirty="0" smtClean="0">
                <a:latin typeface="Arial" charset="0"/>
              </a:rPr>
              <a:t>Поддерживайте подростка. В отличие от награды поддержка нужна даже тогда, когда он не достигает успеха.</a:t>
            </a:r>
          </a:p>
          <a:p>
            <a:pPr>
              <a:lnSpc>
                <a:spcPct val="90000"/>
              </a:lnSpc>
            </a:pPr>
            <a:r>
              <a:rPr lang="ru-RU" sz="2100" dirty="0" smtClean="0">
                <a:latin typeface="Arial" charset="0"/>
              </a:rPr>
              <a:t>Имейте мужество. Изменение в ребенке требуют практики и терпения.</a:t>
            </a:r>
          </a:p>
          <a:p>
            <a:pPr>
              <a:lnSpc>
                <a:spcPct val="90000"/>
              </a:lnSpc>
            </a:pPr>
            <a:endParaRPr lang="ru-RU" sz="21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Arial" charset="0"/>
              <a:buAutoNum type="arabicPeriod"/>
            </a:pPr>
            <a:r>
              <a:rPr lang="ru-RU" sz="2800" dirty="0" smtClean="0"/>
              <a:t>Внутри каждого возрасты выделены основные структурные компоненты .</a:t>
            </a:r>
            <a:endParaRPr lang="ru-RU" sz="2800" dirty="0" smtClean="0"/>
          </a:p>
          <a:p>
            <a:pPr marL="514350" indent="-514350" algn="just">
              <a:buFont typeface="Arial" charset="0"/>
              <a:buAutoNum type="arabicPeriod"/>
            </a:pPr>
            <a:r>
              <a:rPr lang="ru-RU" sz="2800" dirty="0" smtClean="0"/>
              <a:t>Периодизации психического развития Л.С. Выготского, </a:t>
            </a:r>
            <a:r>
              <a:rPr lang="ru-RU" sz="2800" dirty="0" err="1" smtClean="0"/>
              <a:t>Э.Эриксона</a:t>
            </a:r>
            <a:r>
              <a:rPr lang="ru-RU" sz="2800" dirty="0" smtClean="0"/>
              <a:t> позволят системно описывать содержание каждого из возрастов.</a:t>
            </a:r>
          </a:p>
          <a:p>
            <a:pPr marL="514350" indent="-514350" algn="just">
              <a:buFont typeface="Arial" charset="0"/>
              <a:buAutoNum type="arabicPeriod"/>
            </a:pPr>
            <a:r>
              <a:rPr lang="ru-RU" sz="2800" dirty="0" smtClean="0"/>
              <a:t>Понимание психологического содержания каждого возраст, позволят грамотно организовать педагогическое воздействие</a:t>
            </a:r>
            <a:endParaRPr lang="ru-RU" sz="2800" dirty="0"/>
          </a:p>
          <a:p>
            <a:pPr marL="514350" indent="-514350" algn="just">
              <a:buFont typeface="Arial" charset="0"/>
              <a:buAutoNum type="arabicPeriod"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6848919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63" cy="796925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Основная:</a:t>
            </a:r>
          </a:p>
          <a:p>
            <a:pPr marL="0" indent="3600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Бордовская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Н. В.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Психология и педагогика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[Электронный ресурс] : учеб. для вузов / Н. В.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Бордовская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С. И. Розум. - СПб. : Питер, 2014.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- 624 с.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  <a:hlinkClick r:id="rId3"/>
              </a:rPr>
              <a:t>Психология и педагогика в медицинском образовании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: учебник / Н. В. Кудрявая, К. В. Зорин, Н. Б. Смирнова [и др.] ; ред. Н. В. Кудрявая. - М. : КНОРУС, 2016. - 318 с.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Дополнительная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3600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Токарь, О.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4"/>
              </a:rPr>
              <a:t>Психология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4"/>
              </a:rPr>
              <a:t>развития и возрастная психология в схемах, таблицах, комментариях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[Электронный ресурс] : учеб. пособие / О. В. Токарь. - 2-е изд., стер. - М. : Флинта , 2014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Обухова, Л. Ф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5"/>
              </a:rPr>
              <a:t>Возрастная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5"/>
              </a:rPr>
              <a:t>психология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[Электронный ресурс] : учеб. для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академ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/ Л. Ф. Обухова. - М. :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2017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Хухлаева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О. 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6"/>
              </a:rPr>
              <a:t>Психология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6"/>
              </a:rPr>
              <a:t>развития и возрастная психология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[Электронный ресурс] : учеб. для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академ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/ О. В.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Хухлаева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Е. В. Зыков, Г. В.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Бубнова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; ред. О. В.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Хухлаева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- М. :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2017.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Электронные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ресурсы:</a:t>
            </a:r>
          </a:p>
          <a:p>
            <a:pPr marL="0" indent="3600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1. Электронный каталог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2. Электронная библиотека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Absotheue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3. БД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МедАрт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489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ru-RU" sz="3000" smtClean="0"/>
              <a:t>Развитие в кризис новорожденности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До 80 % времени сон или дремотное состояние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краткие периоды бодрствования.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Слуховое и зрительное сосредоточение придают бодрствованию активный характер.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Ребенок совершенно беспомощен. Хотя отделился от матери физически, но биологически еще связан с ней. Ни одной своей потребности он не может удовлетворить самостоятельно.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Такая беспомощность, полная зависимость от взрослого человека составляют </a:t>
            </a:r>
            <a:r>
              <a:rPr lang="ru-RU" sz="2400" b="1" dirty="0" smtClean="0"/>
              <a:t>специфику социальной ситуации развития</a:t>
            </a:r>
            <a:r>
              <a:rPr lang="ru-RU" sz="24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6248400" y="1600200"/>
            <a:ext cx="2667000" cy="45259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b="1" smtClean="0">
                <a:solidFill>
                  <a:srgbClr val="7030A0"/>
                </a:solidFill>
              </a:rPr>
              <a:t>СПАСИБО ЗА ВНИМАНИЕ</a:t>
            </a:r>
            <a:r>
              <a:rPr lang="ru-RU" smtClean="0">
                <a:solidFill>
                  <a:srgbClr val="7030A0"/>
                </a:solidFill>
              </a:rPr>
              <a:t>! </a:t>
            </a:r>
          </a:p>
          <a:p>
            <a:pPr marL="0" indent="0" algn="ctr">
              <a:buFontTx/>
              <a:buNone/>
            </a:pPr>
            <a:endParaRPr lang="ru-RU" smtClean="0">
              <a:solidFill>
                <a:srgbClr val="7030A0"/>
              </a:solidFill>
            </a:endParaRPr>
          </a:p>
          <a:p>
            <a:pPr marL="0" indent="0" algn="ctr">
              <a:buFontTx/>
              <a:buNone/>
            </a:pPr>
            <a:r>
              <a:rPr lang="ru-RU" smtClean="0">
                <a:solidFill>
                  <a:srgbClr val="7030A0"/>
                </a:solidFill>
              </a:rPr>
              <a:t>Добра и здоровья!</a:t>
            </a:r>
          </a:p>
        </p:txBody>
      </p:sp>
      <p:pic>
        <p:nvPicPr>
          <p:cNvPr id="41987" name="Picture 2" descr="C:\Users\Алексей\Desktop\Картинки со смыслом\счасть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5783263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Достижения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200" dirty="0" smtClean="0"/>
              <a:t>Мозг маленького ребенка не вполне сформирован, поэтому психическая жизнь связана главным образом с подкорковыми центрами, а также недостаточно зрелой корой. 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 smtClean="0"/>
              <a:t>Ощущения новорожденного </a:t>
            </a:r>
            <a:r>
              <a:rPr lang="ru-RU" sz="2200" dirty="0" err="1" smtClean="0"/>
              <a:t>недифференцированы</a:t>
            </a:r>
            <a:r>
              <a:rPr lang="ru-RU" sz="2200" dirty="0" smtClean="0"/>
              <a:t> и неразрывно слиты с эмоциями, что дало возможность Л.С. </a:t>
            </a:r>
            <a:r>
              <a:rPr lang="ru-RU" sz="2200" dirty="0" err="1" smtClean="0"/>
              <a:t>Выготскому</a:t>
            </a:r>
            <a:r>
              <a:rPr lang="ru-RU" sz="2200" dirty="0" smtClean="0"/>
              <a:t> говорить о «чувственных эмоциональных состояниях или эмоционально подчеркнутых состояниях ощущений».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b="1" dirty="0" smtClean="0"/>
              <a:t>на 2—3-й неделе</a:t>
            </a:r>
            <a:r>
              <a:rPr lang="ru-RU" sz="2200" dirty="0" smtClean="0"/>
              <a:t> -  появляется слуховое сосредоточение.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b="1" dirty="0" smtClean="0"/>
              <a:t>на 3—4-й неделе</a:t>
            </a:r>
            <a:r>
              <a:rPr lang="ru-RU" sz="2200" dirty="0" smtClean="0"/>
              <a:t> возникает реакция на голос человека, поворачивает голову в сторону его источника. 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b="1" dirty="0" smtClean="0"/>
              <a:t>на 3—5-й неделе</a:t>
            </a:r>
            <a:r>
              <a:rPr lang="ru-RU" sz="2200" dirty="0" smtClean="0"/>
              <a:t> появляется зрительное сосредоточение: ребенок замирает и задерживает взгляд (разумеется, недолго) на ярком предмете.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dirty="0" smtClean="0"/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dirty="0" smtClean="0"/>
              <a:t>        К концу 1 </a:t>
            </a:r>
            <a:r>
              <a:rPr lang="ru-RU" sz="2200" b="1" dirty="0" err="1" smtClean="0"/>
              <a:t>мес</a:t>
            </a:r>
            <a:r>
              <a:rPr lang="ru-RU" sz="2200" dirty="0" smtClean="0"/>
              <a:t>  -  </a:t>
            </a:r>
            <a:r>
              <a:rPr lang="ru-RU" sz="2200" i="1" dirty="0" smtClean="0"/>
              <a:t>условные рефлексы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smtClean="0"/>
              <a:t>Комплекс оживления – центральное новообразование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Между 1 и 2,5 мес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бурная эмоционально-положительная реакция,  сопровождающаяся быстрыми движениями ручек, ножек, громких звуков и улыбки.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Улыбка знаменует собой появление первой социальной потребности - </a:t>
            </a:r>
            <a:r>
              <a:rPr lang="ru-RU" sz="2400" b="1" smtClean="0"/>
              <a:t>потребности в общении</a:t>
            </a:r>
            <a:r>
              <a:rPr lang="ru-RU" sz="240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                   ребенок в своем психическом развитии переходит в новый период.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Заканчивается переходный этап новорожденности. Начинается собственно младенчество.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914400" y="4267200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914400" y="4114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3755</Words>
  <Application>Microsoft Office PowerPoint</Application>
  <PresentationFormat>Экран (4:3)</PresentationFormat>
  <Paragraphs>493</Paragraphs>
  <Slides>70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1" baseType="lpstr">
      <vt:lpstr>Тема Office</vt:lpstr>
      <vt:lpstr>Характеристика возрастов на разных этапах онтогенеза  </vt:lpstr>
      <vt:lpstr>План</vt:lpstr>
      <vt:lpstr>Актуальность темы</vt:lpstr>
      <vt:lpstr>Кризис новорожденности. Младенчество</vt:lpstr>
      <vt:lpstr>Структура периода</vt:lpstr>
      <vt:lpstr>Новорожденность (0-1,5-2,5 мес) </vt:lpstr>
      <vt:lpstr>Развитие в кризис новорожденности</vt:lpstr>
      <vt:lpstr>Достижения</vt:lpstr>
      <vt:lpstr>Комплекс оживления – центральное новообразование</vt:lpstr>
      <vt:lpstr>Новообразования</vt:lpstr>
      <vt:lpstr>Младенчество</vt:lpstr>
      <vt:lpstr>Презентация PowerPoint</vt:lpstr>
      <vt:lpstr>Развитие действий</vt:lpstr>
      <vt:lpstr>Презентация PowerPoint</vt:lpstr>
      <vt:lpstr>Презентация PowerPoint</vt:lpstr>
      <vt:lpstr>Презентация PowerPoint</vt:lpstr>
      <vt:lpstr>Изменение ССР</vt:lpstr>
      <vt:lpstr>Линии развития</vt:lpstr>
      <vt:lpstr>От 3 лет</vt:lpstr>
      <vt:lpstr> Раннее детство (от 10-14 мес до 3 лет) </vt:lpstr>
      <vt:lpstr>Структура возраста</vt:lpstr>
      <vt:lpstr>Презентация PowerPoint</vt:lpstr>
      <vt:lpstr>Презентация PowerPoint</vt:lpstr>
      <vt:lpstr>К 3 годам </vt:lpstr>
      <vt:lpstr>К 3 годам </vt:lpstr>
      <vt:lpstr>Развитие рисования и игры</vt:lpstr>
      <vt:lpstr>Презентация PowerPoint</vt:lpstr>
      <vt:lpstr>Эмоциональное развитие </vt:lpstr>
      <vt:lpstr>Презентация PowerPoint</vt:lpstr>
      <vt:lpstr>Развитие эмоционально-потребностной сферы</vt:lpstr>
      <vt:lpstr>Презентация PowerPoint</vt:lpstr>
      <vt:lpstr>Кризис 3 лет —  граница между ранним и дошкольным возрастом </vt:lpstr>
      <vt:lpstr>Характеристики кризиса 3 лет (Э. Келер, Л.С. Выготский) </vt:lpstr>
      <vt:lpstr>Презентация PowerPoint</vt:lpstr>
      <vt:lpstr>Структура дошкольного возраста</vt:lpstr>
      <vt:lpstr>Презентация PowerPoint</vt:lpstr>
      <vt:lpstr>Периоды дошкольного возраста</vt:lpstr>
      <vt:lpstr>Физическое развитие</vt:lpstr>
      <vt:lpstr>Игра дошкольника</vt:lpstr>
      <vt:lpstr>Предмет деятельности</vt:lpstr>
      <vt:lpstr>Компоненты игры</vt:lpstr>
      <vt:lpstr>Динамика игры</vt:lpstr>
      <vt:lpstr>Развитие психических функций </vt:lpstr>
      <vt:lpstr>Презентация PowerPoint</vt:lpstr>
      <vt:lpstr>Мышление</vt:lpstr>
      <vt:lpstr>Развитие эмоций, мотивов и самосознания </vt:lpstr>
      <vt:lpstr>Эмоции</vt:lpstr>
      <vt:lpstr>Мотивы</vt:lpstr>
      <vt:lpstr>Развитие жизненного мира </vt:lpstr>
      <vt:lpstr>Развитие общения ребенка со взрослыми</vt:lpstr>
      <vt:lpstr>Структура младшего школьного возраста</vt:lpstr>
      <vt:lpstr>Психологическая готовность к школьному обучению</vt:lpstr>
      <vt:lpstr>Линии развития  (по П.Я. Гальперину)</vt:lpstr>
      <vt:lpstr>Подростковый возраст. Психологические особенности</vt:lpstr>
      <vt:lpstr>Презентация PowerPoint</vt:lpstr>
      <vt:lpstr>Презентация PowerPoint</vt:lpstr>
      <vt:lpstr>Структура возраста</vt:lpstr>
      <vt:lpstr>Презентация PowerPoint</vt:lpstr>
      <vt:lpstr>Презентация PowerPoint</vt:lpstr>
      <vt:lpstr>Кризис подросткового возраста</vt:lpstr>
      <vt:lpstr>Подростковый комплекс</vt:lpstr>
      <vt:lpstr>Смена настроения</vt:lpstr>
      <vt:lpstr>Внутренний конфликт</vt:lpstr>
      <vt:lpstr>Презентация PowerPoint</vt:lpstr>
      <vt:lpstr>Чувство взрослости</vt:lpstr>
      <vt:lpstr>Главное для подростка со стороны семьи</vt:lpstr>
      <vt:lpstr>Правила общения с подростком</vt:lpstr>
      <vt:lpstr>Заключение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рабочий</dc:creator>
  <cp:lastModifiedBy>Татьяна</cp:lastModifiedBy>
  <cp:revision>11</cp:revision>
  <dcterms:created xsi:type="dcterms:W3CDTF">2017-05-30T01:00:44Z</dcterms:created>
  <dcterms:modified xsi:type="dcterms:W3CDTF">2018-02-14T16:26:24Z</dcterms:modified>
</cp:coreProperties>
</file>