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70" r:id="rId5"/>
    <p:sldId id="271" r:id="rId6"/>
    <p:sldId id="258" r:id="rId7"/>
    <p:sldId id="259" r:id="rId8"/>
    <p:sldId id="260" r:id="rId9"/>
    <p:sldId id="262" r:id="rId10"/>
    <p:sldId id="261" r:id="rId11"/>
    <p:sldId id="263" r:id="rId12"/>
    <p:sldId id="264" r:id="rId13"/>
    <p:sldId id="265" r:id="rId14"/>
    <p:sldId id="266" r:id="rId15"/>
    <p:sldId id="267" r:id="rId16"/>
    <p:sldId id="268" r:id="rId17"/>
  </p:sldIdLst>
  <p:sldSz cx="12192000" cy="6858000"/>
  <p:notesSz cx="6858000" cy="9144000"/>
  <p:custDataLst>
    <p:tags r:id="rId18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-936" y="-4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../embeddings/oleObject3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2000" dirty="0" smtClean="0">
                <a:solidFill>
                  <a:schemeClr val="tx1"/>
                </a:solidFill>
              </a:rPr>
              <a:t>Связь общего</a:t>
            </a:r>
            <a:r>
              <a:rPr lang="ru-RU" sz="2000" baseline="0" dirty="0" smtClean="0">
                <a:solidFill>
                  <a:schemeClr val="tx1"/>
                </a:solidFill>
              </a:rPr>
              <a:t> числа баллов получаемых кафедрой и числа ставок </a:t>
            </a:r>
            <a:endParaRPr lang="ru-RU" sz="2000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8774845526984692E-2"/>
          <c:y val="8.7957448155888671E-2"/>
          <c:w val="0.87943846468650588"/>
          <c:h val="0.80246509579889291"/>
        </c:manualLayout>
      </c:layout>
      <c:scatterChart>
        <c:scatterStyle val="lineMarker"/>
        <c:varyColors val="0"/>
        <c:ser>
          <c:idx val="0"/>
          <c:order val="0"/>
          <c:tx>
            <c:strRef>
              <c:f>'[Публикационная деятельность по кафедрам.xlsx]2014'!$F$1</c:f>
              <c:strCache>
                <c:ptCount val="1"/>
                <c:pt idx="0">
                  <c:v>Баллы (Наркевич)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12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44450" cap="rnd">
                <a:solidFill>
                  <a:srgbClr val="FF0000"/>
                </a:solidFill>
                <a:prstDash val="solid"/>
              </a:ln>
              <a:effectLst/>
            </c:spPr>
            <c:trendlineType val="linear"/>
            <c:dispRSqr val="0"/>
            <c:dispEq val="0"/>
          </c:trendline>
          <c:xVal>
            <c:numRef>
              <c:f>'[Публикационная деятельность по кафедрам.xlsx]2014'!$B$2:$B$70</c:f>
              <c:numCache>
                <c:formatCode>General</c:formatCode>
                <c:ptCount val="69"/>
                <c:pt idx="0">
                  <c:v>8.75</c:v>
                </c:pt>
                <c:pt idx="1">
                  <c:v>31.5</c:v>
                </c:pt>
                <c:pt idx="2">
                  <c:v>13.75</c:v>
                </c:pt>
                <c:pt idx="3">
                  <c:v>17</c:v>
                </c:pt>
                <c:pt idx="4">
                  <c:v>28.75</c:v>
                </c:pt>
                <c:pt idx="5">
                  <c:v>17.75</c:v>
                </c:pt>
                <c:pt idx="6">
                  <c:v>14</c:v>
                </c:pt>
                <c:pt idx="7">
                  <c:v>12.25</c:v>
                </c:pt>
                <c:pt idx="8">
                  <c:v>10.25</c:v>
                </c:pt>
                <c:pt idx="9">
                  <c:v>7.25</c:v>
                </c:pt>
                <c:pt idx="10">
                  <c:v>5.75</c:v>
                </c:pt>
                <c:pt idx="11">
                  <c:v>5.5</c:v>
                </c:pt>
                <c:pt idx="12">
                  <c:v>2</c:v>
                </c:pt>
                <c:pt idx="13">
                  <c:v>15.75</c:v>
                </c:pt>
                <c:pt idx="14">
                  <c:v>5.75</c:v>
                </c:pt>
                <c:pt idx="15">
                  <c:v>12</c:v>
                </c:pt>
                <c:pt idx="16">
                  <c:v>5.75</c:v>
                </c:pt>
                <c:pt idx="17">
                  <c:v>3</c:v>
                </c:pt>
                <c:pt idx="18">
                  <c:v>7.25</c:v>
                </c:pt>
                <c:pt idx="19">
                  <c:v>14</c:v>
                </c:pt>
                <c:pt idx="20">
                  <c:v>20.5</c:v>
                </c:pt>
                <c:pt idx="21">
                  <c:v>5.75</c:v>
                </c:pt>
                <c:pt idx="22">
                  <c:v>8</c:v>
                </c:pt>
                <c:pt idx="23">
                  <c:v>5.25</c:v>
                </c:pt>
                <c:pt idx="24">
                  <c:v>10.75</c:v>
                </c:pt>
                <c:pt idx="25">
                  <c:v>7.25</c:v>
                </c:pt>
                <c:pt idx="26">
                  <c:v>7.75</c:v>
                </c:pt>
                <c:pt idx="27">
                  <c:v>12</c:v>
                </c:pt>
                <c:pt idx="28">
                  <c:v>9.5</c:v>
                </c:pt>
                <c:pt idx="29">
                  <c:v>25.75</c:v>
                </c:pt>
                <c:pt idx="30">
                  <c:v>20.75</c:v>
                </c:pt>
                <c:pt idx="31">
                  <c:v>14.75</c:v>
                </c:pt>
                <c:pt idx="32">
                  <c:v>6.5</c:v>
                </c:pt>
                <c:pt idx="33">
                  <c:v>0.25</c:v>
                </c:pt>
                <c:pt idx="34">
                  <c:v>5.75</c:v>
                </c:pt>
                <c:pt idx="35">
                  <c:v>9</c:v>
                </c:pt>
                <c:pt idx="36">
                  <c:v>9</c:v>
                </c:pt>
                <c:pt idx="37">
                  <c:v>11.25</c:v>
                </c:pt>
                <c:pt idx="38">
                  <c:v>10</c:v>
                </c:pt>
                <c:pt idx="39">
                  <c:v>11</c:v>
                </c:pt>
                <c:pt idx="40">
                  <c:v>15.5</c:v>
                </c:pt>
                <c:pt idx="41">
                  <c:v>10.25</c:v>
                </c:pt>
                <c:pt idx="42">
                  <c:v>13</c:v>
                </c:pt>
                <c:pt idx="43">
                  <c:v>15.5</c:v>
                </c:pt>
                <c:pt idx="44">
                  <c:v>9.75</c:v>
                </c:pt>
                <c:pt idx="45">
                  <c:v>3.75</c:v>
                </c:pt>
                <c:pt idx="46">
                  <c:v>8</c:v>
                </c:pt>
                <c:pt idx="47">
                  <c:v>5.75</c:v>
                </c:pt>
                <c:pt idx="48">
                  <c:v>12.75</c:v>
                </c:pt>
                <c:pt idx="49">
                  <c:v>7</c:v>
                </c:pt>
                <c:pt idx="50">
                  <c:v>6</c:v>
                </c:pt>
                <c:pt idx="51">
                  <c:v>7</c:v>
                </c:pt>
                <c:pt idx="52">
                  <c:v>6.75</c:v>
                </c:pt>
                <c:pt idx="53">
                  <c:v>8</c:v>
                </c:pt>
                <c:pt idx="54">
                  <c:v>15</c:v>
                </c:pt>
                <c:pt idx="55">
                  <c:v>8</c:v>
                </c:pt>
                <c:pt idx="56">
                  <c:v>6.5</c:v>
                </c:pt>
                <c:pt idx="57">
                  <c:v>16</c:v>
                </c:pt>
                <c:pt idx="58">
                  <c:v>8.25</c:v>
                </c:pt>
                <c:pt idx="59">
                  <c:v>7.75</c:v>
                </c:pt>
                <c:pt idx="60">
                  <c:v>6.75</c:v>
                </c:pt>
                <c:pt idx="61">
                  <c:v>15</c:v>
                </c:pt>
                <c:pt idx="62">
                  <c:v>11.25</c:v>
                </c:pt>
                <c:pt idx="63">
                  <c:v>2.75</c:v>
                </c:pt>
                <c:pt idx="64">
                  <c:v>4</c:v>
                </c:pt>
                <c:pt idx="65">
                  <c:v>0.75</c:v>
                </c:pt>
                <c:pt idx="66">
                  <c:v>11.75</c:v>
                </c:pt>
                <c:pt idx="67">
                  <c:v>23</c:v>
                </c:pt>
                <c:pt idx="68">
                  <c:v>22.75</c:v>
                </c:pt>
              </c:numCache>
            </c:numRef>
          </c:xVal>
          <c:yVal>
            <c:numRef>
              <c:f>'[Публикационная деятельность по кафедрам.xlsx]2014'!$F$2:$F$70</c:f>
              <c:numCache>
                <c:formatCode>General</c:formatCode>
                <c:ptCount val="69"/>
                <c:pt idx="0">
                  <c:v>5540</c:v>
                </c:pt>
                <c:pt idx="1">
                  <c:v>16250</c:v>
                </c:pt>
                <c:pt idx="2">
                  <c:v>4015</c:v>
                </c:pt>
                <c:pt idx="3">
                  <c:v>3400</c:v>
                </c:pt>
                <c:pt idx="4">
                  <c:v>15400</c:v>
                </c:pt>
                <c:pt idx="5">
                  <c:v>12040</c:v>
                </c:pt>
                <c:pt idx="6">
                  <c:v>13720</c:v>
                </c:pt>
                <c:pt idx="7">
                  <c:v>1110</c:v>
                </c:pt>
                <c:pt idx="8">
                  <c:v>4790</c:v>
                </c:pt>
                <c:pt idx="9">
                  <c:v>5620</c:v>
                </c:pt>
                <c:pt idx="10">
                  <c:v>5035</c:v>
                </c:pt>
                <c:pt idx="11">
                  <c:v>840</c:v>
                </c:pt>
                <c:pt idx="12">
                  <c:v>975</c:v>
                </c:pt>
                <c:pt idx="13">
                  <c:v>5715</c:v>
                </c:pt>
                <c:pt idx="14">
                  <c:v>810</c:v>
                </c:pt>
                <c:pt idx="15">
                  <c:v>7740</c:v>
                </c:pt>
                <c:pt idx="16">
                  <c:v>1305</c:v>
                </c:pt>
                <c:pt idx="17">
                  <c:v>350</c:v>
                </c:pt>
                <c:pt idx="18">
                  <c:v>1505</c:v>
                </c:pt>
                <c:pt idx="19">
                  <c:v>11190</c:v>
                </c:pt>
                <c:pt idx="20">
                  <c:v>14810</c:v>
                </c:pt>
                <c:pt idx="21">
                  <c:v>2655</c:v>
                </c:pt>
                <c:pt idx="22">
                  <c:v>1305</c:v>
                </c:pt>
                <c:pt idx="23">
                  <c:v>7590</c:v>
                </c:pt>
                <c:pt idx="24">
                  <c:v>5010</c:v>
                </c:pt>
                <c:pt idx="25">
                  <c:v>11070</c:v>
                </c:pt>
                <c:pt idx="26">
                  <c:v>1655</c:v>
                </c:pt>
                <c:pt idx="27">
                  <c:v>3030</c:v>
                </c:pt>
                <c:pt idx="28">
                  <c:v>4290</c:v>
                </c:pt>
                <c:pt idx="29">
                  <c:v>5545</c:v>
                </c:pt>
                <c:pt idx="30">
                  <c:v>19425</c:v>
                </c:pt>
                <c:pt idx="31">
                  <c:v>17565</c:v>
                </c:pt>
                <c:pt idx="32">
                  <c:v>2655</c:v>
                </c:pt>
                <c:pt idx="33">
                  <c:v>10</c:v>
                </c:pt>
                <c:pt idx="34">
                  <c:v>10570</c:v>
                </c:pt>
                <c:pt idx="35">
                  <c:v>2375</c:v>
                </c:pt>
                <c:pt idx="36">
                  <c:v>1340</c:v>
                </c:pt>
                <c:pt idx="37">
                  <c:v>10520</c:v>
                </c:pt>
                <c:pt idx="38">
                  <c:v>1495</c:v>
                </c:pt>
                <c:pt idx="39">
                  <c:v>8610</c:v>
                </c:pt>
                <c:pt idx="40">
                  <c:v>2870</c:v>
                </c:pt>
                <c:pt idx="41">
                  <c:v>5950</c:v>
                </c:pt>
                <c:pt idx="42">
                  <c:v>20470</c:v>
                </c:pt>
                <c:pt idx="43">
                  <c:v>9770</c:v>
                </c:pt>
                <c:pt idx="44">
                  <c:v>2860</c:v>
                </c:pt>
                <c:pt idx="45">
                  <c:v>260</c:v>
                </c:pt>
                <c:pt idx="46">
                  <c:v>9365</c:v>
                </c:pt>
                <c:pt idx="47">
                  <c:v>2450</c:v>
                </c:pt>
                <c:pt idx="48">
                  <c:v>4545</c:v>
                </c:pt>
                <c:pt idx="49">
                  <c:v>810</c:v>
                </c:pt>
                <c:pt idx="50">
                  <c:v>2065</c:v>
                </c:pt>
                <c:pt idx="51">
                  <c:v>6755</c:v>
                </c:pt>
                <c:pt idx="52">
                  <c:v>1105</c:v>
                </c:pt>
                <c:pt idx="53">
                  <c:v>985</c:v>
                </c:pt>
                <c:pt idx="54">
                  <c:v>3140</c:v>
                </c:pt>
                <c:pt idx="55">
                  <c:v>1475</c:v>
                </c:pt>
                <c:pt idx="56">
                  <c:v>2630</c:v>
                </c:pt>
                <c:pt idx="57">
                  <c:v>15785</c:v>
                </c:pt>
                <c:pt idx="58">
                  <c:v>6770</c:v>
                </c:pt>
                <c:pt idx="59">
                  <c:v>2205</c:v>
                </c:pt>
                <c:pt idx="60">
                  <c:v>2670</c:v>
                </c:pt>
                <c:pt idx="61">
                  <c:v>9270</c:v>
                </c:pt>
                <c:pt idx="62">
                  <c:v>3840</c:v>
                </c:pt>
                <c:pt idx="63">
                  <c:v>980</c:v>
                </c:pt>
                <c:pt idx="64">
                  <c:v>3665</c:v>
                </c:pt>
                <c:pt idx="65">
                  <c:v>1200</c:v>
                </c:pt>
                <c:pt idx="66">
                  <c:v>1995</c:v>
                </c:pt>
                <c:pt idx="67">
                  <c:v>1980</c:v>
                </c:pt>
                <c:pt idx="68">
                  <c:v>2500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8902912"/>
        <c:axId val="68904832"/>
      </c:scatterChart>
      <c:valAx>
        <c:axId val="689029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2000" dirty="0" smtClean="0">
                    <a:solidFill>
                      <a:schemeClr val="tx1"/>
                    </a:solidFill>
                  </a:rPr>
                  <a:t>Число ставок</a:t>
                </a:r>
                <a:endParaRPr lang="ru-RU" sz="2000" dirty="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0.48120985698390556"/>
              <c:y val="0.94371233051705994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8904832"/>
        <c:crosses val="autoZero"/>
        <c:crossBetween val="midCat"/>
      </c:valAx>
      <c:valAx>
        <c:axId val="68904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2000" dirty="0" smtClean="0">
                    <a:solidFill>
                      <a:schemeClr val="tx1"/>
                    </a:solidFill>
                  </a:rPr>
                  <a:t>Общее</a:t>
                </a:r>
                <a:r>
                  <a:rPr lang="ru-RU" sz="2000" baseline="0" dirty="0" smtClean="0">
                    <a:solidFill>
                      <a:schemeClr val="tx1"/>
                    </a:solidFill>
                  </a:rPr>
                  <a:t> число баллов</a:t>
                </a:r>
                <a:endParaRPr lang="ru-RU" sz="2000" dirty="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0"/>
              <c:y val="0.29427823940980702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890291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2000" dirty="0" smtClean="0">
                <a:solidFill>
                  <a:schemeClr val="tx1"/>
                </a:solidFill>
              </a:rPr>
              <a:t>Связь числа публикаций на одну ставку и числа ставок на кафедрах КрасГМУ</a:t>
            </a:r>
            <a:endParaRPr lang="ru-RU" sz="2000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7.0597106467902834E-2"/>
          <c:y val="8.0038532924626024E-2"/>
          <c:w val="0.90749980011125209"/>
          <c:h val="0.80749168493012602"/>
        </c:manualLayout>
      </c:layout>
      <c:scatterChart>
        <c:scatterStyle val="lineMarker"/>
        <c:varyColors val="0"/>
        <c:ser>
          <c:idx val="0"/>
          <c:order val="0"/>
          <c:tx>
            <c:strRef>
              <c:f>'[Публикационная деятельность по кафедрам.xlsx]2014'!$G$1</c:f>
              <c:strCache>
                <c:ptCount val="1"/>
                <c:pt idx="0">
                  <c:v>Публикаций на ставку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12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44450" cap="rnd">
                <a:solidFill>
                  <a:srgbClr val="FF0000"/>
                </a:solidFill>
                <a:prstDash val="solid"/>
              </a:ln>
              <a:effectLst/>
            </c:spPr>
            <c:trendlineType val="linear"/>
            <c:dispRSqr val="0"/>
            <c:dispEq val="0"/>
          </c:trendline>
          <c:xVal>
            <c:numRef>
              <c:f>'[Публикационная деятельность по кафедрам.xlsx]2014'!$B$2:$B$70</c:f>
              <c:numCache>
                <c:formatCode>General</c:formatCode>
                <c:ptCount val="69"/>
                <c:pt idx="0">
                  <c:v>8.75</c:v>
                </c:pt>
                <c:pt idx="1">
                  <c:v>31.5</c:v>
                </c:pt>
                <c:pt idx="2">
                  <c:v>13.75</c:v>
                </c:pt>
                <c:pt idx="3">
                  <c:v>17</c:v>
                </c:pt>
                <c:pt idx="4">
                  <c:v>28.75</c:v>
                </c:pt>
                <c:pt idx="5">
                  <c:v>17.75</c:v>
                </c:pt>
                <c:pt idx="6">
                  <c:v>14</c:v>
                </c:pt>
                <c:pt idx="7">
                  <c:v>12.25</c:v>
                </c:pt>
                <c:pt idx="8">
                  <c:v>10.25</c:v>
                </c:pt>
                <c:pt idx="9">
                  <c:v>7.25</c:v>
                </c:pt>
                <c:pt idx="10">
                  <c:v>5.75</c:v>
                </c:pt>
                <c:pt idx="11">
                  <c:v>5.5</c:v>
                </c:pt>
                <c:pt idx="12">
                  <c:v>2</c:v>
                </c:pt>
                <c:pt idx="13">
                  <c:v>15.75</c:v>
                </c:pt>
                <c:pt idx="14">
                  <c:v>5.75</c:v>
                </c:pt>
                <c:pt idx="15">
                  <c:v>12</c:v>
                </c:pt>
                <c:pt idx="16">
                  <c:v>5.75</c:v>
                </c:pt>
                <c:pt idx="17">
                  <c:v>3</c:v>
                </c:pt>
                <c:pt idx="18">
                  <c:v>7.25</c:v>
                </c:pt>
                <c:pt idx="19">
                  <c:v>14</c:v>
                </c:pt>
                <c:pt idx="20">
                  <c:v>20.5</c:v>
                </c:pt>
                <c:pt idx="21">
                  <c:v>5.75</c:v>
                </c:pt>
                <c:pt idx="22">
                  <c:v>8</c:v>
                </c:pt>
                <c:pt idx="23">
                  <c:v>5.25</c:v>
                </c:pt>
                <c:pt idx="24">
                  <c:v>10.75</c:v>
                </c:pt>
                <c:pt idx="25">
                  <c:v>7.25</c:v>
                </c:pt>
                <c:pt idx="26">
                  <c:v>7.75</c:v>
                </c:pt>
                <c:pt idx="27">
                  <c:v>12</c:v>
                </c:pt>
                <c:pt idx="28">
                  <c:v>9.5</c:v>
                </c:pt>
                <c:pt idx="29">
                  <c:v>25.75</c:v>
                </c:pt>
                <c:pt idx="30">
                  <c:v>20.75</c:v>
                </c:pt>
                <c:pt idx="31">
                  <c:v>14.75</c:v>
                </c:pt>
                <c:pt idx="32">
                  <c:v>6.5</c:v>
                </c:pt>
                <c:pt idx="33">
                  <c:v>0.25</c:v>
                </c:pt>
                <c:pt idx="34">
                  <c:v>5.75</c:v>
                </c:pt>
                <c:pt idx="35">
                  <c:v>9</c:v>
                </c:pt>
                <c:pt idx="36">
                  <c:v>9</c:v>
                </c:pt>
                <c:pt idx="37">
                  <c:v>11.25</c:v>
                </c:pt>
                <c:pt idx="38">
                  <c:v>10</c:v>
                </c:pt>
                <c:pt idx="39">
                  <c:v>11</c:v>
                </c:pt>
                <c:pt idx="40">
                  <c:v>15.5</c:v>
                </c:pt>
                <c:pt idx="41">
                  <c:v>10.25</c:v>
                </c:pt>
                <c:pt idx="42">
                  <c:v>13</c:v>
                </c:pt>
                <c:pt idx="43">
                  <c:v>15.5</c:v>
                </c:pt>
                <c:pt idx="44">
                  <c:v>9.75</c:v>
                </c:pt>
                <c:pt idx="45">
                  <c:v>3.75</c:v>
                </c:pt>
                <c:pt idx="46">
                  <c:v>8</c:v>
                </c:pt>
                <c:pt idx="47">
                  <c:v>5.75</c:v>
                </c:pt>
                <c:pt idx="48">
                  <c:v>12.75</c:v>
                </c:pt>
                <c:pt idx="49">
                  <c:v>7</c:v>
                </c:pt>
                <c:pt idx="50">
                  <c:v>6</c:v>
                </c:pt>
                <c:pt idx="51">
                  <c:v>7</c:v>
                </c:pt>
                <c:pt idx="52">
                  <c:v>6.75</c:v>
                </c:pt>
                <c:pt idx="53">
                  <c:v>8</c:v>
                </c:pt>
                <c:pt idx="54">
                  <c:v>15</c:v>
                </c:pt>
                <c:pt idx="55">
                  <c:v>8</c:v>
                </c:pt>
                <c:pt idx="56">
                  <c:v>6.5</c:v>
                </c:pt>
                <c:pt idx="57">
                  <c:v>16</c:v>
                </c:pt>
                <c:pt idx="58">
                  <c:v>8.25</c:v>
                </c:pt>
                <c:pt idx="59">
                  <c:v>7.75</c:v>
                </c:pt>
                <c:pt idx="60">
                  <c:v>6.75</c:v>
                </c:pt>
                <c:pt idx="61">
                  <c:v>15</c:v>
                </c:pt>
                <c:pt idx="62">
                  <c:v>11.25</c:v>
                </c:pt>
                <c:pt idx="63">
                  <c:v>2.75</c:v>
                </c:pt>
                <c:pt idx="64">
                  <c:v>4</c:v>
                </c:pt>
                <c:pt idx="65">
                  <c:v>0.75</c:v>
                </c:pt>
                <c:pt idx="66">
                  <c:v>11.75</c:v>
                </c:pt>
                <c:pt idx="67">
                  <c:v>23</c:v>
                </c:pt>
                <c:pt idx="68">
                  <c:v>22.75</c:v>
                </c:pt>
              </c:numCache>
            </c:numRef>
          </c:xVal>
          <c:yVal>
            <c:numRef>
              <c:f>'[Публикационная деятельность по кафедрам.xlsx]2014'!$G$2:$G$70</c:f>
              <c:numCache>
                <c:formatCode>General</c:formatCode>
                <c:ptCount val="69"/>
                <c:pt idx="0">
                  <c:v>5.9428571428571431</c:v>
                </c:pt>
                <c:pt idx="1">
                  <c:v>2.3174603174603177</c:v>
                </c:pt>
                <c:pt idx="2">
                  <c:v>8.3636363636363633</c:v>
                </c:pt>
                <c:pt idx="3">
                  <c:v>6.7058823529411766</c:v>
                </c:pt>
                <c:pt idx="4">
                  <c:v>3.965217391304348</c:v>
                </c:pt>
                <c:pt idx="5">
                  <c:v>4.957746478873239</c:v>
                </c:pt>
                <c:pt idx="6">
                  <c:v>7.7142857142857144</c:v>
                </c:pt>
                <c:pt idx="7">
                  <c:v>2.0408163265306123</c:v>
                </c:pt>
                <c:pt idx="8">
                  <c:v>3.3170731707317072</c:v>
                </c:pt>
                <c:pt idx="9">
                  <c:v>8.6896551724137936</c:v>
                </c:pt>
                <c:pt idx="10">
                  <c:v>9.0434782608695645</c:v>
                </c:pt>
                <c:pt idx="11">
                  <c:v>3.2727272727272729</c:v>
                </c:pt>
                <c:pt idx="12">
                  <c:v>7.5</c:v>
                </c:pt>
                <c:pt idx="13">
                  <c:v>3.746031746031746</c:v>
                </c:pt>
                <c:pt idx="14">
                  <c:v>4.5217391304347823</c:v>
                </c:pt>
                <c:pt idx="15">
                  <c:v>5.333333333333333</c:v>
                </c:pt>
                <c:pt idx="16">
                  <c:v>3.652173913043478</c:v>
                </c:pt>
                <c:pt idx="17">
                  <c:v>2</c:v>
                </c:pt>
                <c:pt idx="18">
                  <c:v>4.1379310344827589</c:v>
                </c:pt>
                <c:pt idx="19">
                  <c:v>13.928571428571429</c:v>
                </c:pt>
                <c:pt idx="20">
                  <c:v>6.2926829268292686</c:v>
                </c:pt>
                <c:pt idx="21">
                  <c:v>5.3913043478260869</c:v>
                </c:pt>
                <c:pt idx="22">
                  <c:v>4.125</c:v>
                </c:pt>
                <c:pt idx="23">
                  <c:v>21.523809523809526</c:v>
                </c:pt>
                <c:pt idx="24">
                  <c:v>4</c:v>
                </c:pt>
                <c:pt idx="25">
                  <c:v>12.275862068965518</c:v>
                </c:pt>
                <c:pt idx="26">
                  <c:v>5.161290322580645</c:v>
                </c:pt>
                <c:pt idx="27">
                  <c:v>4</c:v>
                </c:pt>
                <c:pt idx="28">
                  <c:v>6.2105263157894735</c:v>
                </c:pt>
                <c:pt idx="29">
                  <c:v>2.4466019417475726</c:v>
                </c:pt>
                <c:pt idx="30">
                  <c:v>6.8915662650602414</c:v>
                </c:pt>
                <c:pt idx="31">
                  <c:v>17.966101694915253</c:v>
                </c:pt>
                <c:pt idx="32">
                  <c:v>3.6923076923076925</c:v>
                </c:pt>
                <c:pt idx="33">
                  <c:v>8</c:v>
                </c:pt>
                <c:pt idx="34">
                  <c:v>8.8695652173913047</c:v>
                </c:pt>
                <c:pt idx="35">
                  <c:v>4.4444444444444446</c:v>
                </c:pt>
                <c:pt idx="36">
                  <c:v>2.8888888888888888</c:v>
                </c:pt>
                <c:pt idx="37">
                  <c:v>4.5333333333333332</c:v>
                </c:pt>
                <c:pt idx="38">
                  <c:v>9.4</c:v>
                </c:pt>
                <c:pt idx="39">
                  <c:v>4.5454545454545459</c:v>
                </c:pt>
                <c:pt idx="40">
                  <c:v>2.129032258064516</c:v>
                </c:pt>
                <c:pt idx="41">
                  <c:v>9.9512195121951219</c:v>
                </c:pt>
                <c:pt idx="42">
                  <c:v>12.384615384615385</c:v>
                </c:pt>
                <c:pt idx="43">
                  <c:v>3.3548387096774195</c:v>
                </c:pt>
                <c:pt idx="44">
                  <c:v>3.5897435897435899</c:v>
                </c:pt>
                <c:pt idx="45">
                  <c:v>1.8666666666666667</c:v>
                </c:pt>
                <c:pt idx="46">
                  <c:v>15.75</c:v>
                </c:pt>
                <c:pt idx="47">
                  <c:v>5.2173913043478262</c:v>
                </c:pt>
                <c:pt idx="48">
                  <c:v>4.1568627450980395</c:v>
                </c:pt>
                <c:pt idx="49">
                  <c:v>2.4285714285714284</c:v>
                </c:pt>
                <c:pt idx="50">
                  <c:v>7.833333333333333</c:v>
                </c:pt>
                <c:pt idx="51">
                  <c:v>14.142857142857142</c:v>
                </c:pt>
                <c:pt idx="52">
                  <c:v>2.074074074074074</c:v>
                </c:pt>
                <c:pt idx="53">
                  <c:v>4.625</c:v>
                </c:pt>
                <c:pt idx="54">
                  <c:v>4.5999999999999996</c:v>
                </c:pt>
                <c:pt idx="55">
                  <c:v>5</c:v>
                </c:pt>
                <c:pt idx="56">
                  <c:v>6.1538461538461542</c:v>
                </c:pt>
                <c:pt idx="57">
                  <c:v>13.375</c:v>
                </c:pt>
                <c:pt idx="58">
                  <c:v>14.909090909090908</c:v>
                </c:pt>
                <c:pt idx="59">
                  <c:v>4.5161290322580649</c:v>
                </c:pt>
                <c:pt idx="60">
                  <c:v>4.8888888888888893</c:v>
                </c:pt>
                <c:pt idx="61">
                  <c:v>7.6</c:v>
                </c:pt>
                <c:pt idx="62">
                  <c:v>4.2666666666666666</c:v>
                </c:pt>
                <c:pt idx="63">
                  <c:v>8.3636363636363633</c:v>
                </c:pt>
                <c:pt idx="64">
                  <c:v>7.25</c:v>
                </c:pt>
                <c:pt idx="65">
                  <c:v>48</c:v>
                </c:pt>
                <c:pt idx="66">
                  <c:v>4</c:v>
                </c:pt>
                <c:pt idx="67">
                  <c:v>2.6956521739130435</c:v>
                </c:pt>
                <c:pt idx="68">
                  <c:v>3.4725274725274726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9770624"/>
        <c:axId val="69772800"/>
      </c:scatterChart>
      <c:valAx>
        <c:axId val="697706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2000" dirty="0" smtClean="0">
                    <a:solidFill>
                      <a:schemeClr val="tx1"/>
                    </a:solidFill>
                  </a:rPr>
                  <a:t>Число</a:t>
                </a:r>
                <a:r>
                  <a:rPr lang="ru-RU" sz="2000" baseline="0" dirty="0" smtClean="0">
                    <a:solidFill>
                      <a:schemeClr val="tx1"/>
                    </a:solidFill>
                  </a:rPr>
                  <a:t> ставок</a:t>
                </a:r>
                <a:endParaRPr lang="ru-RU" sz="2000" dirty="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0.46621254571196424"/>
              <c:y val="0.94524956374483293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9772800"/>
        <c:crosses val="autoZero"/>
        <c:crossBetween val="midCat"/>
      </c:valAx>
      <c:valAx>
        <c:axId val="69772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2000" dirty="0" smtClean="0">
                    <a:solidFill>
                      <a:schemeClr val="tx1"/>
                    </a:solidFill>
                  </a:rPr>
                  <a:t>Число публикаций на одну ставку</a:t>
                </a:r>
                <a:endParaRPr lang="ru-RU" sz="2000" dirty="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0"/>
              <c:y val="0.17738008506366409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977062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2000" dirty="0" smtClean="0">
                <a:solidFill>
                  <a:schemeClr val="tx1"/>
                </a:solidFill>
              </a:rPr>
              <a:t>Связь числа баллов на одну публикацию и числа</a:t>
            </a:r>
            <a:r>
              <a:rPr lang="ru-RU" sz="2000" baseline="0" dirty="0" smtClean="0">
                <a:solidFill>
                  <a:schemeClr val="tx1"/>
                </a:solidFill>
              </a:rPr>
              <a:t> ставок на кафедрах КрасГМУ</a:t>
            </a:r>
            <a:endParaRPr lang="ru-RU" sz="2000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7.8913845261246396E-2"/>
          <c:y val="9.2762841629285678E-2"/>
          <c:w val="0.89902590769457569"/>
          <c:h val="0.78962019735160538"/>
        </c:manualLayout>
      </c:layout>
      <c:scatterChart>
        <c:scatterStyle val="lineMarker"/>
        <c:varyColors val="0"/>
        <c:ser>
          <c:idx val="0"/>
          <c:order val="0"/>
          <c:tx>
            <c:strRef>
              <c:f>'[Публикационная деятельность по кафедрам.xlsx]2014'!$N$1</c:f>
              <c:strCache>
                <c:ptCount val="1"/>
                <c:pt idx="0">
                  <c:v>Баллов (Наркевич) на публикацию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12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44450" cap="rnd">
                <a:solidFill>
                  <a:srgbClr val="FF0000"/>
                </a:solidFill>
                <a:prstDash val="solid"/>
              </a:ln>
              <a:effectLst/>
            </c:spPr>
            <c:trendlineType val="linear"/>
            <c:dispRSqr val="0"/>
            <c:dispEq val="0"/>
          </c:trendline>
          <c:xVal>
            <c:numRef>
              <c:f>'[Публикационная деятельность по кафедрам.xlsx]2014'!$B$2:$B$70</c:f>
              <c:numCache>
                <c:formatCode>General</c:formatCode>
                <c:ptCount val="69"/>
                <c:pt idx="0">
                  <c:v>8.75</c:v>
                </c:pt>
                <c:pt idx="1">
                  <c:v>31.5</c:v>
                </c:pt>
                <c:pt idx="2">
                  <c:v>13.75</c:v>
                </c:pt>
                <c:pt idx="3">
                  <c:v>17</c:v>
                </c:pt>
                <c:pt idx="4">
                  <c:v>28.75</c:v>
                </c:pt>
                <c:pt idx="5">
                  <c:v>17.75</c:v>
                </c:pt>
                <c:pt idx="6">
                  <c:v>14</c:v>
                </c:pt>
                <c:pt idx="7">
                  <c:v>12.25</c:v>
                </c:pt>
                <c:pt idx="8">
                  <c:v>10.25</c:v>
                </c:pt>
                <c:pt idx="9">
                  <c:v>7.25</c:v>
                </c:pt>
                <c:pt idx="10">
                  <c:v>5.75</c:v>
                </c:pt>
                <c:pt idx="11">
                  <c:v>5.5</c:v>
                </c:pt>
                <c:pt idx="12">
                  <c:v>2</c:v>
                </c:pt>
                <c:pt idx="13">
                  <c:v>15.75</c:v>
                </c:pt>
                <c:pt idx="14">
                  <c:v>5.75</c:v>
                </c:pt>
                <c:pt idx="15">
                  <c:v>12</c:v>
                </c:pt>
                <c:pt idx="16">
                  <c:v>5.75</c:v>
                </c:pt>
                <c:pt idx="17">
                  <c:v>3</c:v>
                </c:pt>
                <c:pt idx="18">
                  <c:v>7.25</c:v>
                </c:pt>
                <c:pt idx="19">
                  <c:v>14</c:v>
                </c:pt>
                <c:pt idx="20">
                  <c:v>20.5</c:v>
                </c:pt>
                <c:pt idx="21">
                  <c:v>5.75</c:v>
                </c:pt>
                <c:pt idx="22">
                  <c:v>8</c:v>
                </c:pt>
                <c:pt idx="23">
                  <c:v>5.25</c:v>
                </c:pt>
                <c:pt idx="24">
                  <c:v>10.75</c:v>
                </c:pt>
                <c:pt idx="25">
                  <c:v>7.25</c:v>
                </c:pt>
                <c:pt idx="26">
                  <c:v>7.75</c:v>
                </c:pt>
                <c:pt idx="27">
                  <c:v>12</c:v>
                </c:pt>
                <c:pt idx="28">
                  <c:v>9.5</c:v>
                </c:pt>
                <c:pt idx="29">
                  <c:v>25.75</c:v>
                </c:pt>
                <c:pt idx="30">
                  <c:v>20.75</c:v>
                </c:pt>
                <c:pt idx="31">
                  <c:v>14.75</c:v>
                </c:pt>
                <c:pt idx="32">
                  <c:v>6.5</c:v>
                </c:pt>
                <c:pt idx="33">
                  <c:v>0.25</c:v>
                </c:pt>
                <c:pt idx="34">
                  <c:v>5.75</c:v>
                </c:pt>
                <c:pt idx="35">
                  <c:v>9</c:v>
                </c:pt>
                <c:pt idx="36">
                  <c:v>9</c:v>
                </c:pt>
                <c:pt idx="37">
                  <c:v>11.25</c:v>
                </c:pt>
                <c:pt idx="38">
                  <c:v>10</c:v>
                </c:pt>
                <c:pt idx="39">
                  <c:v>11</c:v>
                </c:pt>
                <c:pt idx="40">
                  <c:v>15.5</c:v>
                </c:pt>
                <c:pt idx="41">
                  <c:v>10.25</c:v>
                </c:pt>
                <c:pt idx="42">
                  <c:v>13</c:v>
                </c:pt>
                <c:pt idx="43">
                  <c:v>15.5</c:v>
                </c:pt>
                <c:pt idx="44">
                  <c:v>9.75</c:v>
                </c:pt>
                <c:pt idx="45">
                  <c:v>3.75</c:v>
                </c:pt>
                <c:pt idx="46">
                  <c:v>8</c:v>
                </c:pt>
                <c:pt idx="47">
                  <c:v>5.75</c:v>
                </c:pt>
                <c:pt idx="48">
                  <c:v>12.75</c:v>
                </c:pt>
                <c:pt idx="49">
                  <c:v>7</c:v>
                </c:pt>
                <c:pt idx="50">
                  <c:v>6</c:v>
                </c:pt>
                <c:pt idx="51">
                  <c:v>7</c:v>
                </c:pt>
                <c:pt idx="52">
                  <c:v>6.75</c:v>
                </c:pt>
                <c:pt idx="53">
                  <c:v>8</c:v>
                </c:pt>
                <c:pt idx="54">
                  <c:v>15</c:v>
                </c:pt>
                <c:pt idx="55">
                  <c:v>8</c:v>
                </c:pt>
                <c:pt idx="56">
                  <c:v>6.5</c:v>
                </c:pt>
                <c:pt idx="57">
                  <c:v>16</c:v>
                </c:pt>
                <c:pt idx="58">
                  <c:v>8.25</c:v>
                </c:pt>
                <c:pt idx="59">
                  <c:v>7.75</c:v>
                </c:pt>
                <c:pt idx="60">
                  <c:v>6.75</c:v>
                </c:pt>
                <c:pt idx="61">
                  <c:v>15</c:v>
                </c:pt>
                <c:pt idx="62">
                  <c:v>11.25</c:v>
                </c:pt>
                <c:pt idx="63">
                  <c:v>2.75</c:v>
                </c:pt>
                <c:pt idx="64">
                  <c:v>4</c:v>
                </c:pt>
                <c:pt idx="65">
                  <c:v>0.75</c:v>
                </c:pt>
                <c:pt idx="66">
                  <c:v>11.75</c:v>
                </c:pt>
                <c:pt idx="67">
                  <c:v>23</c:v>
                </c:pt>
                <c:pt idx="68">
                  <c:v>22.75</c:v>
                </c:pt>
              </c:numCache>
            </c:numRef>
          </c:xVal>
          <c:yVal>
            <c:numRef>
              <c:f>'[Публикационная деятельность по кафедрам.xlsx]2014'!$N$2:$N$70</c:f>
              <c:numCache>
                <c:formatCode>General</c:formatCode>
                <c:ptCount val="69"/>
                <c:pt idx="0">
                  <c:v>106.53846153846153</c:v>
                </c:pt>
                <c:pt idx="1">
                  <c:v>222.60273972602741</c:v>
                </c:pt>
                <c:pt idx="2">
                  <c:v>34.913043478260867</c:v>
                </c:pt>
                <c:pt idx="3">
                  <c:v>29.82456140350877</c:v>
                </c:pt>
                <c:pt idx="4">
                  <c:v>135.08771929824562</c:v>
                </c:pt>
                <c:pt idx="5">
                  <c:v>136.81818181818181</c:v>
                </c:pt>
                <c:pt idx="6">
                  <c:v>127.03703703703704</c:v>
                </c:pt>
                <c:pt idx="7">
                  <c:v>44.4</c:v>
                </c:pt>
                <c:pt idx="8">
                  <c:v>140.88235294117646</c:v>
                </c:pt>
                <c:pt idx="9">
                  <c:v>89.206349206349202</c:v>
                </c:pt>
                <c:pt idx="10">
                  <c:v>96.82692307692308</c:v>
                </c:pt>
                <c:pt idx="11">
                  <c:v>46.666666666666664</c:v>
                </c:pt>
                <c:pt idx="12">
                  <c:v>65</c:v>
                </c:pt>
                <c:pt idx="13">
                  <c:v>96.86440677966101</c:v>
                </c:pt>
                <c:pt idx="14">
                  <c:v>31.153846153846153</c:v>
                </c:pt>
                <c:pt idx="15">
                  <c:v>120.9375</c:v>
                </c:pt>
                <c:pt idx="16">
                  <c:v>62.142857142857146</c:v>
                </c:pt>
                <c:pt idx="17">
                  <c:v>58.333333333333336</c:v>
                </c:pt>
                <c:pt idx="18">
                  <c:v>50.166666666666664</c:v>
                </c:pt>
                <c:pt idx="19">
                  <c:v>57.384615384615387</c:v>
                </c:pt>
                <c:pt idx="20">
                  <c:v>114.8062015503876</c:v>
                </c:pt>
                <c:pt idx="21">
                  <c:v>85.645161290322577</c:v>
                </c:pt>
                <c:pt idx="22">
                  <c:v>39.545454545454547</c:v>
                </c:pt>
                <c:pt idx="23">
                  <c:v>67.16814159292035</c:v>
                </c:pt>
                <c:pt idx="24">
                  <c:v>116.51162790697674</c:v>
                </c:pt>
                <c:pt idx="25">
                  <c:v>124.38202247191012</c:v>
                </c:pt>
                <c:pt idx="26">
                  <c:v>41.375</c:v>
                </c:pt>
                <c:pt idx="27">
                  <c:v>63.125</c:v>
                </c:pt>
                <c:pt idx="28">
                  <c:v>72.711864406779668</c:v>
                </c:pt>
                <c:pt idx="29">
                  <c:v>88.015873015873012</c:v>
                </c:pt>
                <c:pt idx="30">
                  <c:v>135.83916083916083</c:v>
                </c:pt>
                <c:pt idx="31">
                  <c:v>66.283018867924525</c:v>
                </c:pt>
                <c:pt idx="32">
                  <c:v>110.625</c:v>
                </c:pt>
                <c:pt idx="33">
                  <c:v>5</c:v>
                </c:pt>
                <c:pt idx="34">
                  <c:v>207.25490196078431</c:v>
                </c:pt>
                <c:pt idx="35">
                  <c:v>59.375</c:v>
                </c:pt>
                <c:pt idx="36">
                  <c:v>51.53846153846154</c:v>
                </c:pt>
                <c:pt idx="37">
                  <c:v>206.27450980392157</c:v>
                </c:pt>
                <c:pt idx="38">
                  <c:v>15.904255319148936</c:v>
                </c:pt>
                <c:pt idx="39">
                  <c:v>172.2</c:v>
                </c:pt>
                <c:pt idx="40">
                  <c:v>86.969696969696969</c:v>
                </c:pt>
                <c:pt idx="41">
                  <c:v>58.333333333333336</c:v>
                </c:pt>
                <c:pt idx="42">
                  <c:v>127.14285714285714</c:v>
                </c:pt>
                <c:pt idx="43">
                  <c:v>187.88461538461539</c:v>
                </c:pt>
                <c:pt idx="44">
                  <c:v>81.714285714285708</c:v>
                </c:pt>
                <c:pt idx="45">
                  <c:v>37.142857142857146</c:v>
                </c:pt>
                <c:pt idx="46">
                  <c:v>74.325396825396822</c:v>
                </c:pt>
                <c:pt idx="47">
                  <c:v>81.666666666666671</c:v>
                </c:pt>
                <c:pt idx="48">
                  <c:v>85.754716981132077</c:v>
                </c:pt>
                <c:pt idx="49">
                  <c:v>47.647058823529413</c:v>
                </c:pt>
                <c:pt idx="50">
                  <c:v>43.936170212765958</c:v>
                </c:pt>
                <c:pt idx="51">
                  <c:v>68.232323232323239</c:v>
                </c:pt>
                <c:pt idx="52">
                  <c:v>78.928571428571431</c:v>
                </c:pt>
                <c:pt idx="53">
                  <c:v>26.621621621621621</c:v>
                </c:pt>
                <c:pt idx="54">
                  <c:v>45.507246376811594</c:v>
                </c:pt>
                <c:pt idx="55">
                  <c:v>36.875</c:v>
                </c:pt>
                <c:pt idx="56">
                  <c:v>65.75</c:v>
                </c:pt>
                <c:pt idx="57">
                  <c:v>73.761682242990659</c:v>
                </c:pt>
                <c:pt idx="58">
                  <c:v>55.040650406504064</c:v>
                </c:pt>
                <c:pt idx="59">
                  <c:v>63</c:v>
                </c:pt>
                <c:pt idx="60">
                  <c:v>80.909090909090907</c:v>
                </c:pt>
                <c:pt idx="61">
                  <c:v>81.315789473684205</c:v>
                </c:pt>
                <c:pt idx="62">
                  <c:v>80</c:v>
                </c:pt>
                <c:pt idx="63">
                  <c:v>42.608695652173914</c:v>
                </c:pt>
                <c:pt idx="64">
                  <c:v>126.37931034482759</c:v>
                </c:pt>
                <c:pt idx="65">
                  <c:v>33.333333333333336</c:v>
                </c:pt>
                <c:pt idx="66">
                  <c:v>42.446808510638299</c:v>
                </c:pt>
                <c:pt idx="67">
                  <c:v>31.93548387096774</c:v>
                </c:pt>
                <c:pt idx="68">
                  <c:v>31.645569620253166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8840448"/>
        <c:axId val="68854912"/>
      </c:scatterChart>
      <c:valAx>
        <c:axId val="688404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2000" dirty="0" smtClean="0">
                    <a:solidFill>
                      <a:schemeClr val="tx1"/>
                    </a:solidFill>
                  </a:rPr>
                  <a:t>Число</a:t>
                </a:r>
                <a:r>
                  <a:rPr lang="ru-RU" sz="2000" baseline="0" dirty="0" smtClean="0">
                    <a:solidFill>
                      <a:schemeClr val="tx1"/>
                    </a:solidFill>
                  </a:rPr>
                  <a:t> ставок</a:t>
                </a:r>
                <a:endParaRPr lang="ru-RU" sz="2000" dirty="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0.47097138987402148"/>
              <c:y val="0.94067373883397376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8854912"/>
        <c:crosses val="autoZero"/>
        <c:crossBetween val="midCat"/>
      </c:valAx>
      <c:valAx>
        <c:axId val="68854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2000" dirty="0" smtClean="0">
                    <a:solidFill>
                      <a:schemeClr val="tx1"/>
                    </a:solidFill>
                  </a:rPr>
                  <a:t>Число баллов на одну публикацию</a:t>
                </a:r>
                <a:endParaRPr lang="ru-RU" sz="2000" dirty="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2.1923269764194519E-3"/>
              <c:y val="0.16339047317160166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884044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21F2E-CDFE-4845-A08C-67744D6C7516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C1C2-A1E4-47DB-8A73-BDA43518F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15999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21F2E-CDFE-4845-A08C-67744D6C7516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C1C2-A1E4-47DB-8A73-BDA43518F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9617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21F2E-CDFE-4845-A08C-67744D6C7516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C1C2-A1E4-47DB-8A73-BDA43518F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4982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21F2E-CDFE-4845-A08C-67744D6C7516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C1C2-A1E4-47DB-8A73-BDA43518F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00272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21F2E-CDFE-4845-A08C-67744D6C7516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C1C2-A1E4-47DB-8A73-BDA43518F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1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21F2E-CDFE-4845-A08C-67744D6C7516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C1C2-A1E4-47DB-8A73-BDA43518F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3546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21F2E-CDFE-4845-A08C-67744D6C7516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C1C2-A1E4-47DB-8A73-BDA43518F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0630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21F2E-CDFE-4845-A08C-67744D6C7516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C1C2-A1E4-47DB-8A73-BDA43518F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1815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21F2E-CDFE-4845-A08C-67744D6C7516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C1C2-A1E4-47DB-8A73-BDA43518F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1689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21F2E-CDFE-4845-A08C-67744D6C7516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C1C2-A1E4-47DB-8A73-BDA43518F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179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21F2E-CDFE-4845-A08C-67744D6C7516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C1C2-A1E4-47DB-8A73-BDA43518F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6790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B21F2E-CDFE-4845-A08C-67744D6C7516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1C1C2-A1E4-47DB-8A73-BDA43518F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818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Логотип КрасГМУ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629" y="382588"/>
            <a:ext cx="1919287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914400" y="1501775"/>
            <a:ext cx="9782175" cy="26781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Рейтинг профессорско-преподавательского состава </a:t>
            </a:r>
            <a:b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2016 года</a:t>
            </a:r>
            <a:endParaRPr lang="ru-RU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570038" y="4995863"/>
            <a:ext cx="9264650" cy="860425"/>
          </a:xfrm>
        </p:spPr>
        <p:txBody>
          <a:bodyPr>
            <a:normAutofit/>
          </a:bodyPr>
          <a:lstStyle/>
          <a:p>
            <a:pPr marL="265176" indent="-265176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Зав. кафедрой медицинской кибернетики, </a:t>
            </a:r>
            <a:br>
              <a:rPr lang="ru-RU" b="1" dirty="0" smtClean="0"/>
            </a:br>
            <a:r>
              <a:rPr lang="ru-RU" b="1" dirty="0" smtClean="0"/>
              <a:t>проф</a:t>
            </a:r>
            <a:r>
              <a:rPr lang="ru-RU" b="1" dirty="0"/>
              <a:t>. </a:t>
            </a:r>
            <a:r>
              <a:rPr lang="ru-RU" b="1" dirty="0" smtClean="0"/>
              <a:t>К.А. Виноградов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38106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707034" y="212505"/>
            <a:ext cx="8970962" cy="47188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rgbClr val="FF8D3E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9pPr>
            <a:extLst/>
          </a:lstStyle>
          <a:p>
            <a:pPr algn="ctr" defTabSz="914400"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Научная деятельность</a:t>
            </a:r>
            <a:endParaRPr lang="ru-RU" sz="40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5181979"/>
              </p:ext>
            </p:extLst>
          </p:nvPr>
        </p:nvGraphicFramePr>
        <p:xfrm>
          <a:off x="602927" y="960610"/>
          <a:ext cx="11179176" cy="5105531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302752"/>
                <a:gridCol w="1876424"/>
              </a:tblGrid>
              <a:tr h="1137851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Монография, изданная ЦЕНТРАЛЬНЫМ</a:t>
                      </a:r>
                      <a:r>
                        <a:rPr lang="ru-RU" sz="2000" baseline="0" dirty="0" smtClean="0"/>
                        <a:t> РОССИЙСКИМ ИЗДАТЕЛЬСТВОМ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aseline="0" dirty="0" smtClean="0"/>
                        <a:t>(</a:t>
                      </a:r>
                      <a:r>
                        <a:rPr lang="ru-RU" sz="20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делится на количество соавторов</a:t>
                      </a:r>
                      <a:r>
                        <a:rPr lang="ru-RU" sz="2000" baseline="0" dirty="0" smtClean="0"/>
                        <a:t>)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250 баллов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1137851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Монография,</a:t>
                      </a:r>
                      <a:r>
                        <a:rPr lang="ru-RU" sz="2000" baseline="0" dirty="0" smtClean="0"/>
                        <a:t> изданная РЕГИОНАЛЬНЫМ ИЗДАТЕЛЬСТВОМ или ВУЗом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aseline="0" dirty="0" smtClean="0"/>
                        <a:t>(</a:t>
                      </a:r>
                      <a:r>
                        <a:rPr lang="ru-RU" sz="2000" baseline="0" dirty="0" smtClean="0">
                          <a:solidFill>
                            <a:srgbClr val="FF0000"/>
                          </a:solidFill>
                        </a:rPr>
                        <a:t>д</a:t>
                      </a:r>
                      <a:r>
                        <a:rPr lang="ru-RU" sz="20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елится на количество соавторов</a:t>
                      </a:r>
                      <a:r>
                        <a:rPr lang="ru-RU" sz="2000" baseline="0" dirty="0" smtClean="0"/>
                        <a:t>)</a:t>
                      </a:r>
                      <a:endParaRPr lang="ru-RU" sz="2000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200 баллов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18149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Патент РФ, Свидетельство о регистрации программы для ЭВМ, </a:t>
                      </a:r>
                      <a:r>
                        <a:rPr lang="ru-RU" sz="2000" dirty="0" err="1" smtClean="0"/>
                        <a:t>Свидеительство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Информрегистра</a:t>
                      </a:r>
                      <a:endParaRPr lang="ru-RU" sz="2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aseline="0" dirty="0" smtClean="0"/>
                        <a:t>(</a:t>
                      </a:r>
                      <a:r>
                        <a:rPr lang="ru-RU" sz="20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делится на количество соавторов</a:t>
                      </a:r>
                      <a:r>
                        <a:rPr lang="ru-RU" sz="2000" baseline="0" dirty="0" smtClean="0"/>
                        <a:t>)</a:t>
                      </a:r>
                      <a:endParaRPr lang="ru-RU" sz="2000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200 баллов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818149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Статья в журнале ВАК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aseline="0" dirty="0" smtClean="0"/>
                        <a:t>(</a:t>
                      </a:r>
                      <a:r>
                        <a:rPr lang="ru-RU" sz="20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делится на количество соавторов</a:t>
                      </a:r>
                      <a:r>
                        <a:rPr lang="ru-RU" sz="2000" baseline="0" dirty="0" smtClean="0"/>
                        <a:t>)</a:t>
                      </a:r>
                      <a:endParaRPr lang="ru-RU" sz="2000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200 баллов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18149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Статья</a:t>
                      </a:r>
                      <a:r>
                        <a:rPr lang="ru-RU" sz="2000" baseline="0" dirty="0" smtClean="0"/>
                        <a:t> в журнале, не входящем в перечень ВАК, индексируемом в системе цитирования </a:t>
                      </a:r>
                      <a:r>
                        <a:rPr lang="ru-RU" sz="2000" baseline="0" dirty="0" err="1" smtClean="0"/>
                        <a:t>РИНЦ</a:t>
                      </a:r>
                      <a:endParaRPr lang="ru-RU" sz="2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aseline="0" dirty="0" smtClean="0"/>
                        <a:t>(</a:t>
                      </a:r>
                      <a:r>
                        <a:rPr lang="ru-RU" sz="20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делится на количество соавторов</a:t>
                      </a:r>
                      <a:r>
                        <a:rPr lang="ru-RU" sz="2000" baseline="0" dirty="0" smtClean="0"/>
                        <a:t>)</a:t>
                      </a:r>
                      <a:endParaRPr lang="ru-RU" sz="2000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125 баллов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805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707034" y="212505"/>
            <a:ext cx="8970962" cy="47188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rgbClr val="FF8D3E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9pPr>
            <a:extLst/>
          </a:lstStyle>
          <a:p>
            <a:pPr algn="ctr" defTabSz="914400"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Учебная деятельность</a:t>
            </a:r>
            <a:endParaRPr lang="ru-RU" sz="40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5034597"/>
              </p:ext>
            </p:extLst>
          </p:nvPr>
        </p:nvGraphicFramePr>
        <p:xfrm>
          <a:off x="602927" y="684385"/>
          <a:ext cx="11179176" cy="53449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302752"/>
                <a:gridCol w="1876424"/>
              </a:tblGrid>
              <a:tr h="1554638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Учебник с грифами </a:t>
                      </a:r>
                      <a:r>
                        <a:rPr lang="ru-RU" sz="2000" dirty="0" err="1" smtClean="0"/>
                        <a:t>Минобр</a:t>
                      </a:r>
                      <a:r>
                        <a:rPr lang="ru-RU" sz="2000" baseline="0" dirty="0" smtClean="0"/>
                        <a:t> РФ или Минздрав РФ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aseline="0" dirty="0" smtClean="0"/>
                        <a:t>(</a:t>
                      </a:r>
                      <a:r>
                        <a:rPr lang="ru-RU" sz="20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делится на количество соавторов</a:t>
                      </a:r>
                      <a:r>
                        <a:rPr lang="ru-RU" sz="2000" baseline="0" dirty="0" smtClean="0"/>
                        <a:t>)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1100 баллов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1554638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Учебное пособие/атлас/словарь</a:t>
                      </a:r>
                      <a:r>
                        <a:rPr lang="ru-RU" sz="2000" baseline="0" dirty="0" smtClean="0"/>
                        <a:t> с грифом </a:t>
                      </a:r>
                      <a:r>
                        <a:rPr lang="ru-RU" sz="2000" baseline="0" dirty="0" err="1" smtClean="0"/>
                        <a:t>УМО</a:t>
                      </a:r>
                      <a:r>
                        <a:rPr lang="ru-RU" sz="2000" baseline="0" dirty="0" smtClean="0"/>
                        <a:t> РФ или Координационного совета по области образования «Здравоохранение и медицинские науки»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aseline="0" dirty="0" smtClean="0"/>
                        <a:t>(</a:t>
                      </a:r>
                      <a:r>
                        <a:rPr lang="ru-RU" sz="20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делится на количество соавторов</a:t>
                      </a:r>
                      <a:r>
                        <a:rPr lang="ru-RU" sz="2000" baseline="0" dirty="0" smtClean="0"/>
                        <a:t>)</a:t>
                      </a:r>
                      <a:endParaRPr lang="ru-RU" sz="2000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500 баллов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17832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Учебное пособие/атлас/словарь</a:t>
                      </a:r>
                      <a:r>
                        <a:rPr lang="ru-RU" sz="2000" baseline="0" dirty="0" smtClean="0"/>
                        <a:t> с региональным грифом (</a:t>
                      </a:r>
                      <a:r>
                        <a:rPr lang="ru-RU" sz="2000" baseline="0" dirty="0" err="1" smtClean="0"/>
                        <a:t>СибРУМЦ</a:t>
                      </a:r>
                      <a:r>
                        <a:rPr lang="ru-RU" sz="2000" baseline="0" dirty="0" smtClean="0"/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aseline="0" dirty="0" smtClean="0"/>
                        <a:t>(</a:t>
                      </a:r>
                      <a:r>
                        <a:rPr lang="ru-RU" sz="20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делится на количество соавторов</a:t>
                      </a:r>
                      <a:r>
                        <a:rPr lang="ru-RU" sz="2000" baseline="0" dirty="0" smtClean="0"/>
                        <a:t>)</a:t>
                      </a:r>
                      <a:endParaRPr lang="ru-RU" sz="2000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300 баллов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1117832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Учебное пособие/атлас/словарь, утвержденные </a:t>
                      </a:r>
                      <a:r>
                        <a:rPr lang="ru-RU" sz="2000" dirty="0" err="1" smtClean="0"/>
                        <a:t>ЦКМС</a:t>
                      </a:r>
                      <a:endParaRPr lang="ru-RU" sz="2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aseline="0" dirty="0" smtClean="0"/>
                        <a:t>(</a:t>
                      </a:r>
                      <a:r>
                        <a:rPr lang="ru-RU" sz="20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делится на количество соавторов</a:t>
                      </a:r>
                      <a:r>
                        <a:rPr lang="ru-RU" sz="2000" baseline="0" dirty="0" smtClean="0"/>
                        <a:t>)</a:t>
                      </a:r>
                      <a:endParaRPr lang="ru-RU" sz="2000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200 баллов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0997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707034" y="212505"/>
            <a:ext cx="8970962" cy="47188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rgbClr val="FF8D3E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9pPr>
            <a:extLst/>
          </a:lstStyle>
          <a:p>
            <a:pPr algn="ctr" defTabSz="914400"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Учебная деятельность</a:t>
            </a:r>
            <a:endParaRPr lang="ru-RU" sz="40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849620"/>
              </p:ext>
            </p:extLst>
          </p:nvPr>
        </p:nvGraphicFramePr>
        <p:xfrm>
          <a:off x="526727" y="684385"/>
          <a:ext cx="11179176" cy="60350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302752"/>
                <a:gridCol w="1876424"/>
              </a:tblGrid>
              <a:tr h="630065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Методические рекомендации и указания, сборник тестов, ситуационных задач, утвержденные </a:t>
                      </a:r>
                      <a:r>
                        <a:rPr lang="ru-RU" sz="2000" dirty="0" err="1" smtClean="0"/>
                        <a:t>ЦКМС</a:t>
                      </a:r>
                      <a:r>
                        <a:rPr lang="ru-RU" sz="2000" dirty="0" smtClean="0"/>
                        <a:t> (9 и более зачетных единиц)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aseline="0" dirty="0" smtClean="0"/>
                        <a:t>(</a:t>
                      </a:r>
                      <a:r>
                        <a:rPr lang="ru-RU" sz="20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делится на количество соавторов</a:t>
                      </a:r>
                      <a:r>
                        <a:rPr lang="ru-RU" sz="2000" baseline="0" dirty="0" smtClean="0"/>
                        <a:t>)</a:t>
                      </a:r>
                      <a:endParaRPr lang="ru-RU" sz="2000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300 баллов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148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Методические рекомендации и указания, сборник тестов, ситуационных задач, утвержденные </a:t>
                      </a:r>
                      <a:r>
                        <a:rPr lang="ru-RU" sz="2000" dirty="0" err="1" smtClean="0"/>
                        <a:t>ЦКМС</a:t>
                      </a:r>
                      <a:r>
                        <a:rPr lang="ru-RU" sz="2000" dirty="0" smtClean="0"/>
                        <a:t> (от</a:t>
                      </a:r>
                      <a:r>
                        <a:rPr lang="ru-RU" sz="2000" baseline="0" dirty="0" smtClean="0"/>
                        <a:t> 5 до 8 зачетных единиц</a:t>
                      </a:r>
                      <a:r>
                        <a:rPr lang="ru-RU" sz="2000" dirty="0" smtClean="0"/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aseline="0" dirty="0" smtClean="0"/>
                        <a:t>(</a:t>
                      </a:r>
                      <a:r>
                        <a:rPr lang="ru-RU" sz="20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делится на количество соавторов</a:t>
                      </a:r>
                      <a:r>
                        <a:rPr lang="ru-RU" sz="2000" baseline="0" dirty="0" smtClean="0"/>
                        <a:t>)</a:t>
                      </a:r>
                      <a:endParaRPr lang="ru-RU" sz="2000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200 баллов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Методические рекомендации и указания, сборник тестов, ситуационных задач, утвержденные </a:t>
                      </a:r>
                      <a:r>
                        <a:rPr lang="ru-RU" sz="2000" dirty="0" err="1" smtClean="0"/>
                        <a:t>ЦКМС</a:t>
                      </a:r>
                      <a:r>
                        <a:rPr lang="ru-RU" sz="2000" dirty="0" smtClean="0"/>
                        <a:t> (до 4 зачетных единиц)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aseline="0" dirty="0" smtClean="0"/>
                        <a:t>(</a:t>
                      </a:r>
                      <a:r>
                        <a:rPr lang="ru-RU" sz="20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делится на количество соавторов</a:t>
                      </a:r>
                      <a:r>
                        <a:rPr lang="ru-RU" sz="2000" baseline="0" dirty="0" smtClean="0"/>
                        <a:t>)</a:t>
                      </a:r>
                      <a:endParaRPr lang="ru-RU" sz="2000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100 баллов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184295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Учебная рабочая программа дисциплины,</a:t>
                      </a:r>
                      <a:r>
                        <a:rPr lang="ru-RU" sz="2000" baseline="0" dirty="0" smtClean="0"/>
                        <a:t> утвержденная </a:t>
                      </a:r>
                      <a:r>
                        <a:rPr lang="ru-RU" sz="2000" baseline="0" dirty="0" err="1" smtClean="0"/>
                        <a:t>ЦКМС</a:t>
                      </a:r>
                      <a:r>
                        <a:rPr lang="ru-RU" sz="2000" baseline="0" dirty="0" smtClean="0"/>
                        <a:t> (9 и более зачетных единиц)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aseline="0" dirty="0" smtClean="0"/>
                        <a:t>(</a:t>
                      </a:r>
                      <a:r>
                        <a:rPr lang="ru-RU" sz="20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делится на количество соавторов</a:t>
                      </a:r>
                      <a:r>
                        <a:rPr lang="ru-RU" sz="2000" baseline="0" dirty="0" smtClean="0"/>
                        <a:t>)</a:t>
                      </a:r>
                      <a:endParaRPr lang="ru-RU" sz="2000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300 баллов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05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Учебная рабочая программа дисциплины,</a:t>
                      </a:r>
                      <a:r>
                        <a:rPr lang="ru-RU" sz="2000" baseline="0" dirty="0" smtClean="0"/>
                        <a:t> утвержденная </a:t>
                      </a:r>
                      <a:r>
                        <a:rPr lang="ru-RU" sz="2000" baseline="0" dirty="0" err="1" smtClean="0"/>
                        <a:t>ЦКМС</a:t>
                      </a:r>
                      <a:r>
                        <a:rPr lang="ru-RU" sz="2000" baseline="0" dirty="0" smtClean="0"/>
                        <a:t> (от 5 до 8 зачетных единиц)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aseline="0" dirty="0" smtClean="0"/>
                        <a:t>(</a:t>
                      </a:r>
                      <a:r>
                        <a:rPr lang="ru-RU" sz="20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делится на количество соавторов</a:t>
                      </a:r>
                      <a:r>
                        <a:rPr lang="ru-RU" sz="2000" baseline="0" dirty="0" smtClean="0"/>
                        <a:t>)</a:t>
                      </a:r>
                      <a:endParaRPr lang="ru-RU" sz="2000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200 баллов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2300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Учебная рабочая программа дисциплины,</a:t>
                      </a:r>
                      <a:r>
                        <a:rPr lang="ru-RU" sz="2000" baseline="0" dirty="0" smtClean="0"/>
                        <a:t> утвержденная </a:t>
                      </a:r>
                      <a:r>
                        <a:rPr lang="ru-RU" sz="2000" baseline="0" dirty="0" err="1" smtClean="0"/>
                        <a:t>ЦКМС</a:t>
                      </a:r>
                      <a:r>
                        <a:rPr lang="ru-RU" sz="2000" baseline="0" dirty="0" smtClean="0"/>
                        <a:t> (до 4 зачетных единиц)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aseline="0" dirty="0" smtClean="0"/>
                        <a:t>(</a:t>
                      </a:r>
                      <a:r>
                        <a:rPr lang="ru-RU" sz="20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делится на количество соавторов</a:t>
                      </a:r>
                      <a:r>
                        <a:rPr lang="ru-RU" sz="2000" baseline="0" dirty="0" smtClean="0"/>
                        <a:t>)</a:t>
                      </a:r>
                      <a:endParaRPr lang="ru-RU" sz="2000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100 баллов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8600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707034" y="212505"/>
            <a:ext cx="8970962" cy="47188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rgbClr val="FF8D3E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9pPr>
            <a:extLst/>
          </a:lstStyle>
          <a:p>
            <a:pPr algn="ctr" defTabSz="914400"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Учебная деятельность</a:t>
            </a:r>
            <a:endParaRPr lang="ru-RU" sz="40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5174380"/>
              </p:ext>
            </p:extLst>
          </p:nvPr>
        </p:nvGraphicFramePr>
        <p:xfrm>
          <a:off x="526727" y="684385"/>
          <a:ext cx="11179176" cy="576403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302752"/>
                <a:gridCol w="1876424"/>
              </a:tblGrid>
              <a:tr h="77528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Полный </a:t>
                      </a:r>
                      <a:r>
                        <a:rPr lang="ru-RU" sz="2000" dirty="0" err="1" smtClean="0"/>
                        <a:t>УМКД</a:t>
                      </a:r>
                      <a:r>
                        <a:rPr lang="ru-RU" sz="2000" dirty="0" smtClean="0"/>
                        <a:t> для дистанционного обучения (9 и более зачетных единиц)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aseline="0" dirty="0" smtClean="0"/>
                        <a:t>(</a:t>
                      </a:r>
                      <a:r>
                        <a:rPr lang="ru-RU" sz="20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делится на количество соавторов</a:t>
                      </a:r>
                      <a:r>
                        <a:rPr lang="ru-RU" sz="2000" baseline="0" dirty="0" smtClean="0"/>
                        <a:t>)</a:t>
                      </a:r>
                      <a:endParaRPr lang="ru-RU" sz="2000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300 баллов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7752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Полный </a:t>
                      </a:r>
                      <a:r>
                        <a:rPr lang="ru-RU" sz="2000" dirty="0" err="1" smtClean="0"/>
                        <a:t>УМКД</a:t>
                      </a:r>
                      <a:r>
                        <a:rPr lang="ru-RU" sz="2000" dirty="0" smtClean="0"/>
                        <a:t> для дистанционного обучения (от 5 до 8 зачетных единиц)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aseline="0" dirty="0" smtClean="0"/>
                        <a:t>(</a:t>
                      </a:r>
                      <a:r>
                        <a:rPr lang="ru-RU" sz="20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делится на количество соавторов</a:t>
                      </a:r>
                      <a:r>
                        <a:rPr lang="ru-RU" sz="2000" baseline="0" dirty="0" smtClean="0"/>
                        <a:t>)</a:t>
                      </a:r>
                      <a:endParaRPr lang="ru-RU" sz="2000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200 баллов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752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Полный </a:t>
                      </a:r>
                      <a:r>
                        <a:rPr lang="ru-RU" sz="2000" dirty="0" err="1" smtClean="0"/>
                        <a:t>УМКД</a:t>
                      </a:r>
                      <a:r>
                        <a:rPr lang="ru-RU" sz="2000" dirty="0" smtClean="0"/>
                        <a:t> для дистанционного обучения (до</a:t>
                      </a:r>
                      <a:r>
                        <a:rPr lang="ru-RU" sz="2000" baseline="0" dirty="0" smtClean="0"/>
                        <a:t> 4</a:t>
                      </a:r>
                      <a:r>
                        <a:rPr lang="ru-RU" sz="2000" dirty="0" smtClean="0"/>
                        <a:t> зачетных единиц)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aseline="0" dirty="0" smtClean="0"/>
                        <a:t>(</a:t>
                      </a:r>
                      <a:r>
                        <a:rPr lang="ru-RU" sz="20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делится на количество соавторов</a:t>
                      </a:r>
                      <a:r>
                        <a:rPr lang="ru-RU" sz="2000" baseline="0" dirty="0" smtClean="0"/>
                        <a:t>)</a:t>
                      </a:r>
                      <a:endParaRPr lang="ru-RU" sz="2000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100 баллов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1112359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Обучающая программа с элементами программирования (виртуальная лаборатория и т.д.),</a:t>
                      </a:r>
                      <a:r>
                        <a:rPr lang="ru-RU" sz="2000" baseline="0" dirty="0" smtClean="0"/>
                        <a:t> утвержденная </a:t>
                      </a:r>
                      <a:r>
                        <a:rPr lang="ru-RU" sz="2000" baseline="0" dirty="0" err="1" smtClean="0"/>
                        <a:t>ЦКМС</a:t>
                      </a:r>
                      <a:endParaRPr lang="ru-RU" sz="2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aseline="0" dirty="0" smtClean="0"/>
                        <a:t>(</a:t>
                      </a:r>
                      <a:r>
                        <a:rPr lang="ru-RU" sz="20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делится на количество соавторов</a:t>
                      </a:r>
                      <a:r>
                        <a:rPr lang="ru-RU" sz="2000" baseline="0" dirty="0" smtClean="0"/>
                        <a:t>)</a:t>
                      </a:r>
                      <a:endParaRPr lang="ru-RU" sz="2000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200 баллов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752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Электронное учебное пособие, справочник, словарь, утвержденные </a:t>
                      </a:r>
                      <a:r>
                        <a:rPr lang="ru-RU" sz="2000" dirty="0" err="1" smtClean="0"/>
                        <a:t>ЦКМС</a:t>
                      </a:r>
                      <a:endParaRPr lang="ru-RU" sz="2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aseline="0" dirty="0" smtClean="0"/>
                        <a:t>(</a:t>
                      </a:r>
                      <a:r>
                        <a:rPr lang="ru-RU" sz="20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делится на количество соавторов</a:t>
                      </a:r>
                      <a:r>
                        <a:rPr lang="ru-RU" sz="2000" baseline="0" dirty="0" smtClean="0"/>
                        <a:t>)</a:t>
                      </a:r>
                      <a:endParaRPr lang="ru-RU" sz="2000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200 баллов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7752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Методические рекомендации, утвержденные Минздравом РФ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(делится на количество соавторов</a:t>
                      </a:r>
                      <a:r>
                        <a:rPr lang="ru-RU" sz="2000" baseline="0" dirty="0" smtClean="0"/>
                        <a:t>)</a:t>
                      </a:r>
                      <a:endParaRPr lang="ru-RU" sz="2000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100 баллов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752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Внедренная педагогическая технология, утвержденная </a:t>
                      </a:r>
                      <a:r>
                        <a:rPr lang="ru-RU" sz="2000" dirty="0" err="1" smtClean="0"/>
                        <a:t>ЦКМС</a:t>
                      </a:r>
                      <a:endParaRPr lang="ru-RU" sz="2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aseline="0" dirty="0" smtClean="0"/>
                        <a:t>(</a:t>
                      </a:r>
                      <a:r>
                        <a:rPr lang="ru-RU" sz="20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делится на количество соавторов</a:t>
                      </a:r>
                      <a:r>
                        <a:rPr lang="ru-RU" sz="2000" baseline="0" dirty="0" smtClean="0"/>
                        <a:t>)</a:t>
                      </a:r>
                      <a:endParaRPr lang="ru-RU" sz="2000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100 баллов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253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707034" y="212505"/>
            <a:ext cx="8970962" cy="47188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rgbClr val="FF8D3E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9pPr>
            <a:extLst/>
          </a:lstStyle>
          <a:p>
            <a:pPr algn="ctr" defTabSz="914400"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Учебная деятельность</a:t>
            </a:r>
            <a:endParaRPr lang="ru-RU" sz="40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6494869"/>
              </p:ext>
            </p:extLst>
          </p:nvPr>
        </p:nvGraphicFramePr>
        <p:xfrm>
          <a:off x="526727" y="684385"/>
          <a:ext cx="11179176" cy="576403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302752"/>
                <a:gridCol w="1876424"/>
              </a:tblGrid>
              <a:tr h="77528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Программа магистратуры, Педагог высшей </a:t>
                      </a:r>
                      <a:r>
                        <a:rPr lang="ru-RU" sz="2000" dirty="0" err="1" smtClean="0"/>
                        <a:t>школыв</a:t>
                      </a:r>
                      <a:r>
                        <a:rPr lang="ru-RU" sz="2000" dirty="0" smtClean="0"/>
                        <a:t>, Диплом о 2 высшем образовании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100 баллов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7752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Профессиональная переподготовка (от 250 часов)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50 баллов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752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Аудио-видео лекция, практическое занятие (размещенные</a:t>
                      </a:r>
                      <a:r>
                        <a:rPr lang="ru-RU" sz="2000" baseline="0" dirty="0" smtClean="0"/>
                        <a:t> в электронной библиотеке)</a:t>
                      </a:r>
                      <a:endParaRPr lang="ru-RU" sz="2000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50 баллов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1112359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Повышение квалификации (144 часов и более)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40 баллов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752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Повышение квалификации (более</a:t>
                      </a:r>
                      <a:r>
                        <a:rPr lang="ru-RU" sz="2000" baseline="0" dirty="0" smtClean="0"/>
                        <a:t> 36 часов и до 144 часов</a:t>
                      </a:r>
                      <a:r>
                        <a:rPr lang="ru-RU" sz="2000" dirty="0" smtClean="0"/>
                        <a:t>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20 баллов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7752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Открытая лекция, мастер-класс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15 баллов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752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Повышение квалификации (36 часов)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10 баллов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70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707034" y="212505"/>
            <a:ext cx="8970962" cy="47188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rgbClr val="FF8D3E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9pPr>
            <a:extLst/>
          </a:lstStyle>
          <a:p>
            <a:pPr algn="ctr" defTabSz="914400"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Спортивная деятельность</a:t>
            </a:r>
            <a:endParaRPr lang="ru-RU" sz="40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6916508"/>
              </p:ext>
            </p:extLst>
          </p:nvPr>
        </p:nvGraphicFramePr>
        <p:xfrm>
          <a:off x="555302" y="836785"/>
          <a:ext cx="11179176" cy="569736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302752"/>
                <a:gridCol w="1876424"/>
              </a:tblGrid>
              <a:tr h="1048315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Награда за спортивные достижения уровня РФ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30 баллов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10483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Награда за спортивные достижения уровня края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20 баллов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483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Награда за спортивные достижения уровня города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15 баллов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1504105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Награда за спортивные достижения уровня ВУЗа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10 баллов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483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Участие в спортивных соревнованиях ВУЗа и межвузовских спортивных мероприятиях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5 баллов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0444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914400" y="1501775"/>
            <a:ext cx="9782175" cy="26781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Спасибо </a:t>
            </a:r>
            <a:r>
              <a:rPr lang="ru-RU" smtClean="0">
                <a:solidFill>
                  <a:srgbClr val="002060"/>
                </a:solidFill>
                <a:latin typeface="Arial Black" panose="020B0A04020102020204" pitchFamily="34" charset="0"/>
              </a:rPr>
              <a:t>за внимание!</a:t>
            </a:r>
            <a:endParaRPr lang="ru-RU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008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610519" y="250605"/>
            <a:ext cx="8970962" cy="47188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rgbClr val="FF8D3E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9pPr>
            <a:extLst/>
          </a:lstStyle>
          <a:p>
            <a:pPr algn="ctr" defTabSz="914400"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Документы</a:t>
            </a:r>
            <a:endParaRPr lang="ru-RU" sz="40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6250" y="800100"/>
            <a:ext cx="11439525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buFont typeface="+mj-lt"/>
              <a:buAutoNum type="arabicPeriod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Государственное задание</a:t>
            </a:r>
          </a:p>
          <a:p>
            <a:pPr marL="342900" indent="-342900">
              <a:spcBef>
                <a:spcPts val="1200"/>
              </a:spcBef>
              <a:buFont typeface="+mj-lt"/>
              <a:buAutoNum type="arabicPeriod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План мероприятий («дорожная карта») структурных изменений, направленных на повышение эффективности образования, науки и здравоохранения в ГБОУ ВПО КрасГМУ им. проф. В.Ф. Войно-Ясенецкого Минздрава России</a:t>
            </a:r>
          </a:p>
          <a:p>
            <a:pPr marL="342900" indent="-342900">
              <a:spcBef>
                <a:spcPts val="1200"/>
              </a:spcBef>
              <a:buFont typeface="+mj-lt"/>
              <a:buAutoNum type="arabicPeriod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Приказ Минздрава России от 08.08.2014 N 430н "Об утверждении показателей эффективности деятельности федеральных государственных бюджетных и казенных учреждений, находящихся в ведении Министерства здравоохранения Российской Федерации, и их руководителей, условий осуществления выплат стимулирующего характера руководителям федеральных государственных бюджетных и казенных учреждений, находящихся в ведении Министерства здравоохранения Российской Федерации"</a:t>
            </a:r>
          </a:p>
          <a:p>
            <a:pPr marL="342900" indent="-342900">
              <a:spcBef>
                <a:spcPts val="1200"/>
              </a:spcBef>
              <a:buFont typeface="+mj-lt"/>
              <a:buAutoNum type="arabicPeriod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Мониторинг эффективности деятельности образовательных организаций высшего образования</a:t>
            </a:r>
          </a:p>
          <a:p>
            <a:pPr marL="342900" indent="-342900">
              <a:spcBef>
                <a:spcPts val="1200"/>
              </a:spcBef>
              <a:buFont typeface="+mj-lt"/>
              <a:buAutoNum type="arabicPeriod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Федеральные государственные образовательные стандарты высшего профессионального образования</a:t>
            </a:r>
          </a:p>
          <a:p>
            <a:pPr marL="342900" indent="-342900">
              <a:spcBef>
                <a:spcPts val="1200"/>
              </a:spcBef>
              <a:buFont typeface="+mj-lt"/>
              <a:buAutoNum type="arabicPeriod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Положения о присвоении ученых званий и присуждении ученых степеней</a:t>
            </a:r>
          </a:p>
        </p:txBody>
      </p:sp>
    </p:spTree>
    <p:extLst>
      <p:ext uri="{BB962C8B-B14F-4D97-AF65-F5344CB8AC3E}">
        <p14:creationId xmlns:p14="http://schemas.microsoft.com/office/powerpoint/2010/main" val="175510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/>
          </p:nvPr>
        </p:nvGraphicFramePr>
        <p:xfrm>
          <a:off x="207817" y="207817"/>
          <a:ext cx="11731337" cy="64111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1"/>
          <p:cNvSpPr txBox="1"/>
          <p:nvPr/>
        </p:nvSpPr>
        <p:spPr>
          <a:xfrm>
            <a:off x="9343160" y="3174423"/>
            <a:ext cx="1278081" cy="44681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r = 0,56; p &lt; 0,001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2478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/>
          </p:nvPr>
        </p:nvGraphicFramePr>
        <p:xfrm>
          <a:off x="228599" y="197427"/>
          <a:ext cx="11668991" cy="6359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1"/>
          <p:cNvSpPr txBox="1"/>
          <p:nvPr/>
        </p:nvSpPr>
        <p:spPr>
          <a:xfrm>
            <a:off x="9311987" y="4961659"/>
            <a:ext cx="1278081" cy="44681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r = </a:t>
            </a:r>
            <a:r>
              <a:rPr lang="en-US" sz="2400" dirty="0"/>
              <a:t>-</a:t>
            </a:r>
            <a:r>
              <a:rPr lang="en-US" sz="2400" dirty="0" smtClean="0"/>
              <a:t>0,25; p = 0,004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8420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/>
          </p:nvPr>
        </p:nvGraphicFramePr>
        <p:xfrm>
          <a:off x="280555" y="114301"/>
          <a:ext cx="11585863" cy="64319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1"/>
          <p:cNvSpPr txBox="1"/>
          <p:nvPr/>
        </p:nvSpPr>
        <p:spPr>
          <a:xfrm>
            <a:off x="9124951" y="3475759"/>
            <a:ext cx="1278081" cy="44681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r = 0,35; p = 0,004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1036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707034" y="212505"/>
            <a:ext cx="8970962" cy="47188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rgbClr val="FF8D3E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9pPr>
            <a:extLst/>
          </a:lstStyle>
          <a:p>
            <a:pPr algn="ctr" defTabSz="914400"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Международная деятельность</a:t>
            </a:r>
            <a:endParaRPr lang="ru-RU" sz="40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6714999"/>
              </p:ext>
            </p:extLst>
          </p:nvPr>
        </p:nvGraphicFramePr>
        <p:xfrm>
          <a:off x="602927" y="684385"/>
          <a:ext cx="11179176" cy="604078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302752"/>
                <a:gridCol w="1876424"/>
              </a:tblGrid>
              <a:tr h="1137851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Привлечение средств на </a:t>
                      </a:r>
                      <a:r>
                        <a:rPr lang="ru-RU" sz="2000" dirty="0" err="1" smtClean="0"/>
                        <a:t>НИОКР</a:t>
                      </a:r>
                      <a:r>
                        <a:rPr lang="ru-RU" sz="2000" dirty="0" smtClean="0"/>
                        <a:t> в ВУЗ: руководство грантом или инновационным проектом в КрасГМУ 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(</a:t>
                      </a:r>
                      <a:r>
                        <a:rPr lang="ru-RU" sz="2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только руководитель, умножается на сумму гранта в миллионах</a:t>
                      </a:r>
                      <a:r>
                        <a:rPr lang="ru-RU" sz="2000" dirty="0" smtClean="0"/>
                        <a:t>)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900 баллов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1137851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Привлечение средств на </a:t>
                      </a:r>
                      <a:r>
                        <a:rPr lang="ru-RU" sz="2000" dirty="0" err="1" smtClean="0"/>
                        <a:t>НИОКР</a:t>
                      </a:r>
                      <a:r>
                        <a:rPr lang="ru-RU" sz="2000" dirty="0" smtClean="0"/>
                        <a:t> в ВУЗ: выполнение гранта или инновационного проекта в КрасГМУ 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(</a:t>
                      </a:r>
                      <a:r>
                        <a:rPr lang="ru-RU" sz="2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кроме руководителя, умножается на сумму гранта в миллионах и делится на количество участников)</a:t>
                      </a:r>
                      <a:endParaRPr lang="ru-RU" sz="20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1200 баллов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18149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Статья в издании, индексируемом в системе цитирования </a:t>
                      </a:r>
                      <a:r>
                        <a:rPr lang="en-US" sz="2000" dirty="0" smtClean="0"/>
                        <a:t>Web of Science </a:t>
                      </a:r>
                      <a:endParaRPr lang="ru-RU" sz="2000" dirty="0" smtClean="0"/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ru-RU" sz="2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делится на количество соавторов</a:t>
                      </a:r>
                      <a:r>
                        <a:rPr lang="en-US" sz="2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)</a:t>
                      </a:r>
                      <a:endParaRPr lang="ru-RU" sz="20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1200 баллов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818149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Статья в издании, индексируемом в системе цитирования </a:t>
                      </a:r>
                      <a:r>
                        <a:rPr lang="en-US" sz="2000" dirty="0" smtClean="0"/>
                        <a:t>Scopus </a:t>
                      </a:r>
                      <a:endParaRPr lang="ru-RU" sz="2000" dirty="0" smtClean="0"/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(</a:t>
                      </a:r>
                      <a:r>
                        <a:rPr lang="ru-RU" sz="2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делится на количество соавторов</a:t>
                      </a:r>
                      <a:r>
                        <a:rPr lang="en-US" sz="2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)</a:t>
                      </a:r>
                      <a:endParaRPr lang="ru-RU" sz="20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800 баллов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18149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Тезисы в журнале, индексируемом в </a:t>
                      </a:r>
                      <a:r>
                        <a:rPr lang="en-US" sz="2000" dirty="0" smtClean="0"/>
                        <a:t>Web of Science </a:t>
                      </a:r>
                      <a:r>
                        <a:rPr lang="ru-RU" sz="2000" dirty="0" smtClean="0"/>
                        <a:t>или </a:t>
                      </a:r>
                      <a:r>
                        <a:rPr lang="en-US" sz="2000" dirty="0" smtClean="0"/>
                        <a:t>Scopus </a:t>
                      </a:r>
                      <a:endParaRPr lang="ru-RU" sz="2000" dirty="0" smtClean="0"/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/>
                        <a:t>(</a:t>
                      </a:r>
                      <a:r>
                        <a:rPr lang="ru-RU" sz="2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делится на количество соавторов</a:t>
                      </a:r>
                      <a:r>
                        <a:rPr lang="en-US" sz="2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)</a:t>
                      </a:r>
                      <a:endParaRPr lang="ru-RU" sz="20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150 баллов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1137851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Цитирование публикаций Сибирского медицинского обозрения в изданиях, индексируемых в </a:t>
                      </a:r>
                      <a:r>
                        <a:rPr lang="en-US" sz="2000" dirty="0" smtClean="0"/>
                        <a:t>Web of Science </a:t>
                      </a:r>
                      <a:r>
                        <a:rPr lang="ru-RU" sz="2000" dirty="0" smtClean="0"/>
                        <a:t>или </a:t>
                      </a:r>
                      <a:r>
                        <a:rPr lang="en-US" sz="2000" dirty="0" smtClean="0"/>
                        <a:t>Scopus </a:t>
                      </a:r>
                      <a:endParaRPr lang="ru-RU" sz="2000" dirty="0" smtClean="0"/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(</a:t>
                      </a:r>
                      <a:r>
                        <a:rPr lang="ru-RU" sz="2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делится на количество соавторов цитирующей статьи)</a:t>
                      </a:r>
                      <a:endParaRPr lang="ru-RU" sz="20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30 баллов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011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707034" y="212505"/>
            <a:ext cx="8970962" cy="47188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rgbClr val="FF8D3E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9pPr>
            <a:extLst/>
          </a:lstStyle>
          <a:p>
            <a:pPr algn="ctr" defTabSz="914400"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Международная деятельность</a:t>
            </a:r>
            <a:endParaRPr lang="ru-RU" sz="40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4607602"/>
              </p:ext>
            </p:extLst>
          </p:nvPr>
        </p:nvGraphicFramePr>
        <p:xfrm>
          <a:off x="564827" y="1036810"/>
          <a:ext cx="11179176" cy="5059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302752"/>
                <a:gridCol w="1876424"/>
              </a:tblGrid>
              <a:tr h="1137851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 smtClean="0"/>
                        <a:t>Участие в программе академической мобильности (индивидуальный уровень): </a:t>
                      </a:r>
                      <a:r>
                        <a:rPr lang="ru-RU" sz="2000" dirty="0" smtClean="0"/>
                        <a:t>Стажировка в зарубежном научном центре или университете не менее 1 месяца; Руководство стажером в зарубежном университете или научном центре (не менее 1 месяца); 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Сертификат лектора в зарубежном университете; 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Присвоение почетного звания в зарубежном университете; 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Доклад на иностранном языке, устный, стендовый, международный уровень (1-й автор); 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Участие в организации конференции ВУЗа (международный уровень); 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Организация пребывания зарубежного ученого в ВУЗе в качестве лектора,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dirty="0" smtClean="0"/>
                        <a:t>исследователя или стажера (не менее 1 месяца)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150 баллов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1137851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 smtClean="0"/>
                        <a:t>Участие в программе академической мобильности (коллективный уровень):  </a:t>
                      </a:r>
                      <a:r>
                        <a:rPr lang="ru-RU" sz="2000" dirty="0" smtClean="0"/>
                        <a:t>Реализация международной образовательной программы; 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Подготовка образовательной программы к международной аккредитации; 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Подготовка образовательной программы на английском языке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(</a:t>
                      </a:r>
                      <a:r>
                        <a:rPr lang="ru-RU" sz="2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делится на количество соавторов или участников)</a:t>
                      </a:r>
                      <a:endParaRPr lang="ru-RU" sz="20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350 баллов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009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707034" y="212505"/>
            <a:ext cx="8970962" cy="47188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rgbClr val="FF8D3E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9pPr>
            <a:extLst/>
          </a:lstStyle>
          <a:p>
            <a:pPr algn="ctr" defTabSz="914400"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Научная деятельность</a:t>
            </a:r>
            <a:endParaRPr lang="ru-RU" sz="40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3136466"/>
              </p:ext>
            </p:extLst>
          </p:nvPr>
        </p:nvGraphicFramePr>
        <p:xfrm>
          <a:off x="602927" y="684385"/>
          <a:ext cx="11179176" cy="604078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302752"/>
                <a:gridCol w="1876424"/>
              </a:tblGrid>
              <a:tr h="1137851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Привлечение средств на клинические исследования в ВУЗ: руководство клиническим исследованием в КрасГМУ 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(</a:t>
                      </a:r>
                      <a:r>
                        <a:rPr lang="ru-RU" sz="2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только руководитель, умножается на привлеченную сумму в миллионах</a:t>
                      </a:r>
                      <a:r>
                        <a:rPr lang="ru-RU" sz="2000" dirty="0" smtClean="0"/>
                        <a:t>)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900 баллов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1137851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Привлечение средств на клинические исследования в ВУЗ: выполнение клинического исследования в КрасГМУ 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(</a:t>
                      </a:r>
                      <a:r>
                        <a:rPr lang="ru-RU" sz="2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кроме руководителя, умножается на привлеченную сумму в миллионах и делится на количество участников</a:t>
                      </a:r>
                      <a:r>
                        <a:rPr lang="ru-RU" sz="2000" dirty="0" smtClean="0"/>
                        <a:t>)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1200 баллов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18149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Научное консультирование или</a:t>
                      </a:r>
                      <a:r>
                        <a:rPr lang="ru-RU" sz="2000" baseline="0" dirty="0" smtClean="0"/>
                        <a:t> защита докторской диссертации 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aseline="0" dirty="0" smtClean="0"/>
                        <a:t>(</a:t>
                      </a:r>
                      <a:r>
                        <a:rPr lang="ru-RU" sz="20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при наличии подтверждения ВАК</a:t>
                      </a:r>
                      <a:r>
                        <a:rPr lang="ru-RU" sz="2000" baseline="0" dirty="0" smtClean="0"/>
                        <a:t>)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500 баллов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818149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Научное руководство</a:t>
                      </a:r>
                      <a:r>
                        <a:rPr lang="ru-RU" sz="2000" baseline="0" dirty="0" smtClean="0"/>
                        <a:t> или защита кандидатской диссертации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(при наличии подтверждения ВАК</a:t>
                      </a:r>
                      <a:r>
                        <a:rPr lang="ru-RU" sz="2000" baseline="0" dirty="0" smtClean="0"/>
                        <a:t>)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200 баллов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18149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Присвоение ученого звания доцента,</a:t>
                      </a:r>
                      <a:r>
                        <a:rPr lang="ru-RU" sz="2000" baseline="0" dirty="0" smtClean="0"/>
                        <a:t> профессора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aseline="0" dirty="0" smtClean="0"/>
                        <a:t>(</a:t>
                      </a:r>
                      <a:r>
                        <a:rPr lang="ru-RU" sz="20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при наличии подтверждения ВАК</a:t>
                      </a:r>
                      <a:r>
                        <a:rPr lang="ru-RU" sz="2000" baseline="0" dirty="0" smtClean="0"/>
                        <a:t>)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100 баллов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1137851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Руководство научным проектом с призовым местом на итоговой студенческой конференции, медалью или на именной конкурс, грантом молодого ученого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30 баллов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314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707034" y="212505"/>
            <a:ext cx="8970962" cy="47188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rgbClr val="FF8D3E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9pPr>
            <a:extLst/>
          </a:lstStyle>
          <a:p>
            <a:pPr algn="ctr" defTabSz="914400"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Научная деятельность</a:t>
            </a:r>
            <a:endParaRPr lang="ru-RU" sz="40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8149487"/>
              </p:ext>
            </p:extLst>
          </p:nvPr>
        </p:nvGraphicFramePr>
        <p:xfrm>
          <a:off x="526727" y="855835"/>
          <a:ext cx="11179176" cy="54592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302752"/>
                <a:gridCol w="1876424"/>
              </a:tblGrid>
              <a:tr h="1313236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Участие в хоз. темах, проектах в рамках гос. задания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75 баллов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1313236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Доклад (устный, стендовый, 1-й автор) – уровень РФ или СНГ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20 баллов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442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Доклад (устный, 1-й автор) – уровень края, города, ВУЗа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10 баллов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944256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Участие в организации конференции – уровень РФ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20 баллов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44256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Участие в организации конференции – уровень края (области), города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10 баллов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891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6526478ee2632eeb579c3ac8d28bf128d24dc2fd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1223</Words>
  <Application>Microsoft Office PowerPoint</Application>
  <PresentationFormat>Произвольный</PresentationFormat>
  <Paragraphs>179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Артем Наркевич</dc:creator>
  <cp:lastModifiedBy>Виноградов КА.</cp:lastModifiedBy>
  <cp:revision>8</cp:revision>
  <dcterms:created xsi:type="dcterms:W3CDTF">2015-12-22T08:45:21Z</dcterms:created>
  <dcterms:modified xsi:type="dcterms:W3CDTF">2015-12-23T04:51:19Z</dcterms:modified>
</cp:coreProperties>
</file>