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568" r:id="rId2"/>
    <p:sldId id="580" r:id="rId3"/>
    <p:sldId id="569" r:id="rId4"/>
    <p:sldId id="570" r:id="rId5"/>
    <p:sldId id="260" r:id="rId6"/>
    <p:sldId id="259" r:id="rId7"/>
    <p:sldId id="551" r:id="rId8"/>
    <p:sldId id="586" r:id="rId9"/>
    <p:sldId id="585" r:id="rId10"/>
    <p:sldId id="589" r:id="rId11"/>
    <p:sldId id="550" r:id="rId12"/>
    <p:sldId id="552" r:id="rId13"/>
    <p:sldId id="553" r:id="rId14"/>
    <p:sldId id="554" r:id="rId15"/>
    <p:sldId id="261" r:id="rId16"/>
    <p:sldId id="262" r:id="rId17"/>
    <p:sldId id="555" r:id="rId18"/>
    <p:sldId id="263" r:id="rId19"/>
    <p:sldId id="264" r:id="rId20"/>
    <p:sldId id="265" r:id="rId21"/>
    <p:sldId id="267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7" r:id="rId32"/>
    <p:sldId id="279" r:id="rId33"/>
    <p:sldId id="564" r:id="rId34"/>
    <p:sldId id="276" r:id="rId35"/>
    <p:sldId id="563" r:id="rId36"/>
    <p:sldId id="562" r:id="rId37"/>
    <p:sldId id="558" r:id="rId38"/>
    <p:sldId id="557" r:id="rId39"/>
    <p:sldId id="559" r:id="rId40"/>
    <p:sldId id="560" r:id="rId41"/>
    <p:sldId id="278" r:id="rId42"/>
    <p:sldId id="565" r:id="rId43"/>
    <p:sldId id="284" r:id="rId44"/>
    <p:sldId id="280" r:id="rId45"/>
    <p:sldId id="315" r:id="rId46"/>
    <p:sldId id="281" r:id="rId47"/>
    <p:sldId id="283" r:id="rId48"/>
    <p:sldId id="285" r:id="rId49"/>
    <p:sldId id="286" r:id="rId50"/>
    <p:sldId id="287" r:id="rId51"/>
    <p:sldId id="288" r:id="rId52"/>
    <p:sldId id="289" r:id="rId53"/>
    <p:sldId id="290" r:id="rId54"/>
    <p:sldId id="292" r:id="rId55"/>
    <p:sldId id="293" r:id="rId56"/>
    <p:sldId id="294" r:id="rId57"/>
    <p:sldId id="296" r:id="rId58"/>
    <p:sldId id="300" r:id="rId59"/>
    <p:sldId id="566" r:id="rId60"/>
    <p:sldId id="298" r:id="rId61"/>
    <p:sldId id="297" r:id="rId62"/>
    <p:sldId id="299" r:id="rId63"/>
    <p:sldId id="371" r:id="rId64"/>
    <p:sldId id="372" r:id="rId65"/>
    <p:sldId id="302" r:id="rId66"/>
    <p:sldId id="301" r:id="rId67"/>
    <p:sldId id="304" r:id="rId68"/>
    <p:sldId id="303" r:id="rId69"/>
    <p:sldId id="307" r:id="rId70"/>
    <p:sldId id="308" r:id="rId71"/>
    <p:sldId id="309" r:id="rId72"/>
    <p:sldId id="305" r:id="rId73"/>
    <p:sldId id="306" r:id="rId74"/>
    <p:sldId id="318" r:id="rId75"/>
    <p:sldId id="310" r:id="rId76"/>
    <p:sldId id="314" r:id="rId77"/>
    <p:sldId id="311" r:id="rId78"/>
    <p:sldId id="312" r:id="rId79"/>
    <p:sldId id="313" r:id="rId80"/>
    <p:sldId id="317" r:id="rId81"/>
    <p:sldId id="344" r:id="rId82"/>
    <p:sldId id="567" r:id="rId83"/>
    <p:sldId id="345" r:id="rId84"/>
    <p:sldId id="581" r:id="rId85"/>
    <p:sldId id="346" r:id="rId86"/>
    <p:sldId id="320" r:id="rId87"/>
    <p:sldId id="322" r:id="rId88"/>
    <p:sldId id="582" r:id="rId89"/>
    <p:sldId id="583" r:id="rId90"/>
    <p:sldId id="323" r:id="rId91"/>
    <p:sldId id="325" r:id="rId92"/>
    <p:sldId id="584" r:id="rId93"/>
    <p:sldId id="327" r:id="rId94"/>
    <p:sldId id="324" r:id="rId95"/>
    <p:sldId id="328" r:id="rId96"/>
    <p:sldId id="329" r:id="rId97"/>
    <p:sldId id="338" r:id="rId98"/>
    <p:sldId id="334" r:id="rId99"/>
    <p:sldId id="335" r:id="rId100"/>
    <p:sldId id="332" r:id="rId101"/>
    <p:sldId id="339" r:id="rId102"/>
    <p:sldId id="340" r:id="rId103"/>
    <p:sldId id="341" r:id="rId104"/>
    <p:sldId id="342" r:id="rId105"/>
    <p:sldId id="343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7" r:id="rId114"/>
    <p:sldId id="358" r:id="rId115"/>
    <p:sldId id="359" r:id="rId116"/>
    <p:sldId id="360" r:id="rId117"/>
    <p:sldId id="361" r:id="rId118"/>
    <p:sldId id="356" r:id="rId119"/>
    <p:sldId id="386" r:id="rId120"/>
    <p:sldId id="373" r:id="rId121"/>
    <p:sldId id="374" r:id="rId122"/>
    <p:sldId id="376" r:id="rId123"/>
    <p:sldId id="388" r:id="rId124"/>
    <p:sldId id="389" r:id="rId125"/>
    <p:sldId id="390" r:id="rId126"/>
    <p:sldId id="391" r:id="rId127"/>
    <p:sldId id="392" r:id="rId128"/>
    <p:sldId id="377" r:id="rId129"/>
    <p:sldId id="575" r:id="rId130"/>
    <p:sldId id="387" r:id="rId131"/>
    <p:sldId id="393" r:id="rId132"/>
    <p:sldId id="399" r:id="rId133"/>
    <p:sldId id="398" r:id="rId134"/>
    <p:sldId id="397" r:id="rId135"/>
    <p:sldId id="394" r:id="rId136"/>
    <p:sldId id="396" r:id="rId137"/>
    <p:sldId id="378" r:id="rId138"/>
    <p:sldId id="576" r:id="rId139"/>
    <p:sldId id="577" r:id="rId140"/>
    <p:sldId id="573" r:id="rId141"/>
    <p:sldId id="571" r:id="rId142"/>
    <p:sldId id="572" r:id="rId143"/>
    <p:sldId id="574" r:id="rId1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E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190" autoAdjust="0"/>
  </p:normalViewPr>
  <p:slideViewPr>
    <p:cSldViewPr>
      <p:cViewPr>
        <p:scale>
          <a:sx n="70" d="100"/>
          <a:sy n="70" d="100"/>
        </p:scale>
        <p:origin x="-279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FD62-BEB4-471F-9756-DFB56EA4BE3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BFB0-046D-4D6F-B5DB-3A2526374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5fan.ru/wievjob.php?id=5372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5fan.ru/wievjob.php?id=5372" TargetMode="External"/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</a:t>
            </a:r>
            <a:r>
              <a:rPr lang="ru-RU" dirty="0" err="1" smtClean="0"/>
              <a:t>бмэ.орг</a:t>
            </a:r>
            <a:r>
              <a:rPr lang="ru-RU" dirty="0" smtClean="0"/>
              <a:t>/</a:t>
            </a:r>
            <a:r>
              <a:rPr lang="en-GB" dirty="0" smtClean="0"/>
              <a:t>index.php/</a:t>
            </a:r>
            <a:r>
              <a:rPr lang="ru-RU" dirty="0" err="1" smtClean="0"/>
              <a:t>ЛОПУХИН_Юрий_Михайлович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Автор: </a:t>
            </a:r>
            <a:r>
              <a:rPr lang="en-US" dirty="0" smtClean="0"/>
              <a:t>I, Brocken </a:t>
            </a:r>
            <a:r>
              <a:rPr lang="en-US" dirty="0" err="1" smtClean="0"/>
              <a:t>Inaglory</a:t>
            </a:r>
            <a:r>
              <a:rPr lang="en-US" dirty="0" smtClean="0"/>
              <a:t>, CC BY-SA 3.0, https://commons.wikimedia.org/w/index.php?curid=2357292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https://commons.wikimedia.org/wiki/File:Aquarius_najas01.jpg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https://ru.wikipedia.org/wiki/%D0%9F%D0%BE%D0%B2%D0%B5%D1%80%D1%85%D0%BD%D0%BE%D1%81%D1%82%D0%BD%D0%BE%D0%B5_%D0%BD%D0%B0%D1%82%D1%8F%D0%B6%D0%B5%D0%BD%D0%B8%D0%B5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§19.2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НАПИСАТЬ УРАВНЕНИЕ 19.20 на предыдущем слайде , Бел, с.416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молярная поляриза­ция (§16.9): Бел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 2 ИЗД.С.418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 2 ИЗД. С.419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http://5fan.ru/wievjob.php?id=5372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БЕЛ.2ИЗД С.419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https://ppt-online.org/265109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§19.3. Бел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http://www.studfiles.ru/preview/2244100/page:3/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Бел.,1 изд., §19.4. Уравнение адсорбции Гиббса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Бел.,1 изд., §19.4. Уравнение адсорбции Гиббса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Бел.,1 изд., §19.4. Уравнение адсорбции Гиббса, с.423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95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Бел,  1 </a:t>
            </a:r>
            <a:r>
              <a:rPr lang="ru-RU" dirty="0" err="1" smtClean="0"/>
              <a:t>изд</a:t>
            </a:r>
            <a:r>
              <a:rPr lang="ru-RU" dirty="0" smtClean="0"/>
              <a:t> с.424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97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 2 </a:t>
            </a:r>
            <a:r>
              <a:rPr lang="ru-RU" dirty="0" err="1" smtClean="0"/>
              <a:t>изд</a:t>
            </a:r>
            <a:r>
              <a:rPr lang="ru-RU" dirty="0" smtClean="0"/>
              <a:t> с.424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98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§20.2. Беляев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101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Смотри хороший рис. 26.7 у </a:t>
            </a:r>
            <a:r>
              <a:rPr lang="ru-RU" dirty="0" err="1" smtClean="0"/>
              <a:t>Слесарева</a:t>
            </a:r>
            <a:r>
              <a:rPr lang="ru-RU" dirty="0" smtClean="0"/>
              <a:t>, с.700. А это Бел. – с.453, рис. 20.1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105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https://ru.wikipedia.org/wiki/</a:t>
            </a:r>
            <a:r>
              <a:rPr lang="ru-RU" dirty="0" err="1" smtClean="0"/>
              <a:t>Энтеросорбенты#:~</a:t>
            </a:r>
            <a:r>
              <a:rPr lang="ru-RU" dirty="0" smtClean="0"/>
              <a:t>:</a:t>
            </a:r>
            <a:r>
              <a:rPr lang="en-GB" dirty="0" smtClean="0"/>
              <a:t>text=</a:t>
            </a:r>
            <a:r>
              <a:rPr lang="ru-RU" dirty="0" smtClean="0"/>
              <a:t>Энтеросорбенты%20—%20лекарственные%20средства%20различной,</a:t>
            </a:r>
            <a:r>
              <a:rPr lang="en-GB" dirty="0" smtClean="0"/>
              <a:t>A07B%20</a:t>
            </a:r>
            <a:r>
              <a:rPr lang="ru-RU" dirty="0" smtClean="0"/>
              <a:t>Адсорбирующие%20кишечные%20препараты%20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§20.3.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112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Предельная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адсорбция, адсорбция,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(моль/ м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кг/м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 Беляев, с.423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119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§20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.4.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 на твердой поверхности. Теории адсорбции, Беляев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121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Слесарев</a:t>
            </a:r>
            <a:r>
              <a:rPr lang="ru-RU" dirty="0" smtClean="0"/>
              <a:t>, с.51, т.3.1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126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Источник: </a:t>
            </a:r>
            <a:r>
              <a:rPr lang="ru-RU" dirty="0" smtClean="0">
                <a:hlinkClick r:id="rId3"/>
              </a:rPr>
              <a:t>http://5fan.ru/wievjob.php?id=5372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133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http://present5.com/poverxnostnye-yavleniya-i-dispersnye-sistemy-lekciya-6/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138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http://present5.com/poverxnostnye-yavleniya-i-dispersnye-sistemy-lekciya-6/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139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§19.1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.  Беляев 1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изд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 с.414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Бел.с.415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yandex.ru/images/</a:t>
            </a:r>
            <a:r>
              <a:rPr lang="en-US" dirty="0" err="1" smtClean="0"/>
              <a:t>search?img_url</a:t>
            </a:r>
            <a:r>
              <a:rPr lang="en-US" dirty="0" smtClean="0"/>
              <a:t>=http%3A%2F%2Fkonspekta.net%2Fwiki2%2Fbaza5%2F4745132873748.files%2Fimage015.jpg&amp;p=2&amp;text=</a:t>
            </a:r>
            <a:r>
              <a:rPr lang="ru-RU" dirty="0" smtClean="0"/>
              <a:t>поверхностное%20натяжение%20расс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yandex.ru/images/</a:t>
            </a:r>
            <a:r>
              <a:rPr lang="en-US" dirty="0" err="1" smtClean="0"/>
              <a:t>search?img_url</a:t>
            </a:r>
            <a:r>
              <a:rPr lang="en-US" dirty="0" smtClean="0"/>
              <a:t>=http%3A%2F%2Fimages.myshared.ru%2F9%2F912303%2Fslide_9.jpg&amp;p=1&amp;text=</a:t>
            </a:r>
            <a:r>
              <a:rPr lang="ru-RU" dirty="0" smtClean="0"/>
              <a:t>поверхностное%20натяжение%20рассматривается%20как%20сила&amp;</a:t>
            </a:r>
            <a:r>
              <a:rPr lang="en-US" dirty="0" err="1" smtClean="0"/>
              <a:t>noreask</a:t>
            </a:r>
            <a:r>
              <a:rPr lang="en-US" dirty="0" smtClean="0"/>
              <a:t>=1&amp;pos=53&amp;rpt=</a:t>
            </a:r>
            <a:r>
              <a:rPr lang="en-US" dirty="0" err="1" smtClean="0"/>
              <a:t>simage&amp;lr</a:t>
            </a:r>
            <a:r>
              <a:rPr lang="en-US" dirty="0" smtClean="0"/>
              <a:t>=62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Автор</a:t>
            </a:r>
            <a:r>
              <a:rPr lang="en-US" dirty="0" smtClean="0"/>
              <a:t>: Michael </a:t>
            </a:r>
            <a:r>
              <a:rPr lang="en-US" dirty="0" err="1" smtClean="0"/>
              <a:t>Apel</a:t>
            </a:r>
            <a:r>
              <a:rPr lang="en-US" dirty="0" smtClean="0"/>
              <a:t> - photo taken by Michael </a:t>
            </a:r>
            <a:r>
              <a:rPr lang="en-US" dirty="0" err="1" smtClean="0"/>
              <a:t>Apel</a:t>
            </a:r>
            <a:r>
              <a:rPr lang="en-US" dirty="0" smtClean="0"/>
              <a:t>, CC BY 2.5, https://commons.wikimedia.org/w/index.php?curid=748552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BFB0-046D-4D6F-B5DB-3A2526374EE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A898-13E1-44E7-A499-64D6AA8092F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3758-33BF-4822-BC48-F1AE8BE47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9E%D0%9D%D0%A5_%D0%A0%D0%90%D0%9D" TargetMode="External"/><Relationship Id="rId13" Type="http://schemas.openxmlformats.org/officeDocument/2006/relationships/hyperlink" Target="https://ru.wikipedia.org/wiki/%D0%98%D1%82%D1%82%D1%80%D0%B8%D0%B9" TargetMode="External"/><Relationship Id="rId18" Type="http://schemas.openxmlformats.org/officeDocument/2006/relationships/hyperlink" Target="https://ru.wikipedia.org/wiki/1968_%D0%B3%D0%BE%D0%B4" TargetMode="External"/><Relationship Id="rId26" Type="http://schemas.openxmlformats.org/officeDocument/2006/relationships/hyperlink" Target="https://ru.wikipedia.org/wiki/%D0%9C%D0%B8%D0%BD%D0%B5%D1%80%D0%B0%D0%BB%D1%8C%D0%BD%D0%BE%D0%B5_%D1%81%D1%8B%D1%80%D1%8C%D0%B5" TargetMode="External"/><Relationship Id="rId3" Type="http://schemas.openxmlformats.org/officeDocument/2006/relationships/hyperlink" Target="https://ru.wikipedia.org/wiki/%D0%90%D1%82%D0%BE%D0%BC%D0%BD%D1%8B%D0%B9_%D0%BF%D1%80%D0%BE%D0%B5%D0%BA%D1%82_%D0%A1%D0%A1%D0%A1%D0%A0" TargetMode="External"/><Relationship Id="rId21" Type="http://schemas.openxmlformats.org/officeDocument/2006/relationships/hyperlink" Target="https://ru.wikipedia.org/wiki/%D0%90%D0%BA%D0%B0%D0%B4%D0%B5%D0%BC%D0%B8%D0%BA" TargetMode="External"/><Relationship Id="rId7" Type="http://schemas.openxmlformats.org/officeDocument/2006/relationships/hyperlink" Target="https://ru.wikipedia.org/wiki/%D0%90%D0%9D_%D0%A1%D0%A1%D0%A1%D0%A0" TargetMode="External"/><Relationship Id="rId12" Type="http://schemas.openxmlformats.org/officeDocument/2006/relationships/hyperlink" Target="https://ru.wikipedia.org/wiki/%D0%A1%D0%BA%D0%B0%D0%BD%D0%B4%D0%B8%D0%B9" TargetMode="External"/><Relationship Id="rId17" Type="http://schemas.openxmlformats.org/officeDocument/2006/relationships/hyperlink" Target="https://ru.wikipedia.org/wiki/%D0%9C%D0%BE%D1%81%D0%BA%D0%BE%D0%B2%D1%81%D0%BA%D0%B8%D0%B9_%D0%B8%D0%BD%D0%B6%D0%B5%D0%BD%D0%B5%D1%80%D0%BD%D0%BE-%D1%84%D0%B8%D0%B7%D0%B8%D1%87%D0%B5%D1%81%D0%BA%D0%B8%D0%B9_%D0%B8%D0%BD%D1%81%D1%82%D0%B8%D1%82%D1%83%D1%82" TargetMode="External"/><Relationship Id="rId25" Type="http://schemas.openxmlformats.org/officeDocument/2006/relationships/hyperlink" Target="https://ru.wikipedia.org/wiki/%D0%9D%D0%B5%D0%BE%D0%B4%D0%B8%D0%BC" TargetMode="External"/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6" Type="http://schemas.openxmlformats.org/officeDocument/2006/relationships/hyperlink" Target="https://ru.wikipedia.org/wiki/1963_%D0%B3%D0%BE%D0%B4" TargetMode="External"/><Relationship Id="rId20" Type="http://schemas.openxmlformats.org/officeDocument/2006/relationships/hyperlink" Target="https://ru.wikipedia.org/wiki/1958_%D0%B3%D0%BE%D0%B4" TargetMode="External"/><Relationship Id="rId29" Type="http://schemas.openxmlformats.org/officeDocument/2006/relationships/hyperlink" Target="https://ru.wikipedia.org/wiki/%D0%A4%D0%BE%D1%81%D1%84%D0%BE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B%D0%B5%D0%BD-%D0%BA%D0%BE%D1%80%D1%80%D0%B5%D1%81%D0%BF%D0%BE%D0%BD%D0%B4%D0%B5%D0%BD%D1%82" TargetMode="External"/><Relationship Id="rId11" Type="http://schemas.openxmlformats.org/officeDocument/2006/relationships/hyperlink" Target="https://ru.wikipedia.org/wiki/%D0%98%D0%BD%D0%B4%D0%B8%D0%B9" TargetMode="External"/><Relationship Id="rId24" Type="http://schemas.openxmlformats.org/officeDocument/2006/relationships/hyperlink" Target="https://ru.wikipedia.org/wiki/%D0%9B%D0%B0%D0%BD%D1%82%D0%B0%D0%BD" TargetMode="External"/><Relationship Id="rId5" Type="http://schemas.openxmlformats.org/officeDocument/2006/relationships/hyperlink" Target="https://ru.wikipedia.org/wiki/1946_%D0%B3%D0%BE%D0%B4" TargetMode="External"/><Relationship Id="rId15" Type="http://schemas.openxmlformats.org/officeDocument/2006/relationships/hyperlink" Target="https://ru.wikipedia.org/wiki/1951_%D0%B3%D0%BE%D0%B4" TargetMode="External"/><Relationship Id="rId23" Type="http://schemas.openxmlformats.org/officeDocument/2006/relationships/hyperlink" Target="https://ru.wikipedia.org/wiki/%D0%A5%D1%80%D0%BE%D0%BC%D0%B0%D1%82%D1%8B" TargetMode="External"/><Relationship Id="rId28" Type="http://schemas.openxmlformats.org/officeDocument/2006/relationships/hyperlink" Target="https://ru.wikipedia.org/wiki/%D0%A0%D1%83%D0%B4%D1%8B" TargetMode="External"/><Relationship Id="rId10" Type="http://schemas.openxmlformats.org/officeDocument/2006/relationships/hyperlink" Target="https://ru.wikipedia.org/wiki/%D0%93%D0%B0%D0%BB%D0%BB%D0%B8%D0%B9" TargetMode="External"/><Relationship Id="rId19" Type="http://schemas.openxmlformats.org/officeDocument/2006/relationships/hyperlink" Target="https://ru.wikipedia.org/wiki/%D0%9C%D0%BE%D1%81%D0%BA%D0%BE%D0%B2%D1%81%D0%BA%D0%B8%D0%B9_%D0%B8%D0%BD%D1%81%D1%82%D0%B8%D1%82%D1%83%D1%82_%D1%82%D0%BE%D0%BD%D0%BA%D0%BE%D0%B9_%D1%85%D0%B8%D0%BC%D0%B8%D1%87%D0%B5%D1%81%D0%BA%D0%BE%D0%B9_%D1%82%D0%B5%D1%85%D0%BD%D0%BE%D0%BB%D0%BE%D0%B3%D0%B8%D0%B8" TargetMode="External"/><Relationship Id="rId31" Type="http://schemas.openxmlformats.org/officeDocument/2006/relationships/hyperlink" Target="https://ru.wikipedia.org/wiki/%D0%9D%D0%B0%D0%BD%D0%BE%D0%BC%D0%B0%D1%82%D0%B5%D1%80%D0%B8%D0%B0%D0%BB" TargetMode="External"/><Relationship Id="rId4" Type="http://schemas.openxmlformats.org/officeDocument/2006/relationships/hyperlink" Target="https://ru.wikipedia.org/wiki/%D0%A3%D1%80%D0%B0%D0%BD_(%D1%8D%D0%BB%D0%B5%D0%BC%D0%B5%D0%BD%D1%82)" TargetMode="External"/><Relationship Id="rId9" Type="http://schemas.openxmlformats.org/officeDocument/2006/relationships/hyperlink" Target="https://ru.wikipedia.org/wiki/1948_%D0%B3%D0%BE%D0%B4" TargetMode="External"/><Relationship Id="rId14" Type="http://schemas.openxmlformats.org/officeDocument/2006/relationships/hyperlink" Target="https://ru.wikipedia.org/wiki/%D0%9B%D0%B0%D0%BD%D1%82%D0%B0%D0%BD%D0%B8%D0%B4%D1%8B" TargetMode="External"/><Relationship Id="rId22" Type="http://schemas.openxmlformats.org/officeDocument/2006/relationships/hyperlink" Target="https://ru.wikipedia.org/wiki/%D0%A2%D0%B0%D0%BD%D0%B0%D0%BD%D0%B0%D0%B5%D0%B2,_%D0%98%D0%B2%D0%B0%D0%BD_%D0%92%D0%BB%D0%B0%D0%B4%D0%B8%D0%BC%D0%B8%D1%80%D0%BE%D0%B2%D0%B8%D1%87" TargetMode="External"/><Relationship Id="rId27" Type="http://schemas.openxmlformats.org/officeDocument/2006/relationships/hyperlink" Target="https://ru.wikipedia.org/wiki/%D0%9A%D0%BE%D0%BB%D1%8C%D1%81%D0%BA%D0%B8%D0%B9_%D0%BF%D0%BE%D0%BB%D1%83%D0%BE%D1%81%D1%82%D1%80%D0%BE%D0%B2" TargetMode="External"/><Relationship Id="rId30" Type="http://schemas.openxmlformats.org/officeDocument/2006/relationships/hyperlink" Target="https://ru.wikipedia.org/wiki/XXI_%D0%B2%D0%B5%D0%BA" TargetMode="Externa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C%D0%BE%D0%BD%D0%B5%D1%82%D0%B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23762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ФИЗИЧЕСКАЯ ХИМИЯ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7281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endParaRPr lang="ru-RU" dirty="0"/>
          </a:p>
          <a:p>
            <a:endParaRPr lang="ru-RU" sz="5100" b="1" dirty="0" smtClean="0">
              <a:solidFill>
                <a:schemeClr val="bg1"/>
              </a:solidFill>
            </a:endParaRPr>
          </a:p>
          <a:p>
            <a:r>
              <a:rPr lang="ru-RU" sz="7200" b="1" dirty="0" smtClean="0">
                <a:solidFill>
                  <a:schemeClr val="bg1"/>
                </a:solidFill>
              </a:rPr>
              <a:t>К.х.н., доцент   Ендржеевская –Шурыгина   </a:t>
            </a:r>
          </a:p>
          <a:p>
            <a:r>
              <a:rPr lang="ru-RU" sz="7200" b="1" dirty="0" smtClean="0">
                <a:solidFill>
                  <a:schemeClr val="bg1"/>
                </a:solidFill>
              </a:rPr>
              <a:t>Виктория Юлиановна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</a:t>
            </a:r>
          </a:p>
          <a:p>
            <a:endParaRPr lang="ru-RU" sz="2900" b="1" dirty="0" smtClean="0">
              <a:solidFill>
                <a:schemeClr val="tx1"/>
              </a:solidFill>
            </a:endParaRPr>
          </a:p>
          <a:p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ФГБОУ ВО</a:t>
            </a:r>
            <a:endParaRPr lang="ru-RU" sz="2400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b="1" dirty="0" smtClean="0"/>
              <a:t>Красноярский государственный медицинский университет                                           имени          профессора В.Ф. </a:t>
            </a:r>
            <a:r>
              <a:rPr lang="ru-RU" sz="2000" b="1" dirty="0" err="1" smtClean="0"/>
              <a:t>Войно-Ясенецкого</a:t>
            </a:r>
            <a:r>
              <a:rPr lang="ru-RU" sz="2000" b="1" dirty="0" smtClean="0"/>
              <a:t>»                                                    Министерства здравоохранения Российской Федерации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Кафедра биологической  химии с курсами  медицинской, фармацевтической и токсикологической химии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15617" cy="11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15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Энтеросорбенты</a:t>
            </a:r>
            <a:r>
              <a:rPr lang="ru-RU" sz="4800" b="1" dirty="0" smtClean="0"/>
              <a:t> </a:t>
            </a:r>
            <a:r>
              <a:rPr lang="ru-RU" sz="4400" b="1" dirty="0" smtClean="0"/>
              <a:t>— лекарственные средства различной структуры, осуществляющие связывание экзо- и эндогенных веществ в ЖКТ путём </a:t>
            </a:r>
            <a:r>
              <a:rPr lang="ru-RU" sz="4400" b="1" u="sng" dirty="0" smtClean="0"/>
              <a:t>адсорбции</a:t>
            </a:r>
            <a:r>
              <a:rPr lang="ru-RU" sz="4400" b="1" dirty="0" smtClean="0"/>
              <a:t> (</a:t>
            </a:r>
            <a:r>
              <a:rPr lang="ru-RU" sz="4400" b="1" dirty="0" err="1" smtClean="0"/>
              <a:t>атоксил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полисорб</a:t>
            </a:r>
            <a:r>
              <a:rPr lang="ru-RU" sz="4400" b="1" dirty="0" smtClean="0"/>
              <a:t>, активированный уголь). Код АТХ: A07B Адсорбирующие кишечные препараты .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https://ru.wikipedia.org/wiki/</a:t>
            </a:r>
            <a:r>
              <a:rPr lang="ru-RU" sz="1200" dirty="0" err="1" smtClean="0">
                <a:solidFill>
                  <a:srgbClr val="C00000"/>
                </a:solidFill>
              </a:rPr>
              <a:t>Энтеросорбенты#:~</a:t>
            </a:r>
            <a:r>
              <a:rPr lang="ru-RU" sz="1200" dirty="0" smtClean="0">
                <a:solidFill>
                  <a:srgbClr val="C00000"/>
                </a:solidFill>
              </a:rPr>
              <a:t>:</a:t>
            </a:r>
            <a:r>
              <a:rPr lang="en-GB" sz="1200" dirty="0" smtClean="0">
                <a:solidFill>
                  <a:srgbClr val="C00000"/>
                </a:solidFill>
              </a:rPr>
              <a:t>text=</a:t>
            </a:r>
            <a:r>
              <a:rPr lang="ru-RU" sz="1200" dirty="0" smtClean="0">
                <a:solidFill>
                  <a:srgbClr val="C00000"/>
                </a:solidFill>
              </a:rPr>
              <a:t>Энтеросорбенты%20—%20лекарственные%20средства%20различной,</a:t>
            </a:r>
            <a:r>
              <a:rPr lang="en-GB" sz="1200" dirty="0" smtClean="0">
                <a:solidFill>
                  <a:srgbClr val="C00000"/>
                </a:solidFill>
              </a:rPr>
              <a:t>A07B%20</a:t>
            </a:r>
            <a:r>
              <a:rPr lang="ru-RU" sz="1200" dirty="0" smtClean="0">
                <a:solidFill>
                  <a:srgbClr val="C00000"/>
                </a:solidFill>
              </a:rPr>
              <a:t>Адсорбирующие%20кишечные%20препараты%20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171986"/>
            <a:ext cx="91440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растворенное вещество вызывает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поверхностного натяжения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(производная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dσ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то его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поверхностная концентрация уменьшается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отношению к объемной, то есть в этом случае растворенное вещество стремится покинуть поверхностный слой и его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на поверхностное натяжение мало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0"/>
            <a:ext cx="882047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Поверхностная </a:t>
            </a: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активность. </a:t>
            </a:r>
            <a:r>
              <a:rPr kumimoji="0" lang="ru-RU" sz="13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Правило </a:t>
            </a:r>
            <a:r>
              <a:rPr kumimoji="0" lang="ru-RU" sz="8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Дюкло-Траубе</a:t>
            </a:r>
            <a:endParaRPr kumimoji="0" lang="ru-RU" sz="28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49080"/>
            <a:ext cx="8496944" cy="2215991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13800" b="1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2000" b="1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800" b="1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-</a:t>
            </a:r>
            <a:r>
              <a:rPr lang="en-US" sz="13800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dσ</a:t>
            </a:r>
            <a:r>
              <a:rPr lang="ru-RU" sz="13800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13800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 </a:t>
            </a:r>
            <a:endParaRPr lang="ru-RU" sz="138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Поверхностная активность    </a:t>
            </a:r>
            <a:r>
              <a:rPr lang="ru-RU" sz="6000" b="1" i="1" dirty="0" smtClean="0"/>
              <a:t>это </a:t>
            </a:r>
            <a:r>
              <a:rPr lang="ru-RU" sz="6000" b="1" dirty="0" smtClean="0"/>
              <a:t>количественная характеристика связи </a:t>
            </a:r>
            <a:r>
              <a:rPr lang="ru-RU" sz="4800" b="1" dirty="0" smtClean="0"/>
              <a:t>между адсорбционной </a:t>
            </a:r>
            <a:r>
              <a:rPr lang="ru-RU" sz="4400" b="1" dirty="0" smtClean="0"/>
              <a:t>способностью и составом вещества </a:t>
            </a:r>
            <a:r>
              <a:rPr lang="ru-RU" sz="4800" b="1" i="1" dirty="0" smtClean="0"/>
              <a:t>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Поверхностная активность представляет собой </a:t>
            </a:r>
            <a:r>
              <a:rPr lang="ru-RU" sz="4800" b="1" dirty="0" smtClean="0">
                <a:solidFill>
                  <a:srgbClr val="C00000"/>
                </a:solidFill>
              </a:rPr>
              <a:t>изменение поверхностного натяжения</a:t>
            </a:r>
            <a:r>
              <a:rPr lang="ru-RU" sz="4400" b="1" dirty="0" smtClean="0"/>
              <a:t> раствора при </a:t>
            </a:r>
            <a:r>
              <a:rPr lang="ru-RU" sz="4800" b="1" dirty="0" smtClean="0">
                <a:solidFill>
                  <a:srgbClr val="C00000"/>
                </a:solidFill>
              </a:rPr>
              <a:t>изменении концентрации растворенного вещества на единицу</a:t>
            </a:r>
            <a:r>
              <a:rPr lang="ru-RU" sz="4400" b="1" dirty="0" smtClean="0"/>
              <a:t>. Размерность </a:t>
            </a:r>
            <a:r>
              <a:rPr lang="en-US" sz="4400" b="1" i="1" dirty="0" smtClean="0"/>
              <a:t>g </a:t>
            </a:r>
            <a:r>
              <a:rPr lang="ru-RU" sz="4400" b="1" dirty="0" smtClean="0"/>
              <a:t>(</a:t>
            </a:r>
            <a:r>
              <a:rPr lang="ru-RU" sz="4800" b="1" dirty="0" smtClean="0">
                <a:solidFill>
                  <a:srgbClr val="C00000"/>
                </a:solidFill>
              </a:rPr>
              <a:t>Дж∙м/моль</a:t>
            </a:r>
            <a:r>
              <a:rPr lang="ru-RU" sz="4400" b="1" dirty="0" smtClean="0"/>
              <a:t>) или (</a:t>
            </a:r>
            <a:r>
              <a:rPr lang="ru-RU" sz="4800" b="1" dirty="0" smtClean="0">
                <a:solidFill>
                  <a:srgbClr val="C00000"/>
                </a:solidFill>
              </a:rPr>
              <a:t>Н∙м</a:t>
            </a:r>
            <a:r>
              <a:rPr lang="ru-RU" sz="48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/моль</a:t>
            </a:r>
            <a:r>
              <a:rPr lang="ru-RU" sz="4400" b="1" dirty="0" smtClean="0"/>
              <a:t>); при расчетах в СИ </a:t>
            </a:r>
            <a:r>
              <a:rPr lang="ru-RU" sz="4000" b="1" dirty="0" smtClean="0"/>
              <a:t>концентрация измеряется в </a:t>
            </a:r>
            <a:r>
              <a:rPr lang="ru-RU" sz="4800" b="1" dirty="0" smtClean="0">
                <a:solidFill>
                  <a:srgbClr val="C00000"/>
                </a:solidFill>
              </a:rPr>
              <a:t>моль/м</a:t>
            </a:r>
            <a:r>
              <a:rPr lang="ru-RU" sz="4800" b="1" baseline="30000" dirty="0" smtClean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75252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70892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Из формулы следует, что при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одинаковых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концентрациях </a:t>
            </a:r>
            <a:r>
              <a:rPr lang="ru-RU" sz="3200" b="1" i="1" dirty="0" smtClean="0">
                <a:solidFill>
                  <a:srgbClr val="C00000"/>
                </a:solidFill>
              </a:rPr>
              <a:t>растворов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разной</a:t>
            </a:r>
            <a:r>
              <a:rPr lang="ru-RU" sz="3200" b="1" i="1" dirty="0" smtClean="0">
                <a:solidFill>
                  <a:srgbClr val="C00000"/>
                </a:solidFill>
              </a:rPr>
              <a:t> природы </a:t>
            </a:r>
            <a:r>
              <a:rPr lang="ru-RU" sz="3200" b="1" dirty="0" smtClean="0"/>
              <a:t>их </a:t>
            </a:r>
            <a:r>
              <a:rPr lang="ru-RU" sz="3600" b="1" dirty="0" smtClean="0">
                <a:solidFill>
                  <a:srgbClr val="C00000"/>
                </a:solidFill>
              </a:rPr>
              <a:t>поверхностная активность </a:t>
            </a:r>
            <a:r>
              <a:rPr lang="ru-RU" sz="3200" b="1" dirty="0" smtClean="0"/>
              <a:t>прямо </a:t>
            </a:r>
            <a:r>
              <a:rPr lang="ru-RU" sz="3600" b="1" dirty="0" smtClean="0">
                <a:solidFill>
                  <a:srgbClr val="C00000"/>
                </a:solidFill>
              </a:rPr>
              <a:t>пропорциональна адсорбции Г </a:t>
            </a:r>
            <a:r>
              <a:rPr lang="ru-RU" sz="3200" b="1" dirty="0" smtClean="0"/>
              <a:t>и поэтому может быть использована для сравнения </a:t>
            </a:r>
            <a:r>
              <a:rPr lang="ru-RU" sz="4400" b="1" u="sng" dirty="0" smtClean="0">
                <a:solidFill>
                  <a:srgbClr val="C00000"/>
                </a:solidFill>
              </a:rPr>
              <a:t>адсорбционной способности разных веществ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4644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539552" y="6150114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  0,18 0,36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с,моль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148064" y="0"/>
            <a:ext cx="399593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Изотермы поверхностного натяжения для гомологического ряда ПАВ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органических кислот: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муравьиная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2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уксусная;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пропионовая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4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масляная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5 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изовалериановая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Обратить особое внимание на </a:t>
            </a:r>
            <a:r>
              <a:rPr lang="ru-RU" sz="3600" b="1" dirty="0" smtClean="0">
                <a:solidFill>
                  <a:srgbClr val="C00000"/>
                </a:solidFill>
              </a:rPr>
              <a:t>адсорбцию </a:t>
            </a:r>
            <a:r>
              <a:rPr lang="ru-RU" sz="3200" b="1" dirty="0" smtClean="0"/>
              <a:t>поверхностно активных веществ (</a:t>
            </a:r>
            <a:r>
              <a:rPr lang="ru-RU" sz="3600" b="1" dirty="0" smtClean="0">
                <a:solidFill>
                  <a:srgbClr val="C00000"/>
                </a:solidFill>
              </a:rPr>
              <a:t>ПАВ</a:t>
            </a:r>
            <a:r>
              <a:rPr lang="ru-RU" sz="3200" b="1" dirty="0" smtClean="0"/>
              <a:t>)!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Поверхностная активность </a:t>
            </a:r>
            <a:r>
              <a:rPr lang="ru-RU" sz="3200" b="1" dirty="0" smtClean="0"/>
              <a:t>соединения тем </a:t>
            </a:r>
            <a:r>
              <a:rPr lang="ru-RU" sz="3600" b="1" dirty="0" smtClean="0">
                <a:solidFill>
                  <a:srgbClr val="C00000"/>
                </a:solidFill>
              </a:rPr>
              <a:t>больше</a:t>
            </a:r>
            <a:r>
              <a:rPr lang="ru-RU" sz="3200" b="1" dirty="0" smtClean="0"/>
              <a:t>, чем </a:t>
            </a:r>
            <a:r>
              <a:rPr lang="ru-RU" sz="3600" b="1" dirty="0" smtClean="0">
                <a:solidFill>
                  <a:srgbClr val="C00000"/>
                </a:solidFill>
              </a:rPr>
              <a:t>сильнее выражена полярная асимметрия молекулы</a:t>
            </a:r>
            <a:r>
              <a:rPr lang="ru-RU" sz="3200" b="1" dirty="0" smtClean="0"/>
              <a:t>. Влияние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неполярной части молекулы ПАВ на поверхностную активность </a:t>
            </a:r>
            <a:r>
              <a:rPr lang="ru-RU" sz="3200" b="1" dirty="0" smtClean="0"/>
              <a:t>наиболее ярко прослеживается в гомологических рядах. На рисунке представлены изотермы поверхностного натяжения для </a:t>
            </a:r>
            <a:r>
              <a:rPr lang="ru-RU" sz="3200" b="1" dirty="0" smtClean="0">
                <a:solidFill>
                  <a:srgbClr val="C00000"/>
                </a:solidFill>
              </a:rPr>
              <a:t>гомологического ряда органических кислот</a:t>
            </a:r>
            <a:r>
              <a:rPr lang="ru-RU" sz="3200" b="1" dirty="0" smtClean="0"/>
              <a:t>. Аналогичные результаты получены для гомологических рядов </a:t>
            </a:r>
            <a:r>
              <a:rPr lang="ru-RU" sz="3600" b="1" dirty="0" smtClean="0">
                <a:solidFill>
                  <a:srgbClr val="C00000"/>
                </a:solidFill>
              </a:rPr>
              <a:t>спиртов, аминов </a:t>
            </a:r>
            <a:r>
              <a:rPr lang="ru-RU" sz="3200" b="1" dirty="0" smtClean="0"/>
              <a:t>и др. </a:t>
            </a:r>
            <a:r>
              <a:rPr lang="ru-RU" sz="2800" b="1" dirty="0" smtClean="0"/>
              <a:t>Обобщая их, </a:t>
            </a:r>
            <a:r>
              <a:rPr lang="ru-RU" sz="2800" b="1" i="1" dirty="0" err="1" smtClean="0"/>
              <a:t>Дюкло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и </a:t>
            </a:r>
            <a:r>
              <a:rPr lang="ru-RU" sz="2800" b="1" i="1" dirty="0" err="1" smtClean="0"/>
              <a:t>Траубе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сформулировали правило</a:t>
            </a:r>
            <a:r>
              <a:rPr lang="ru-RU" sz="2800" b="1" i="1" dirty="0" smtClean="0"/>
              <a:t>.</a:t>
            </a:r>
            <a:endParaRPr lang="ru-RU" sz="3200" b="1" dirty="0" smtClean="0"/>
          </a:p>
          <a:p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21448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равило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Дюкло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Траубе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Увеличение углеводородной цепи на одно звено (СН</a:t>
            </a:r>
            <a:r>
              <a:rPr lang="ru-RU" sz="4000" b="1" baseline="-25000" dirty="0" smtClean="0"/>
              <a:t>2</a:t>
            </a:r>
            <a:r>
              <a:rPr lang="ru-RU" sz="4000" b="1" dirty="0" smtClean="0"/>
              <a:t>-группу) приводит к увеличению поверхностной активности гомолога в </a:t>
            </a:r>
            <a:r>
              <a:rPr lang="ru-RU" sz="4000" b="1" i="1" u="sng" dirty="0" smtClean="0"/>
              <a:t>водном </a:t>
            </a:r>
            <a:r>
              <a:rPr lang="ru-RU" sz="4000" b="1" dirty="0" smtClean="0"/>
              <a:t>растворе в 3÷3,5 раза</a:t>
            </a:r>
            <a:r>
              <a:rPr lang="ru-RU" sz="4000" b="1" baseline="30000" dirty="0" smtClean="0"/>
              <a:t>  </a:t>
            </a:r>
            <a:r>
              <a:rPr lang="ru-RU" sz="4000" b="1" dirty="0" smtClean="0"/>
              <a:t>(</a:t>
            </a:r>
            <a:r>
              <a:rPr lang="ru-RU" sz="4000" b="1" u="sng" dirty="0" smtClean="0">
                <a:solidFill>
                  <a:srgbClr val="C00000"/>
                </a:solidFill>
              </a:rPr>
              <a:t>Примечание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r>
              <a:rPr lang="ru-RU" sz="4000" b="1" dirty="0" smtClean="0"/>
              <a:t> В других растворителях или на границе жидкость - </a:t>
            </a:r>
            <a:r>
              <a:rPr lang="ru-RU" sz="4000" b="1" dirty="0" err="1" smtClean="0"/>
              <a:t>жидкость</a:t>
            </a:r>
            <a:r>
              <a:rPr lang="ru-RU" sz="4000" b="1" dirty="0" smtClean="0"/>
              <a:t> коэффициент </a:t>
            </a:r>
            <a:r>
              <a:rPr lang="ru-RU" sz="4000" b="1" dirty="0" err="1" smtClean="0"/>
              <a:t>Траубе</a:t>
            </a:r>
            <a:r>
              <a:rPr lang="ru-RU" sz="4000" b="1" dirty="0" smtClean="0"/>
              <a:t> имеет другое значение)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4128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двух соседних гомологов справедливо соотношение: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</a:t>
            </a:r>
            <a:r>
              <a:rPr kumimoji="0" lang="en-US" sz="8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8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8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3 ÷3,5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</a:t>
            </a:r>
            <a:r>
              <a:rPr kumimoji="0" lang="ru-RU" sz="6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коэффициент </a:t>
            </a:r>
            <a:r>
              <a:rPr kumimoji="0" lang="ru-RU" sz="6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Траубе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6917038" cy="2330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-10545"/>
            <a:ext cx="914400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поверхностных активностей и расчет коэффициента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Траубе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следует проводить в области концентраций, где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поверхностная активность не зависит от концентрации.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используют понятие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максимальной поверхностной активности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поверхностной активности при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вещества, стремящейся 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нулю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Ребиндер</a:t>
            </a:r>
            <a:r>
              <a:rPr lang="ru-RU" b="1" i="1" dirty="0" smtClean="0"/>
              <a:t> Пётр Александрович </a:t>
            </a:r>
            <a:r>
              <a:rPr lang="ru-RU" i="1" dirty="0" smtClean="0"/>
              <a:t>Крупнейший советский </a:t>
            </a:r>
            <a:r>
              <a:rPr lang="ru-RU" i="1" dirty="0" err="1" smtClean="0"/>
              <a:t>физико-химик</a:t>
            </a:r>
            <a:r>
              <a:rPr lang="ru-RU" i="1" dirty="0" smtClean="0"/>
              <a:t>, академик      АН СССР (1946), Герой Социалистического Труда (1968).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smtClean="0"/>
              <a:t>Родился 3 октября 1898 года в Санкт-Петербурге. В 1924 году он окончил физико-математический факультет МГУ. С 1934 по 1972 год возглавлял созданные им лабораторию, затем отдел дисперсных систем </a:t>
            </a:r>
            <a:r>
              <a:rPr lang="ru-RU" sz="1600" i="1" dirty="0" err="1" smtClean="0"/>
              <a:t>Коллоидо-электрохимического</a:t>
            </a:r>
            <a:r>
              <a:rPr lang="ru-RU" sz="1600" i="1" dirty="0" smtClean="0"/>
              <a:t> института (с 1945 года Институт физической химии) АН СССР (ИФХАН). В 1942 году он одновременно был назначен заведующим кафедрой коллоидной химии МГУ. 30 ноября 1946 года П. А. </a:t>
            </a:r>
            <a:r>
              <a:rPr lang="ru-RU" sz="1600" i="1" dirty="0" err="1" smtClean="0"/>
              <a:t>Ребиндер</a:t>
            </a:r>
            <a:r>
              <a:rPr lang="ru-RU" sz="1600" i="1" dirty="0" smtClean="0"/>
              <a:t> был избран академиком АН СССР по Отделению химических наук (физическая и коллоидная химия).</a:t>
            </a:r>
          </a:p>
          <a:p>
            <a:r>
              <a:rPr lang="ru-RU" sz="1400" i="1" dirty="0" smtClean="0"/>
              <a:t>Умер Пётр Александрович 12 июля 1972 года.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Научная деятельность</a:t>
            </a:r>
          </a:p>
          <a:p>
            <a:r>
              <a:rPr lang="ru-RU" i="1" dirty="0" smtClean="0"/>
              <a:t>. На основе его теоретических разработок были созданы такие новые материалы, как металлокерамика, различные виды искусственной кожи, сверхпрочный цемент.</a:t>
            </a:r>
          </a:p>
          <a:p>
            <a:r>
              <a:rPr lang="ru-RU" i="1" dirty="0" smtClean="0"/>
              <a:t>В 1928 году он открыл эффект адсорбционного понижения прочности твёрдых тел, получившего в советской научной литературе наименование «Эффекта </a:t>
            </a:r>
            <a:r>
              <a:rPr lang="ru-RU" i="1" dirty="0" err="1" smtClean="0"/>
              <a:t>Ребиндера</a:t>
            </a:r>
            <a:r>
              <a:rPr lang="ru-RU" i="1" dirty="0" smtClean="0"/>
              <a:t>». Это открытие положило начало новой области знания — физико-химической механике. Им было введено в науку понятие о поверхностной активности, как о строгой термодинамической характеристике поверхностно-активных веществ.</a:t>
            </a:r>
          </a:p>
          <a:p>
            <a:r>
              <a:rPr lang="ru-RU" i="1" dirty="0" smtClean="0"/>
              <a:t>В годы Великой Отечественной войны научная деятельность Петра Александровича была связана с укреплением боеспособности Советской Армии. Именно П. А. </a:t>
            </a:r>
            <a:r>
              <a:rPr lang="ru-RU" i="1" dirty="0" err="1" smtClean="0"/>
              <a:t>Ребиндер</a:t>
            </a:r>
            <a:r>
              <a:rPr lang="ru-RU" i="1" dirty="0" smtClean="0"/>
              <a:t> изобрёл воспламеняющуюся жидкость, позднее названную «коктейлем Молотова», применявшуюся для борьбы с танками противника. Он также руководил группой учёных, разработавших машинную смазку для бронетехники, которая не затвердевала и не густела на морозе.</a:t>
            </a:r>
            <a:endParaRPr lang="ru-RU" i="1" dirty="0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-18500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Лэнгмюр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рассчитал, что разность, соответствующая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работе перехода одного моля СН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-групп из воды в воздух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 в гомологических рядах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 средних температурах равна приблизительно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кДж/моль.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Траубе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важное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теоретическое и практическое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благодаря ему были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синтезированы высокоактивные ПАВ с длинными цепями.         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Интересно отметить, что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 длины цепи и увеличение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 к уменьшению растворимости,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гомологи образуют нерастворимые пленки на поверхности воды.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527822"/>
            <a:ext cx="8964487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Адсорбция на границе раздела жидкость-газ. Анализ изотермы адсорбции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Ленгмюра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. Определение размеров молекул ПАВ</a:t>
            </a:r>
            <a:endParaRPr kumimoji="0" lang="ru-RU" sz="13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4325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Рассматривается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</a:t>
            </a:r>
            <a:r>
              <a:rPr kumimoji="0" lang="ru-RU" sz="36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адсорбция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 ПАВ на границе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 - газ.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наиболее простой вариант адсорбции, поскольку поверхность жидкости однородна и полностью доступна для молекул адсорбата. Помимо этого, адсорбционный слой является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мономолекулярным.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получения уравнения изотермы адсорбции использованы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уравнения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Шишковского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Гиббса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studfiles.ru/html/2706/100/html_0CgPRT1fr0.yjCl/htmlconvd-ETGJwB_html_m644288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34563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4714781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значение предельной адсорбции;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равновесная концентрация адсорбата в системе;                                                 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константа адсорбционного равновесия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Уравнение </a:t>
            </a:r>
            <a:r>
              <a:rPr lang="ru-RU" sz="6600" b="1" dirty="0" err="1" smtClean="0">
                <a:solidFill>
                  <a:srgbClr val="C00000"/>
                </a:solidFill>
              </a:rPr>
              <a:t>Ленгмюра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83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42210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221088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446449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Изотермы адсорбции на границе раствор-газ для гомологического ряда ПАВ — органических кислот: 3 — </a:t>
            </a:r>
            <a:r>
              <a:rPr lang="ru-RU" b="1" dirty="0" err="1" smtClean="0"/>
              <a:t>пропионовая</a:t>
            </a:r>
            <a:r>
              <a:rPr lang="ru-RU" b="1" dirty="0" smtClean="0"/>
              <a:t>; 4 — масляная; 5 — изовалериановая, 6 — капроновая</a:t>
            </a:r>
            <a:endParaRPr lang="ru-RU" b="1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860032" y="69762"/>
            <a:ext cx="4032448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Изотермы адсорбции гомологического ряда ПАВ, удовлетворительно описываемые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Ленгмюра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даны на рисунке.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Изотермы содержат три участка: начального линейного, среднего в виде отрезка параболы и конечного линейного, идущего параллельно оси абсцисс.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67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При малых концентрациях, когда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1301" y="1340768"/>
            <a:ext cx="239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К∙с «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187624" y="2348880"/>
            <a:ext cx="5400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= Г</a:t>
            </a:r>
            <a:r>
              <a:rPr kumimoji="0" lang="ru-RU" sz="72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∙К∙с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100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уравнение </a:t>
            </a:r>
            <a:r>
              <a:rPr lang="ru-RU" sz="4800" b="1" dirty="0" err="1" smtClean="0"/>
              <a:t>Лэнгмюра</a:t>
            </a:r>
            <a:r>
              <a:rPr lang="ru-RU" sz="4800" b="1" dirty="0" smtClean="0"/>
              <a:t> соответствует начальному участку кривой адсорбции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-313673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больших концентрациях      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 »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                          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знаменателе уравнения можно пренебречь единицей.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= Г</a:t>
            </a:r>
            <a:r>
              <a:rPr kumimoji="0" lang="ru-RU" sz="66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соответствует области насыщения на изотерме адсорбции области,  в которой заканчивается формирование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монослоя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.120-bal.ru/pars_docs/refs/1/573/573_html_m207ef4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76865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4365104"/>
            <a:ext cx="9144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где </a:t>
            </a:r>
            <a:r>
              <a:rPr lang="en-US" sz="4000" b="1" i="1" dirty="0" smtClean="0"/>
              <a:t>S</a:t>
            </a:r>
            <a:r>
              <a:rPr lang="ru-RU" sz="4000" b="1" i="1" baseline="-25000" dirty="0" smtClean="0"/>
              <a:t>0</a:t>
            </a:r>
            <a:r>
              <a:rPr lang="ru-RU" sz="4000" b="1" i="1" dirty="0" smtClean="0"/>
              <a:t> — </a:t>
            </a:r>
            <a:r>
              <a:rPr lang="ru-RU" sz="4000" b="1" dirty="0" smtClean="0"/>
              <a:t>площадь сечения молекулы (м</a:t>
            </a:r>
            <a:r>
              <a:rPr lang="ru-RU" sz="4000" b="1" baseline="30000" dirty="0" smtClean="0"/>
              <a:t>2</a:t>
            </a:r>
            <a:r>
              <a:rPr lang="ru-RU" sz="4000" b="1" dirty="0" smtClean="0"/>
              <a:t>), соответствующая размеру полярной группы,                                                             </a:t>
            </a:r>
            <a:r>
              <a:rPr lang="en-US" sz="4000" b="1" i="1" dirty="0" smtClean="0"/>
              <a:t>N</a:t>
            </a:r>
            <a:r>
              <a:rPr lang="en-US" sz="4000" b="1" i="1" baseline="-25000" dirty="0" smtClean="0"/>
              <a:t>A</a:t>
            </a:r>
            <a:r>
              <a:rPr lang="ru-RU" sz="4000" b="1" i="1" dirty="0" smtClean="0"/>
              <a:t> — </a:t>
            </a:r>
            <a:r>
              <a:rPr lang="ru-RU" sz="4000" b="1" dirty="0" smtClean="0"/>
              <a:t>число Авогадро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0"/>
            <a:ext cx="7272808" cy="328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0" y="3212976"/>
            <a:ext cx="91440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i="1" dirty="0" err="1" smtClean="0"/>
              <a:t>δ </a:t>
            </a:r>
            <a:r>
              <a:rPr lang="ru-RU" sz="4800" b="1" i="1" dirty="0" smtClean="0"/>
              <a:t>— </a:t>
            </a:r>
            <a:r>
              <a:rPr lang="ru-RU" sz="4800" b="1" dirty="0" smtClean="0"/>
              <a:t>длина молекулы (м),                                  Г∞   — предельная адсорбция,  (моль/ м2 ; кг/м2  )</a:t>
            </a:r>
          </a:p>
          <a:p>
            <a:r>
              <a:rPr lang="ru-RU" sz="4800" b="1" dirty="0" smtClean="0"/>
              <a:t>М </a:t>
            </a:r>
            <a:r>
              <a:rPr lang="ru-RU" sz="4800" b="1" i="1" dirty="0" smtClean="0"/>
              <a:t>—</a:t>
            </a:r>
            <a:r>
              <a:rPr lang="ru-RU" sz="4800" b="1" dirty="0" smtClean="0"/>
              <a:t>молярная масса (кг/моль),   </a:t>
            </a:r>
            <a:r>
              <a:rPr lang="ru-RU" sz="4800" b="1" dirty="0" err="1" smtClean="0"/>
              <a:t>ρ </a:t>
            </a:r>
            <a:r>
              <a:rPr lang="ru-RU" sz="4800" b="1" i="1" dirty="0" smtClean="0"/>
              <a:t>—</a:t>
            </a:r>
            <a:r>
              <a:rPr lang="ru-RU" sz="4800" b="1" dirty="0" smtClean="0"/>
              <a:t> плотность (кг/м</a:t>
            </a:r>
            <a:r>
              <a:rPr lang="ru-RU" sz="4800" b="1" baseline="30000" dirty="0" smtClean="0"/>
              <a:t>3</a:t>
            </a:r>
            <a:r>
              <a:rPr lang="ru-RU" sz="4800" b="1" dirty="0" smtClean="0"/>
              <a:t>) ПАВ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http://popnano.ru/images/analit/NS%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356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0"/>
            <a:ext cx="658822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 </a:t>
            </a:r>
            <a:r>
              <a:rPr lang="ru-RU" sz="2000" b="1" u="sng" dirty="0" smtClean="0"/>
              <a:t>Основные работы были посвящены исследованию поверхностных явлений</a:t>
            </a:r>
            <a:r>
              <a:rPr lang="ru-RU" sz="2000" b="1" dirty="0" smtClean="0"/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Теоретически обосновал влияние перекрытия ионных атмосфер на расклинивающее давление жидких прослоек и взаимодействие коллоидных частиц, что позволило ему создать теорию коагуляции и </a:t>
            </a:r>
            <a:r>
              <a:rPr lang="ru-RU" sz="2400" b="1" dirty="0" err="1" smtClean="0">
                <a:solidFill>
                  <a:srgbClr val="C00000"/>
                </a:solidFill>
              </a:rPr>
              <a:t>гетерокоагуляции</a:t>
            </a:r>
            <a:r>
              <a:rPr lang="ru-RU" sz="2400" b="1" dirty="0" smtClean="0">
                <a:solidFill>
                  <a:srgbClr val="C00000"/>
                </a:solidFill>
              </a:rPr>
              <a:t> коллоидных и дисперсных систем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Вместе с Л. Д. Ландау создал в 1928 г. теорию устойчивости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лиофобных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коллоидов, известную как ДЛФО (теория устойчивости дисперсных систем Дерягина—Ландау—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Фервея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Овербека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  <a:r>
              <a:rPr lang="ru-RU" sz="2000" b="1" dirty="0" smtClean="0"/>
              <a:t>В процессе </a:t>
            </a:r>
            <a:r>
              <a:rPr lang="ru-RU" sz="2000" b="1" dirty="0" err="1" smtClean="0"/>
              <a:t>исследовваний</a:t>
            </a:r>
            <a:r>
              <a:rPr lang="ru-RU" sz="2000" b="1" dirty="0" smtClean="0"/>
              <a:t> обнаружил особые свойства граничных слоев жидкостей, определяемые их специфической (анизотропной) структурой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развил теории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термоосмоса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и капиллярного осмоса в жидкостях,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термофореза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диффузиофореза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аэрозольных частиц</a:t>
            </a:r>
            <a:r>
              <a:rPr lang="ru-RU" sz="2000" b="1" dirty="0" smtClean="0"/>
              <a:t>. Под его руководством впервые синтезированы (1967) при низких давлениях нитевидные кристаллы алмаза — "усы". Разработал методы </a:t>
            </a:r>
            <a:r>
              <a:rPr lang="ru-RU" sz="2000" b="1" dirty="0" smtClean="0"/>
              <a:t>выращивания </a:t>
            </a:r>
            <a:r>
              <a:rPr lang="ru-RU" sz="2000" b="1" dirty="0" smtClean="0"/>
              <a:t>алмазных кристаллов и порошков из газа при низких давлениях.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89040"/>
            <a:ext cx="2627784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Академик </a:t>
            </a:r>
            <a:r>
              <a:rPr lang="vi-VN" sz="4000" b="1" dirty="0" smtClean="0"/>
              <a:t>Деря</a:t>
            </a:r>
            <a:r>
              <a:rPr lang="ru-RU" sz="4000" b="1" dirty="0" smtClean="0">
                <a:latin typeface="Arial Narrow" pitchFamily="34" charset="0"/>
              </a:rPr>
              <a:t>г</a:t>
            </a:r>
            <a:r>
              <a:rPr lang="vi-VN" sz="4000" b="1" dirty="0" smtClean="0"/>
              <a:t>ин</a:t>
            </a:r>
            <a:r>
              <a:rPr lang="ru-RU" sz="4000" b="1" dirty="0" smtClean="0"/>
              <a:t> </a:t>
            </a:r>
            <a:r>
              <a:rPr lang="vi-VN" sz="4000" b="1" dirty="0" smtClean="0"/>
              <a:t>Бор</a:t>
            </a:r>
            <a:r>
              <a:rPr lang="ru-RU" sz="4000" b="1" dirty="0" smtClean="0">
                <a:latin typeface="Arial Narrow" pitchFamily="34" charset="0"/>
              </a:rPr>
              <a:t>и</a:t>
            </a:r>
            <a:r>
              <a:rPr lang="vi-VN" sz="4000" b="1" dirty="0" smtClean="0"/>
              <a:t>с </a:t>
            </a:r>
            <a:r>
              <a:rPr lang="vi-VN" sz="2400" b="1" dirty="0" smtClean="0"/>
              <a:t>Владимирович</a:t>
            </a:r>
            <a:r>
              <a:rPr lang="vi-VN" sz="3200" dirty="0" smtClean="0"/>
              <a:t> </a:t>
            </a:r>
            <a:r>
              <a:rPr lang="vi-VN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</a:rPr>
              <a:t>Справка: </a:t>
            </a:r>
          </a:p>
          <a:p>
            <a:r>
              <a:rPr lang="ru-RU" sz="6000" b="1" dirty="0" smtClean="0"/>
              <a:t>по данным </a:t>
            </a:r>
            <a:r>
              <a:rPr lang="ru-RU" sz="6000" b="1" dirty="0" err="1" smtClean="0"/>
              <a:t>Ленгмюра</a:t>
            </a:r>
            <a:r>
              <a:rPr lang="ru-RU" sz="6000" b="1" dirty="0" smtClean="0"/>
              <a:t>, для гомологического ряда </a:t>
            </a:r>
            <a:r>
              <a:rPr lang="ru-RU" sz="6000" b="1" u="sng" dirty="0" smtClean="0"/>
              <a:t>жирных кислот                                   </a:t>
            </a:r>
            <a:r>
              <a:rPr lang="en-US" sz="6000" b="1" i="1" dirty="0" smtClean="0"/>
              <a:t>S</a:t>
            </a:r>
            <a:r>
              <a:rPr lang="ru-RU" sz="6000" b="1" i="1" baseline="-25000" dirty="0" smtClean="0"/>
              <a:t>0</a:t>
            </a:r>
            <a:r>
              <a:rPr lang="ru-RU" sz="6000" b="1" i="1" dirty="0" smtClean="0"/>
              <a:t> = </a:t>
            </a:r>
            <a:r>
              <a:rPr lang="ru-RU" sz="6000" b="1" dirty="0" smtClean="0"/>
              <a:t>20∙10</a:t>
            </a:r>
            <a:r>
              <a:rPr lang="ru-RU" sz="6000" b="1" baseline="30000" dirty="0" smtClean="0"/>
              <a:t>-20</a:t>
            </a:r>
            <a:r>
              <a:rPr lang="ru-RU" sz="6000" b="1" dirty="0" smtClean="0"/>
              <a:t> м</a:t>
            </a:r>
            <a:r>
              <a:rPr lang="ru-RU" sz="6000" b="1" baseline="30000" dirty="0" smtClean="0"/>
              <a:t>2</a:t>
            </a:r>
            <a:r>
              <a:rPr lang="ru-RU" sz="6000" b="1" dirty="0" smtClean="0"/>
              <a:t> =  0,2 нм</a:t>
            </a:r>
            <a:r>
              <a:rPr lang="ru-RU" sz="6000" b="1" baseline="30000" dirty="0" smtClean="0"/>
              <a:t>2</a:t>
            </a:r>
            <a:r>
              <a:rPr lang="ru-RU" sz="6000" b="1" dirty="0" smtClean="0"/>
              <a:t>, для </a:t>
            </a:r>
            <a:r>
              <a:rPr lang="ru-RU" sz="6000" b="1" u="sng" dirty="0" smtClean="0"/>
              <a:t>спиртов</a:t>
            </a:r>
            <a:r>
              <a:rPr lang="ru-RU" sz="6000" b="1" dirty="0" smtClean="0"/>
              <a:t> </a:t>
            </a:r>
            <a:r>
              <a:rPr lang="en-US" sz="6000" b="1" i="1" dirty="0" smtClean="0"/>
              <a:t>S</a:t>
            </a:r>
            <a:r>
              <a:rPr lang="ru-RU" sz="6000" b="1" i="1" baseline="-25000" dirty="0" smtClean="0"/>
              <a:t>0</a:t>
            </a:r>
            <a:r>
              <a:rPr lang="ru-RU" sz="6000" b="1" i="1" dirty="0" smtClean="0"/>
              <a:t> = </a:t>
            </a:r>
            <a:r>
              <a:rPr lang="ru-RU" sz="6000" b="1" dirty="0" smtClean="0"/>
              <a:t>0,25 нм</a:t>
            </a:r>
            <a:r>
              <a:rPr lang="ru-RU" sz="6000" b="1" baseline="30000" dirty="0" smtClean="0"/>
              <a:t>2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179511" y="336811"/>
            <a:ext cx="8712969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 на твердой поверхности. Теории адсорбции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Твердые адсорбенты </a:t>
            </a:r>
            <a:r>
              <a:rPr lang="ru-RU" sz="5400" b="1" dirty="0" smtClean="0"/>
              <a:t>— это природные и искусственные материалы с </a:t>
            </a:r>
            <a:r>
              <a:rPr lang="ru-RU" sz="5400" b="1" dirty="0" smtClean="0">
                <a:solidFill>
                  <a:srgbClr val="C00000"/>
                </a:solidFill>
              </a:rPr>
              <a:t>большой наружной или внутренней поверхностью</a:t>
            </a:r>
            <a:r>
              <a:rPr lang="ru-RU" sz="5400" b="1" dirty="0" smtClean="0"/>
              <a:t>, на которой происходит </a:t>
            </a:r>
            <a:r>
              <a:rPr lang="ru-RU" sz="6000" b="1" dirty="0" smtClean="0">
                <a:solidFill>
                  <a:srgbClr val="C00000"/>
                </a:solidFill>
              </a:rPr>
              <a:t>адсорбция из граничащих с ней газов или растворов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8528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</a:rPr>
              <a:t>Непористые</a:t>
            </a:r>
            <a:r>
              <a:rPr lang="ru-RU" sz="3200" b="1" i="1" u="sng" dirty="0" smtClean="0">
                <a:solidFill>
                  <a:srgbClr val="C00000"/>
                </a:solidFill>
              </a:rPr>
              <a:t> адсорбе</a:t>
            </a:r>
            <a:r>
              <a:rPr lang="ru-RU" sz="3200" b="1" i="1" dirty="0" smtClean="0">
                <a:solidFill>
                  <a:srgbClr val="C00000"/>
                </a:solidFill>
              </a:rPr>
              <a:t>нты </a:t>
            </a:r>
            <a:r>
              <a:rPr lang="ru-RU" sz="3200" b="1" dirty="0" smtClean="0"/>
              <a:t>-микрокристаллические зерна </a:t>
            </a:r>
            <a:r>
              <a:rPr lang="ru-RU" sz="3200" b="1" u="sng" dirty="0" smtClean="0">
                <a:solidFill>
                  <a:srgbClr val="C00000"/>
                </a:solidFill>
              </a:rPr>
              <a:t>оксидов и солей</a:t>
            </a:r>
            <a:r>
              <a:rPr lang="ru-RU" sz="3200" b="1" dirty="0" smtClean="0"/>
              <a:t>- обладают только </a:t>
            </a:r>
            <a:r>
              <a:rPr lang="ru-RU" sz="3200" b="1" u="sng" dirty="0" smtClean="0"/>
              <a:t>наружной поверхностью</a:t>
            </a:r>
            <a:r>
              <a:rPr lang="ru-RU" sz="3200" b="1" dirty="0" smtClean="0"/>
              <a:t>. Однако если </a:t>
            </a:r>
            <a:r>
              <a:rPr lang="ru-RU" sz="3200" b="1" u="sng" dirty="0" smtClean="0">
                <a:solidFill>
                  <a:srgbClr val="C00000"/>
                </a:solidFill>
              </a:rPr>
              <a:t>непористые частицы </a:t>
            </a:r>
            <a:r>
              <a:rPr lang="ru-RU" sz="3200" b="1" dirty="0" smtClean="0"/>
              <a:t>-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графитированная</a:t>
            </a:r>
            <a:r>
              <a:rPr lang="ru-RU" sz="3200" b="1" u="sng" dirty="0" smtClean="0">
                <a:solidFill>
                  <a:srgbClr val="C00000"/>
                </a:solidFill>
              </a:rPr>
              <a:t> сажа, белая сажа,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аэросил</a:t>
            </a:r>
            <a:r>
              <a:rPr lang="ru-RU" sz="3200" b="1" u="sng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-  находятся в высокодисперсном состоянии, то при формировании из них </a:t>
            </a:r>
            <a:r>
              <a:rPr lang="ru-RU" sz="3200" b="1" dirty="0" smtClean="0">
                <a:solidFill>
                  <a:srgbClr val="C00000"/>
                </a:solidFill>
              </a:rPr>
              <a:t>таблеток или порошковых мембран</a:t>
            </a:r>
            <a:r>
              <a:rPr lang="ru-RU" sz="3200" b="1" dirty="0" smtClean="0"/>
              <a:t> в системе возникают </a:t>
            </a:r>
            <a:r>
              <a:rPr lang="ru-RU" sz="3600" b="1" dirty="0" smtClean="0">
                <a:solidFill>
                  <a:srgbClr val="C00000"/>
                </a:solidFill>
              </a:rPr>
              <a:t>поры</a:t>
            </a:r>
            <a:r>
              <a:rPr lang="ru-RU" sz="3200" b="1" dirty="0" smtClean="0"/>
              <a:t>, являющиеся промежутками между зернами.   Для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пористых адсорбентов </a:t>
            </a:r>
            <a:r>
              <a:rPr lang="ru-RU" sz="3200" b="1" dirty="0" smtClean="0"/>
              <a:t>- </a:t>
            </a:r>
            <a:r>
              <a:rPr lang="ru-RU" sz="3200" b="1" u="sng" dirty="0" smtClean="0">
                <a:solidFill>
                  <a:srgbClr val="C00000"/>
                </a:solidFill>
              </a:rPr>
              <a:t>активные угли, силикагели,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алюмогели</a:t>
            </a:r>
            <a:r>
              <a:rPr lang="ru-RU" sz="3200" b="1" u="sng" dirty="0" smtClean="0">
                <a:solidFill>
                  <a:srgbClr val="C00000"/>
                </a:solidFill>
              </a:rPr>
              <a:t>, цеолиты</a:t>
            </a:r>
            <a:r>
              <a:rPr lang="ru-RU" sz="3200" b="1" dirty="0" smtClean="0"/>
              <a:t> и др.- характерна </a:t>
            </a:r>
            <a:r>
              <a:rPr lang="ru-RU" sz="3200" b="1" u="sng" dirty="0" smtClean="0"/>
              <a:t>внутренняя пористость</a:t>
            </a:r>
            <a:r>
              <a:rPr lang="ru-RU" sz="3200" b="1" dirty="0" smtClean="0"/>
              <a:t>, причем форма и размер пор в значительной мере зависят от природы и метода получения адсорбента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Важной характеристикой твердых адсорбентов, помимо </a:t>
            </a:r>
            <a:r>
              <a:rPr lang="ru-RU" sz="4800" b="1" i="1" dirty="0" smtClean="0"/>
              <a:t>природы и характера распределения пор по размерам</a:t>
            </a:r>
            <a:r>
              <a:rPr lang="ru-RU" sz="4800" b="1" dirty="0" smtClean="0"/>
              <a:t>, </a:t>
            </a:r>
            <a:r>
              <a:rPr lang="ru-RU" sz="4800" b="1" u="sng" dirty="0" smtClean="0">
                <a:solidFill>
                  <a:srgbClr val="C00000"/>
                </a:solidFill>
              </a:rPr>
              <a:t>является величина </a:t>
            </a:r>
            <a:r>
              <a:rPr lang="ru-RU" sz="6600" b="1" u="sng" dirty="0" smtClean="0">
                <a:solidFill>
                  <a:srgbClr val="C00000"/>
                </a:solidFill>
              </a:rPr>
              <a:t>удельной поверхности </a:t>
            </a:r>
            <a:r>
              <a:rPr lang="en-US" sz="6600" b="1" u="sng" dirty="0" err="1" smtClean="0">
                <a:solidFill>
                  <a:srgbClr val="C00000"/>
                </a:solidFill>
              </a:rPr>
              <a:t>S</a:t>
            </a:r>
            <a:r>
              <a:rPr lang="en-US" sz="6600" b="1" u="sng" baseline="-25000" dirty="0" err="1" smtClean="0">
                <a:solidFill>
                  <a:srgbClr val="C00000"/>
                </a:solidFill>
              </a:rPr>
              <a:t>y</a:t>
            </a:r>
            <a:r>
              <a:rPr lang="ru-RU" sz="6600" b="1" u="sng" baseline="-25000" dirty="0" err="1" smtClean="0">
                <a:solidFill>
                  <a:srgbClr val="C00000"/>
                </a:solidFill>
              </a:rPr>
              <a:t>д</a:t>
            </a:r>
            <a:r>
              <a:rPr lang="ru-RU" sz="6600" b="1" u="sng" dirty="0" smtClean="0">
                <a:solidFill>
                  <a:srgbClr val="C00000"/>
                </a:solidFill>
              </a:rPr>
              <a:t> (м</a:t>
            </a:r>
            <a:r>
              <a:rPr lang="ru-RU" sz="6600" b="1" u="sng" baseline="30000" dirty="0" smtClean="0">
                <a:solidFill>
                  <a:srgbClr val="C00000"/>
                </a:solidFill>
              </a:rPr>
              <a:t>2</a:t>
            </a:r>
            <a:r>
              <a:rPr lang="ru-RU" sz="6600" b="1" u="sng" dirty="0" smtClean="0">
                <a:solidFill>
                  <a:srgbClr val="C00000"/>
                </a:solidFill>
              </a:rPr>
              <a:t>/кг),</a:t>
            </a:r>
            <a:r>
              <a:rPr lang="ru-RU" sz="6600" b="1" dirty="0" smtClean="0"/>
              <a:t> </a:t>
            </a:r>
            <a:r>
              <a:rPr lang="ru-RU" sz="4800" b="1" i="1" dirty="0" smtClean="0"/>
              <a:t>определяющая во многом их сорбционную способность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Согласно </a:t>
            </a:r>
            <a:r>
              <a:rPr lang="ru-RU" sz="4400" b="1" i="1" u="sng" dirty="0" smtClean="0">
                <a:solidFill>
                  <a:srgbClr val="C00000"/>
                </a:solidFill>
              </a:rPr>
              <a:t>современным представлениям</a:t>
            </a:r>
            <a:r>
              <a:rPr lang="ru-RU" sz="4400" b="1" dirty="0" smtClean="0"/>
              <a:t>, </a:t>
            </a:r>
            <a:r>
              <a:rPr lang="ru-RU" sz="4400" b="1" i="1" dirty="0" smtClean="0"/>
              <a:t>никаких особых сил, за счет которых происходит адсорбция, не существует</a:t>
            </a:r>
            <a:r>
              <a:rPr lang="ru-RU" sz="4400" b="1" dirty="0" smtClean="0"/>
              <a:t>. </a:t>
            </a:r>
            <a:r>
              <a:rPr lang="ru-RU" sz="4800" b="1" u="sng" dirty="0" smtClean="0">
                <a:solidFill>
                  <a:srgbClr val="C00000"/>
                </a:solidFill>
              </a:rPr>
              <a:t>Адсорбционные силы — это </a:t>
            </a:r>
            <a:r>
              <a:rPr lang="ru-RU" sz="5400" b="1" u="sng" dirty="0" smtClean="0">
                <a:solidFill>
                  <a:srgbClr val="C00000"/>
                </a:solidFill>
              </a:rPr>
              <a:t>химические или межмолекулярные </a:t>
            </a:r>
            <a:r>
              <a:rPr lang="ru-RU" sz="4800" b="1" u="sng" dirty="0" smtClean="0">
                <a:solidFill>
                  <a:srgbClr val="C00000"/>
                </a:solidFill>
              </a:rPr>
              <a:t>силы, действующие между молекулами разных фаз</a:t>
            </a:r>
            <a:endParaRPr lang="ru-RU" sz="4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136904" cy="1268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95536" y="1707483"/>
            <a:ext cx="8496944" cy="49552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Ион-ионное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Ион-дипольное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Вандерваальсовые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силы притяжения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-Ориентационное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-Индукционное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-Дисперсионное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Водородная связь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Гидрофобное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(отталкивание воды)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179512" y="-74114"/>
            <a:ext cx="896448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изучении адсорбции на твердых адсорбентах необходимо учитывать, что адсорбционное равновесие устанавливаться очень медленно, так как скорость процесса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лимитируется наиболее медленной стадией — диффузией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Даже в условиях адсорбции с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перемешиванием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мелкопористых адсорбентах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адсорбционное равновесие наступает медленно,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лишь по истечении нескольких суток.</a:t>
            </a: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56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24328" y="5661248"/>
            <a:ext cx="147565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b="1" i="1" dirty="0" smtClean="0"/>
              <a:t>С(</a:t>
            </a:r>
            <a:r>
              <a:rPr lang="ru-RU" sz="6000" b="1" i="1" dirty="0" err="1" smtClean="0"/>
              <a:t>р</a:t>
            </a:r>
            <a:r>
              <a:rPr lang="ru-RU" sz="6000" b="1" i="1" dirty="0" smtClean="0"/>
              <a:t>)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Основные типы изотерм адсорбции на твердых адсорбентах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50100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I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изотерма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мономолекулярной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ленгмюровской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адсорбции, встречающаяся достаточно редко, например в случае 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непористых и макропористых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адсорбентов.                                                                                   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II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-образная кривая 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средних давлений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не достигающая предела адсорбции и характерная для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полимолекулярной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адсорбции.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0"/>
            <a:ext cx="666023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Академик </a:t>
            </a:r>
            <a:r>
              <a:rPr lang="ru-RU" sz="2400" b="1" dirty="0" err="1" smtClean="0"/>
              <a:t>И.В.Тананаев</a:t>
            </a:r>
            <a:r>
              <a:rPr lang="ru-RU" sz="2400" b="1" dirty="0" smtClean="0"/>
              <a:t> - крупнейших ученый нашей страны в области неорганической химии, химии редких и рассеянных элементов, аналитической химии и физико-химического анализа. Одним из важных </a:t>
            </a:r>
            <a:r>
              <a:rPr lang="ru-RU" sz="2800" b="1" dirty="0" smtClean="0"/>
              <a:t>предложений, высказанных им, является введение понятия о новой «координате»</a:t>
            </a:r>
            <a:r>
              <a:rPr lang="ru-RU" sz="2400" b="1" dirty="0" smtClean="0"/>
              <a:t> - </a:t>
            </a:r>
            <a:r>
              <a:rPr lang="ru-RU" sz="4000" b="1" i="1" dirty="0" smtClean="0">
                <a:solidFill>
                  <a:srgbClr val="C00000"/>
                </a:solidFill>
              </a:rPr>
              <a:t>дисперсности,</a:t>
            </a:r>
            <a:r>
              <a:rPr lang="ru-RU" sz="2400" b="1" dirty="0" smtClean="0"/>
              <a:t> определяющей поведение, а также </a:t>
            </a:r>
            <a:r>
              <a:rPr lang="ru-RU" sz="2400" b="1" i="1" dirty="0" smtClean="0">
                <a:solidFill>
                  <a:srgbClr val="C00000"/>
                </a:solidFill>
              </a:rPr>
              <a:t>термодинамические свойства ультрадисперсных систем</a:t>
            </a:r>
            <a:r>
              <a:rPr lang="ru-RU" sz="2400" b="1" i="1" dirty="0" smtClean="0"/>
              <a:t>, </a:t>
            </a:r>
            <a:r>
              <a:rPr lang="ru-RU" sz="2400" b="1" dirty="0" smtClean="0"/>
              <a:t>что подтверждается многочисленными современными исследованиями. Так, одна из важнейших характеристик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наносистем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/>
              <a:t>– </a:t>
            </a:r>
            <a:r>
              <a:rPr lang="ru-RU" sz="2400" b="1" u="sng" dirty="0" smtClean="0">
                <a:solidFill>
                  <a:srgbClr val="C00000"/>
                </a:solidFill>
              </a:rPr>
              <a:t>площадь и состояние их поверхности</a:t>
            </a:r>
            <a:r>
              <a:rPr lang="ru-RU" sz="2400" b="1" u="sng" dirty="0" smtClean="0"/>
              <a:t>, </a:t>
            </a:r>
            <a:r>
              <a:rPr lang="ru-RU" sz="2400" b="1" dirty="0" smtClean="0"/>
              <a:t>без этого часто невозможно адекватно рассматривать их поведение и эволюцию во времени.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29000"/>
            <a:ext cx="2555776" cy="2185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Академик </a:t>
            </a:r>
            <a:r>
              <a:rPr lang="ru-RU" sz="3600" b="1" dirty="0" err="1" smtClean="0"/>
              <a:t>Тананаев</a:t>
            </a:r>
            <a:r>
              <a:rPr lang="ru-RU" sz="3600" b="1" dirty="0" smtClean="0"/>
              <a:t> Иван </a:t>
            </a:r>
            <a:r>
              <a:rPr lang="ru-RU" sz="2800" b="1" dirty="0" smtClean="0"/>
              <a:t>Владимирович</a:t>
            </a:r>
            <a:r>
              <a:rPr lang="ru-RU" sz="2400" b="1" dirty="0" smtClean="0"/>
              <a:t> </a:t>
            </a:r>
            <a:endParaRPr lang="ru-RU" sz="3200" b="1" dirty="0"/>
          </a:p>
        </p:txBody>
      </p:sp>
      <p:pic>
        <p:nvPicPr>
          <p:cNvPr id="6" name="Picture 2" descr="http://popnano.ru/images/analit/NS%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2628800" cy="2880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3626346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III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кривая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перегибов с монотонным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ростом при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полимолекулярной адсорбции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характерная для поверхностей со слабой адсорбционной способностью.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Изотермы IV и V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 представляют собой изотермы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и III типов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осложненные капиллярной конденсацией.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Универсальной единой теории адсорбции на твердых адсорбентах сегодня не существует.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0" y="50110"/>
            <a:ext cx="9144000" cy="65864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Экспериментальное изучение адсорбции твердыми адсорбентами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изучении адсорбции на твердой поверхности, в отличие адсорбции на жидкостях, вместо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гиббсовской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адсорбции используют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абсолютную адсорбцию А,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соответствует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полному количеству адсорбированного вещества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расчете на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единицу массы адсорбента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общем случае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≥Г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ПАВ, ввиду их высокой адсорбционной способности, можно пренебречь концентрацией в объеме по сравнению с очень высокой концентрацией в адсорбционном слое и принять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≈ Г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0" y="127085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Абсолютная адсорбция А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число моль или г адсорбата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приходящееся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единицу </a:t>
            </a: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поверхности или массы адсорбента.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Единицы измерения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моль/м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моль/г или моль/см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Экспериментально А определяют весовым методом (например, на весах Мак-Бена) при изучении адсорбции из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газовой фазы на твёрдом адсорбенте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Увеличение массы (пересчитанное в моль) адсорбента, подвешенного на весах, равно именно 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 своему физическому смыслу А всегда положительна (А &gt; 0). </a:t>
            </a:r>
            <a:r>
              <a:rPr lang="ru-RU" sz="3200" b="1" dirty="0" smtClean="0"/>
              <a:t>Значение же </a:t>
            </a:r>
            <a:r>
              <a:rPr lang="ru-RU" sz="3200" b="1" dirty="0" smtClean="0">
                <a:solidFill>
                  <a:srgbClr val="C00000"/>
                </a:solidFill>
              </a:rPr>
              <a:t>Г</a:t>
            </a:r>
            <a:r>
              <a:rPr lang="ru-RU" sz="3200" b="1" dirty="0" smtClean="0"/>
              <a:t> может быть как </a:t>
            </a:r>
            <a:r>
              <a:rPr lang="ru-RU" sz="3200" b="1" i="1" dirty="0" smtClean="0">
                <a:solidFill>
                  <a:srgbClr val="C00000"/>
                </a:solidFill>
              </a:rPr>
              <a:t>положительным</a:t>
            </a:r>
            <a:r>
              <a:rPr lang="ru-RU" sz="3200" b="1" dirty="0" smtClean="0"/>
              <a:t> (вещество концентрируется на поверхности), так и </a:t>
            </a:r>
            <a:r>
              <a:rPr lang="ru-RU" sz="3200" b="1" i="1" dirty="0" smtClean="0">
                <a:solidFill>
                  <a:srgbClr val="C00000"/>
                </a:solidFill>
              </a:rPr>
              <a:t>отрицательным</a:t>
            </a:r>
            <a:r>
              <a:rPr lang="ru-RU" sz="3200" b="1" dirty="0" smtClean="0"/>
              <a:t> (вещество избегает поверхности, как в случае адсорбции ПИВ). По определению А всегда больше Г, но при </a:t>
            </a:r>
            <a:r>
              <a:rPr lang="ru-RU" sz="3600" b="1" i="1" dirty="0" smtClean="0">
                <a:solidFill>
                  <a:srgbClr val="C00000"/>
                </a:solidFill>
              </a:rPr>
              <a:t>малых концентрациях адсорбата </a:t>
            </a:r>
            <a:r>
              <a:rPr lang="ru-RU" sz="3200" b="1" dirty="0" smtClean="0"/>
              <a:t>(можно пренебречь количеством вещества в слое фазы по сравнению с количеством его у поверхности) и </a:t>
            </a:r>
            <a:r>
              <a:rPr lang="ru-RU" sz="3200" b="1" i="1" dirty="0" smtClean="0">
                <a:solidFill>
                  <a:srgbClr val="C00000"/>
                </a:solidFill>
              </a:rPr>
              <a:t>сильной его адсорбции </a:t>
            </a:r>
            <a:r>
              <a:rPr lang="ru-RU" sz="4800" b="1" u="sng" dirty="0" smtClean="0">
                <a:solidFill>
                  <a:srgbClr val="C00000"/>
                </a:solidFill>
              </a:rPr>
              <a:t>А≈ Г</a:t>
            </a:r>
            <a:r>
              <a:rPr lang="ru-RU" sz="3200" b="1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Обычно это наблюдается в водных растворах </a:t>
            </a:r>
            <a:r>
              <a:rPr lang="ru-RU" sz="2800" b="1" dirty="0" smtClean="0"/>
              <a:t>ПАВ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Избыточная адсорбция (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гиббсова</a:t>
            </a:r>
            <a:r>
              <a:rPr lang="ru-RU" sz="4000" b="1" u="sng" dirty="0" smtClean="0">
                <a:solidFill>
                  <a:srgbClr val="C00000"/>
                </a:solidFill>
              </a:rPr>
              <a:t>) Г </a:t>
            </a:r>
            <a:r>
              <a:rPr lang="ru-RU" sz="4000" b="1" dirty="0" smtClean="0"/>
              <a:t>– </a:t>
            </a:r>
            <a:r>
              <a:rPr lang="ru-RU" sz="4000" b="1" i="1" dirty="0" smtClean="0">
                <a:solidFill>
                  <a:srgbClr val="C00000"/>
                </a:solidFill>
              </a:rPr>
              <a:t>избыток</a:t>
            </a:r>
            <a:r>
              <a:rPr lang="ru-RU" sz="4000" b="1" dirty="0" smtClean="0"/>
              <a:t> адсорбата в </a:t>
            </a:r>
            <a:r>
              <a:rPr lang="ru-RU" sz="4000" b="1" i="1" dirty="0" smtClean="0">
                <a:solidFill>
                  <a:srgbClr val="C00000"/>
                </a:solidFill>
              </a:rPr>
              <a:t>поверхностном слое </a:t>
            </a:r>
            <a:r>
              <a:rPr lang="ru-RU" sz="4000" b="1" dirty="0" smtClean="0"/>
              <a:t>по сравнению с его количеством в таком же </a:t>
            </a:r>
            <a:r>
              <a:rPr lang="ru-RU" sz="4000" b="1" i="1" dirty="0" smtClean="0">
                <a:solidFill>
                  <a:srgbClr val="C00000"/>
                </a:solidFill>
              </a:rPr>
              <a:t>объеме </a:t>
            </a:r>
            <a:r>
              <a:rPr lang="ru-RU" sz="4000" b="1" dirty="0" smtClean="0"/>
              <a:t>фазы, приходящийся на единицу поверхности или массы адсорбента. Измеряют избыточную адсорбцию также в моль/м</a:t>
            </a:r>
            <a:r>
              <a:rPr lang="ru-RU" sz="4000" b="1" baseline="30000" dirty="0" smtClean="0"/>
              <a:t>2</a:t>
            </a:r>
            <a:r>
              <a:rPr lang="ru-RU" sz="4000" b="1" dirty="0" smtClean="0"/>
              <a:t>, моль/г или моль/см</a:t>
            </a:r>
            <a:r>
              <a:rPr lang="ru-RU" sz="4000" b="1" baseline="30000" dirty="0" smtClean="0"/>
              <a:t>3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869160"/>
            <a:ext cx="91440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Экспериментально Г определяют по разности концентраций адсорбата в растворе до и после адсорбции (как это делается в лабораторном практикуме).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определения 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количества адсорбированного вещества из газовой фазы сводятся к двум основным группам — </a:t>
            </a:r>
            <a:r>
              <a:rPr lang="ru-RU" sz="6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весовым и объемным </a:t>
            </a:r>
            <a:endParaRPr lang="ru-RU" sz="72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0" y="-13426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адсорбции из растворов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осуществляется так: определенные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навески адсорбента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вносят в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одинаковые объемы растворов адсорбируемого вещества различной исходной концентрации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выдерживают при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постоянной температуре до установления адсорбционного равновесия.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Величину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находят, определив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концентрацию раствора до начала адсорбции и после установления равновесия:</a:t>
            </a:r>
            <a:endParaRPr kumimoji="0" lang="ru-RU" sz="4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8424936" cy="3384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А  </a:t>
            </a:r>
            <a:r>
              <a:rPr lang="en-US" sz="3200" b="1" i="1" dirty="0" smtClean="0"/>
              <a:t> </a:t>
            </a:r>
            <a:r>
              <a:rPr lang="ru-RU" sz="3200" b="1" dirty="0" smtClean="0"/>
              <a:t>— </a:t>
            </a:r>
            <a:r>
              <a:rPr lang="ru-RU" sz="3200" b="1" i="1" dirty="0" smtClean="0"/>
              <a:t> абсолютная адсорбция (моль/кг);                                                                                                                          с</a:t>
            </a:r>
            <a:r>
              <a:rPr lang="ru-RU" sz="3200" b="1" i="1" baseline="-25000" dirty="0" smtClean="0"/>
              <a:t>0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и </a:t>
            </a:r>
            <a:r>
              <a:rPr lang="ru-RU" sz="3200" b="1" i="1" dirty="0" err="1" smtClean="0"/>
              <a:t>с</a:t>
            </a:r>
            <a:r>
              <a:rPr lang="ru-RU" sz="3200" b="1" i="1" baseline="-25000" dirty="0" err="1" smtClean="0"/>
              <a:t>равн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— соответственно начальная и      равновесная концентрации раствора (моль/л);     </a:t>
            </a:r>
            <a:r>
              <a:rPr lang="ru-RU" sz="3200" b="1" i="1" dirty="0" smtClean="0"/>
              <a:t>V — </a:t>
            </a:r>
            <a:r>
              <a:rPr lang="ru-RU" sz="3200" b="1" dirty="0" smtClean="0"/>
              <a:t>объем раствора (л);                                                                                                                          </a:t>
            </a:r>
            <a:r>
              <a:rPr lang="en-US" sz="3200" b="1" i="1" dirty="0" smtClean="0"/>
              <a:t>m </a:t>
            </a:r>
            <a:r>
              <a:rPr lang="ru-RU" sz="3200" b="1" dirty="0" smtClean="0"/>
              <a:t>— масса навески адсорбента (кг);                                                                                                                </a:t>
            </a:r>
            <a:r>
              <a:rPr lang="ru-RU" sz="3200" b="1" i="1" dirty="0" err="1" smtClean="0"/>
              <a:t>х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— </a:t>
            </a:r>
            <a:r>
              <a:rPr lang="ru-RU" sz="2800" b="1" dirty="0" smtClean="0"/>
              <a:t>количество адсорбированного вещества (моль)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sent5.com/presentation/102472334_194529623/imag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858000" cy="5143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http://present5.com/poverxnostnye-yavleniya-i-dispersnye-sistemy-lekciya-6/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sent5.com/presentation/-111309095_437280526/image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900592" cy="10441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http://present5.com/poverxnostnye-yavleniya-i-dispersnye-sistemy-lekciya-6/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 </a:t>
            </a:r>
            <a:r>
              <a:rPr lang="ru-RU" dirty="0" smtClean="0"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dirty="0" smtClean="0"/>
              <a:t> </a:t>
            </a:r>
            <a:r>
              <a:rPr lang="ru-RU" dirty="0" err="1" smtClean="0"/>
              <a:t>Тананаев</a:t>
            </a:r>
            <a:r>
              <a:rPr lang="ru-RU" dirty="0" smtClean="0"/>
              <a:t> участвовал в создании сплавов, брони и снарядов для оборонной промышленности СССР.</a:t>
            </a:r>
          </a:p>
          <a:p>
            <a:r>
              <a:rPr lang="ru-RU" dirty="0" smtClean="0"/>
              <a:t>После окончания войны </a:t>
            </a:r>
            <a:r>
              <a:rPr lang="ru-RU" dirty="0" err="1" smtClean="0"/>
              <a:t>Тананаева</a:t>
            </a:r>
            <a:r>
              <a:rPr lang="ru-RU" dirty="0" smtClean="0"/>
              <a:t> включили в секретные работы </a:t>
            </a:r>
            <a:r>
              <a:rPr lang="ru-RU" dirty="0" smtClean="0">
                <a:hlinkClick r:id="rId3" tooltip="Атомный проект СССР"/>
              </a:rPr>
              <a:t>атомного проекта СССР</a:t>
            </a:r>
            <a:r>
              <a:rPr lang="ru-RU" dirty="0" smtClean="0"/>
              <a:t>. Ему удалось разработать технологию, связанную с изотопным разделением природного </a:t>
            </a:r>
            <a:r>
              <a:rPr lang="ru-RU" dirty="0" smtClean="0">
                <a:hlinkClick r:id="rId4" tooltip="Уран (элемент)"/>
              </a:rPr>
              <a:t>урана</a:t>
            </a:r>
            <a:r>
              <a:rPr lang="ru-RU" dirty="0" smtClean="0"/>
              <a:t>, позволяющую получить в короткое время делящиеся материалы.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5" tooltip="1946 год"/>
              </a:rPr>
              <a:t>1946 году</a:t>
            </a:r>
            <a:r>
              <a:rPr lang="ru-RU" dirty="0" smtClean="0"/>
              <a:t> Иван Владимирович был избран </a:t>
            </a:r>
            <a:r>
              <a:rPr lang="ru-RU" dirty="0" smtClean="0">
                <a:hlinkClick r:id="rId6" tooltip="Член-корреспондент"/>
              </a:rPr>
              <a:t>членом-корреспондентом</a:t>
            </a:r>
            <a:r>
              <a:rPr lang="ru-RU" dirty="0" smtClean="0"/>
              <a:t> </a:t>
            </a:r>
            <a:r>
              <a:rPr lang="ru-RU" dirty="0" smtClean="0">
                <a:hlinkClick r:id="rId7" tooltip="АН СССР"/>
              </a:rPr>
              <a:t>АН СССР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Тананаев</a:t>
            </a:r>
            <a:r>
              <a:rPr lang="ru-RU" dirty="0" smtClean="0"/>
              <a:t> называл редкие элементы «элементами прогресса, элементами будущего». В </a:t>
            </a:r>
            <a:r>
              <a:rPr lang="ru-RU" dirty="0" smtClean="0">
                <a:hlinkClick r:id="rId8" tooltip="ИОНХ РАН"/>
              </a:rPr>
              <a:t>Институте общей и неорганической химии (ИОНХ) АН СССР</a:t>
            </a:r>
            <a:r>
              <a:rPr lang="ru-RU" dirty="0" smtClean="0"/>
              <a:t>, в котором работал Иван Владимирович, в </a:t>
            </a:r>
            <a:r>
              <a:rPr lang="ru-RU" dirty="0" smtClean="0">
                <a:hlinkClick r:id="rId9" tooltip="1948 год"/>
              </a:rPr>
              <a:t>1948 году</a:t>
            </a:r>
            <a:r>
              <a:rPr lang="ru-RU" dirty="0" smtClean="0"/>
              <a:t> был создан специальный Отдел редких элементов. Возглавил отдел </a:t>
            </a:r>
            <a:r>
              <a:rPr lang="ru-RU" dirty="0" err="1" smtClean="0"/>
              <a:t>Тананаев</a:t>
            </a:r>
            <a:r>
              <a:rPr lang="ru-RU" dirty="0" smtClean="0"/>
              <a:t>. Проводившиеся им и его сотрудниками исследования охватывали большую часть периодической системы. Среди них видное место занимало изучение представителей III группы — </a:t>
            </a:r>
            <a:r>
              <a:rPr lang="ru-RU" dirty="0" smtClean="0">
                <a:hlinkClick r:id="rId10" tooltip="Галлий"/>
              </a:rPr>
              <a:t>галлия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Индий"/>
              </a:rPr>
              <a:t>индия</a:t>
            </a:r>
            <a:r>
              <a:rPr lang="ru-RU" dirty="0" smtClean="0"/>
              <a:t>, а также </a:t>
            </a:r>
            <a:r>
              <a:rPr lang="ru-RU" dirty="0" smtClean="0">
                <a:hlinkClick r:id="rId12" tooltip="Скандий"/>
              </a:rPr>
              <a:t>скандия</a:t>
            </a:r>
            <a:r>
              <a:rPr lang="ru-RU" dirty="0" smtClean="0"/>
              <a:t>, </a:t>
            </a:r>
            <a:r>
              <a:rPr lang="ru-RU" dirty="0" smtClean="0">
                <a:hlinkClick r:id="rId13" tooltip="Иттрий"/>
              </a:rPr>
              <a:t>иттрия</a:t>
            </a:r>
            <a:r>
              <a:rPr lang="ru-RU" dirty="0" smtClean="0"/>
              <a:t> и </a:t>
            </a:r>
            <a:r>
              <a:rPr lang="ru-RU" dirty="0" smtClean="0">
                <a:hlinkClick r:id="rId14" tooltip="Лантаниды"/>
              </a:rPr>
              <a:t>лантанидов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 </a:t>
            </a:r>
            <a:r>
              <a:rPr lang="ru-RU" dirty="0" smtClean="0">
                <a:hlinkClick r:id="rId15" tooltip="1951 год"/>
              </a:rPr>
              <a:t>1951 года</a:t>
            </a:r>
            <a:r>
              <a:rPr lang="ru-RU" dirty="0" smtClean="0"/>
              <a:t> по </a:t>
            </a:r>
            <a:r>
              <a:rPr lang="ru-RU" dirty="0" smtClean="0">
                <a:hlinkClick r:id="rId16" tooltip="1963 год"/>
              </a:rPr>
              <a:t>1963 год</a:t>
            </a:r>
            <a:r>
              <a:rPr lang="ru-RU" dirty="0" smtClean="0"/>
              <a:t> преподавал в </a:t>
            </a:r>
            <a:r>
              <a:rPr lang="ru-RU" dirty="0" smtClean="0">
                <a:hlinkClick r:id="rId17" tooltip="Московский инженерно-физический институт"/>
              </a:rPr>
              <a:t>Московском инженерно-физическом институте</a:t>
            </a:r>
            <a:r>
              <a:rPr lang="ru-RU" dirty="0" smtClean="0"/>
              <a:t>, с </a:t>
            </a:r>
            <a:r>
              <a:rPr lang="ru-RU" dirty="0" smtClean="0">
                <a:hlinkClick r:id="rId16" tooltip="1963 год"/>
              </a:rPr>
              <a:t>1963 года</a:t>
            </a:r>
            <a:r>
              <a:rPr lang="ru-RU" dirty="0" smtClean="0"/>
              <a:t> по </a:t>
            </a:r>
            <a:r>
              <a:rPr lang="ru-RU" dirty="0" smtClean="0">
                <a:hlinkClick r:id="rId18" tooltip="1968 год"/>
              </a:rPr>
              <a:t>1968 год</a:t>
            </a:r>
            <a:r>
              <a:rPr lang="ru-RU" dirty="0" smtClean="0"/>
              <a:t> — в </a:t>
            </a:r>
            <a:r>
              <a:rPr lang="ru-RU" dirty="0" smtClean="0">
                <a:hlinkClick r:id="rId19" tooltip="Московский институт тонкой химической технологии"/>
              </a:rPr>
              <a:t>Московском институте тонкой химической технологии</a:t>
            </a:r>
            <a:r>
              <a:rPr lang="ru-RU" dirty="0" smtClean="0"/>
              <a:t>. Под руководством </a:t>
            </a:r>
            <a:r>
              <a:rPr lang="ru-RU" dirty="0" err="1" smtClean="0"/>
              <a:t>Тананаева</a:t>
            </a:r>
            <a:r>
              <a:rPr lang="ru-RU" dirty="0" smtClean="0"/>
              <a:t> 15 химиков стали докторами наук и более 70 — кандидатами.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20" tooltip="1958 год"/>
              </a:rPr>
              <a:t>1958 году</a:t>
            </a:r>
            <a:r>
              <a:rPr lang="ru-RU" dirty="0" smtClean="0"/>
              <a:t> Иван Владимирович </a:t>
            </a:r>
            <a:r>
              <a:rPr lang="ru-RU" dirty="0" err="1" smtClean="0"/>
              <a:t>Тананаев</a:t>
            </a:r>
            <a:r>
              <a:rPr lang="ru-RU" dirty="0" smtClean="0"/>
              <a:t> был избран действительным членом (</a:t>
            </a:r>
            <a:r>
              <a:rPr lang="ru-RU" dirty="0" smtClean="0">
                <a:hlinkClick r:id="rId21" tooltip="Академик"/>
              </a:rPr>
              <a:t>академиком</a:t>
            </a:r>
            <a:r>
              <a:rPr lang="ru-RU" dirty="0" smtClean="0"/>
              <a:t>) </a:t>
            </a:r>
            <a:r>
              <a:rPr lang="ru-RU" dirty="0" smtClean="0">
                <a:hlinkClick r:id="rId7" tooltip="АН СССР"/>
              </a:rPr>
              <a:t>Академии наук СССР</a:t>
            </a:r>
            <a:r>
              <a:rPr lang="ru-RU" baseline="30000" dirty="0" smtClean="0">
                <a:hlinkClick r:id="rId22"/>
              </a:rPr>
              <a:t>[2]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 руководством </a:t>
            </a:r>
            <a:r>
              <a:rPr lang="ru-RU" dirty="0" err="1" smtClean="0"/>
              <a:t>Тананаева</a:t>
            </a:r>
            <a:r>
              <a:rPr lang="ru-RU" dirty="0" smtClean="0"/>
              <a:t> были разработаны способы переработки сырья, найдены новые области применения редкоземельных элементов, проводились исследования </a:t>
            </a:r>
            <a:r>
              <a:rPr lang="ru-RU" dirty="0" smtClean="0">
                <a:hlinkClick r:id="rId23" tooltip="Хроматы"/>
              </a:rPr>
              <a:t>хроматов</a:t>
            </a:r>
            <a:r>
              <a:rPr lang="ru-RU" dirty="0" smtClean="0"/>
              <a:t> </a:t>
            </a:r>
            <a:r>
              <a:rPr lang="ru-RU" dirty="0" smtClean="0">
                <a:hlinkClick r:id="rId24" tooltip="Лантан"/>
              </a:rPr>
              <a:t>лантана</a:t>
            </a:r>
            <a:r>
              <a:rPr lang="ru-RU" dirty="0" smtClean="0"/>
              <a:t>, </a:t>
            </a:r>
            <a:r>
              <a:rPr lang="ru-RU" dirty="0" smtClean="0">
                <a:hlinkClick r:id="rId25" tooltip="Неодим"/>
              </a:rPr>
              <a:t>неодима</a:t>
            </a:r>
            <a:r>
              <a:rPr lang="ru-RU" dirty="0" smtClean="0"/>
              <a:t> и иттрия. Впоследствии эти наработки оказались полезными при создании высокотемпературных керамических материалов.</a:t>
            </a:r>
          </a:p>
          <a:p>
            <a:r>
              <a:rPr lang="ru-RU" dirty="0" err="1" smtClean="0"/>
              <a:t>Тананаев</a:t>
            </a:r>
            <a:r>
              <a:rPr lang="ru-RU" dirty="0" smtClean="0"/>
              <a:t> решил важную задачу комплексного освоения </a:t>
            </a:r>
            <a:r>
              <a:rPr lang="ru-RU" dirty="0" smtClean="0">
                <a:hlinkClick r:id="rId26" tooltip="Минеральное сырье"/>
              </a:rPr>
              <a:t>минерального сырья</a:t>
            </a:r>
            <a:r>
              <a:rPr lang="ru-RU" dirty="0" smtClean="0"/>
              <a:t> на </a:t>
            </a:r>
            <a:r>
              <a:rPr lang="ru-RU" dirty="0" smtClean="0">
                <a:hlinkClick r:id="rId27" tooltip="Кольский полуостров"/>
              </a:rPr>
              <a:t>Кольском полуострове</a:t>
            </a:r>
            <a:r>
              <a:rPr lang="ru-RU" dirty="0" smtClean="0"/>
              <a:t>. Он разработал технологию выделения из </a:t>
            </a:r>
            <a:r>
              <a:rPr lang="ru-RU" dirty="0" smtClean="0">
                <a:hlinkClick r:id="rId28" tooltip="Руды"/>
              </a:rPr>
              <a:t>руд</a:t>
            </a:r>
            <a:r>
              <a:rPr lang="ru-RU" dirty="0" smtClean="0"/>
              <a:t> ценных металлов и </a:t>
            </a:r>
            <a:r>
              <a:rPr lang="ru-RU" dirty="0" smtClean="0">
                <a:hlinkClick r:id="rId29" tooltip="Фосфор"/>
              </a:rPr>
              <a:t>фосфора</a:t>
            </a:r>
            <a:r>
              <a:rPr lang="ru-RU" dirty="0" smtClean="0"/>
              <a:t>, которая и в </a:t>
            </a:r>
            <a:r>
              <a:rPr lang="ru-RU" dirty="0" smtClean="0">
                <a:hlinkClick r:id="rId30" tooltip="XXI век"/>
              </a:rPr>
              <a:t>XXI веке</a:t>
            </a:r>
            <a:r>
              <a:rPr lang="ru-RU" dirty="0" smtClean="0"/>
              <a:t> применяется на заводах. Также учёный одним из первых сформулировал идеи о </a:t>
            </a:r>
            <a:r>
              <a:rPr lang="ru-RU" dirty="0" err="1" smtClean="0">
                <a:hlinkClick r:id="rId31" tooltip="Наноматериал"/>
              </a:rPr>
              <a:t>наноматериалах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Основная литература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Физическая и коллоидная химия: учебник/ Под </a:t>
            </a:r>
            <a:r>
              <a:rPr lang="ru-RU" sz="2800" b="1" dirty="0" err="1" smtClean="0"/>
              <a:t>ред.проф.А.П.Беляева</a:t>
            </a:r>
            <a:r>
              <a:rPr lang="ru-RU" sz="2800" b="1" dirty="0" smtClean="0"/>
              <a:t>. – М.: </a:t>
            </a:r>
            <a:r>
              <a:rPr lang="ru-RU" sz="2800" b="1" dirty="0" err="1" smtClean="0"/>
              <a:t>ГЭОТАР-Медиа</a:t>
            </a:r>
            <a:r>
              <a:rPr lang="ru-RU" sz="2800" b="1" dirty="0" smtClean="0"/>
              <a:t>, 2010. – 704 с.:  (2изд., 2014. -  752 с.)</a:t>
            </a:r>
          </a:p>
          <a:p>
            <a:pPr marL="514350" indent="-514350">
              <a:buAutoNum type="arabicPeriod"/>
            </a:pPr>
            <a:r>
              <a:rPr lang="ru-RU" sz="2800" b="1" dirty="0" err="1" smtClean="0"/>
              <a:t>Слесарев</a:t>
            </a:r>
            <a:r>
              <a:rPr lang="ru-RU" sz="2800" b="1" dirty="0" smtClean="0"/>
              <a:t> В.И. Химия: Основы химии живого: Учебник для вузов. – СПб, 2007. – 784 с.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Физическая и коллоидная химия. Задачник: </a:t>
            </a:r>
            <a:r>
              <a:rPr lang="ru-RU" sz="2800" b="1" dirty="0" err="1" smtClean="0"/>
              <a:t>учеб.пособие</a:t>
            </a:r>
            <a:r>
              <a:rPr lang="ru-RU" sz="2800" b="1" dirty="0" smtClean="0"/>
              <a:t> для вузов / </a:t>
            </a:r>
            <a:r>
              <a:rPr lang="ru-RU" sz="2800" b="1" dirty="0" err="1" smtClean="0"/>
              <a:t>А.П.Беляев,А.С.Чухно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Л.А.Бахолдина</a:t>
            </a:r>
            <a:r>
              <a:rPr lang="ru-RU" sz="2800" b="1" dirty="0" smtClean="0"/>
              <a:t>, В.В.Гришин; под ред. А.П. Беляева. – М.: </a:t>
            </a:r>
            <a:r>
              <a:rPr lang="ru-RU" sz="2800" b="1" dirty="0" err="1" smtClean="0"/>
              <a:t>ГЭОТАР-Медиа</a:t>
            </a:r>
            <a:r>
              <a:rPr lang="ru-RU" sz="2800" b="1" dirty="0" smtClean="0"/>
              <a:t>, 2014. – 288с.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Электронные ресурсы  </a:t>
            </a:r>
            <a:endParaRPr lang="ru-RU" sz="2800" b="1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Дополнительная литература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6409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1.Типовые расчеты по физической и коллоидной химии [Электронный ресурс] : учеб. пособие. - Режим доступа: http://e.lanbook.com/view/book/45679/ А. Н. Васюкова, О. П.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Н. В. Насонова [и др.] СПб. : Лань, 2014. ЭБС Лань	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2.Типовые расчеты по физической и коллоидной химии : учеб. пособие  А. Н. Васюкова, О. П.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Н. В. Насонова [и др.]	СПб. : Лань, 2014.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Физическая и коллоидная химия [Электронный ресурс] : учеб. для мед. вузов (с задачами и решениями). - Режим доступа: http://ibooks.ru/reading.php?productid=351894 Н. Н.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Муш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камбаров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М.: Флинта , 2015. ЭБС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iBooks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88640"/>
            <a:ext cx="806489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Дополнительная литература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1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4.Физическая и коллоидная химия. Задачник : учеб. пособие . А. П. Беляев, А. С.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Чухно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Л. А.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Бахолдина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[и др.] ; ред. А. П. Беляев М. :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ГЭОТАР-Медиа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2014.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Физическая и коллоидная химия. Задачник [Электронный ресурс] : учеб. пособие. - Режим доступа: http://www.studmedlib.ru/ru/book/ISBN9785970428443.html  А. П. Беляев, А. С.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Чухно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Л. А.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Бахолдина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[и др.] ; ред. А. П. Беляев	М. :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ГЭОТАР-Медиа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2014. ЭБС Консультант студента (ВУЗ)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Физическая и коллоидная химия. Практикум обработки экспериментальных результатов : учеб. пособие 	А. П. Беляев	М. :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ГЭОТАР-Медиа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2015.	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179512" y="856357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Физическая и коллоидная химия. Руководство к практическим занятиям : учеб. пособие 	ред. А. П. Беляев	М. 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ГЭОТАР-Медиа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2012.	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Физическая и коллоидная химия. Руководство к практическим занятиям [Электронный ресурс] : учеб. пособие. - Режим доступа: http://www.studmedlib.ru/ru/book/ISBN9785970422076.html 	ред. А. П. Беляев	М. 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ГЭОТАР-Медиа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2012.	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ЭБС Консультант студента (ВУЗ)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Физическая химия [Электронный ресурс] : учебник. - Режим доступа: http://www.studmedlib.ru/ru/book/ISBN9785970423905.html 	Ю. Я. Харитонов	М. 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ГЭОТАР-Медиа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2013.	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ЭБС Консультант студента (ВУЗ)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10.Химия: Основы химии живого : учеб. для вузов 	В. И.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Слесарев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СПб. 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Химиздат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2007.	299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864096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Дополнительная литература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В разделе </a:t>
            </a:r>
            <a:r>
              <a:rPr lang="ru-RU" sz="6000" b="1" dirty="0" smtClean="0">
                <a:solidFill>
                  <a:srgbClr val="C00000"/>
                </a:solidFill>
              </a:rPr>
              <a:t>«Поверхностные явления» </a:t>
            </a:r>
            <a:r>
              <a:rPr lang="ru-RU" sz="5400" b="1" dirty="0" smtClean="0"/>
              <a:t>изучаются:                                                                                       -</a:t>
            </a:r>
            <a:r>
              <a:rPr lang="ru-RU" sz="5400" b="1" i="1" dirty="0" smtClean="0"/>
              <a:t>поверхностные</a:t>
            </a:r>
            <a:r>
              <a:rPr lang="ru-RU" sz="5400" b="1" dirty="0" smtClean="0"/>
              <a:t> эффекты;           -особенности поведения вещества, обусловленные наличием </a:t>
            </a:r>
            <a:r>
              <a:rPr lang="ru-RU" sz="5400" b="1" i="1" dirty="0" smtClean="0"/>
              <a:t>межфазных границ 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943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1932 году выдающийся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физико-химик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Н.П.Песков писал: 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Поверхность раздела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необычайно интересная вещь. Это и есть единство противоположностей.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Молекулы, 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лежащие на поверхности, принадлежат обеим фазам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 этом смысле они 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сосредотачивают в себе все те противоположные свойства, которые имеются в этих фазах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417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 поверхности в свойства системы оценивается дисперсностью, т.е. раздробленностью вещества в пределах от чуть больших молекулярных, до видимых невооруженным глазом, т.е. в пределах от 10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-9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10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дисперсность свойственна  большинству реальных тел. Она характерна для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свободнодисперсных  и связнодисперсных систем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8492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Свободнодисперсные системы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содержат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малые частицы,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диспергированные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жидкой, твердой или газообразной среде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      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связнодисперсные системы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тела, пронизанные тончайшими порами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почвы, адсорбенты, катализаторы, спрессованные порошки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 К дисперсным системам относятся так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мембраны,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гели и студни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которых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сплошная сетка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ячейки, заполненные жидкостью или газом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Дисперсные системы – это особая группа гетерогенных объектов, в которых одна или несколько фаз находятся в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высокораздробленном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2332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темы 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Вопросы рациональной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технологии, стабилизации, хранения,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повышения эффективности терапевтического действия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неразрывно связаны с уровнем и достижениями химии и физики поверхностных явлений.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ярко влияние поверхности на свойства проявляется в </a:t>
            </a:r>
            <a:r>
              <a:rPr lang="ru-RU" sz="3600" b="1" i="1" u="sng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наносистемах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оля вещества, находящегося на границе раздела фаз, настолько велика, что именно поверхностные явления становятся доминирующими в определении свойств систем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ЛЕКЦИЯ 12 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8800" b="1" dirty="0" smtClean="0">
                <a:solidFill>
                  <a:srgbClr val="C00000"/>
                </a:solidFill>
              </a:rPr>
              <a:t>Химия поверхностных явлений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1159129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7214"/>
            <a:ext cx="9144000" cy="6863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Поверхностная энергия Гиббса. Поверхностное натяжение</a:t>
            </a:r>
            <a:endParaRPr kumimoji="0" lang="ru-RU" sz="3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5716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поверхностной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энергии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Гиббса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связано с различием во 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взаимодействии молекул в объеме и на границе раздела фаз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200800" cy="38164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0" y="4180344"/>
            <a:ext cx="91440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Силы, действующие на молекулу жидкости в объеме и на поверхности</a:t>
            </a:r>
            <a:endParaRPr lang="ru-RU" sz="6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6218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Однокомпонентная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жидкость граничит с газом. У молекулы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находящейся в объеме жидкости, благодаря симметрии силового поля,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сцепления с окружающими молекулами уравновешивают друг друга, вследствие чего равнодействующая сил равна нулю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молекулы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расположенной на поверхности раздела жидкость — газ,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взаимодействия с молекулами жидкой фазы больше, чем с молекулами газа, поэтому равнодействующая направлена нормально к поверхности в сторону жидкой фазы.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32656"/>
            <a:ext cx="89644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притяжения втягивают молекулы жидкости в объем,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уменьшая площадь поверхности до минимально возможной при данных условиях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Этим объясняется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шарообразная форма капель жидкости, находящихся в свободном состоянии в аэрозолях и эмульсиях.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17253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увеличении площади поверхности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объемной фазы выводятся в поверхностный слой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совершается работа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межмолекулярных сил сцепления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которая пропорциональна площади вновь образуемой поверхности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σdS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5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en-US" sz="5400" b="1" i="1" dirty="0" smtClean="0"/>
              <a:t>σ </a:t>
            </a:r>
            <a:r>
              <a:rPr lang="ru-RU" sz="5400" b="1" dirty="0" smtClean="0"/>
              <a:t>— </a:t>
            </a:r>
            <a:r>
              <a:rPr lang="ru-RU" sz="6000" b="1" i="1" dirty="0" smtClean="0">
                <a:solidFill>
                  <a:srgbClr val="C00000"/>
                </a:solidFill>
              </a:rPr>
              <a:t>поверхностное натяжение</a:t>
            </a:r>
            <a:r>
              <a:rPr lang="ru-RU" sz="5400" b="1" i="1" dirty="0" smtClean="0"/>
              <a:t>,  </a:t>
            </a:r>
            <a:r>
              <a:rPr lang="ru-RU" sz="5400" b="1" dirty="0" smtClean="0"/>
              <a:t>имеет смысл </a:t>
            </a:r>
            <a:r>
              <a:rPr lang="ru-RU" sz="5400" b="1" i="1" dirty="0" smtClean="0">
                <a:solidFill>
                  <a:srgbClr val="C00000"/>
                </a:solidFill>
              </a:rPr>
              <a:t>работы, затрачиваемой на создание </a:t>
            </a:r>
            <a:r>
              <a:rPr lang="ru-RU" sz="5400" b="1" i="1" u="sng" dirty="0" smtClean="0">
                <a:solidFill>
                  <a:srgbClr val="C00000"/>
                </a:solidFill>
              </a:rPr>
              <a:t>единичной поверхности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99405"/>
            <a:ext cx="9144000" cy="186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5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</a:t>
            </a:r>
            <a:r>
              <a:rPr kumimoji="0" lang="ru-RU" sz="1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115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σdS</a:t>
            </a:r>
            <a:endParaRPr kumimoji="0" lang="en-US" sz="1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53868"/>
            <a:ext cx="8712968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закрытой системе в         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изобарно-изотермических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условиях обратимо совершается работа. Она полностью расходуется на 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свободной энергии Гиббса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системы, т.е. </a:t>
            </a: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dG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 значит, что: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5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dG</a:t>
            </a:r>
            <a:r>
              <a:rPr kumimoji="0" lang="ru-RU" sz="1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115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σdS</a:t>
            </a:r>
            <a:endParaRPr kumimoji="0" lang="en-US" sz="1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9144000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-239833"/>
            <a:ext cx="9143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6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многокомпонентной системы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555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Поверхностное натяжение 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 smtClean="0"/>
              <a:t>это изменение свободной энергии </a:t>
            </a:r>
            <a:r>
              <a:rPr lang="en-US" sz="4800" b="1" dirty="0" smtClean="0"/>
              <a:t>G</a:t>
            </a:r>
            <a:r>
              <a:rPr lang="en-US" sz="4800" b="1" baseline="30000" dirty="0" smtClean="0"/>
              <a:t>S</a:t>
            </a:r>
            <a:r>
              <a:rPr lang="ru-RU" sz="4800" b="1" dirty="0" smtClean="0"/>
              <a:t> при возрастании площади поверхности на единицу в изобарно-изотермических условиях и при постоянном числе моль всех компонентов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ЛЕКЦИЯ 12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Термодинамика поверхностных явлений 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159129" cy="784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Поверхностное натяжение </a:t>
            </a:r>
            <a:r>
              <a:rPr lang="ru-RU" sz="5400" b="1" dirty="0" smtClean="0"/>
              <a:t>-  важнейшая  </a:t>
            </a:r>
            <a:r>
              <a:rPr lang="ru-RU" sz="5400" b="1" u="sng" dirty="0" smtClean="0">
                <a:solidFill>
                  <a:srgbClr val="C00000"/>
                </a:solidFill>
              </a:rPr>
              <a:t>энергетическая</a:t>
            </a:r>
            <a:r>
              <a:rPr lang="ru-RU" sz="5400" b="1" dirty="0" smtClean="0">
                <a:solidFill>
                  <a:srgbClr val="C00000"/>
                </a:solidFill>
              </a:rPr>
              <a:t>  характеристика любой границы раздела</a:t>
            </a:r>
            <a:r>
              <a:rPr lang="ru-RU" sz="5400" b="1" dirty="0" smtClean="0"/>
              <a:t>. В системе СИ единица измерения поверхностного натяжения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Дж/м</a:t>
            </a:r>
            <a:r>
              <a:rPr lang="ru-RU" sz="54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Н∙м/м</a:t>
            </a:r>
            <a:r>
              <a:rPr lang="ru-RU" sz="54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Н/м</a:t>
            </a:r>
            <a:r>
              <a:rPr lang="ru-RU" sz="6600" dirty="0" smtClean="0"/>
              <a:t>	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12838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определении в качестве единицы измерения </a:t>
            </a:r>
            <a:r>
              <a:rPr lang="el-GR" sz="4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используется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Н/м.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Энергетическое и силовое значение </a:t>
            </a:r>
            <a:r>
              <a:rPr kumimoji="0" lang="el-GR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эквивалентны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их численная величина одинакова в обеих размерностях. Так, для воды при 298 К                               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0.07197 Дж/м</a:t>
            </a:r>
            <a:r>
              <a:rPr kumimoji="0" lang="ru-RU" sz="4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0.07197 Н/м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физике </a:t>
            </a:r>
            <a:r>
              <a:rPr lang="ru-RU" sz="4800" b="1" i="1" dirty="0" smtClean="0">
                <a:solidFill>
                  <a:srgbClr val="C00000"/>
                </a:solidFill>
              </a:rPr>
              <a:t>поверхностное натяжение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/>
              <a:t>рассматривается как </a:t>
            </a:r>
            <a:r>
              <a:rPr lang="ru-RU" sz="4800" b="1" i="1" dirty="0" smtClean="0">
                <a:solidFill>
                  <a:srgbClr val="C00000"/>
                </a:solidFill>
              </a:rPr>
              <a:t>сила</a:t>
            </a:r>
            <a:r>
              <a:rPr lang="ru-RU" sz="4400" b="1" dirty="0" smtClean="0"/>
              <a:t>, действующая в плоскости поверхности на единицу длины контура, ограничивающего эту поверхность и направленная таким образом, чтобы </a:t>
            </a:r>
            <a:r>
              <a:rPr lang="ru-RU" sz="4800" b="1" dirty="0" smtClean="0">
                <a:solidFill>
                  <a:srgbClr val="C00000"/>
                </a:solidFill>
              </a:rPr>
              <a:t>сократить </a:t>
            </a:r>
            <a:r>
              <a:rPr lang="ru-RU" sz="4400" b="1" dirty="0" smtClean="0">
                <a:solidFill>
                  <a:srgbClr val="C00000"/>
                </a:solidFill>
              </a:rPr>
              <a:t>свободную поверхность </a:t>
            </a:r>
            <a:r>
              <a:rPr lang="ru-RU" sz="4000" b="1" dirty="0" smtClean="0"/>
              <a:t>до </a:t>
            </a:r>
            <a:r>
              <a:rPr lang="ru-RU" sz="3600" b="1" dirty="0" smtClean="0"/>
              <a:t>минимальной площади при данном объеме</a:t>
            </a:r>
            <a:endParaRPr lang="ru-RU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https://allyslide.com/thumbs_2/60416b45a87bc079bfac5e70e3263779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755576"/>
            <a:ext cx="20305240" cy="1910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43051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рамка с подвижной «невесомой» перемычкой,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длиной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затянута мыльной пленкой. Согласно определению, она действует на перемычку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силой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того, чтобы перемычка не смещалась,  к ней надо приложить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внешнюю силу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уравновешивающую силу поверхностного натяжения: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</a:t>
            </a:r>
            <a:r>
              <a:rPr kumimoji="0" lang="en-US" sz="9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lσ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Множитель 2 учитывает наличие у жидкой пленки двух поверхностей — передней и задней.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http://poznayka.org/baza1/1790333884575.files/image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12968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941168"/>
            <a:ext cx="871296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Капля на несмачиваемой и смачиваемой поверхностях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8" name="Picture 4" descr="http://images.myshared.ru/9/912303/slide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243408"/>
            <a:ext cx="954055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https://upload.wikimedia.org/wikipedia/commons/thumb/8/8c/Dew_2.jpg/800px-Dew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5877272"/>
            <a:ext cx="5274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Капля воды на листе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https://upload.wikimedia.org/wikipedia/commons/thumb/1/1f/Ggb_in_soap_bubble_1.jpg/800px-Ggb_in_soap_bubbl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336704" cy="60506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7553" y="6093296"/>
            <a:ext cx="4602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Мыльный пузырь</a:t>
            </a:r>
            <a:r>
              <a:rPr lang="ru-RU" sz="3200" b="1" dirty="0" smtClean="0"/>
              <a:t>	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https://upload.wikimedia.org/wikipedia/commons/6/63/Aquarius_naja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1"/>
            <a:ext cx="8136904" cy="58326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877272"/>
            <a:ext cx="8328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Водомерка на поверхности воды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План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4400" b="1" dirty="0" smtClean="0"/>
              <a:t>1</a:t>
            </a:r>
            <a:r>
              <a:rPr lang="ru-RU" sz="4300" b="1" dirty="0" smtClean="0">
                <a:latin typeface="MS Reference Sans Serif" pitchFamily="34" charset="0"/>
                <a:ea typeface="Times New Roman" pitchFamily="18" charset="0"/>
                <a:cs typeface="Aharoni" pitchFamily="2" charset="-79"/>
              </a:rPr>
              <a:t>. Поверхностная энергия Гиббса.     Поверхностное натяжение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latin typeface="MS Reference Sans Serif" pitchFamily="34" charset="0"/>
                <a:ea typeface="Times New Roman" pitchFamily="18" charset="0"/>
                <a:cs typeface="Aharoni" pitchFamily="2" charset="-79"/>
              </a:rPr>
              <a:t>2. Факторы, влияющие на поверхностное натяжение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latin typeface="MS Reference Sans Serif" pitchFamily="34" charset="0"/>
                <a:ea typeface="Times New Roman" pitchFamily="18" charset="0"/>
                <a:cs typeface="Aharoni" pitchFamily="2" charset="-79"/>
              </a:rPr>
              <a:t>3. Поверхностно-активные и поверхностно-инактивные вещества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latin typeface="MS Reference Sans Serif" pitchFamily="34" charset="0"/>
                <a:ea typeface="Times New Roman" pitchFamily="18" charset="0"/>
                <a:cs typeface="Aharoni" pitchFamily="2" charset="-79"/>
              </a:rPr>
              <a:t>4. Адсорбция на твердой поверхности. Теории адсорбции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latin typeface="MS Reference Sans Serif" pitchFamily="34" charset="0"/>
                <a:ea typeface="Times New Roman" pitchFamily="18" charset="0"/>
                <a:cs typeface="Aharoni" pitchFamily="2" charset="-79"/>
              </a:rPr>
              <a:t>5. Литература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2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200" b="1" dirty="0" smtClean="0"/>
              <a:t> </a:t>
            </a:r>
          </a:p>
          <a:p>
            <a:pPr>
              <a:buNone/>
            </a:pPr>
            <a:r>
              <a:rPr lang="ru-RU" sz="4200" b="1" dirty="0" smtClean="0"/>
              <a:t> </a:t>
            </a:r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159129" cy="784098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159129" cy="78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https://upload.wikimedia.org/wikipedia/commons/thumb/9/9c/2006-01-15_coin_on_water.jpg/250px-2006-01-15_coin_on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4320480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30120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4ECD"/>
                </a:solidFill>
                <a:hlinkClick r:id="rId4" tooltip="Монета"/>
              </a:rPr>
              <a:t>Монета</a:t>
            </a:r>
            <a:r>
              <a:rPr lang="ru-RU" sz="4000" b="1" dirty="0" smtClean="0">
                <a:solidFill>
                  <a:srgbClr val="214ECD"/>
                </a:solidFill>
              </a:rPr>
              <a:t>, лежащая на воде благодаря силе поверхностного натяжения</a:t>
            </a:r>
            <a:endParaRPr lang="ru-RU" sz="4000" b="1" dirty="0">
              <a:solidFill>
                <a:srgbClr val="214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32656"/>
            <a:ext cx="95395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изучаемого явления более наглядным является тот или иной подход к понятию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поверхностного натяжения </a:t>
            </a:r>
            <a:endParaRPr kumimoji="0" lang="ru-RU" sz="8000" b="1" i="1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при рассмотрении 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адсорбции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поверхностное натяжение удобно рассматривать как </a:t>
            </a:r>
            <a:r>
              <a:rPr lang="ru-RU" sz="48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образования единицы поверхности</a:t>
            </a:r>
            <a:r>
              <a:rPr lang="ru-RU" sz="4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при </a:t>
            </a:r>
            <a:r>
              <a:rPr lang="ru-RU" sz="5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смачивании</a:t>
            </a:r>
            <a:r>
              <a:rPr lang="ru-RU" sz="4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как </a:t>
            </a:r>
            <a:r>
              <a:rPr lang="ru-RU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силу, действующую на контур единичной длины.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/>
              <a:t>Методы </a:t>
            </a:r>
            <a:r>
              <a:rPr lang="ru-RU" sz="3600" b="1" dirty="0" smtClean="0"/>
              <a:t>определения поверхностного натяжения на </a:t>
            </a:r>
            <a:r>
              <a:rPr lang="ru-RU" sz="3600" b="1" i="1" dirty="0" smtClean="0"/>
              <a:t>границах раздела </a:t>
            </a:r>
            <a:r>
              <a:rPr lang="ru-RU" sz="4800" b="1" u="sng" dirty="0" smtClean="0">
                <a:solidFill>
                  <a:srgbClr val="C00000"/>
                </a:solidFill>
              </a:rPr>
              <a:t>жидкость-газ и жидкость-жидкость </a:t>
            </a:r>
            <a:r>
              <a:rPr lang="ru-RU" sz="3600" b="1" dirty="0" smtClean="0"/>
              <a:t>обычно используют его </a:t>
            </a:r>
            <a:r>
              <a:rPr lang="ru-RU" sz="4800" b="1" u="sng" dirty="0" smtClean="0">
                <a:solidFill>
                  <a:srgbClr val="C00000"/>
                </a:solidFill>
              </a:rPr>
              <a:t>силовое понимание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Оценка </a:t>
            </a:r>
            <a:r>
              <a:rPr lang="ru-RU" sz="3600" b="1" i="1" dirty="0" smtClean="0"/>
              <a:t> </a:t>
            </a:r>
            <a:r>
              <a:rPr lang="el-GR" sz="3600" b="1" i="1" dirty="0" smtClean="0"/>
              <a:t>σ</a:t>
            </a:r>
            <a:r>
              <a:rPr lang="en-US" sz="3600" b="1" dirty="0" smtClean="0"/>
              <a:t> </a:t>
            </a:r>
            <a:r>
              <a:rPr lang="ru-RU" sz="3600" b="1" dirty="0" smtClean="0"/>
              <a:t>на границе с </a:t>
            </a:r>
            <a:r>
              <a:rPr lang="ru-RU" sz="4000" b="1" u="sng" dirty="0" smtClean="0">
                <a:solidFill>
                  <a:srgbClr val="C00000"/>
                </a:solidFill>
              </a:rPr>
              <a:t>твердой поверхностью </a:t>
            </a:r>
            <a:r>
              <a:rPr lang="ru-RU" sz="3600" b="1" dirty="0" smtClean="0"/>
              <a:t>оказывается возможной из анализа </a:t>
            </a:r>
            <a:r>
              <a:rPr lang="ru-RU" sz="4400" b="1" u="sng" dirty="0" smtClean="0">
                <a:solidFill>
                  <a:srgbClr val="C00000"/>
                </a:solidFill>
              </a:rPr>
              <a:t>энергетических</a:t>
            </a:r>
            <a:r>
              <a:rPr lang="ru-RU" sz="3600" b="1" dirty="0" smtClean="0"/>
              <a:t> параметров ряда физических явлений, таких как </a:t>
            </a:r>
            <a:r>
              <a:rPr lang="ru-RU" sz="4400" b="1" u="sng" dirty="0" smtClean="0">
                <a:solidFill>
                  <a:srgbClr val="C00000"/>
                </a:solidFill>
              </a:rPr>
              <a:t>смачивание, адгезия и </a:t>
            </a:r>
            <a:r>
              <a:rPr lang="ru-RU" sz="4400" b="1" u="sng" dirty="0" err="1" smtClean="0">
                <a:solidFill>
                  <a:srgbClr val="C00000"/>
                </a:solidFill>
              </a:rPr>
              <a:t>когезия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59108"/>
            <a:ext cx="9143999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Факторы, влияющие на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поверхностное</a:t>
            </a: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 натяжение</a:t>
            </a:r>
            <a:endParaRPr kumimoji="0" lang="ru-RU" sz="4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96750"/>
          <a:ext cx="8892480" cy="5661250"/>
        </p:xfrm>
        <a:graphic>
          <a:graphicData uri="http://schemas.openxmlformats.org/drawingml/2006/table">
            <a:tbl>
              <a:tblPr/>
              <a:tblGrid>
                <a:gridCol w="4446240"/>
                <a:gridCol w="4446240"/>
              </a:tblGrid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Жидкость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Calibri"/>
                          <a:ea typeface="Times New Roman"/>
                        </a:rPr>
                        <a:t>σ,</a:t>
                      </a:r>
                      <a:r>
                        <a:rPr lang="ru-RU" sz="3600" b="1" i="1" dirty="0" err="1">
                          <a:latin typeface="Calibri"/>
                          <a:ea typeface="Times New Roman"/>
                        </a:rPr>
                        <a:t>мДж/м</a:t>
                      </a:r>
                      <a:r>
                        <a:rPr lang="ru-RU" sz="3600" b="1" i="1" baseline="30000" dirty="0" err="1">
                          <a:latin typeface="Calibri"/>
                          <a:ea typeface="Times New Roman"/>
                        </a:rPr>
                        <a:t>2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Ртуть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485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Вода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72,75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Times New Roman"/>
                        </a:rPr>
                        <a:t>Глицерин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66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Times New Roman"/>
                        </a:rPr>
                        <a:t>Анилин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42,9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Times New Roman"/>
                        </a:rPr>
                        <a:t>Бензол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28,9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Times New Roman"/>
                        </a:rPr>
                        <a:t>Этиловый спирт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</a:rPr>
                        <a:t>21,6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-122906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 Поверхностное натяжение на границе с воздухом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10722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Поверхностное натяжение зависит </a:t>
            </a:r>
            <a:r>
              <a:rPr lang="ru-RU" sz="6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температуры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давления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           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природы граничащих фаз;                                         - природы и концентрации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растворенных веществ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312368" cy="5805264"/>
          </a:xfrm>
          <a:prstGeom prst="rect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648072" cy="836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188640"/>
            <a:ext cx="5364088" cy="6555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С повышением </a:t>
            </a:r>
            <a:r>
              <a:rPr lang="ru-RU" sz="6000" b="1" u="sng" dirty="0" smtClean="0">
                <a:solidFill>
                  <a:srgbClr val="C00000"/>
                </a:solidFill>
              </a:rPr>
              <a:t>температуры </a:t>
            </a:r>
            <a:r>
              <a:rPr lang="ru-RU" sz="3600" b="1" dirty="0" smtClean="0"/>
              <a:t>поверхностное натяжение </a:t>
            </a:r>
            <a:r>
              <a:rPr lang="ru-RU" sz="3600" b="1" u="sng" dirty="0" smtClean="0"/>
              <a:t>чистого вещества линейно уменьшается</a:t>
            </a:r>
            <a:r>
              <a:rPr lang="ru-RU" sz="3600" b="1" dirty="0" smtClean="0"/>
              <a:t>, что связано с </a:t>
            </a:r>
            <a:r>
              <a:rPr lang="ru-RU" sz="3600" b="1" dirty="0" smtClean="0">
                <a:solidFill>
                  <a:srgbClr val="C00000"/>
                </a:solidFill>
              </a:rPr>
              <a:t>возрастанием среднего расстояния между молекулами, ведущего к ослаблению межмолекулярных сил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/>
              <a:t>q</a:t>
            </a:r>
            <a:r>
              <a:rPr lang="en-US" sz="7200" baseline="-25000" dirty="0" err="1" smtClean="0"/>
              <a:t>s</a:t>
            </a:r>
            <a:endParaRPr lang="ru-RU" sz="7200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304256" cy="424847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411760" y="5065443"/>
            <a:ext cx="360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059832" y="13636"/>
            <a:ext cx="5904656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Температурный коэффициент поверхностного натяжения имеет отрицательный знак и постоянную величину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dT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энтропийное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слагаемое                      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1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-Т (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dT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линейно возрастает с увеличением температуры. Поскольку поверхностное натяжение уменьшается, а энтропийный член положителен и возрастает, то поверхностная энтальпия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1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больше, чем поверхностное натяжение, и для многих жидкостей не зависит от температуры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29356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              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измерении </a:t>
            </a: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теплоты</a:t>
            </a: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выделяющейся при исчезновении жидкой поверхности, основан метод определения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 поверхности дисперсных кристаллических систем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298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Поверхностные явления</a:t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2472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Термодинамика поверхностных явлений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0"/>
            <a:ext cx="88924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</a:t>
            </a:r>
            <a:r>
              <a:rPr lang="ru-RU" sz="4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Поверхностное натяжение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системах жидкость—газ (пар) с 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возрастанием давления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уменьшается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отражая «сближение свойств» жидкой и паровой фаз</a:t>
            </a:r>
            <a:endParaRPr kumimoji="0" lang="ru-RU" sz="6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13349"/>
            <a:ext cx="9144000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вещества фаз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Поверхностное натяжение некоторых веществ в значительной мере зависит от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полярных свойств контактирующих фаз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связанных со способностью их молекул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поляризоваться.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Количественной оценкой поляризации является молярная поляризация</a:t>
            </a:r>
            <a:r>
              <a:rPr kumimoji="0" lang="ru-RU" sz="44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8640"/>
            <a:ext cx="6984776" cy="4149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4509120"/>
            <a:ext cx="9144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lang="ru-RU" sz="4000" b="1" u="sng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</a:t>
            </a:r>
            <a:r>
              <a:rPr lang="ru-RU" sz="4000" b="1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u="sng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 </a:t>
            </a:r>
            <a:r>
              <a:rPr lang="ru-RU" sz="4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диэлектрическая проницаемость, молярная масса и плотность </a:t>
            </a:r>
            <a:r>
              <a:rPr lang="ru-RU" sz="4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088232" cy="51125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547664" y="4869160"/>
            <a:ext cx="535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63688" y="5949280"/>
            <a:ext cx="467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-227802"/>
            <a:ext cx="899592" cy="11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88640"/>
            <a:ext cx="6408712" cy="4462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поверхностного натяжения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4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молярной поляризации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жидкой фазы в системе жидкость—газ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725144"/>
            <a:ext cx="666023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жидкости с симметричными молекулами;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жидкости с асимметричными молекулами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Для жидкостей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неорганической </a:t>
            </a:r>
            <a:r>
              <a:rPr lang="ru-RU" sz="4000" b="1" i="1" u="sng" dirty="0" smtClean="0"/>
              <a:t>природы и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органических жидкостей с симметричной структурой молекул </a:t>
            </a:r>
            <a:r>
              <a:rPr lang="ru-RU" sz="4000" b="1" i="1" dirty="0" smtClean="0"/>
              <a:t>(бензол, тетрахлорид углерода, предельные углеводороды) </a:t>
            </a:r>
            <a:r>
              <a:rPr lang="ru-RU" sz="4000" b="1" dirty="0" smtClean="0"/>
              <a:t>поверхностное натяжение существенно </a:t>
            </a:r>
            <a:r>
              <a:rPr lang="ru-RU" sz="4000" b="1" dirty="0" smtClean="0">
                <a:solidFill>
                  <a:srgbClr val="C00000"/>
                </a:solidFill>
              </a:rPr>
              <a:t>зависит от поляризации </a:t>
            </a:r>
            <a:r>
              <a:rPr lang="ru-RU" sz="4000" b="1" dirty="0" smtClean="0"/>
              <a:t>(рис., кривая 1) и служит своеобразной характеристикой их полярных свойств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00813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Органические жидкости с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асимметричными молекулами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(алифатические кислоты, спирты, амины, кетоны) при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содержании в цепи более трех атомов углерода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одинаковое поверхностное натяжение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практически не зависящее ни от длины цепи, ни от Р(рис., кривая 2). Такое поведение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обусловлено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ориентацией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асимметричных 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которой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полярные группы всех молекул поворачиваются в жидкость, а неполярные — в сторону газовой фазы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вследствие чего для любого гомолога на границе раздела присутствует всегда один и тот же слой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предельный углеводород — газ.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Поверхностное натяжение на межфазной границе обозначается </a:t>
            </a:r>
            <a:r>
              <a:rPr lang="ru-RU" sz="5400" b="1" u="sng" dirty="0" smtClean="0">
                <a:solidFill>
                  <a:srgbClr val="C00000"/>
                </a:solidFill>
              </a:rPr>
              <a:t>подстрочными индексами.</a:t>
            </a:r>
            <a:r>
              <a:rPr lang="ru-RU" sz="5400" b="1" dirty="0" smtClean="0"/>
              <a:t> Например, поверхностное натяжение на границе жидкость - </a:t>
            </a:r>
            <a:r>
              <a:rPr lang="ru-RU" sz="5400" b="1" dirty="0" err="1" smtClean="0"/>
              <a:t>жидкость</a:t>
            </a:r>
            <a:r>
              <a:rPr lang="ru-RU" sz="5400" b="1" dirty="0" smtClean="0"/>
              <a:t> обозначается  — </a:t>
            </a:r>
            <a:r>
              <a:rPr lang="ru-RU" sz="9600" b="1" i="1" dirty="0" smtClean="0">
                <a:solidFill>
                  <a:srgbClr val="C00000"/>
                </a:solidFill>
              </a:rPr>
              <a:t>σ</a:t>
            </a:r>
            <a:r>
              <a:rPr lang="ru-RU" sz="9600" b="1" i="1" baseline="-25000" dirty="0" smtClean="0">
                <a:solidFill>
                  <a:srgbClr val="C00000"/>
                </a:solidFill>
              </a:rPr>
              <a:t>ж1ж2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Межфазное поверхностное натяжение зависит от </a:t>
            </a:r>
            <a:r>
              <a:rPr lang="ru-RU" sz="4800" b="1" u="sng" dirty="0" smtClean="0">
                <a:solidFill>
                  <a:srgbClr val="C00000"/>
                </a:solidFill>
              </a:rPr>
              <a:t>природы контактирующих фаз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/>
              <a:t>и определяется </a:t>
            </a:r>
            <a:r>
              <a:rPr lang="ru-RU" sz="4800" b="1" u="sng" dirty="0" smtClean="0">
                <a:solidFill>
                  <a:srgbClr val="C00000"/>
                </a:solidFill>
              </a:rPr>
              <a:t>результатом действия силовых полей обеих жидкостей</a:t>
            </a:r>
            <a:r>
              <a:rPr lang="ru-RU" sz="4000" b="1" dirty="0" smtClean="0"/>
              <a:t>. Для границы жидкость-жидкость действует </a:t>
            </a:r>
            <a:r>
              <a:rPr lang="ru-RU" sz="4800" b="1" i="1" dirty="0" smtClean="0"/>
              <a:t>правило Георгия Николаевича  Антонова          (</a:t>
            </a:r>
            <a:r>
              <a:rPr lang="ru-RU" sz="4000" b="1" dirty="0" smtClean="0"/>
              <a:t>1880-1959)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259017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равило Г.Н. Антонова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межфазное поверхностное натяжение 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48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Ж1Ж2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 разности между поверхностными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натяжениями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взаимно насыщенных жидкостей на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границе их с воздухом (или собственным паром)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Г.Н. Антонова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5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9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ж1ж2 =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9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ж1г -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9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ж2г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lang="ru-RU" sz="7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72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ж1г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72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ж2г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поверхностное натяжение на границе жидкости 1, насыщенной жидкостью 2 и жидкости 2, насыщенной жидкостью 1 соответственно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Коллоидная химия – это физическая химия дисперсных систем и поверхностных явлений                 </a:t>
            </a:r>
          </a:p>
          <a:p>
            <a:endParaRPr lang="ru-RU" sz="5400" b="1" dirty="0" smtClean="0"/>
          </a:p>
          <a:p>
            <a:pPr algn="r"/>
            <a:r>
              <a:rPr lang="ru-RU" sz="6600" b="1" dirty="0" smtClean="0"/>
              <a:t>П.А. </a:t>
            </a:r>
            <a:r>
              <a:rPr lang="ru-RU" sz="6600" b="1" dirty="0" err="1" smtClean="0"/>
              <a:t>Ребиндер</a:t>
            </a:r>
            <a:endParaRPr lang="ru-RU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этой же границы действует </a:t>
            </a:r>
            <a:r>
              <a:rPr kumimoji="0" lang="ru-RU" sz="6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kumimoji="0" lang="ru-RU" sz="6000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Ребиндера</a:t>
            </a:r>
            <a:r>
              <a:rPr kumimoji="0" lang="ru-RU" sz="6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больше разность полярностей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∆Р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контактирующих фаз, тем больше межфазное поверхностное натяжение на их границе раздела.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правило,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72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ж1ж2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∆Р носит линейный характер 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20052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6021288"/>
            <a:ext cx="936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∆Р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622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err="1" smtClean="0"/>
              <a:t>σ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88640"/>
            <a:ext cx="6444208" cy="6494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/>
              <a:t>Зависимость поверхностного натяжения </a:t>
            </a:r>
            <a:r>
              <a:rPr lang="ru-RU" sz="8000" b="1" dirty="0" err="1" smtClean="0">
                <a:solidFill>
                  <a:srgbClr val="C00000"/>
                </a:solidFill>
              </a:rPr>
              <a:t>σ</a:t>
            </a:r>
            <a:r>
              <a:rPr lang="ru-RU" sz="5400" b="1" dirty="0" err="1" smtClean="0"/>
              <a:t> </a:t>
            </a:r>
            <a:r>
              <a:rPr lang="ru-RU" sz="5400" b="1" dirty="0" smtClean="0"/>
              <a:t>от разности полярностей фаз </a:t>
            </a:r>
            <a:r>
              <a:rPr lang="ru-RU" sz="6600" b="1" dirty="0" smtClean="0">
                <a:solidFill>
                  <a:srgbClr val="C00000"/>
                </a:solidFill>
              </a:rPr>
              <a:t>∆Р</a:t>
            </a:r>
            <a:r>
              <a:rPr lang="ru-RU" sz="5400" b="1" dirty="0" smtClean="0"/>
              <a:t> в системе жидкость-жидкость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90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</a:rPr>
              <a:t>С уменьшением ∆Р </a:t>
            </a:r>
            <a:r>
              <a:rPr lang="ru-RU" sz="4000" b="1" dirty="0" smtClean="0"/>
              <a:t>происходит </a:t>
            </a:r>
            <a:r>
              <a:rPr lang="ru-RU" sz="4000" b="1" u="sng" dirty="0" smtClean="0"/>
              <a:t>сближение свойств </a:t>
            </a:r>
            <a:r>
              <a:rPr lang="ru-RU" sz="4000" b="1" dirty="0" smtClean="0"/>
              <a:t>граничащих жидкостей. </a:t>
            </a:r>
            <a:r>
              <a:rPr lang="ru-RU" sz="4400" b="1" u="sng" dirty="0" smtClean="0">
                <a:solidFill>
                  <a:srgbClr val="C00000"/>
                </a:solidFill>
              </a:rPr>
              <a:t>Усиливается межмолекулярное взаимодействие между молекулами разных фаз</a:t>
            </a:r>
            <a:r>
              <a:rPr lang="ru-RU" sz="4000" b="1" dirty="0" smtClean="0"/>
              <a:t>, вследствие чего взаимная </a:t>
            </a:r>
            <a:r>
              <a:rPr lang="ru-RU" sz="4400" b="1" u="sng" dirty="0" smtClean="0">
                <a:solidFill>
                  <a:srgbClr val="C00000"/>
                </a:solidFill>
              </a:rPr>
              <a:t>растворимость жидкостей увеличивается </a:t>
            </a:r>
            <a:r>
              <a:rPr lang="ru-RU" sz="4000" b="1" dirty="0" smtClean="0"/>
              <a:t>и, как следствие, </a:t>
            </a:r>
            <a:r>
              <a:rPr lang="ru-RU" sz="6600" b="1" i="1" u="sng" dirty="0" smtClean="0">
                <a:solidFill>
                  <a:srgbClr val="C00000"/>
                </a:solidFill>
              </a:rPr>
              <a:t>уменьшается σ</a:t>
            </a:r>
            <a:r>
              <a:rPr lang="ru-RU" sz="6600" b="1" i="1" u="sng" baseline="-25000" dirty="0" smtClean="0">
                <a:solidFill>
                  <a:srgbClr val="C00000"/>
                </a:solidFill>
              </a:rPr>
              <a:t>ж1ж2 </a:t>
            </a:r>
            <a:endParaRPr lang="ru-RU" sz="66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8368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Чем сильнее взаимодействие между контактирующими фазами, тем меньше поверхностное натяжение на границе раздела этих фаз.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случае контакта двух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несмешивающихся жидкостей ж1/ж2 нельзя пренебречь взаимодействием между молекулами на границе раздела фаз.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Наличие над слоем одной жидкости другой, несмешивающейся с первой,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приводит к уменьшению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поскольку при взаимодействии между контактирующими фазами уменьшается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нескомпенсированность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сил на поверхности первой жидкости.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Поверхностное натяжение уменьшается тем сильнее, чем меньше различие в полярностях на границе раздела ж1/ж2.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Жидкости, близкие по полярности, смешиваются друг с другом, и поэтому их σ</a:t>
            </a:r>
            <a:r>
              <a:rPr lang="ru-RU" sz="3600" b="1" baseline="-30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1,2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может быть равным 0.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Чем больше разность полярностей фаз, тем выше поверхностное натяжение на границе раздела фаз</a:t>
            </a:r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Примеры (при Т=293 К): </a:t>
            </a:r>
            <a:r>
              <a:rPr lang="ru-RU" sz="44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σ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3200" b="1" dirty="0" smtClean="0"/>
              <a:t>Н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/г) = 72,75 мДж/м2,                                </a:t>
            </a: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σ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3200" b="1" dirty="0" smtClean="0"/>
              <a:t>Н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3200" b="1" dirty="0" smtClean="0"/>
              <a:t>С</a:t>
            </a:r>
            <a:r>
              <a:rPr lang="ru-RU" sz="3200" b="1" baseline="-25000" dirty="0" smtClean="0"/>
              <a:t>6</a:t>
            </a:r>
            <a:r>
              <a:rPr lang="ru-RU" sz="3200" b="1" dirty="0" smtClean="0"/>
              <a:t>Н</a:t>
            </a:r>
            <a:r>
              <a:rPr lang="ru-RU" sz="3200" b="1" baseline="-25000" dirty="0" smtClean="0"/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= 34,11 мДж/м2 ,                                   </a:t>
            </a: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σ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3200" b="1" dirty="0" smtClean="0"/>
              <a:t>Н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)/(</a:t>
            </a:r>
            <a:r>
              <a:rPr lang="ru-RU" sz="3200" b="1" dirty="0" smtClean="0"/>
              <a:t>СН</a:t>
            </a:r>
            <a:r>
              <a:rPr lang="ru-RU" sz="3200" b="1" baseline="-25000" dirty="0" smtClean="0"/>
              <a:t>3</a:t>
            </a:r>
            <a:r>
              <a:rPr lang="ru-RU" sz="3200" b="1" dirty="0" smtClean="0"/>
              <a:t>Сl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 = 27,7 мДж/м2,                   </a:t>
            </a: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σ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3200" b="1" dirty="0" smtClean="0"/>
              <a:t>Н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эт.эфир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= 10,0 мДж/м2,  </a:t>
            </a:r>
            <a:r>
              <a:rPr lang="ru-RU" sz="3200" b="1" u="sng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σ</a:t>
            </a:r>
            <a:r>
              <a:rPr lang="ru-RU" sz="3200" b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3200" b="1" u="sng" dirty="0" smtClean="0"/>
              <a:t>Н</a:t>
            </a:r>
            <a:r>
              <a:rPr lang="ru-RU" sz="3200" b="1" u="sng" baseline="-25000" dirty="0" smtClean="0"/>
              <a:t>2</a:t>
            </a:r>
            <a:r>
              <a:rPr lang="ru-RU" sz="3200" b="1" u="sng" dirty="0" smtClean="0"/>
              <a:t>О</a:t>
            </a:r>
            <a:r>
              <a:rPr lang="ru-RU" sz="3200" b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)/(</a:t>
            </a:r>
            <a:r>
              <a:rPr lang="ru-RU" sz="3200" b="1" u="sng" dirty="0" smtClean="0"/>
              <a:t>С</a:t>
            </a:r>
            <a:r>
              <a:rPr lang="ru-RU" sz="3200" b="1" u="sng" baseline="-25000" dirty="0" smtClean="0"/>
              <a:t>2</a:t>
            </a:r>
            <a:r>
              <a:rPr lang="ru-RU" sz="3200" b="1" u="sng" dirty="0" smtClean="0"/>
              <a:t>Н</a:t>
            </a:r>
            <a:r>
              <a:rPr lang="ru-RU" sz="3200" b="1" u="sng" baseline="-25000" dirty="0" smtClean="0"/>
              <a:t>5</a:t>
            </a:r>
            <a:r>
              <a:rPr lang="ru-RU" sz="3200" b="1" u="sng" dirty="0" smtClean="0"/>
              <a:t>ОН</a:t>
            </a:r>
            <a:r>
              <a:rPr lang="ru-RU" sz="3200" b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)= 0 мДж/м</a:t>
            </a:r>
            <a:r>
              <a:rPr lang="ru-RU" sz="3200" b="1" u="sng" baseline="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3200" b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так как границы раздела между спиртом и водой не существует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Концентрация</a:t>
            </a:r>
          </a:p>
          <a:p>
            <a:r>
              <a:rPr lang="ru-RU" sz="4000" b="1" dirty="0" smtClean="0"/>
              <a:t>Поверхностное натяжение </a:t>
            </a:r>
            <a:r>
              <a:rPr lang="ru-RU" sz="4000" b="1" i="1" dirty="0" smtClean="0">
                <a:solidFill>
                  <a:srgbClr val="C00000"/>
                </a:solidFill>
              </a:rPr>
              <a:t>растворов </a:t>
            </a:r>
            <a:r>
              <a:rPr lang="ru-RU" sz="4000" b="1" dirty="0" smtClean="0"/>
              <a:t>отличается от поверхностного натяжения </a:t>
            </a:r>
            <a:r>
              <a:rPr lang="ru-RU" sz="4000" b="1" i="1" dirty="0" smtClean="0">
                <a:solidFill>
                  <a:srgbClr val="C00000"/>
                </a:solidFill>
              </a:rPr>
              <a:t>чистых жидкостей. </a:t>
            </a:r>
            <a:r>
              <a:rPr lang="ru-RU" sz="4000" b="1" dirty="0" smtClean="0"/>
              <a:t> Зависимость </a:t>
            </a:r>
            <a:r>
              <a:rPr lang="ru-RU" sz="5400" b="1" dirty="0" err="1" smtClean="0"/>
              <a:t>σ</a:t>
            </a:r>
            <a:r>
              <a:rPr lang="ru-RU" sz="4000" b="1" dirty="0" err="1" smtClean="0"/>
              <a:t> </a:t>
            </a:r>
            <a:r>
              <a:rPr lang="ru-RU" sz="4000" b="1" dirty="0" smtClean="0"/>
              <a:t>от концентрации растворенного вещества С изображается  кривой, называемой </a:t>
            </a:r>
            <a:r>
              <a:rPr lang="ru-RU" sz="4800" b="1" i="1" u="sng" dirty="0" smtClean="0">
                <a:solidFill>
                  <a:srgbClr val="C00000"/>
                </a:solidFill>
              </a:rPr>
              <a:t>изотермой поверхностного натяжения,</a:t>
            </a:r>
            <a:r>
              <a:rPr lang="ru-RU" sz="5400" b="1" i="1" u="sng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характеризующей раствор при </a:t>
            </a:r>
            <a:r>
              <a:rPr lang="ru-RU" sz="3600" b="1" i="1" dirty="0" smtClean="0"/>
              <a:t>Т = </a:t>
            </a:r>
            <a:r>
              <a:rPr lang="en-US" sz="3600" b="1" i="1" dirty="0" smtClean="0"/>
              <a:t>const</a:t>
            </a:r>
            <a:r>
              <a:rPr lang="ru-RU" sz="3600" b="1" i="1" dirty="0" smtClean="0"/>
              <a:t>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5042118"/>
            <a:ext cx="577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7200" b="1" dirty="0" smtClean="0"/>
              <a:t>С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54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 smtClean="0"/>
              <a:t>σ</a:t>
            </a:r>
            <a:endParaRPr lang="ru-RU" sz="9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88640"/>
            <a:ext cx="5148064" cy="70173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7200" b="1" dirty="0" smtClean="0"/>
              <a:t>Влияние </a:t>
            </a:r>
            <a:r>
              <a:rPr lang="ru-RU" sz="6000" b="1" dirty="0" smtClean="0"/>
              <a:t>растворенных </a:t>
            </a:r>
            <a:r>
              <a:rPr lang="ru-RU" sz="7200" b="1" dirty="0" smtClean="0"/>
              <a:t>веществ на </a:t>
            </a:r>
            <a:r>
              <a:rPr lang="ru-RU" sz="5400" b="1" dirty="0" smtClean="0"/>
              <a:t>поверхностное </a:t>
            </a:r>
            <a:r>
              <a:rPr lang="ru-RU" sz="8000" b="1" dirty="0" smtClean="0"/>
              <a:t>натяжение воды</a:t>
            </a:r>
            <a:endParaRPr lang="ru-RU" sz="6000" b="1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5042118"/>
            <a:ext cx="577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7200" b="1" dirty="0" smtClean="0"/>
              <a:t>С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54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 smtClean="0"/>
              <a:t>σ</a:t>
            </a:r>
            <a:endParaRPr lang="ru-RU" sz="9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"/>
            <a:ext cx="500404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Влияние растворенных веществ на поверхностное натяжение воды</a:t>
            </a:r>
          </a:p>
          <a:p>
            <a:endParaRPr lang="ru-RU" sz="3200" b="1" dirty="0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139952" y="1082933"/>
            <a:ext cx="5004048" cy="5786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поверхностно-инактивного вещества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раствора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полярного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органического вещества;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раствора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мицеллообразующего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поверхностно-активного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51520" y="243646"/>
            <a:ext cx="8562111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Поверхностно-активные </a:t>
            </a:r>
            <a:r>
              <a:rPr lang="ru-RU" sz="8000" b="1" dirty="0" smtClean="0">
                <a:solidFill>
                  <a:srgbClr val="C00000"/>
                </a:solidFill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и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поверхностно-инактивные вещества</a:t>
            </a:r>
            <a:endParaRPr kumimoji="0" lang="ru-RU" sz="28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Вещества, растворение которых вызывает </a:t>
            </a:r>
            <a:r>
              <a:rPr lang="ru-RU" sz="5400" b="1" u="sng" dirty="0" smtClean="0">
                <a:solidFill>
                  <a:srgbClr val="C00000"/>
                </a:solidFill>
              </a:rPr>
              <a:t>повышение поверхностного </a:t>
            </a:r>
            <a:r>
              <a:rPr lang="ru-RU" sz="4800" b="1" dirty="0" smtClean="0"/>
              <a:t>натяжения жидкостей, называют </a:t>
            </a:r>
            <a:r>
              <a:rPr lang="ru-RU" sz="6000" b="1" u="sng" dirty="0" smtClean="0">
                <a:solidFill>
                  <a:srgbClr val="C00000"/>
                </a:solidFill>
              </a:rPr>
              <a:t>поверхностно-инактивными веществами (ПИВ)</a:t>
            </a:r>
            <a:endParaRPr lang="ru-RU" sz="20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http://facecollection.ru/upload/files/23_rebind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905000" cy="285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465512" y="188640"/>
            <a:ext cx="6678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последний период деятельности у                                     П. </a:t>
            </a:r>
            <a:r>
              <a:rPr lang="ru-RU" sz="2400" b="1" dirty="0" err="1" smtClean="0"/>
              <a:t>А.Ребиндера</a:t>
            </a:r>
            <a:r>
              <a:rPr lang="ru-RU" sz="2400" b="1" dirty="0" smtClean="0"/>
              <a:t>  возрос интерес к п</a:t>
            </a:r>
            <a:r>
              <a:rPr lang="ru-RU" sz="2400" b="1" i="1" dirty="0" smtClean="0">
                <a:solidFill>
                  <a:srgbClr val="C00000"/>
                </a:solidFill>
              </a:rPr>
              <a:t>риложению достижений коллоидной химии к решению многих проблем современной биологии и медицины.</a:t>
            </a:r>
            <a:r>
              <a:rPr lang="ru-RU" sz="2400" b="1" dirty="0" smtClean="0"/>
              <a:t> Им развита одна из новых областей современной коллоидной химии –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коллоидная химия биополимеров</a:t>
            </a:r>
            <a:r>
              <a:rPr lang="ru-RU" sz="2400" b="1" u="sng" dirty="0" smtClean="0"/>
              <a:t>.</a:t>
            </a:r>
            <a:r>
              <a:rPr lang="ru-RU" sz="2400" b="1" dirty="0" smtClean="0"/>
              <a:t> Основной задачей этой области является изучение условий возникновения новых дисперсных (зародышевых) фаз и параметров, определяющих их устойчивость. Известно, что </a:t>
            </a:r>
            <a:r>
              <a:rPr lang="ru-RU" sz="2400" b="1" u="sng" dirty="0" smtClean="0"/>
              <a:t>большинство жизненных процессов развивается в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биогетерогенных</a:t>
            </a:r>
            <a:r>
              <a:rPr lang="ru-RU" sz="2400" b="1" i="1" dirty="0" smtClean="0">
                <a:solidFill>
                  <a:srgbClr val="C00000"/>
                </a:solidFill>
              </a:rPr>
              <a:t> полимерных системах, т. е. в коллоидных структурах; </a:t>
            </a:r>
            <a:r>
              <a:rPr lang="ru-RU" sz="2400" b="1" dirty="0" smtClean="0"/>
              <a:t>поэтому Петр Александрович придавал особое значение исследованиям дисперсных систем, моделирующих биологические процессы.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56992"/>
            <a:ext cx="2339752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Ребиндер</a:t>
            </a:r>
            <a:r>
              <a:rPr lang="ru-RU" sz="3600" b="1" i="1" dirty="0" smtClean="0"/>
              <a:t> Пётр </a:t>
            </a:r>
            <a:r>
              <a:rPr lang="ru-RU" sz="2400" b="1" i="1" dirty="0" smtClean="0"/>
              <a:t>Александрович </a:t>
            </a:r>
            <a:r>
              <a:rPr lang="ru-RU" b="1" i="1" dirty="0" smtClean="0"/>
              <a:t>Крупнейший советский </a:t>
            </a:r>
            <a:r>
              <a:rPr lang="ru-RU" b="1" i="1" dirty="0" err="1" smtClean="0"/>
              <a:t>физико-химик</a:t>
            </a:r>
            <a:r>
              <a:rPr lang="ru-RU" b="1" i="1" dirty="0" smtClean="0"/>
              <a:t>, академик АН СССР (1946), Герой Социалистического Труда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Кривая 1 - изотерма ПИВ, типична для растворов </a:t>
            </a:r>
            <a:r>
              <a:rPr lang="ru-RU" sz="3200" b="1" u="sng" dirty="0" smtClean="0">
                <a:solidFill>
                  <a:srgbClr val="C00000"/>
                </a:solidFill>
              </a:rPr>
              <a:t>сильных неорганических электролитов </a:t>
            </a:r>
            <a:r>
              <a:rPr lang="ru-RU" sz="3200" b="1" dirty="0" smtClean="0"/>
              <a:t>(</a:t>
            </a:r>
            <a:r>
              <a:rPr lang="en-US" sz="3200" b="1" dirty="0" err="1" smtClean="0"/>
              <a:t>NaCl</a:t>
            </a:r>
            <a:r>
              <a:rPr lang="ru-RU" sz="3200" b="1" dirty="0" smtClean="0"/>
              <a:t>, СаС1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, </a:t>
            </a:r>
            <a:r>
              <a:rPr lang="en-US" sz="3200" b="1" dirty="0" smtClean="0"/>
              <a:t>Na</a:t>
            </a:r>
            <a:r>
              <a:rPr lang="ru-RU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ru-RU" sz="3200" b="1" dirty="0" smtClean="0"/>
              <a:t>0</a:t>
            </a:r>
            <a:r>
              <a:rPr lang="ru-RU" sz="3200" b="1" baseline="-25000" dirty="0" smtClean="0"/>
              <a:t>4</a:t>
            </a:r>
            <a:r>
              <a:rPr lang="ru-RU" sz="3200" b="1" dirty="0" smtClean="0"/>
              <a:t>). Благодаря </a:t>
            </a:r>
            <a:r>
              <a:rPr lang="ru-RU" sz="3200" b="1" dirty="0" smtClean="0">
                <a:solidFill>
                  <a:srgbClr val="C00000"/>
                </a:solidFill>
              </a:rPr>
              <a:t>высокой энергии взаимодействия между ионами и молекулами воды,</a:t>
            </a:r>
            <a:r>
              <a:rPr lang="ru-RU" sz="3200" b="1" dirty="0" smtClean="0"/>
              <a:t> значительно большей энергии межмолекулярного   </a:t>
            </a:r>
            <a:r>
              <a:rPr lang="ru-RU" sz="3600" b="1" u="sng" dirty="0" smtClean="0">
                <a:solidFill>
                  <a:srgbClr val="C00000"/>
                </a:solidFill>
              </a:rPr>
              <a:t>(Е</a:t>
            </a:r>
            <a:r>
              <a:rPr lang="ru-RU" sz="3600" b="1" u="sng" baseline="-25000" dirty="0" smtClean="0">
                <a:solidFill>
                  <a:srgbClr val="C00000"/>
                </a:solidFill>
              </a:rPr>
              <a:t>Н20</a:t>
            </a:r>
            <a:r>
              <a:rPr lang="ru-RU" sz="3600" b="1" u="sng" dirty="0" smtClean="0">
                <a:solidFill>
                  <a:srgbClr val="C00000"/>
                </a:solidFill>
              </a:rPr>
              <a:t> - </a:t>
            </a:r>
            <a:r>
              <a:rPr lang="ru-RU" sz="3600" b="1" u="sng" baseline="-25000" dirty="0" smtClean="0">
                <a:solidFill>
                  <a:srgbClr val="C00000"/>
                </a:solidFill>
              </a:rPr>
              <a:t>ион</a:t>
            </a:r>
            <a:r>
              <a:rPr lang="ru-RU" sz="3600" b="1" u="sng" dirty="0" smtClean="0">
                <a:solidFill>
                  <a:srgbClr val="C00000"/>
                </a:solidFill>
              </a:rPr>
              <a:t> &gt; Ен</a:t>
            </a:r>
            <a:r>
              <a:rPr lang="ru-RU" sz="3600" b="1" u="sng" baseline="-25000" dirty="0" smtClean="0">
                <a:solidFill>
                  <a:srgbClr val="C00000"/>
                </a:solidFill>
              </a:rPr>
              <a:t>2</a:t>
            </a:r>
            <a:r>
              <a:rPr lang="ru-RU" sz="3600" b="1" u="sng" dirty="0" smtClean="0">
                <a:solidFill>
                  <a:srgbClr val="C00000"/>
                </a:solidFill>
              </a:rPr>
              <a:t>о-н</a:t>
            </a:r>
            <a:r>
              <a:rPr lang="ru-RU" sz="3600" b="1" u="sng" baseline="-25000" dirty="0" smtClean="0">
                <a:solidFill>
                  <a:srgbClr val="C00000"/>
                </a:solidFill>
              </a:rPr>
              <a:t>2</a:t>
            </a:r>
            <a:r>
              <a:rPr lang="ru-RU" sz="3600" b="1" u="sng" dirty="0" smtClean="0">
                <a:solidFill>
                  <a:srgbClr val="C00000"/>
                </a:solidFill>
              </a:rPr>
              <a:t>о), </a:t>
            </a:r>
            <a:r>
              <a:rPr lang="ru-RU" sz="3200" b="1" dirty="0" smtClean="0"/>
              <a:t>ионы этих соединений </a:t>
            </a:r>
            <a:r>
              <a:rPr lang="ru-RU" sz="3200" b="1" u="sng" dirty="0" smtClean="0">
                <a:solidFill>
                  <a:srgbClr val="C00000"/>
                </a:solidFill>
              </a:rPr>
              <a:t>хорошо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гидратируются</a:t>
            </a:r>
            <a:r>
              <a:rPr lang="ru-RU" sz="3200" b="1" u="sng" dirty="0" smtClean="0">
                <a:solidFill>
                  <a:srgbClr val="C00000"/>
                </a:solidFill>
              </a:rPr>
              <a:t> и тем самым втягиваются в глубину раствора</a:t>
            </a:r>
            <a:r>
              <a:rPr lang="ru-RU" sz="3200" b="1" dirty="0" smtClean="0"/>
              <a:t>. Поэтому в растворах </a:t>
            </a:r>
            <a:r>
              <a:rPr lang="ru-RU" sz="3200" b="1" dirty="0" smtClean="0">
                <a:solidFill>
                  <a:srgbClr val="C00000"/>
                </a:solidFill>
              </a:rPr>
              <a:t>сильных электролитов </a:t>
            </a:r>
            <a:r>
              <a:rPr lang="ru-RU" sz="3200" b="1" u="sng" dirty="0" smtClean="0">
                <a:solidFill>
                  <a:srgbClr val="C00000"/>
                </a:solidFill>
              </a:rPr>
              <a:t>пограничный слой отличен по составу от объема и содержит главным образом молекулы воды</a:t>
            </a:r>
            <a:r>
              <a:rPr lang="ru-RU" sz="3200" b="1" u="sng" dirty="0" smtClean="0"/>
              <a:t>,</a:t>
            </a:r>
            <a:r>
              <a:rPr lang="ru-RU" sz="3200" b="1" dirty="0" smtClean="0"/>
              <a:t> и очень немного ионов солей, попадающих в поверхностный слой только благодаря </a:t>
            </a:r>
            <a:r>
              <a:rPr lang="ru-RU" sz="3200" b="1" dirty="0" smtClean="0">
                <a:solidFill>
                  <a:srgbClr val="C00000"/>
                </a:solidFill>
              </a:rPr>
              <a:t>тепловому движению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884368" y="4941168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7432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Явление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концентрации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вещества в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поверхностном слое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 сравнению с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объемной фазой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называется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адсорбцией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такого состава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слоя,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толщиной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несколько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молекулярных диаметров,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поверхностное натяжение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сильного электролита в сравнении с чистым растворителем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увеличивается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чему дополнительно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усиление полярных свойств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в целом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Вещества, при растворении которых </a:t>
            </a:r>
            <a:r>
              <a:rPr lang="ru-RU" sz="5400" b="1" u="sng" dirty="0" smtClean="0">
                <a:solidFill>
                  <a:srgbClr val="C00000"/>
                </a:solidFill>
              </a:rPr>
              <a:t>понижается поверхностное натяжение </a:t>
            </a:r>
            <a:r>
              <a:rPr lang="ru-RU" sz="5400" b="1" dirty="0" smtClean="0"/>
              <a:t>на </a:t>
            </a:r>
            <a:r>
              <a:rPr lang="ru-RU" sz="4800" b="1" dirty="0" smtClean="0"/>
              <a:t>границе раздела фаз, называют     </a:t>
            </a:r>
            <a:r>
              <a:rPr lang="ru-RU" sz="7200" b="1" u="sng" dirty="0" smtClean="0">
                <a:solidFill>
                  <a:srgbClr val="C00000"/>
                </a:solidFill>
              </a:rPr>
              <a:t>поверхностно-активными веществами (ПАВ)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6196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62785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Поверхностная  активность </a:t>
            </a:r>
            <a:r>
              <a:rPr lang="ru-RU" sz="6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 </a:t>
            </a:r>
            <a:r>
              <a:rPr lang="ru-RU" sz="6000" b="1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</a:t>
            </a:r>
            <a:r>
              <a:rPr kumimoji="0" lang="ru-RU" sz="6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особность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вещества 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понижать поверхностное натяжение</a:t>
            </a:r>
            <a:r>
              <a:rPr kumimoji="0" lang="ru-RU" sz="60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данной границы фаз 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13781"/>
            <a:ext cx="8640960" cy="44319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8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8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dσ</a:t>
            </a:r>
            <a:r>
              <a:rPr kumimoji="0" lang="ru-RU" sz="1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 </a:t>
            </a:r>
            <a:endParaRPr kumimoji="0" lang="ru-RU" sz="14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с→0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К ПАВ относят органические соединения с </a:t>
            </a:r>
            <a:r>
              <a:rPr lang="ru-RU" sz="4400" b="1" dirty="0" smtClean="0">
                <a:solidFill>
                  <a:srgbClr val="C00000"/>
                </a:solidFill>
              </a:rPr>
              <a:t>несимметричным строением </a:t>
            </a:r>
            <a:r>
              <a:rPr lang="ru-RU" sz="4400" b="1" dirty="0" smtClean="0"/>
              <a:t>молекул, состоящих из </a:t>
            </a:r>
            <a:r>
              <a:rPr lang="ru-RU" sz="4400" b="1" u="sng" dirty="0" smtClean="0">
                <a:solidFill>
                  <a:srgbClr val="C00000"/>
                </a:solidFill>
              </a:rPr>
              <a:t>полярных и неполярных групп</a:t>
            </a:r>
            <a:r>
              <a:rPr lang="ru-RU" sz="4400" b="1" dirty="0" smtClean="0"/>
              <a:t>. Полярная группа, обладающая </a:t>
            </a:r>
            <a:r>
              <a:rPr lang="ru-RU" sz="4400" b="1" u="sng" dirty="0" smtClean="0">
                <a:solidFill>
                  <a:srgbClr val="C00000"/>
                </a:solidFill>
              </a:rPr>
              <a:t>моментом диполя</a:t>
            </a:r>
            <a:r>
              <a:rPr lang="ru-RU" sz="4400" b="1" dirty="0" smtClean="0"/>
              <a:t>, имеет сродство к полярной фазе. К таким группам относятся атомные группировки   </a:t>
            </a:r>
            <a:r>
              <a:rPr lang="ru-RU" sz="4800" b="1" dirty="0" smtClean="0">
                <a:solidFill>
                  <a:srgbClr val="C00000"/>
                </a:solidFill>
              </a:rPr>
              <a:t>—СООН,  — ОН,  — </a:t>
            </a:r>
            <a:r>
              <a:rPr lang="en-US" sz="4800" b="1" dirty="0" smtClean="0">
                <a:solidFill>
                  <a:srgbClr val="C00000"/>
                </a:solidFill>
              </a:rPr>
              <a:t>NH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,  — </a:t>
            </a:r>
            <a:r>
              <a:rPr lang="en-US" sz="4800" b="1" dirty="0" smtClean="0">
                <a:solidFill>
                  <a:srgbClr val="C00000"/>
                </a:solidFill>
              </a:rPr>
              <a:t>NO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,           — СНО,  — </a:t>
            </a:r>
            <a:r>
              <a:rPr lang="en-US" sz="4800" b="1" dirty="0" smtClean="0">
                <a:solidFill>
                  <a:srgbClr val="C00000"/>
                </a:solidFill>
              </a:rPr>
              <a:t>S</a:t>
            </a:r>
            <a:r>
              <a:rPr lang="ru-RU" sz="4800" b="1" dirty="0" smtClean="0">
                <a:solidFill>
                  <a:srgbClr val="C00000"/>
                </a:solidFill>
              </a:rPr>
              <a:t>0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</a:rPr>
              <a:t>OH 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—СООН,  — ОН,  — </a:t>
            </a:r>
            <a:r>
              <a:rPr lang="en-US" sz="4800" b="1" dirty="0" smtClean="0">
                <a:solidFill>
                  <a:srgbClr val="C00000"/>
                </a:solidFill>
              </a:rPr>
              <a:t>NH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,  — </a:t>
            </a:r>
            <a:r>
              <a:rPr lang="en-US" sz="4800" b="1" dirty="0" smtClean="0">
                <a:solidFill>
                  <a:srgbClr val="C00000"/>
                </a:solidFill>
              </a:rPr>
              <a:t>NO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,           — СНО,  — </a:t>
            </a:r>
            <a:r>
              <a:rPr lang="en-US" sz="4800" b="1" dirty="0" smtClean="0">
                <a:solidFill>
                  <a:srgbClr val="C00000"/>
                </a:solidFill>
              </a:rPr>
              <a:t>S</a:t>
            </a:r>
            <a:r>
              <a:rPr lang="ru-RU" sz="4800" b="1" dirty="0" smtClean="0">
                <a:solidFill>
                  <a:srgbClr val="C00000"/>
                </a:solidFill>
              </a:rPr>
              <a:t>0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</a:rPr>
              <a:t>OH </a:t>
            </a:r>
            <a:r>
              <a:rPr lang="ru-RU" sz="4800" b="1" dirty="0" smtClean="0">
                <a:solidFill>
                  <a:srgbClr val="C00000"/>
                </a:solidFill>
              </a:rPr>
              <a:t>-  </a:t>
            </a:r>
            <a:r>
              <a:rPr lang="ru-RU" sz="4000" b="1" dirty="0" smtClean="0"/>
              <a:t>эти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/>
              <a:t>группы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способны к гидратации </a:t>
            </a:r>
            <a:r>
              <a:rPr lang="ru-RU" sz="4000" b="1" dirty="0" smtClean="0"/>
              <a:t>и являются </a:t>
            </a:r>
            <a:r>
              <a:rPr lang="ru-RU" sz="4000" b="1" i="1" dirty="0" smtClean="0">
                <a:solidFill>
                  <a:srgbClr val="C00000"/>
                </a:solidFill>
              </a:rPr>
              <a:t>гидрофильными</a:t>
            </a:r>
            <a:r>
              <a:rPr lang="ru-RU" sz="4000" b="1" dirty="0" smtClean="0"/>
              <a:t>.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Неполярная</a:t>
            </a:r>
            <a:r>
              <a:rPr lang="ru-RU" sz="4000" b="1" dirty="0" smtClean="0"/>
              <a:t> часть молекул ПАВ представляет собой </a:t>
            </a:r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</a:rPr>
              <a:t>гидрофобную</a:t>
            </a:r>
            <a:r>
              <a:rPr lang="ru-RU" sz="4000" b="1" dirty="0" smtClean="0"/>
              <a:t> углеводородную цепь или радикал. Молекулы, в которых имеются </a:t>
            </a:r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</a:rPr>
              <a:t>гидрофильная и гидрофобная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/>
              <a:t>(или </a:t>
            </a:r>
            <a:r>
              <a:rPr lang="ru-RU" sz="4000" b="1" dirty="0" err="1" smtClean="0"/>
              <a:t>липофильная</a:t>
            </a:r>
            <a:r>
              <a:rPr lang="ru-RU" sz="4000" b="1" dirty="0" smtClean="0"/>
              <a:t>) группировки, называют </a:t>
            </a:r>
            <a:r>
              <a:rPr lang="ru-RU" sz="4400" b="1" i="1" u="sng" dirty="0" err="1" smtClean="0">
                <a:solidFill>
                  <a:schemeClr val="tx2">
                    <a:lumMod val="75000"/>
                  </a:schemeClr>
                </a:solidFill>
              </a:rPr>
              <a:t>дифильными</a:t>
            </a:r>
            <a:endParaRPr lang="ru-RU" sz="4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Для изображения молекул ПАВ приняты условные обозначения. </a:t>
            </a:r>
            <a:r>
              <a:rPr lang="ru-RU" sz="5400" b="1" dirty="0" smtClean="0">
                <a:solidFill>
                  <a:srgbClr val="C00000"/>
                </a:solidFill>
              </a:rPr>
              <a:t>Прямая или волнистая линия</a:t>
            </a:r>
            <a:r>
              <a:rPr lang="ru-RU" sz="5400" b="1" dirty="0" smtClean="0"/>
              <a:t> обозначает </a:t>
            </a:r>
            <a:r>
              <a:rPr lang="ru-RU" sz="5400" b="1" u="sng" dirty="0" smtClean="0">
                <a:solidFill>
                  <a:srgbClr val="C00000"/>
                </a:solidFill>
              </a:rPr>
              <a:t>углеводородный радикал</a:t>
            </a:r>
            <a:r>
              <a:rPr lang="ru-RU" sz="5400" b="1" dirty="0" smtClean="0"/>
              <a:t>, а </a:t>
            </a:r>
            <a:r>
              <a:rPr lang="ru-RU" sz="5400" b="1" u="sng" dirty="0" smtClean="0">
                <a:solidFill>
                  <a:srgbClr val="C00000"/>
                </a:solidFill>
              </a:rPr>
              <a:t>кружок — полярную группу 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udfiles.ru/html/2706/274/html_x0G_2XMD6Q.B4w6/htmlconvd-LqdYWg_html_17e4f9d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Схема образования мономолекулярного слоя</a:t>
            </a:r>
            <a:endParaRPr lang="ru-RU" sz="4000" b="1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3140642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такой ориентации изменение длины цепи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изменяет площади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занятой молекулой в поверхностной слое, а, следовательно, не изменяет количества молекул, приходящихся на единицу поверхности. Такие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монослои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называются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конденсированными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23294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Кривая 2 на рис.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соответствует изотерме поверхностного натяжения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водных растворов полярных органических веществ с углеводородными цепями не очень                       большой длины и недиссоциирующими                      или слабодиссоциирующими группами: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алифатических спиртов, аминов, жирных кислот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изотерме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малых концентраций характерно линейное убывание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при высоких - логарифмическое, что достаточно хорошо описывается эмпирической формулой Б.А.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Шишковского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052736"/>
            <a:ext cx="1187624" cy="187220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3/-57947089_217558525.pdf-img/-57947089_217558525.pdf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-428652"/>
            <a:ext cx="8032974" cy="60247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11231"/>
            <a:ext cx="9144000" cy="218521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Ю. М. Лопухин является одним из создателей в СССР нового метода </a:t>
            </a:r>
            <a:r>
              <a:rPr lang="ru-RU" sz="2800" b="1" dirty="0" err="1" smtClean="0"/>
              <a:t>детоксикации</a:t>
            </a:r>
            <a:r>
              <a:rPr lang="ru-RU" sz="2800" b="1" dirty="0" smtClean="0"/>
              <a:t> организма при помощи экстракорпоральной </a:t>
            </a:r>
            <a:r>
              <a:rPr lang="ru-RU" sz="2800" b="1" dirty="0" err="1" smtClean="0"/>
              <a:t>гемосорбции</a:t>
            </a:r>
            <a:r>
              <a:rPr lang="ru-RU" sz="2800" b="1" dirty="0" smtClean="0"/>
              <a:t>, методов экстракорпоральной сорбционной очистки лимфы, </a:t>
            </a:r>
            <a:r>
              <a:rPr lang="ru-RU" sz="2400" b="1" dirty="0" smtClean="0"/>
              <a:t>плазмы, </a:t>
            </a:r>
            <a:r>
              <a:rPr lang="ru-RU" sz="2400" b="1" dirty="0" smtClean="0"/>
              <a:t>ликвора </a:t>
            </a:r>
            <a:r>
              <a:rPr lang="en-GB" sz="2400" b="1" dirty="0" smtClean="0"/>
              <a:t>[</a:t>
            </a:r>
            <a:r>
              <a:rPr lang="en-GB" sz="2000" b="1" dirty="0" smtClean="0"/>
              <a:t>https</a:t>
            </a:r>
            <a:r>
              <a:rPr lang="en-GB" sz="2000" b="1" dirty="0" smtClean="0"/>
              <a:t>://</a:t>
            </a:r>
            <a:r>
              <a:rPr lang="ru-RU" sz="2000" b="1" dirty="0" err="1" smtClean="0"/>
              <a:t>бмэ.орг</a:t>
            </a:r>
            <a:r>
              <a:rPr lang="ru-RU" sz="2000" b="1" dirty="0" smtClean="0"/>
              <a:t>/</a:t>
            </a:r>
            <a:r>
              <a:rPr lang="en-GB" sz="2000" b="1" dirty="0" smtClean="0"/>
              <a:t>index.php/</a:t>
            </a:r>
            <a:r>
              <a:rPr lang="ru-RU" sz="2000" b="1" dirty="0" err="1" smtClean="0"/>
              <a:t>ЛОПУХИН_Юрий_Михайлович</a:t>
            </a:r>
            <a:r>
              <a:rPr lang="en-GB" sz="2000" b="1" dirty="0" smtClean="0"/>
              <a:t>]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ормула Б.А.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Шишковского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σ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+Ас)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эмпирические константы;                                  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концентрация ПАВ;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поверхностное натяжение раствора и растворителя соответственно. Значение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возрастает в 3-3.5 раза при переходе к каждому последующему гомологу и характеризует относительную адсорбционную активность члена ряда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Константа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 для данного гомологического ряда: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=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3600" b="1" i="1" dirty="0" smtClean="0"/>
              <a:t> Г</a:t>
            </a:r>
            <a:r>
              <a:rPr lang="ru-RU" sz="3600" b="1" i="1" baseline="-25000" dirty="0" smtClean="0"/>
              <a:t>∞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, </a:t>
            </a:r>
            <a:r>
              <a:rPr lang="ru-RU" sz="4400" b="1" dirty="0" smtClean="0"/>
              <a:t>где </a:t>
            </a:r>
            <a:r>
              <a:rPr lang="ru-RU" sz="4400" b="1" i="1" dirty="0" smtClean="0"/>
              <a:t>Г</a:t>
            </a:r>
            <a:r>
              <a:rPr lang="ru-RU" sz="4400" b="1" i="1" baseline="-25000" dirty="0" smtClean="0"/>
              <a:t>∞</a:t>
            </a:r>
            <a:r>
              <a:rPr lang="ru-RU" sz="4400" b="1" i="1" dirty="0" smtClean="0"/>
              <a:t>- </a:t>
            </a:r>
            <a:r>
              <a:rPr lang="ru-RU" sz="3600" b="1" i="1" dirty="0" smtClean="0"/>
              <a:t>предельная адсорбция, </a:t>
            </a:r>
            <a:r>
              <a:rPr lang="ru-RU" sz="3600" b="1" dirty="0" smtClean="0"/>
              <a:t>соответствующая предельной концентрации в насыщенном поверхностном слое</a:t>
            </a:r>
          </a:p>
          <a:p>
            <a:r>
              <a:rPr lang="ru-RU" sz="3600" b="1" dirty="0" smtClean="0"/>
              <a:t>        </a:t>
            </a:r>
            <a:endParaRPr lang="ru-RU" sz="2800" b="1" dirty="0" smtClean="0"/>
          </a:p>
          <a:p>
            <a:endParaRPr lang="ru-RU" sz="28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Большое практическое значение имеют мицеллообразующие ПАВ (например, мыла),содержащие </a:t>
            </a:r>
            <a:r>
              <a:rPr lang="ru-RU" sz="5400" b="1" i="1" dirty="0" smtClean="0">
                <a:solidFill>
                  <a:srgbClr val="C00000"/>
                </a:solidFill>
              </a:rPr>
              <a:t>большой гидрофобный радикал и сильно </a:t>
            </a:r>
            <a:r>
              <a:rPr lang="ru-RU" sz="7200" b="1" i="1" dirty="0" err="1" smtClean="0">
                <a:solidFill>
                  <a:srgbClr val="C00000"/>
                </a:solidFill>
              </a:rPr>
              <a:t>гидратирующуюся</a:t>
            </a:r>
            <a:r>
              <a:rPr lang="ru-RU" sz="7200" b="1" i="1" dirty="0" smtClean="0">
                <a:solidFill>
                  <a:srgbClr val="C00000"/>
                </a:solidFill>
              </a:rPr>
              <a:t> полярную группу</a:t>
            </a:r>
            <a:r>
              <a:rPr lang="ru-RU" sz="6600" b="1" dirty="0" smtClean="0"/>
              <a:t>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растворах таких соединений</a:t>
            </a:r>
            <a:r>
              <a:rPr lang="ru-RU" sz="4400" b="1" u="sng" dirty="0" smtClean="0"/>
              <a:t>, начиная с некоторой концентрации</a:t>
            </a:r>
            <a:r>
              <a:rPr lang="ru-RU" sz="4000" b="1" dirty="0" smtClean="0"/>
              <a:t>,</a:t>
            </a:r>
            <a:r>
              <a:rPr lang="ru-RU" sz="3600" b="1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называемой критической концентрацией </a:t>
            </a:r>
            <a:r>
              <a:rPr lang="ru-RU" sz="5400" b="1" dirty="0" err="1" smtClean="0">
                <a:solidFill>
                  <a:srgbClr val="C00000"/>
                </a:solidFill>
              </a:rPr>
              <a:t>мицеллообразования</a:t>
            </a:r>
            <a:r>
              <a:rPr lang="ru-RU" sz="5400" b="1" dirty="0" smtClean="0">
                <a:solidFill>
                  <a:srgbClr val="C00000"/>
                </a:solidFill>
              </a:rPr>
              <a:t> (ККМ</a:t>
            </a:r>
            <a:r>
              <a:rPr lang="ru-RU" sz="4000" b="1" dirty="0" smtClean="0">
                <a:solidFill>
                  <a:srgbClr val="C00000"/>
                </a:solidFill>
              </a:rPr>
              <a:t>), </a:t>
            </a:r>
            <a:r>
              <a:rPr lang="ru-RU" sz="4400" b="1" dirty="0" smtClean="0"/>
              <a:t>самопроизвольно образуются  </a:t>
            </a:r>
            <a:r>
              <a:rPr lang="ru-RU" sz="5400" b="1" dirty="0" smtClean="0"/>
              <a:t>мицеллы — </a:t>
            </a:r>
            <a:r>
              <a:rPr lang="ru-RU" sz="5400" b="1" u="sng" dirty="0" smtClean="0"/>
              <a:t>агрегаты из ориентированных молекул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-149913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Поверхностное натяжение растворов определяется индивидуальными молекулами ПАВ,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поскольку    мицеллы почти не снижают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раствора. Их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изотерма поверхностного натяжения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резким спадом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малых концентраций до ККМ и постоянством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ККМ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(кривая 3 на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рисунке)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36712"/>
            <a:ext cx="1187624" cy="187220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поверхностного натяжения в растворах всех ПАВ обусловлено адсорбцией </a:t>
            </a:r>
            <a:r>
              <a:rPr lang="ru-RU" sz="5400" b="1" u="sng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дифильных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молекул на поверхности.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6000" b="1" i="1" u="sng" dirty="0" smtClean="0">
                <a:latin typeface="Arial" pitchFamily="34" charset="0"/>
                <a:cs typeface="Arial" pitchFamily="34" charset="0"/>
              </a:rPr>
              <a:t>Как это объяснить?</a:t>
            </a:r>
            <a:endParaRPr lang="ru-RU" sz="5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 ПАВ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особенности их углеводородные цепи, находящиеся в поверхностном слое и занимающие часть его площади,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слабее взаимодействуют с молекулами воды,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</a:t>
            </a: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 воды друг с другом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Вследствие этого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суммарная сила, действующая на единицу длины стягивающего контура, будет меньше, что равносильно уменьшению поверхностного натяжения.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Уравнение адсорбции Гиббса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8434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Уравнение адсорбции Гиббса с точки зрения термодинамики универсально и применимо к границам раздела любых фаз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 практического использования уравнения  Гиббса для определения величины адсорбции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ограничена системами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которых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 </a:t>
            </a:r>
            <a:r>
              <a:rPr lang="ru-RU" sz="5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экспериментальное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измерение поверхностного натяжения,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системами </a:t>
            </a: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жидкость - </a:t>
            </a:r>
            <a:r>
              <a:rPr lang="ru-RU" sz="4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жидкость</a:t>
            </a: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жидкость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газ</a:t>
            </a:r>
            <a:endParaRPr lang="ru-RU" sz="36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Рассчитанные по  </a:t>
            </a:r>
            <a:r>
              <a:rPr lang="ru-RU" sz="5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уравнению Гиббса 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близко </a:t>
            </a:r>
            <a:r>
              <a:rPr lang="ru-RU" sz="5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совпадают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значениями, найденными </a:t>
            </a:r>
            <a:r>
              <a:rPr lang="ru-RU" sz="5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другими методами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области разбавленных растворов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g/G9x8QgsZVNjFntbJBPdlHTeCA3SLviakhcW51mMEY/slide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7031" y="3244334"/>
            <a:ext cx="304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https://ppt-online.org/265109</a:t>
            </a:r>
            <a:endParaRPr lang="ru-RU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914400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dG</a:t>
            </a:r>
            <a:r>
              <a:rPr lang="ru-RU" sz="16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16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σdS</a:t>
            </a:r>
            <a:endParaRPr lang="en-US" sz="16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Поверхностно-активные и поверхностно-инактивные вещества при растворении в воде вызывают перераспределение вещества </a:t>
            </a:r>
            <a:r>
              <a:rPr lang="ru-RU" sz="5400" b="1" u="sng" dirty="0" smtClean="0"/>
              <a:t>между поверхностным слоем и внутренним объемом</a:t>
            </a:r>
            <a:r>
              <a:rPr lang="ru-RU" sz="3600" b="1" dirty="0" smtClean="0"/>
              <a:t> </a:t>
            </a:r>
            <a:endParaRPr lang="ru-RU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На поверхность преимущественно выходит то вещество, которое обеспечивает </a:t>
            </a:r>
            <a:r>
              <a:rPr lang="ru-RU" sz="5400" b="1" u="sng" dirty="0" smtClean="0">
                <a:solidFill>
                  <a:srgbClr val="C00000"/>
                </a:solidFill>
              </a:rPr>
              <a:t>наименьшее поверхностное натяжение</a:t>
            </a:r>
            <a:r>
              <a:rPr lang="ru-RU" sz="5400" b="1" dirty="0" smtClean="0">
                <a:solidFill>
                  <a:srgbClr val="C00000"/>
                </a:solidFill>
              </a:rPr>
              <a:t>,</a:t>
            </a:r>
            <a:r>
              <a:rPr lang="ru-RU" sz="4400" b="1" dirty="0" smtClean="0"/>
              <a:t>  </a:t>
            </a:r>
            <a:r>
              <a:rPr lang="ru-RU" sz="4800" b="1" dirty="0" smtClean="0"/>
              <a:t>а значит, </a:t>
            </a:r>
            <a:r>
              <a:rPr lang="ru-RU" sz="5400" b="1" i="1" u="sng" dirty="0" smtClean="0"/>
              <a:t>минимально </a:t>
            </a:r>
            <a:r>
              <a:rPr lang="ru-RU" sz="4800" b="1" i="1" u="sng" dirty="0" smtClean="0"/>
              <a:t>возможное значение </a:t>
            </a:r>
            <a:r>
              <a:rPr lang="ru-RU" sz="5400" b="1" i="1" u="sng" dirty="0" smtClean="0"/>
              <a:t>энергии Гиббса</a:t>
            </a:r>
            <a:endParaRPr lang="ru-RU" sz="54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 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самопроизвольн</a:t>
            </a:r>
            <a:r>
              <a:rPr lang="ru-RU" sz="6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процесс: в результате адсорбции изобарный потенциал системы (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Гиббса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понижается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или недостаток растворенного вещества в поверхностном слое, отнесенный к единице поверхности, обозначают символом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гамма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называют </a:t>
            </a:r>
            <a:r>
              <a:rPr lang="ru-RU" sz="6000" b="1" u="sng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гиббсовской</a:t>
            </a:r>
            <a:r>
              <a:rPr lang="ru-RU" sz="6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адсорбцией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=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моль/м</a:t>
            </a:r>
            <a:r>
              <a:rPr lang="ru-RU" sz="72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72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lang="ru-RU" sz="72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6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-828600" y="-985824"/>
            <a:ext cx="10729192" cy="889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растворенного вещества в </a:t>
            </a: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слое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ьше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 в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раствора    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 &gt; О),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характерна для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значение имеет только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положительная адсорбция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под термином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«адсорбция» понимают именно ее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недостатке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вещества в поверхностном слое 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&lt;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6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6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 </a:t>
            </a:r>
            <a:r>
              <a:rPr lang="ru-RU" sz="66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отрицательна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5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характерна для растворов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ПИВ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9144000" cy="2520280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539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</a:rPr>
              <a:t>Уравнение адсорбции Гиббса(1876)</a:t>
            </a:r>
            <a:endParaRPr lang="ru-RU" sz="4400" u="sng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45024"/>
            <a:ext cx="9144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 -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поверхностный избыток , [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]= моль/м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-   молярная концентрация, [с] = моль/м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r>
              <a:rPr lang="el-GR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поверхностное натяжение,  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[σ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= Дж/м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                                                                            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-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газовая постоянная,  [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= Дж/(моль∙К),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– термодинамическая температура, [Т] = К;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 растворенного вещества [а] = моль/м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0649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Уравнение адсорбции Гиббса </a:t>
            </a:r>
            <a:r>
              <a:rPr lang="ru-RU" sz="4000" b="1" dirty="0" smtClean="0"/>
              <a:t>для </a:t>
            </a:r>
            <a:r>
              <a:rPr lang="ru-RU" sz="4000" b="1" u="sng" dirty="0" smtClean="0"/>
              <a:t>разбавленных</a:t>
            </a:r>
            <a:r>
              <a:rPr lang="ru-RU" sz="4000" b="1" dirty="0" smtClean="0"/>
              <a:t> растворов, в которых коэффициент активности можно принять за </a:t>
            </a:r>
            <a:r>
              <a:rPr lang="ru-RU" sz="4000" b="1" u="sng" dirty="0" smtClean="0"/>
              <a:t>единицу</a:t>
            </a:r>
            <a:r>
              <a:rPr lang="ru-RU" sz="4000" b="1" dirty="0" smtClean="0"/>
              <a:t>, т.е. с→0, уравнение примет вид</a:t>
            </a:r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23528" y="33265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61656"/>
            <a:ext cx="7344816" cy="3096344"/>
          </a:xfrm>
          <a:prstGeom prst="rect">
            <a:avLst/>
          </a:prstGeom>
          <a:noFill/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-97750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растворенное вещество вызывает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поверхностного натяжения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производная </a:t>
            </a: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dσ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уравнение Гиббса показывает, что на поверхности происходит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положительная адсорбция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(говорят просто «адсорбция»).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20708</TotalTime>
  <Words>4956</Words>
  <Application>Microsoft Office PowerPoint</Application>
  <PresentationFormat>Экран (4:3)</PresentationFormat>
  <Paragraphs>366</Paragraphs>
  <Slides>143</Slides>
  <Notes>36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143</vt:i4>
      </vt:variant>
    </vt:vector>
  </HeadingPairs>
  <TitlesOfParts>
    <vt:vector size="144" baseType="lpstr">
      <vt:lpstr>Тема Office</vt:lpstr>
      <vt:lpstr> ФИЗИЧЕСКАЯ ХИМИЯ</vt:lpstr>
      <vt:lpstr>ЛЕКЦИЯ 12 </vt:lpstr>
      <vt:lpstr>ЛЕКЦИЯ 12</vt:lpstr>
      <vt:lpstr>План </vt:lpstr>
      <vt:lpstr> Поверхностные явления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Основная литература</vt:lpstr>
      <vt:lpstr>Слайд 141</vt:lpstr>
      <vt:lpstr>Слайд 142</vt:lpstr>
      <vt:lpstr>Слайд 143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КИБЕРНЕТИКИ </dc:title>
  <dc:creator>Вика</dc:creator>
  <cp:lastModifiedBy>Виктория Виктория</cp:lastModifiedBy>
  <cp:revision>798</cp:revision>
  <dcterms:created xsi:type="dcterms:W3CDTF">2016-02-26T14:28:33Z</dcterms:created>
  <dcterms:modified xsi:type="dcterms:W3CDTF">2021-04-22T11:39:19Z</dcterms:modified>
</cp:coreProperties>
</file>