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1" r:id="rId1"/>
  </p:sldMasterIdLst>
  <p:notesMasterIdLst>
    <p:notesMasterId r:id="rId23"/>
  </p:notesMasterIdLst>
  <p:sldIdLst>
    <p:sldId id="295" r:id="rId2"/>
    <p:sldId id="296" r:id="rId3"/>
    <p:sldId id="365" r:id="rId4"/>
    <p:sldId id="367" r:id="rId5"/>
    <p:sldId id="404" r:id="rId6"/>
    <p:sldId id="368" r:id="rId7"/>
    <p:sldId id="401" r:id="rId8"/>
    <p:sldId id="396" r:id="rId9"/>
    <p:sldId id="399" r:id="rId10"/>
    <p:sldId id="400" r:id="rId11"/>
    <p:sldId id="366" r:id="rId12"/>
    <p:sldId id="403" r:id="rId13"/>
    <p:sldId id="405" r:id="rId14"/>
    <p:sldId id="406" r:id="rId15"/>
    <p:sldId id="407" r:id="rId16"/>
    <p:sldId id="411" r:id="rId17"/>
    <p:sldId id="409" r:id="rId18"/>
    <p:sldId id="408" r:id="rId19"/>
    <p:sldId id="412" r:id="rId20"/>
    <p:sldId id="318" r:id="rId21"/>
    <p:sldId id="313" r:id="rId22"/>
  </p:sldIdLst>
  <p:sldSz cx="10080625" cy="7559675"/>
  <p:notesSz cx="6797675" cy="9874250"/>
  <p:custDataLst>
    <p:tags r:id="rId24"/>
  </p:custDataLst>
  <p:defaultTextStyle>
    <a:defPPr>
      <a:defRPr lang="en-GB"/>
    </a:defPPr>
    <a:lvl1pPr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431665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647499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863332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1079164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5289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2347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199405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6462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0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A5C3D3"/>
    <a:srgbClr val="9AB8C8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1" autoAdjust="0"/>
    <p:restoredTop sz="94697" autoAdjust="0"/>
  </p:normalViewPr>
  <p:slideViewPr>
    <p:cSldViewPr>
      <p:cViewPr varScale="1">
        <p:scale>
          <a:sx n="106" d="100"/>
          <a:sy n="106" d="100"/>
        </p:scale>
        <p:origin x="1200" y="102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110" y="5467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60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82650" y="1008063"/>
            <a:ext cx="4841875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22079" y="4995037"/>
            <a:ext cx="4566519" cy="403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20439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719" indent="-285662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643" indent="-228529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9702" indent="-228529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6760" indent="-228529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289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47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05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50530" y="9378464"/>
            <a:ext cx="2946058" cy="49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275452-4F68-47C3-987E-6699344E7260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64517" name="Дата 4"/>
          <p:cNvSpPr>
            <a:spLocks noGrp="1"/>
          </p:cNvSpPr>
          <p:nvPr>
            <p:ph type="dt" sz="quarter" idx="1"/>
          </p:nvPr>
        </p:nvSpPr>
        <p:spPr bwMode="auto">
          <a:xfrm>
            <a:off x="3850530" y="1"/>
            <a:ext cx="2946058" cy="49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mtClean="0"/>
              <a:t>Лекция 2</a:t>
            </a:r>
          </a:p>
        </p:txBody>
      </p:sp>
    </p:spTree>
    <p:extLst>
      <p:ext uri="{BB962C8B-B14F-4D97-AF65-F5344CB8AC3E}">
        <p14:creationId xmlns:p14="http://schemas.microsoft.com/office/powerpoint/2010/main" val="3024702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27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2355-FE8C-4319-AEAA-177477E9C050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54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0B90-DDF2-42F6-8146-5C5C20AAC0FD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13FD-3395-4121-B0FC-EF2455774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40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48E8-D66E-4B79-AB42-A710227649D6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67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5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7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8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6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2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0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28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6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5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14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4789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40604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97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39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35AB-7D8C-42E8-9663-DE05755A2BA2}" type="datetime1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45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39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248" y="300991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581936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9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816" indent="0">
              <a:buNone/>
              <a:defRPr sz="3100"/>
            </a:lvl2pPr>
            <a:lvl3pPr marL="1007630" indent="0">
              <a:buNone/>
              <a:defRPr sz="2600"/>
            </a:lvl3pPr>
            <a:lvl4pPr marL="1511445" indent="0">
              <a:buNone/>
              <a:defRPr sz="2200"/>
            </a:lvl4pPr>
            <a:lvl5pPr marL="2015259" indent="0">
              <a:buNone/>
              <a:defRPr sz="2200"/>
            </a:lvl5pPr>
            <a:lvl6pPr marL="2519074" indent="0">
              <a:buNone/>
              <a:defRPr sz="2200"/>
            </a:lvl6pPr>
            <a:lvl7pPr marL="3022888" indent="0">
              <a:buNone/>
              <a:defRPr sz="2200"/>
            </a:lvl7pPr>
            <a:lvl8pPr marL="3526703" indent="0">
              <a:buNone/>
              <a:defRPr sz="2200"/>
            </a:lvl8pPr>
            <a:lvl9pPr marL="4030518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8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vert="horz" lIns="100761" tIns="50382" rIns="100761" bIns="503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702"/>
            <a:ext cx="2352146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B4A5-83C2-40AB-851E-9C7C0F476288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702"/>
            <a:ext cx="3192198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702"/>
            <a:ext cx="2352146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5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100763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861" indent="-377861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699" indent="-314883" algn="l" defTabSz="1007630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539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352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167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982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797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612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2426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16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63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445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259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074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88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703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51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3"/>
          <p:cNvSpPr>
            <a:spLocks noChangeArrowheads="1"/>
          </p:cNvSpPr>
          <p:nvPr/>
        </p:nvSpPr>
        <p:spPr bwMode="auto">
          <a:xfrm>
            <a:off x="575816" y="286988"/>
            <a:ext cx="9217024" cy="71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94" tIns="50397" rIns="100794" bIns="50397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+mn-lt"/>
              </a:rPr>
              <a:t>Кафедра общественного здоровья и здравоохранения</a:t>
            </a:r>
          </a:p>
          <a:p>
            <a:pPr algn="ctr"/>
            <a:endParaRPr lang="ru-RU" sz="3200" dirty="0">
              <a:solidFill>
                <a:schemeClr val="tx1"/>
              </a:solidFill>
              <a:latin typeface="+mn-lt"/>
            </a:endParaRPr>
          </a:p>
          <a:p>
            <a:pPr algn="ctr"/>
            <a:endParaRPr lang="ru-RU" sz="3200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+mn-lt"/>
              </a:rPr>
              <a:t> </a:t>
            </a: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+mn-lt"/>
              </a:rPr>
              <a:t>Лекция № 1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для студентов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1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курса, обучающихся по специальности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31.05.02 Педиатрия, 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+mn-lt"/>
              </a:rPr>
              <a:t>По дисциплине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«Доказательная медицина»</a:t>
            </a:r>
            <a:endParaRPr lang="ru-RU" b="1" dirty="0">
              <a:solidFill>
                <a:schemeClr val="tx1"/>
              </a:solidFill>
              <a:latin typeface="+mn-lt"/>
            </a:endParaRPr>
          </a:p>
          <a:p>
            <a:pPr algn="ctr"/>
            <a:endParaRPr lang="ru-RU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+mn-lt"/>
              </a:rPr>
              <a:t>Тема: </a:t>
            </a:r>
            <a:r>
              <a:rPr lang="ru-RU" b="1" dirty="0">
                <a:solidFill>
                  <a:srgbClr val="990000"/>
                </a:solidFill>
                <a:latin typeface="+mn-lt"/>
              </a:rPr>
              <a:t>«Понятие доказательной медицины, вероятностный подход в медицинской </a:t>
            </a:r>
            <a:r>
              <a:rPr lang="ru-RU" b="1" dirty="0" smtClean="0">
                <a:solidFill>
                  <a:srgbClr val="990000"/>
                </a:solidFill>
                <a:latin typeface="+mn-lt"/>
              </a:rPr>
              <a:t>практике»</a:t>
            </a:r>
            <a:endParaRPr lang="ru-RU" b="1" dirty="0">
              <a:solidFill>
                <a:srgbClr val="990000"/>
              </a:solidFill>
              <a:latin typeface="+mn-lt"/>
            </a:endParaRPr>
          </a:p>
          <a:p>
            <a:endParaRPr lang="ru-RU" sz="3200" dirty="0" smtClean="0">
              <a:solidFill>
                <a:schemeClr val="tx1"/>
              </a:solidFill>
              <a:latin typeface="+mn-lt"/>
            </a:endParaRPr>
          </a:p>
          <a:p>
            <a:endParaRPr lang="ru-RU" sz="3200" dirty="0">
              <a:solidFill>
                <a:schemeClr val="tx1"/>
              </a:solidFill>
              <a:latin typeface="+mn-lt"/>
            </a:endParaRPr>
          </a:p>
          <a:p>
            <a:endParaRPr lang="ru-RU" sz="3200" dirty="0">
              <a:solidFill>
                <a:schemeClr val="tx1"/>
              </a:solidFill>
              <a:latin typeface="+mn-lt"/>
            </a:endParaRPr>
          </a:p>
          <a:p>
            <a:endParaRPr lang="ru-RU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+mn-lt"/>
              </a:rPr>
              <a:t>Доцент кафедры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ОЗиЗ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к.ф.м.н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Аршукова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Ирина Леонидовна</a:t>
            </a:r>
          </a:p>
          <a:p>
            <a:r>
              <a:rPr lang="ru-RU" sz="3200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+mn-lt"/>
              </a:rPr>
              <a:t>Красноярск,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2020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3798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552470"/>
                  </p:ext>
                </p:extLst>
              </p:nvPr>
            </p:nvGraphicFramePr>
            <p:xfrm>
              <a:off x="431800" y="1547589"/>
              <a:ext cx="9145016" cy="47604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14284"/>
                    <a:gridCol w="3145886"/>
                    <a:gridCol w="3584846"/>
                  </a:tblGrid>
                  <a:tr h="1653978">
                    <a:tc>
                      <a:txBody>
                        <a:bodyPr/>
                        <a:lstStyle/>
                        <a:p>
                          <a:pPr algn="ctr"/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solidFill>
                                <a:srgbClr val="990000"/>
                              </a:solidFill>
                            </a:rPr>
                            <a:t>Абсолютные величины</a:t>
                          </a:r>
                          <a:endParaRPr lang="ru-RU" sz="2800" dirty="0">
                            <a:solidFill>
                              <a:srgbClr val="99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solidFill>
                                <a:srgbClr val="990000"/>
                              </a:solidFill>
                            </a:rPr>
                            <a:t>Относительные величины</a:t>
                          </a:r>
                          <a:endParaRPr lang="ru-RU" sz="2800" dirty="0">
                            <a:solidFill>
                              <a:srgbClr val="990000"/>
                            </a:solidFill>
                          </a:endParaRPr>
                        </a:p>
                      </a:txBody>
                      <a:tcPr/>
                    </a:tc>
                  </a:tr>
                  <a:tr h="15842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rgbClr val="990000"/>
                              </a:solidFill>
                            </a:rPr>
                            <a:t>N </a:t>
                          </a:r>
                          <a:r>
                            <a:rPr lang="ru-RU" sz="2800" dirty="0" smtClean="0">
                              <a:solidFill>
                                <a:srgbClr val="990000"/>
                              </a:solidFill>
                            </a:rPr>
                            <a:t>неизвестно</a:t>
                          </a:r>
                          <a:endParaRPr lang="ru-RU" sz="2800" dirty="0">
                            <a:solidFill>
                              <a:srgbClr val="99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280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ru-RU" sz="280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ru-RU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ru-RU" sz="2800">
                                            <a:latin typeface="Cambria Math"/>
                                          </a:rPr>
                                          <m:t>t</m:t>
                                        </m:r>
                                      </m:e>
                                      <m:sup>
                                        <m:r>
                                          <a:rPr lang="ru-RU" sz="280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sz="2800">
                                        <a:latin typeface="Cambria Math"/>
                                      </a:rPr>
                                      <m:t>·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  <m:r>
                                      <a:rPr lang="ru-RU" sz="2800">
                                        <a:latin typeface="Cambria Math"/>
                                      </a:rPr>
                                      <m:t>²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ru-RU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ru-RU" sz="2800">
                                            <a:latin typeface="Cambria Math"/>
                                          </a:rPr>
                                          <m:t>△</m:t>
                                        </m:r>
                                      </m:e>
                                      <m:sup>
                                        <m:r>
                                          <a:rPr lang="ru-RU" sz="280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smtClean="0">
                                    <a:latin typeface="Cambria Math"/>
                                    <a:ea typeface="Times New Roman"/>
                                    <a:cs typeface="Cambria Math"/>
                                  </a:rPr>
                                  <m:t>𝑛</m:t>
                                </m:r>
                                <m:r>
                                  <a:rPr lang="ru-RU" sz="2800">
                                    <a:latin typeface="Cambria Math"/>
                                    <a:ea typeface="Times New Roman"/>
                                    <a:cs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ru-RU" sz="2800" i="1">
                                            <a:latin typeface="Cambria Math" panose="02040503050406030204" pitchFamily="18" charset="0"/>
                                            <a:ea typeface="Times New Roman"/>
                                            <a:cs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ru-RU" sz="2800">
                                            <a:latin typeface="Cambria Math"/>
                                            <a:ea typeface="Times New Roman"/>
                                            <a:cs typeface="Cambria Math"/>
                                          </a:rPr>
                                          <m:t>t</m:t>
                                        </m:r>
                                      </m:e>
                                      <m:sup>
                                        <m:r>
                                          <a:rPr lang="ru-RU" sz="2800">
                                            <a:latin typeface="Cambria Math"/>
                                            <a:ea typeface="Times New Roman"/>
                                            <a:cs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sz="2800"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·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ru-RU" sz="2800"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p</m:t>
                                    </m:r>
                                    <m:r>
                                      <a:rPr lang="ru-RU" sz="2800"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·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ru-RU" sz="2800"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q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ru-RU" sz="2800" i="1">
                                            <a:latin typeface="Cambria Math" panose="02040503050406030204" pitchFamily="18" charset="0"/>
                                            <a:ea typeface="Times New Roman"/>
                                            <a:cs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ru-RU" sz="2800">
                                            <a:latin typeface="Cambria Math"/>
                                            <a:ea typeface="Times New Roman"/>
                                            <a:cs typeface="Cambria Math"/>
                                          </a:rPr>
                                          <m:t>△</m:t>
                                        </m:r>
                                      </m:e>
                                      <m:sup>
                                        <m:r>
                                          <a:rPr lang="ru-RU" sz="2800">
                                            <a:latin typeface="Cambria Math"/>
                                            <a:ea typeface="Times New Roman"/>
                                            <a:cs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ru-RU" sz="2800" dirty="0"/>
                        </a:p>
                      </a:txBody>
                      <a:tcPr/>
                    </a:tc>
                  </a:tr>
                  <a:tr h="15221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rgbClr val="990000"/>
                              </a:solidFill>
                            </a:rPr>
                            <a:t>N </a:t>
                          </a:r>
                          <a:r>
                            <a:rPr lang="ru-RU" sz="2800" dirty="0" smtClean="0">
                              <a:solidFill>
                                <a:srgbClr val="990000"/>
                              </a:solidFill>
                            </a:rPr>
                            <a:t>известно</a:t>
                          </a:r>
                          <a:endParaRPr lang="ru-RU" sz="2800" dirty="0">
                            <a:solidFill>
                              <a:srgbClr val="99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  <m:r>
                                  <a:rPr kumimoji="0" lang="ru-RU" sz="2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ru-RU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kumimoji="0" lang="ru-RU" sz="28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kumimoji="0" lang="ru-RU" sz="28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t</m:t>
                                        </m:r>
                                      </m:e>
                                      <m:sup>
                                        <m:r>
                                          <a:rPr kumimoji="0" lang="ru-RU" sz="28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kumimoji="0" lang="ru-RU" sz="28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·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kumimoji="0" lang="el-GR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σ</m:t>
                                    </m:r>
                                    <m:r>
                                      <a:rPr kumimoji="0" lang="ru-RU" sz="28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²</m:t>
                                    </m:r>
                                    <m:r>
                                      <a:rPr kumimoji="0" lang="ru-RU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·</m:t>
                                    </m:r>
                                    <m:r>
                                      <a:rPr kumimoji="0" lang="en-US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𝑁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kumimoji="0" lang="ru-RU" sz="28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ru-RU" sz="28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△</m:t>
                                        </m:r>
                                      </m:e>
                                      <m:sup>
                                        <m:r>
                                          <a:rPr kumimoji="0" lang="ru-RU" sz="28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kumimoji="0" lang="ru-RU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·</m:t>
                                    </m:r>
                                    <m:r>
                                      <a:rPr kumimoji="0" lang="en-US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𝑁</m:t>
                                    </m:r>
                                    <m:r>
                                      <a:rPr kumimoji="0" lang="en-US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kumimoji="0" lang="ru-RU" sz="28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kumimoji="0" lang="ru-RU" sz="28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t</m:t>
                                        </m:r>
                                      </m:e>
                                      <m:sup>
                                        <m:r>
                                          <a:rPr kumimoji="0" lang="ru-RU" sz="28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kumimoji="0" lang="ru-RU" sz="28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·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kumimoji="0" lang="el-GR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σ</m:t>
                                    </m:r>
                                    <m:r>
                                      <a:rPr kumimoji="0" lang="ru-RU" sz="28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²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ru-RU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kern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Times New Roman"/>
                                    <a:cs typeface="Cambria Math"/>
                                  </a:rPr>
                                  <m:t>𝑛</m:t>
                                </m:r>
                                <m:r>
                                  <a:rPr lang="ru-RU" sz="2800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Times New Roman"/>
                                    <a:cs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2800" i="1" ker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ru-RU" sz="2800" i="1" ker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/>
                                            <a:cs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ru-RU" sz="2800" ker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  <a:ea typeface="Times New Roman"/>
                                            <a:cs typeface="Cambria Math"/>
                                          </a:rPr>
                                          <m:t>t</m:t>
                                        </m:r>
                                      </m:e>
                                      <m:sup>
                                        <m:r>
                                          <a:rPr lang="ru-RU" sz="2800" ker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  <a:ea typeface="Times New Roman"/>
                                            <a:cs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sz="2800" ker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·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ru-RU" sz="2800" ker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p</m:t>
                                    </m:r>
                                    <m:r>
                                      <a:rPr lang="ru-RU" sz="2800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·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ru-RU" sz="2800" ker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q</m:t>
                                    </m:r>
                                    <m:r>
                                      <a:rPr lang="ru-RU" sz="280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·</m:t>
                                    </m:r>
                                    <m:r>
                                      <a:rPr lang="en-US" sz="28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𝑁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ru-RU" sz="2800" i="1" ker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/>
                                            <a:cs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ru-RU" sz="2800" ker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  <a:ea typeface="Times New Roman"/>
                                            <a:cs typeface="Cambria Math"/>
                                          </a:rPr>
                                          <m:t>△</m:t>
                                        </m:r>
                                      </m:e>
                                      <m:sup>
                                        <m:r>
                                          <a:rPr lang="ru-RU" sz="2800" ker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  <a:ea typeface="Times New Roman"/>
                                            <a:cs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sz="280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·</m:t>
                                    </m:r>
                                    <m:r>
                                      <a:rPr lang="en-US" sz="28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𝑁</m:t>
                                    </m:r>
                                    <m:r>
                                      <a:rPr lang="en-US" sz="28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+</m:t>
                                    </m:r>
                                    <m:r>
                                      <a:rPr lang="en-US" sz="28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𝑡</m:t>
                                    </m:r>
                                    <m:r>
                                      <a:rPr lang="ru-RU" sz="2800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²</m:t>
                                    </m:r>
                                    <m:r>
                                      <a:rPr lang="ru-RU" sz="280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·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ru-RU" sz="2800" ker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p</m:t>
                                    </m:r>
                                    <m:r>
                                      <a:rPr lang="ru-RU" sz="2800" ker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·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ru-RU" sz="2800" ker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Times New Roman"/>
                                        <a:cs typeface="Cambria Math"/>
                                      </a:rPr>
                                      <m:t>q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552470"/>
                  </p:ext>
                </p:extLst>
              </p:nvPr>
            </p:nvGraphicFramePr>
            <p:xfrm>
              <a:off x="431800" y="1547589"/>
              <a:ext cx="9145016" cy="47604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14284"/>
                    <a:gridCol w="3145886"/>
                    <a:gridCol w="3584846"/>
                  </a:tblGrid>
                  <a:tr h="1653978">
                    <a:tc>
                      <a:txBody>
                        <a:bodyPr/>
                        <a:lstStyle/>
                        <a:p>
                          <a:pPr algn="ctr"/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solidFill>
                                <a:srgbClr val="990000"/>
                              </a:solidFill>
                            </a:rPr>
                            <a:t>Абсолютные величины</a:t>
                          </a:r>
                          <a:endParaRPr lang="ru-RU" sz="2800" dirty="0">
                            <a:solidFill>
                              <a:srgbClr val="99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>
                              <a:solidFill>
                                <a:srgbClr val="990000"/>
                              </a:solidFill>
                            </a:rPr>
                            <a:t>Относительные величины</a:t>
                          </a:r>
                          <a:endParaRPr lang="ru-RU" sz="2800" dirty="0">
                            <a:solidFill>
                              <a:srgbClr val="990000"/>
                            </a:solidFill>
                          </a:endParaRPr>
                        </a:p>
                      </a:txBody>
                      <a:tcPr/>
                    </a:tc>
                  </a:tr>
                  <a:tr h="15842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rgbClr val="990000"/>
                              </a:solidFill>
                            </a:rPr>
                            <a:t>N </a:t>
                          </a:r>
                          <a:r>
                            <a:rPr lang="ru-RU" sz="2800" dirty="0" smtClean="0">
                              <a:solidFill>
                                <a:srgbClr val="990000"/>
                              </a:solidFill>
                            </a:rPr>
                            <a:t>неизвестно</a:t>
                          </a:r>
                          <a:endParaRPr lang="ru-RU" sz="2800" dirty="0">
                            <a:solidFill>
                              <a:srgbClr val="99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6789" t="-108077" r="-114313" b="-9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5442" t="-108077" r="-510" b="-96923"/>
                          </a:stretch>
                        </a:blipFill>
                      </a:tcPr>
                    </a:tc>
                  </a:tr>
                  <a:tr h="15221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rgbClr val="990000"/>
                              </a:solidFill>
                            </a:rPr>
                            <a:t>N </a:t>
                          </a:r>
                          <a:r>
                            <a:rPr lang="ru-RU" sz="2800" dirty="0" smtClean="0">
                              <a:solidFill>
                                <a:srgbClr val="990000"/>
                              </a:solidFill>
                            </a:rPr>
                            <a:t>известно</a:t>
                          </a:r>
                          <a:endParaRPr lang="ru-RU" sz="2800" dirty="0">
                            <a:solidFill>
                              <a:srgbClr val="99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6789" t="-216400" r="-114313" b="-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5442" t="-216400" r="-510" b="-8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Прямоугольник 4"/>
          <p:cNvSpPr/>
          <p:nvPr/>
        </p:nvSpPr>
        <p:spPr>
          <a:xfrm>
            <a:off x="2952080" y="251445"/>
            <a:ext cx="6801862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Организация медицинского </a:t>
            </a:r>
            <a:r>
              <a:rPr lang="ru-RU" i="1" dirty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исследования </a:t>
            </a:r>
            <a:endParaRPr lang="ru-RU" i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743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9832" y="893183"/>
            <a:ext cx="8496944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990000"/>
                </a:solidFill>
                <a:latin typeface="+mn-lt"/>
              </a:rPr>
              <a:t>Учетные </a:t>
            </a:r>
            <a:r>
              <a:rPr lang="ru-RU" dirty="0">
                <a:solidFill>
                  <a:srgbClr val="990000"/>
                </a:solidFill>
                <a:latin typeface="+mn-lt"/>
              </a:rPr>
              <a:t>признаки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–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признаки,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подлежащие регистрации в ходе статистического исследования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  - количественные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  - качественные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  - порядковые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254860"/>
              </p:ext>
            </p:extLst>
          </p:nvPr>
        </p:nvGraphicFramePr>
        <p:xfrm>
          <a:off x="1223888" y="3923853"/>
          <a:ext cx="7632848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288"/>
                <a:gridCol w="1512168"/>
                <a:gridCol w="1872208"/>
                <a:gridCol w="165618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990000"/>
                          </a:solidFill>
                        </a:rPr>
                        <a:t>Пример</a:t>
                      </a:r>
                      <a:endParaRPr lang="ru-RU" sz="2400" b="1" dirty="0">
                        <a:solidFill>
                          <a:srgbClr val="99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990000"/>
                          </a:solidFill>
                        </a:rPr>
                        <a:t>Сравнение</a:t>
                      </a:r>
                      <a:endParaRPr lang="ru-RU" sz="2400" b="1" dirty="0">
                        <a:solidFill>
                          <a:srgbClr val="99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rgbClr val="990000"/>
                          </a:solidFill>
                        </a:rPr>
                        <a:t>Матем</a:t>
                      </a:r>
                      <a:r>
                        <a:rPr lang="ru-RU" sz="2400" b="1" dirty="0" smtClean="0">
                          <a:solidFill>
                            <a:srgbClr val="990000"/>
                          </a:solidFill>
                        </a:rPr>
                        <a:t>.</a:t>
                      </a:r>
                      <a:r>
                        <a:rPr lang="ru-RU" sz="2400" b="1" baseline="0" dirty="0" smtClean="0">
                          <a:solidFill>
                            <a:srgbClr val="990000"/>
                          </a:solidFill>
                        </a:rPr>
                        <a:t> действия</a:t>
                      </a:r>
                      <a:endParaRPr lang="ru-RU" sz="2400" b="1" dirty="0">
                        <a:solidFill>
                          <a:srgbClr val="99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990000"/>
                          </a:solidFill>
                        </a:rPr>
                        <a:t>Качественные</a:t>
                      </a:r>
                      <a:endParaRPr lang="ru-RU" sz="24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-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-</a:t>
                      </a:r>
                      <a:endParaRPr lang="ru-RU" sz="3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990000"/>
                          </a:solidFill>
                        </a:rPr>
                        <a:t>Порядковые</a:t>
                      </a:r>
                      <a:endParaRPr lang="ru-RU" sz="24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Группы инвалид-</a:t>
                      </a:r>
                      <a:r>
                        <a:rPr lang="ru-RU" sz="2400" dirty="0" err="1" smtClean="0"/>
                        <a:t>ности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+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-</a:t>
                      </a:r>
                      <a:endParaRPr lang="ru-RU" sz="3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990000"/>
                          </a:solidFill>
                        </a:rPr>
                        <a:t>Количественные</a:t>
                      </a:r>
                      <a:endParaRPr lang="ru-RU" sz="24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Возраст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+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+</a:t>
                      </a:r>
                      <a:endParaRPr lang="ru-RU" sz="3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52080" y="251445"/>
            <a:ext cx="6801862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Организация медицинского </a:t>
            </a:r>
            <a:r>
              <a:rPr lang="ru-RU" i="1" dirty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исследования </a:t>
            </a:r>
            <a:endParaRPr lang="ru-RU" i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912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2320" y="251445"/>
            <a:ext cx="4525598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Клинические </a:t>
            </a:r>
            <a:r>
              <a:rPr lang="ru-RU" i="1" dirty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исследования </a:t>
            </a:r>
            <a:endParaRPr lang="ru-RU" i="1" dirty="0">
              <a:latin typeface="Segoe Print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9872" y="1763613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Доклинические испытания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исследования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не предполагающие участия людей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Клинические испытания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I, II, III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фазы – до выхода препарата на рынок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Клинические испытания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IV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фазы – после начала широкого применения препарата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1840" y="1115541"/>
            <a:ext cx="3910238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990000"/>
                </a:solidFill>
                <a:latin typeface="+mn-lt"/>
              </a:rPr>
              <a:t>Разработка препарата</a:t>
            </a:r>
            <a:endParaRPr lang="ru-RU" sz="28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5816" y="5508029"/>
            <a:ext cx="9361040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  <a:latin typeface="+mn-lt"/>
              </a:rPr>
              <a:t>Не более трети проектов по поиску вещества-кандидата доходят до стадии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клинических испытаний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и только один из десяти дошедших завершается регистрацией лекарства.</a:t>
            </a:r>
          </a:p>
        </p:txBody>
      </p:sp>
    </p:spTree>
    <p:extLst>
      <p:ext uri="{BB962C8B-B14F-4D97-AF65-F5344CB8AC3E}">
        <p14:creationId xmlns:p14="http://schemas.microsoft.com/office/powerpoint/2010/main" val="3835502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2320" y="251445"/>
            <a:ext cx="4525598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Клинические </a:t>
            </a:r>
            <a:r>
              <a:rPr lang="ru-RU" i="1" dirty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исследования </a:t>
            </a:r>
            <a:endParaRPr lang="ru-RU" i="1" dirty="0"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840" y="1259557"/>
            <a:ext cx="5149167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solidFill>
                  <a:srgbClr val="990000"/>
                </a:solidFill>
                <a:latin typeface="+mn-lt"/>
              </a:rPr>
              <a:t>Клинические испытания </a:t>
            </a:r>
            <a:r>
              <a:rPr lang="ru-RU" sz="2800" i="1" dirty="0" smtClean="0">
                <a:solidFill>
                  <a:srgbClr val="990000"/>
                </a:solidFill>
                <a:latin typeface="+mn-lt"/>
              </a:rPr>
              <a:t>I </a:t>
            </a:r>
            <a:r>
              <a:rPr lang="ru-RU" sz="2800" i="1" dirty="0">
                <a:solidFill>
                  <a:srgbClr val="990000"/>
                </a:solidFill>
                <a:latin typeface="+mn-lt"/>
              </a:rPr>
              <a:t>фазы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1758" y="2010155"/>
            <a:ext cx="8784152" cy="5244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Задача клинических испытаний I фазы – убедиться, что вещество-кандидат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безопасно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для человека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Calibri"/>
              </a:rPr>
              <a:t>Устанавливается наибольшая доза, не приводящая к токсическим эффектам.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Испытания проводятся на 20-30 здоровых добровольцах. Участие в исследованиях оплачивается.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60% препаратов переходят на следующий этап.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В 2015 году в газете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Atlantic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Daily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(США) вышло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журналистское расследование “Жизнь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профессиональной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подопытной свинки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”.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8230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2320" y="251445"/>
            <a:ext cx="4525598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Клинические </a:t>
            </a:r>
            <a:r>
              <a:rPr lang="ru-RU" i="1" dirty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исследования </a:t>
            </a:r>
            <a:endParaRPr lang="ru-RU" i="1" dirty="0">
              <a:latin typeface="Segoe Print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848" y="1115541"/>
            <a:ext cx="5328703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solidFill>
                  <a:srgbClr val="990000"/>
                </a:solidFill>
                <a:latin typeface="+mn-lt"/>
              </a:rPr>
              <a:t>Клинические испытания </a:t>
            </a:r>
            <a:r>
              <a:rPr lang="ru-RU" sz="2800" i="1" dirty="0" smtClean="0">
                <a:solidFill>
                  <a:srgbClr val="990000"/>
                </a:solidFill>
                <a:latin typeface="+mn-lt"/>
              </a:rPr>
              <a:t>I</a:t>
            </a:r>
            <a:r>
              <a:rPr lang="en-US" sz="2800" i="1" dirty="0" smtClean="0">
                <a:solidFill>
                  <a:srgbClr val="990000"/>
                </a:solidFill>
                <a:latin typeface="+mn-lt"/>
              </a:rPr>
              <a:t>I</a:t>
            </a:r>
            <a:r>
              <a:rPr lang="ru-RU" sz="2800" i="1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ru-RU" sz="2800" i="1" dirty="0">
                <a:solidFill>
                  <a:srgbClr val="990000"/>
                </a:solidFill>
                <a:latin typeface="+mn-lt"/>
              </a:rPr>
              <a:t>фазы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91840" y="1828247"/>
            <a:ext cx="8640960" cy="387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Цель испытаний II фазы – показать, что вещество может лечить людей и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определить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оптимальные схемы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лечения.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От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100 до 300 пациентов с целевым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заболеванием.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Выделяют несколько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групп, получающих разные дозировки, и сравнивают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результат.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Не более 30 % проектов переходят от этой фазы к следующей: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часто нет эффективности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при лечении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настоящей болезни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у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человека, также выявляются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проблемы с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безопасностью.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9963" y="5923331"/>
            <a:ext cx="9145016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Решение переходить к III фазе очень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рискованно для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компании-производителя, поскольку влечет за собой значительное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удорожание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2138230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2320" y="251445"/>
            <a:ext cx="4525598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Клинические </a:t>
            </a:r>
            <a:r>
              <a:rPr lang="ru-RU" i="1" dirty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исследования </a:t>
            </a:r>
            <a:endParaRPr lang="ru-RU" i="1" dirty="0">
              <a:latin typeface="Segoe Print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3597" y="1187549"/>
            <a:ext cx="6240811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solidFill>
                  <a:srgbClr val="990000"/>
                </a:solidFill>
                <a:latin typeface="+mn-lt"/>
              </a:rPr>
              <a:t>Клинические испытания </a:t>
            </a:r>
            <a:r>
              <a:rPr lang="ru-RU" sz="2800" i="1" dirty="0" smtClean="0">
                <a:solidFill>
                  <a:srgbClr val="990000"/>
                </a:solidFill>
                <a:latin typeface="+mn-lt"/>
              </a:rPr>
              <a:t>I</a:t>
            </a:r>
            <a:r>
              <a:rPr lang="en-US" sz="2800" i="1" dirty="0" smtClean="0">
                <a:solidFill>
                  <a:srgbClr val="990000"/>
                </a:solidFill>
                <a:latin typeface="+mn-lt"/>
              </a:rPr>
              <a:t>II</a:t>
            </a:r>
            <a:r>
              <a:rPr lang="ru-RU" sz="2800" i="1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ru-RU" sz="2800" i="1" dirty="0" smtClean="0">
                <a:solidFill>
                  <a:srgbClr val="990000"/>
                </a:solidFill>
                <a:latin typeface="+mn-lt"/>
              </a:rPr>
              <a:t>фазы (РКИ) </a:t>
            </a:r>
            <a:endParaRPr lang="ru-RU" sz="28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9561" y="4026379"/>
            <a:ext cx="9145016" cy="2840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В клиническом испытании III фазы обычно участвуют до нескольких тысяч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пациентов (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современные кардиологические исследования могут включать до 10–20 тысяч участников),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и продолжаться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оно может от двух до 10–15 лет. Особенно длительны и дороги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исследования препаратов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предназначенных для лечения хронических заболеваний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В США после РКИ на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рынок выходят не более 25–30 %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препаратов.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9561" y="1948610"/>
            <a:ext cx="9012341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Дают возможность регистрации препарата.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Задача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III фазы – подтвердить, что выбранный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режим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лечения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эффективен для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большой и разнообразной группы пациентов и может реально применяться на практике.</a:t>
            </a:r>
          </a:p>
        </p:txBody>
      </p:sp>
    </p:spTree>
    <p:extLst>
      <p:ext uri="{BB962C8B-B14F-4D97-AF65-F5344CB8AC3E}">
        <p14:creationId xmlns:p14="http://schemas.microsoft.com/office/powerpoint/2010/main" val="2838597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2320" y="251445"/>
            <a:ext cx="4525598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Клинические </a:t>
            </a:r>
            <a:r>
              <a:rPr lang="ru-RU" i="1" dirty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исследования </a:t>
            </a:r>
            <a:endParaRPr lang="ru-RU" i="1" dirty="0"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824" y="1691605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В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России: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/>
                </a:solidFill>
                <a:latin typeface="+mn-lt"/>
              </a:rPr>
              <a:t>Нет требования на минимальное количество человек в III фазе (регистрация препарата).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/>
                </a:solidFill>
                <a:latin typeface="+mn-lt"/>
              </a:rPr>
              <a:t>Если оригинальный препарат зарегистрирован, а в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дженерике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та же доза действующего вещества – для регистрации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препарата не требуется проведение испытаний.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0957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2320" y="251445"/>
            <a:ext cx="4525598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Клинические </a:t>
            </a:r>
            <a:r>
              <a:rPr lang="ru-RU" i="1" dirty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исследования </a:t>
            </a:r>
            <a:endParaRPr lang="ru-RU" i="1" dirty="0">
              <a:latin typeface="Segoe Print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848" y="1043533"/>
            <a:ext cx="5328703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solidFill>
                  <a:srgbClr val="990000"/>
                </a:solidFill>
                <a:latin typeface="+mn-lt"/>
              </a:rPr>
              <a:t>Клинические испытания </a:t>
            </a:r>
            <a:r>
              <a:rPr lang="ru-RU" sz="2800" i="1" dirty="0" smtClean="0">
                <a:solidFill>
                  <a:srgbClr val="990000"/>
                </a:solidFill>
                <a:latin typeface="+mn-lt"/>
              </a:rPr>
              <a:t>I</a:t>
            </a:r>
            <a:r>
              <a:rPr lang="en-US" sz="2800" i="1" dirty="0">
                <a:solidFill>
                  <a:srgbClr val="990000"/>
                </a:solidFill>
                <a:latin typeface="+mn-lt"/>
              </a:rPr>
              <a:t>V</a:t>
            </a:r>
            <a:r>
              <a:rPr lang="ru-RU" sz="2800" i="1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ru-RU" sz="2800" i="1" dirty="0">
                <a:solidFill>
                  <a:srgbClr val="990000"/>
                </a:solidFill>
                <a:latin typeface="+mn-lt"/>
              </a:rPr>
              <a:t>фазы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6149" y="1691605"/>
            <a:ext cx="9012341" cy="5244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Исследование долговременных последствий препарата уже после его выхода на рынок.</a:t>
            </a:r>
          </a:p>
          <a:p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Участвуют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несколько тысяч человек.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Испытания не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менее двух лет.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Регистратор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может потребовать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их проведения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чтобы отслеживать редкие и поздние побочные эффекты, которые могли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пропустить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на предыдущих стадиях, или чтобы внимательнее изучить отдельные группы пациентов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, например,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беременных женщин.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Неоднократно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случалось, что опасные побочные эффекты обнаруживались лишь через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несколько лет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после выхода лекарства на рынок. В таких случаях препарат может быть отозван и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его регистрация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приостановлена, как это произошло с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талидомидом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3157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2320" y="251445"/>
            <a:ext cx="4525598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Клинические </a:t>
            </a:r>
            <a:r>
              <a:rPr lang="ru-RU" i="1" dirty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исследования </a:t>
            </a:r>
            <a:endParaRPr lang="ru-RU" i="1" dirty="0"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1960" y="2272152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Клиническое испытание должно быть: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Контролируемое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chemeClr val="tx1"/>
                </a:solidFill>
                <a:latin typeface="+mn-lt"/>
              </a:rPr>
              <a:t>Рандомизированное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chemeClr val="tx1"/>
                </a:solidFill>
                <a:latin typeface="+mn-lt"/>
              </a:rPr>
              <a:t>Проспективное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chemeClr val="tx1"/>
                </a:solidFill>
                <a:latin typeface="+mn-lt"/>
              </a:rPr>
              <a:t>Мультицентровое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Проведенное по «двойному слепому» методу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1880" y="1907629"/>
            <a:ext cx="7501092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990000"/>
                </a:solidFill>
                <a:latin typeface="+mn-lt"/>
              </a:rPr>
              <a:t>«Золотой стандарт» клинических </a:t>
            </a:r>
            <a:r>
              <a:rPr lang="ru-RU" sz="2800" dirty="0" smtClean="0">
                <a:solidFill>
                  <a:srgbClr val="990000"/>
                </a:solidFill>
                <a:latin typeface="+mn-lt"/>
              </a:rPr>
              <a:t>исследований</a:t>
            </a:r>
            <a:endParaRPr lang="ru-RU" sz="2800" dirty="0">
              <a:solidFill>
                <a:srgbClr val="99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3938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2320" y="251445"/>
            <a:ext cx="4225837" cy="4422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Вероятностные подходы</a:t>
            </a:r>
            <a:endParaRPr lang="ru-RU" i="1" dirty="0">
              <a:latin typeface="Segoe Print" panose="020006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03808" y="1979637"/>
                <a:ext cx="9145466" cy="1687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Если из 1000 чел у 10 возник побочный эффект, то его вероятность: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10</m:t>
                          </m:r>
                        </m:num>
                        <m:den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m:t>1000</m:t>
                          </m:r>
                        </m:den>
                      </m:f>
                      <m:r>
                        <a:rPr lang="ru-RU" b="0" i="1" smtClean="0">
                          <a:solidFill>
                            <a:schemeClr val="tx1"/>
                          </a:solidFill>
                          <a:latin typeface="+mn-lt"/>
                        </a:rPr>
                        <m:t>=0.01=1%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08" y="1979637"/>
                <a:ext cx="9145466" cy="1687129"/>
              </a:xfrm>
              <a:prstGeom prst="rect">
                <a:avLst/>
              </a:prstGeom>
              <a:blipFill rotWithShape="0">
                <a:blip r:embed="rId2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03808" y="1199255"/>
            <a:ext cx="7378045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Результаты клинических исследований – вероятности.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396" y="3851845"/>
            <a:ext cx="4400500" cy="1830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  <a:latin typeface="+mn-lt"/>
              </a:rPr>
              <a:t>Эмпирическая вероятность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  <a:latin typeface="+mn-lt"/>
              </a:rPr>
              <a:t>Классическая вероятность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  <a:latin typeface="+mn-lt"/>
              </a:rPr>
              <a:t>Субъективная вероятность</a:t>
            </a:r>
            <a:endParaRPr lang="ru-RU" sz="2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808" y="6084093"/>
            <a:ext cx="9001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До 16 века не было понятий случайности и статистики (запрещены церковью) – появились с азартными играми.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1918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824" y="971525"/>
            <a:ext cx="9001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Цель лекции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+mn-lt"/>
              </a:rPr>
              <a:t>познакомиться с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понятием доказательной медицины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+mn-lt"/>
              </a:rPr>
              <a:t>р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ассмотреть основные принципы организации медицинского исследования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+mn-lt"/>
              </a:rPr>
              <a:t>п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ознакомиться с фазами клинических испытаний</a:t>
            </a:r>
            <a:endParaRPr lang="ru-RU" sz="2800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+mn-lt"/>
              </a:rPr>
              <a:t>о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бозначить точки соприкосновения врача с понятием вероятности</a:t>
            </a:r>
            <a:endParaRPr lang="ru-RU" sz="280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7459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431800" y="539477"/>
            <a:ext cx="9072563" cy="1259946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Выводы</a:t>
            </a:r>
          </a:p>
        </p:txBody>
      </p:sp>
      <p:sp>
        <p:nvSpPr>
          <p:cNvPr id="60419" name="Объект 2"/>
          <p:cNvSpPr>
            <a:spLocks noGrp="1"/>
          </p:cNvSpPr>
          <p:nvPr>
            <p:ph idx="1"/>
          </p:nvPr>
        </p:nvSpPr>
        <p:spPr>
          <a:xfrm>
            <a:off x="647824" y="2195661"/>
            <a:ext cx="9072563" cy="2535940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 smtClean="0"/>
              <a:t>познакомились </a:t>
            </a:r>
            <a:r>
              <a:rPr lang="ru-RU" sz="2400" dirty="0"/>
              <a:t>с понятием доказательной медицины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 smtClean="0"/>
              <a:t>рассмотрели </a:t>
            </a:r>
            <a:r>
              <a:rPr lang="ru-RU" sz="2400" dirty="0"/>
              <a:t>основные принципы организации медицинского исследования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 smtClean="0"/>
              <a:t>познакомились </a:t>
            </a:r>
            <a:r>
              <a:rPr lang="ru-RU" sz="2400" dirty="0"/>
              <a:t>с фазами клинических испытаний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 smtClean="0"/>
              <a:t>обозначили </a:t>
            </a:r>
            <a:r>
              <a:rPr lang="ru-RU" sz="2400" dirty="0"/>
              <a:t>точки соприкосновения врача с понятием вероятности</a:t>
            </a:r>
          </a:p>
        </p:txBody>
      </p:sp>
    </p:spTree>
    <p:extLst>
      <p:ext uri="{BB962C8B-B14F-4D97-AF65-F5344CB8AC3E}">
        <p14:creationId xmlns:p14="http://schemas.microsoft.com/office/powerpoint/2010/main" val="1751931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1130" y="2699717"/>
            <a:ext cx="8711039" cy="87966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rgbClr val="990000"/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anose="02000600000000000000" pitchFamily="2" charset="0"/>
              </a:rPr>
              <a:t>Благодарю за внимание</a:t>
            </a:r>
            <a:endParaRPr lang="ru-RU" sz="5400" b="1" cap="none" spc="0" dirty="0">
              <a:ln w="18000">
                <a:solidFill>
                  <a:srgbClr val="990000"/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401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816" y="481926"/>
            <a:ext cx="8928992" cy="6662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ru-RU" sz="3600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altLang="ru-RU" dirty="0">
                <a:solidFill>
                  <a:srgbClr val="990000"/>
                </a:solidFill>
                <a:latin typeface="Calibri"/>
              </a:rPr>
              <a:t>Evidence Based Medicine </a:t>
            </a:r>
            <a:r>
              <a:rPr lang="en-US" altLang="ru-RU" dirty="0">
                <a:solidFill>
                  <a:prstClr val="black"/>
                </a:solidFill>
                <a:latin typeface="Calibri"/>
              </a:rPr>
              <a:t>– </a:t>
            </a:r>
            <a:r>
              <a:rPr lang="ru-RU" altLang="ru-RU" dirty="0">
                <a:solidFill>
                  <a:prstClr val="black"/>
                </a:solidFill>
                <a:latin typeface="Calibri"/>
              </a:rPr>
              <a:t>медицина, основанная на доказательствах.</a:t>
            </a:r>
          </a:p>
          <a:p>
            <a:pPr lvl="0">
              <a:lnSpc>
                <a:spcPct val="150000"/>
              </a:lnSpc>
            </a:pPr>
            <a:r>
              <a:rPr lang="ru-RU" altLang="ru-RU" dirty="0">
                <a:solidFill>
                  <a:prstClr val="black"/>
                </a:solidFill>
                <a:latin typeface="Calibri"/>
              </a:rPr>
              <a:t>Развитие – с 70-ых гг. </a:t>
            </a:r>
            <a:r>
              <a:rPr lang="en-US" altLang="ru-RU" dirty="0">
                <a:solidFill>
                  <a:prstClr val="black"/>
                </a:solidFill>
                <a:latin typeface="Calibri"/>
              </a:rPr>
              <a:t>XX </a:t>
            </a:r>
            <a:r>
              <a:rPr lang="ru-RU" altLang="ru-RU" dirty="0">
                <a:solidFill>
                  <a:prstClr val="black"/>
                </a:solidFill>
                <a:latin typeface="Calibri"/>
              </a:rPr>
              <a:t>в.</a:t>
            </a:r>
          </a:p>
          <a:p>
            <a:pPr lvl="0">
              <a:lnSpc>
                <a:spcPct val="150000"/>
              </a:lnSpc>
            </a:pPr>
            <a:r>
              <a:rPr lang="en-US" altLang="ru-RU" dirty="0">
                <a:solidFill>
                  <a:prstClr val="black"/>
                </a:solidFill>
                <a:latin typeface="Calibri"/>
              </a:rPr>
              <a:t>David Sackett, McMaster University, Canada</a:t>
            </a:r>
          </a:p>
          <a:p>
            <a:endParaRPr lang="ru-RU" altLang="ru-RU" sz="3600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ru-RU" altLang="ru-RU" dirty="0" smtClean="0">
                <a:solidFill>
                  <a:srgbClr val="990000"/>
                </a:solidFill>
                <a:latin typeface="+mn-lt"/>
              </a:rPr>
              <a:t>Доказательная </a:t>
            </a:r>
            <a:r>
              <a:rPr lang="ru-RU" altLang="ru-RU" dirty="0">
                <a:solidFill>
                  <a:srgbClr val="990000"/>
                </a:solidFill>
                <a:latin typeface="+mn-lt"/>
              </a:rPr>
              <a:t>медицина </a:t>
            </a:r>
            <a:r>
              <a:rPr lang="ru-RU" altLang="ru-RU" dirty="0">
                <a:solidFill>
                  <a:schemeClr val="tx1"/>
                </a:solidFill>
                <a:latin typeface="+mn-lt"/>
              </a:rPr>
              <a:t>– это использование результатов лучших</a:t>
            </a:r>
          </a:p>
          <a:p>
            <a:pPr>
              <a:lnSpc>
                <a:spcPct val="150000"/>
              </a:lnSpc>
            </a:pPr>
            <a:r>
              <a:rPr lang="ru-RU" altLang="ru-RU" dirty="0">
                <a:solidFill>
                  <a:schemeClr val="tx1"/>
                </a:solidFill>
                <a:latin typeface="+mn-lt"/>
              </a:rPr>
              <a:t>клинических исследований для выбора лечения конкретного </a:t>
            </a:r>
            <a:r>
              <a:rPr lang="ru-RU" altLang="ru-RU" dirty="0" smtClean="0">
                <a:solidFill>
                  <a:schemeClr val="tx1"/>
                </a:solidFill>
                <a:latin typeface="+mn-lt"/>
              </a:rPr>
              <a:t>пациента</a:t>
            </a:r>
            <a:r>
              <a:rPr lang="en-US" altLang="ru-RU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latin typeface="Calibri"/>
              </a:rPr>
              <a:t>В основе </a:t>
            </a:r>
            <a:r>
              <a:rPr lang="ru-RU" dirty="0">
                <a:solidFill>
                  <a:srgbClr val="990000"/>
                </a:solidFill>
                <a:latin typeface="Calibri"/>
              </a:rPr>
              <a:t>принцип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— врач должен лечить пациентов, опираясь на методы, безопасность и эффективность которых доказаны в клинических исследованиях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.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511920" y="243590"/>
            <a:ext cx="8229600" cy="4766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2400" dirty="0">
                <a:solidFill>
                  <a:srgbClr val="990000"/>
                </a:solidFill>
                <a:latin typeface="Segoe Print" panose="02000600000000000000" pitchFamily="2" charset="0"/>
              </a:rPr>
              <a:t>Понятие доказательной медицины</a:t>
            </a:r>
          </a:p>
        </p:txBody>
      </p:sp>
    </p:spTree>
    <p:extLst>
      <p:ext uri="{BB962C8B-B14F-4D97-AF65-F5344CB8AC3E}">
        <p14:creationId xmlns:p14="http://schemas.microsoft.com/office/powerpoint/2010/main" val="4042855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11920" y="243590"/>
            <a:ext cx="8229600" cy="4766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2400" dirty="0">
                <a:solidFill>
                  <a:srgbClr val="990000"/>
                </a:solidFill>
                <a:latin typeface="Segoe Print" panose="02000600000000000000" pitchFamily="2" charset="0"/>
              </a:rPr>
              <a:t>Понятие доказательной медицины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47824" y="1115541"/>
            <a:ext cx="8733656" cy="6057874"/>
          </a:xfrm>
          <a:prstGeom prst="rect">
            <a:avLst/>
          </a:prstGeom>
        </p:spPr>
        <p:txBody>
          <a:bodyPr>
            <a:noAutofit/>
          </a:bodyPr>
          <a:lstStyle>
            <a:lvl1pPr marL="377861" indent="-377861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8699" indent="-314883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539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352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167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0982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4797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8612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2426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r>
              <a:rPr lang="ru-RU" altLang="ru-RU" sz="2400" i="1" dirty="0" smtClean="0">
                <a:solidFill>
                  <a:srgbClr val="990000"/>
                </a:solidFill>
              </a:rPr>
              <a:t>Предпосылки возникновения: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ClrTx/>
              <a:buSzTx/>
            </a:pPr>
            <a:r>
              <a:rPr lang="ru-RU" altLang="ru-RU" sz="2400" i="1" dirty="0" smtClean="0"/>
              <a:t>Обилие информации и необходимость ориентироваться в ней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ClrTx/>
              <a:buSzTx/>
            </a:pPr>
            <a:r>
              <a:rPr lang="ru-RU" altLang="ru-RU" sz="2400" i="1" dirty="0" smtClean="0"/>
              <a:t>Ограниченность финансирования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ClrTx/>
              <a:buSzTx/>
            </a:pPr>
            <a:r>
              <a:rPr lang="ru-RU" altLang="ru-RU" sz="2400" i="1" dirty="0" smtClean="0"/>
              <a:t>Фармацевтические компании</a:t>
            </a:r>
            <a:endParaRPr lang="en-US" altLang="ru-RU" sz="2400" i="1" dirty="0" smtClean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endParaRPr lang="ru-RU" altLang="ru-RU" sz="2400" dirty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r>
              <a:rPr lang="ru-RU" sz="2400" dirty="0"/>
              <a:t>Доказательная медицина призвана уберечь пациентов от ненужных медицинских назначений, не допустить на рынок бесполезные или, того хуже, опасные препараты, помочь врачам быть в курсе современных методов лечения. Одновременно она поднимает множество вопросов о медицинской этике, стандартах здравоохранения и рентабельности </a:t>
            </a:r>
            <a:r>
              <a:rPr lang="ru-RU" sz="2400" dirty="0" err="1"/>
              <a:t>фармбизнеса</a:t>
            </a:r>
            <a:r>
              <a:rPr lang="ru-RU" sz="2400" dirty="0"/>
              <a:t>. </a:t>
            </a:r>
            <a:endParaRPr lang="ru-RU" altLang="ru-RU" sz="2400" dirty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endParaRPr lang="ru-RU" sz="2400" dirty="0"/>
          </a:p>
          <a:p>
            <a:pPr fontAlgn="auto">
              <a:lnSpc>
                <a:spcPct val="120000"/>
              </a:lnSpc>
              <a:spcAft>
                <a:spcPts val="0"/>
              </a:spcAft>
              <a:buClrTx/>
              <a:buSzTx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052241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11920" y="243590"/>
            <a:ext cx="8229600" cy="4766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2400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Научные медицинские журналы</a:t>
            </a:r>
            <a:endParaRPr lang="ru-RU" altLang="ru-RU" sz="2400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05834" y="1115541"/>
            <a:ext cx="8229600" cy="2088232"/>
          </a:xfrm>
          <a:prstGeom prst="rect">
            <a:avLst/>
          </a:prstGeom>
        </p:spPr>
        <p:txBody>
          <a:bodyPr>
            <a:noAutofit/>
          </a:bodyPr>
          <a:lstStyle>
            <a:lvl1pPr marL="377861" indent="-377861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8699" indent="-314883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539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352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167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0982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4797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8612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2426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  <a:buClrTx/>
              <a:buSzTx/>
            </a:pPr>
            <a:r>
              <a:rPr lang="ru-RU" altLang="ru-RU" sz="2400" dirty="0" smtClean="0"/>
              <a:t>Рецензируемые – не рецензируемые журналы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ClrTx/>
              <a:buSzTx/>
            </a:pPr>
            <a:r>
              <a:rPr lang="ru-RU" altLang="ru-RU" sz="2400" dirty="0" smtClean="0"/>
              <a:t>Русскоязычные – англоязычные журналы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ClrTx/>
              <a:buSzTx/>
            </a:pPr>
            <a:r>
              <a:rPr lang="ru-RU" altLang="ru-RU" sz="2400" dirty="0" smtClean="0"/>
              <a:t>Индекс цитируемости журнала (</a:t>
            </a:r>
            <a:r>
              <a:rPr lang="en-US" altLang="ru-RU" sz="2400" dirty="0" smtClean="0"/>
              <a:t>impact factor</a:t>
            </a:r>
            <a:r>
              <a:rPr lang="ru-RU" altLang="ru-RU" sz="2400" dirty="0" smtClean="0"/>
              <a:t>)</a:t>
            </a:r>
            <a:endParaRPr lang="en-US" altLang="ru-RU" sz="2400" dirty="0" smtClean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endParaRPr lang="ru-RU" altLang="ru-RU" sz="2400" dirty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endParaRPr lang="ru-RU" sz="2400" dirty="0"/>
          </a:p>
          <a:p>
            <a:pPr fontAlgn="auto">
              <a:lnSpc>
                <a:spcPct val="120000"/>
              </a:lnSpc>
              <a:spcAft>
                <a:spcPts val="0"/>
              </a:spcAft>
              <a:buClrTx/>
              <a:buSzTx/>
            </a:pPr>
            <a:endParaRPr lang="ru-RU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744168" y="3708712"/>
            <a:ext cx="53640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Аннотация (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Abstract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Введение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(Introduction)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Материалы и методы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(Methods)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Результаты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(Results)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Обсуждения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(Discussion)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Выводы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(Conclusion)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5856" y="3283626"/>
            <a:ext cx="3430298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990000"/>
                </a:solidFill>
                <a:latin typeface="+mn-lt"/>
              </a:rPr>
              <a:t>Разделы научной статьи:</a:t>
            </a:r>
            <a:endParaRPr lang="ru-RU" dirty="0">
              <a:solidFill>
                <a:srgbClr val="99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4689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92" y="1203713"/>
            <a:ext cx="9596234" cy="1695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  <a:latin typeface="+mn-lt"/>
              </a:rPr>
              <a:t>Генеральная совокупность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– все, кого хотят охарактеризовать.</a:t>
            </a:r>
          </a:p>
          <a:p>
            <a:endParaRPr lang="ru-RU" sz="2800" dirty="0">
              <a:solidFill>
                <a:schemeClr val="tx1"/>
              </a:solidFill>
              <a:latin typeface="+mn-lt"/>
            </a:endParaRPr>
          </a:p>
          <a:p>
            <a:r>
              <a:rPr lang="ru-RU" sz="2800" dirty="0" smtClean="0">
                <a:solidFill>
                  <a:srgbClr val="990000"/>
                </a:solidFill>
                <a:latin typeface="+mn-lt"/>
              </a:rPr>
              <a:t>Выборочная совокупность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– те, кого взяли в исследование.</a:t>
            </a:r>
          </a:p>
          <a:p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52080" y="251445"/>
            <a:ext cx="6801862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Организация медицинского </a:t>
            </a:r>
            <a:r>
              <a:rPr lang="ru-RU" i="1" dirty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исследования </a:t>
            </a:r>
            <a:endParaRPr lang="ru-RU" i="1" dirty="0">
              <a:latin typeface="Segoe Print" panose="020006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3275781"/>
            <a:ext cx="4680520" cy="3404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552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16" y="1965205"/>
            <a:ext cx="4860280" cy="52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одержимое 2"/>
          <p:cNvSpPr txBox="1">
            <a:spLocks/>
          </p:cNvSpPr>
          <p:nvPr/>
        </p:nvSpPr>
        <p:spPr>
          <a:xfrm>
            <a:off x="5373933" y="2699717"/>
            <a:ext cx="4680520" cy="1206699"/>
          </a:xfrm>
          <a:prstGeom prst="rect">
            <a:avLst/>
          </a:prstGeom>
        </p:spPr>
        <p:txBody>
          <a:bodyPr/>
          <a:lstStyle>
            <a:lvl1pPr marL="377861" indent="-377861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8699" indent="-314883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539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352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167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0982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4797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8612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2426" indent="-251908" algn="l" defTabSz="100763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ru-RU" sz="2600" dirty="0" smtClean="0"/>
              <a:t>Одно из главных условий  - </a:t>
            </a:r>
            <a:r>
              <a:rPr lang="ru-RU" sz="2600" dirty="0" smtClean="0">
                <a:solidFill>
                  <a:srgbClr val="990000"/>
                </a:solidFill>
              </a:rPr>
              <a:t>репрезентативность выборки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8128766" y="3707829"/>
            <a:ext cx="727970" cy="187220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flipH="1">
            <a:off x="6552480" y="3635821"/>
            <a:ext cx="720080" cy="8497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86647" y="899517"/>
            <a:ext cx="8702137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Конечная цель изучения выборочной совокупности – получение </a:t>
            </a:r>
            <a:r>
              <a:rPr lang="ru-RU" dirty="0">
                <a:solidFill>
                  <a:srgbClr val="990000"/>
                </a:solidFill>
                <a:latin typeface="+mn-lt"/>
              </a:rPr>
              <a:t>информации о генеральной совокупности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8447" y="4485602"/>
            <a:ext cx="2880319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Качественная репрезентативность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3699" y="5580037"/>
            <a:ext cx="2880319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Количественная репрезентативность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52080" y="251445"/>
            <a:ext cx="6801862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Организация медицинского </a:t>
            </a:r>
            <a:r>
              <a:rPr lang="ru-RU" i="1" dirty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исследования </a:t>
            </a:r>
            <a:endParaRPr lang="ru-RU" i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930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91840" y="1331565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dirty="0">
                <a:solidFill>
                  <a:srgbClr val="990000"/>
                </a:solidFill>
                <a:latin typeface="+mn-lt"/>
              </a:rPr>
              <a:t>Репрезентативность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– способность выборки отражать генеральную совокупность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lnSpc>
                <a:spcPct val="100000"/>
              </a:lnSpc>
            </a:pPr>
            <a:endParaRPr lang="ru-RU" sz="28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990000"/>
                </a:solidFill>
                <a:latin typeface="+mn-lt"/>
              </a:rPr>
              <a:t>Качественная репрезентативность 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– структурное соответствие генеральной и выборочной совокупностей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990000"/>
                </a:solidFill>
                <a:latin typeface="+mn-lt"/>
              </a:rPr>
              <a:t>Количественная репрезентативность 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– в исследование включено достаточно объектов наблюдения.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52080" y="251445"/>
            <a:ext cx="6801862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Организация медицинского </a:t>
            </a:r>
            <a:r>
              <a:rPr lang="ru-RU" i="1" dirty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исследования </a:t>
            </a:r>
            <a:endParaRPr lang="ru-RU" i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388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60830" y="971525"/>
            <a:ext cx="8928992" cy="584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990000"/>
                </a:solidFill>
                <a:latin typeface="+mn-lt"/>
              </a:rPr>
              <a:t>Количественная репрезентативность 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– в исследование включено </a:t>
            </a:r>
            <a:r>
              <a:rPr lang="ru-RU" sz="2800" u="sng" dirty="0">
                <a:solidFill>
                  <a:srgbClr val="990000"/>
                </a:solidFill>
                <a:latin typeface="+mn-lt"/>
              </a:rPr>
              <a:t>достаточно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объектов наблюдения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lnSpc>
                <a:spcPct val="150000"/>
              </a:lnSpc>
            </a:pPr>
            <a:endParaRPr lang="ru-RU" sz="28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990000"/>
                </a:solidFill>
                <a:latin typeface="+mn-lt"/>
              </a:rPr>
              <a:t>Объем выборки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рассчитывается в зависимости от: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+mn-lt"/>
              </a:rPr>
              <a:t>а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бсолютные или относительные величины анализируются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+mn-lt"/>
              </a:rPr>
              <a:t>и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звестен или неизвестен объем генеральной совокупности</a:t>
            </a:r>
          </a:p>
          <a:p>
            <a:pPr>
              <a:lnSpc>
                <a:spcPct val="150000"/>
              </a:lnSpc>
            </a:pP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52080" y="251445"/>
            <a:ext cx="6801862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Организация медицинского </a:t>
            </a:r>
            <a:r>
              <a:rPr lang="ru-RU" i="1" dirty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исследования </a:t>
            </a:r>
            <a:endParaRPr lang="ru-RU" i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109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10aa57115975ba7bdd70196957e365db5d7a20"/>
</p:tagLst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3802</TotalTime>
  <Words>878</Words>
  <Application>Microsoft Office PowerPoint</Application>
  <PresentationFormat>Произвольный</PresentationFormat>
  <Paragraphs>173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Segoe Print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стратегии</dc:title>
  <dc:creator>shulmin</dc:creator>
  <dc:description>Предложение пути развития и альтернатив, рекомендации по использованию той или другой стратегии</dc:description>
  <cp:lastModifiedBy>Irina Arshukova</cp:lastModifiedBy>
  <cp:revision>290</cp:revision>
  <cp:lastPrinted>2012-10-09T07:26:14Z</cp:lastPrinted>
  <dcterms:modified xsi:type="dcterms:W3CDTF">2020-02-14T15:33:48Z</dcterms:modified>
</cp:coreProperties>
</file>